
<file path=[Content_Types].xml><?xml version="1.0" encoding="utf-8"?>
<Types xmlns="http://schemas.openxmlformats.org/package/2006/content-types">
  <Default ContentType="application/x-fontdata" Extension="fntdata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notesMaster+xml" PartName="/ppt/notesMasters/notesMaster1.xml"/>
  <Override ContentType="application/vnd.openxmlformats-officedocument.presentationml.handoutMaster+xml" PartName="/ppt/handoutMasters/handout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package.core-properties+xml" PartName="/docProps/core.xml"/>
  <Override ContentType="application/vnd.openxmlformats-officedocument.extended-properties+xml" PartName="/docProps/app.xml"/>
  <Default ContentType="image/jpeg" Extension="jpeg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app.xml" Type="http://schemas.openxmlformats.org/officeDocument/2006/relationships/extended-properties"/><Relationship Id="rId2" Target="docProps/core.xml" Type="http://schemas.openxmlformats.org/package/2006/relationships/metadata/core-properties"/><Relationship Id="rId1" Target="ppt/presentation.xml" Type="http://schemas.openxmlformats.org/officeDocument/2006/relationships/officeDocument"/><Relationship Id="rId4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5143500" type="screen16x9"/>
  <p:notesSz cx="5143500" cy="9144000"/>
  <p:embeddedFontLst>
    <p:embeddedFont>
      <p:font typeface="Open Sans" panose="020B0606030504020204" pitchFamily="34" charset="0"/>
      <p:regular r:id="rId27"/>
      <p:italic r:id="rId28"/>
    </p:embeddedFont>
    <p:embeddedFont>
      <p:font typeface="Open Sans Bold" panose="020B0806030504020204" charset="0"/>
      <p:regular r:id="rId29"/>
    </p:embeddedFont>
    <p:embeddedFont>
      <p:font typeface="Unbounded Bold" panose="020B0604020202020204" charset="-52"/>
      <p:regular r:id="rId30"/>
    </p:embeddedFont>
    <p:embeddedFont>
      <p:font typeface="Unbounded Light" panose="020B0604020202020204" charset="-52"/>
      <p:regular r:id="rId3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3557" autoAdjust="0"/>
  </p:normalViewPr>
  <p:slideViewPr>
    <p:cSldViewPr snapToGrid="0" snapToObjects="1">
      <p:cViewPr varScale="1">
        <p:scale>
          <a:sx n="86" d="100"/>
          <a:sy n="86" d="100"/>
        </p:scale>
        <p:origin x="720" y="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49" d="100"/>
          <a:sy n="49" d="100"/>
        </p:scale>
        <p:origin x="3000" y="4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F46BF905-C721-964D-F915-7B0998276BB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7A8E755-F862-49A5-C39B-9842DA77515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2913063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12112-B1FB-471B-886A-922595E81283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8CEBE5F-7F1E-9150-CFE1-9B7E6BE6D12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58756B7-98E6-6801-A7C7-69FCA92B3F1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8ED1A9-0214-4D18-8C38-7AB84F73BE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9846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7390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 ?><Relationships xmlns="http://schemas.openxmlformats.org/package/2006/relationships"><Relationship Id="rId2" Target="../media/image2.jpe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8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hyperlink" Target="https://www.consultant.ru/document/cons_doc_LAW_56549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pc.arbitr.ru/process/duty/calc" TargetMode="External"/><Relationship Id="rId5" Type="http://schemas.openxmlformats.org/officeDocument/2006/relationships/hyperlink" Target="https://my.arbitr.ru/#commission" TargetMode="Externa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ogin.consultant.ru/link/?req=doc&amp;base=PRJ&amp;n=275522&amp;dst=100050&amp;field=134&amp;date=25.06.2026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sv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 ?><Relationships xmlns="http://schemas.openxmlformats.org/package/2006/relationships"><Relationship Id="rId3" Target="../media/image30.jpeg" Type="http://schemas.openxmlformats.org/officeDocument/2006/relationships/image"/><Relationship Id="rId2" Target="../notesSlides/notesSlide23.xml" Type="http://schemas.openxmlformats.org/officeDocument/2006/relationships/notesSlide"/><Relationship Id="rId1" Target="../slideLayouts/slideLayout2.xml" Type="http://schemas.openxmlformats.org/officeDocument/2006/relationships/slideLayout"/><Relationship Id="rId4" Target="../media/image31.svg" Type="http://schemas.openxmlformats.org/officeDocument/2006/relationships/image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kad.arbitr.ru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onsultant.ru/document/cons_doc_LAW_537255/" TargetMode="Externa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87" y="919237"/>
            <a:ext cx="3305026" cy="330502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925119" y="411882"/>
            <a:ext cx="4722763" cy="27128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Арбитражный процесс для кадровика и юриста: как не пропустить срок, правильно подать иск и выиграть у контрагента</a:t>
            </a:r>
            <a:endParaRPr lang="en-US" sz="2400" dirty="0"/>
          </a:p>
        </p:txBody>
      </p:sp>
      <p:sp>
        <p:nvSpPr>
          <p:cNvPr id="5" name="Text 1"/>
          <p:cNvSpPr/>
          <p:nvPr/>
        </p:nvSpPr>
        <p:spPr>
          <a:xfrm>
            <a:off x="3925119" y="3287464"/>
            <a:ext cx="4722763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2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Лектор: Юрист бюро юридической помощи </a:t>
            </a:r>
            <a:endParaRPr lang="en-US" sz="1200" dirty="0"/>
          </a:p>
          <a:p>
            <a:pPr marL="0" indent="0" algn="l">
              <a:lnSpc>
                <a:spcPct val="125000"/>
              </a:lnSpc>
              <a:buNone/>
            </a:pPr>
            <a:r>
              <a:rPr lang="en-US" sz="12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ООО «Леганта </a:t>
            </a:r>
            <a:r>
              <a:rPr lang="en-US" sz="1200" b="1" dirty="0" err="1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Групп</a:t>
            </a:r>
            <a:r>
              <a:rPr lang="en-US" sz="12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»</a:t>
            </a:r>
            <a:endParaRPr lang="ru-RU" sz="1200" b="1" dirty="0">
              <a:solidFill>
                <a:srgbClr val="333F70"/>
              </a:solidFill>
              <a:latin typeface="Open Sans Bold" pitchFamily="34" charset="0"/>
              <a:ea typeface="Open Sans Bold" pitchFamily="34" charset="-122"/>
              <a:cs typeface="Open Sans Bold" pitchFamily="34" charset="-120"/>
            </a:endParaRPr>
          </a:p>
          <a:p>
            <a:pPr marL="0" indent="0" algn="l">
              <a:lnSpc>
                <a:spcPct val="125000"/>
              </a:lnSpc>
              <a:buNone/>
            </a:pPr>
            <a:r>
              <a:rPr lang="en-US" sz="12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 </a:t>
            </a:r>
            <a:endParaRPr lang="en-US" sz="1200" dirty="0"/>
          </a:p>
          <a:p>
            <a:pPr marL="0" indent="0" algn="l">
              <a:lnSpc>
                <a:spcPct val="125000"/>
              </a:lnSpc>
              <a:buNone/>
            </a:pPr>
            <a:r>
              <a:rPr lang="en-US" sz="12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Бабкина Полина Александровна</a:t>
            </a:r>
            <a:endParaRPr lang="en-US" sz="1200" dirty="0"/>
          </a:p>
        </p:txBody>
      </p:sp>
      <p:sp>
        <p:nvSpPr>
          <p:cNvPr id="6" name="Text 2"/>
          <p:cNvSpPr/>
          <p:nvPr/>
        </p:nvSpPr>
        <p:spPr>
          <a:xfrm>
            <a:off x="3925119" y="4153644"/>
            <a:ext cx="5179963" cy="2326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babkina_polina05@mail.ru</a:t>
            </a:r>
            <a:endParaRPr lang="en-US" sz="1200" dirty="0"/>
          </a:p>
        </p:txBody>
      </p:sp>
      <p:sp>
        <p:nvSpPr>
          <p:cNvPr id="7" name="Shape 3"/>
          <p:cNvSpPr/>
          <p:nvPr/>
        </p:nvSpPr>
        <p:spPr>
          <a:xfrm>
            <a:off x="3925119" y="4508302"/>
            <a:ext cx="921246" cy="223317"/>
          </a:xfrm>
          <a:prstGeom prst="roundRect">
            <a:avLst>
              <a:gd name="adj" fmla="val 18664"/>
            </a:avLst>
          </a:prstGeom>
          <a:noFill/>
          <a:ln/>
          <a:effectLst>
            <a:outerShdw blurRad="101600" dist="50800" dir="16200000" algn="bl" rotWithShape="0">
              <a:srgbClr val="26A688">
                <a:alpha val="100000"/>
              </a:srgbClr>
            </a:outerShdw>
          </a:effectLst>
        </p:spPr>
      </p:sp>
      <p:sp>
        <p:nvSpPr>
          <p:cNvPr id="8" name="Text 4"/>
          <p:cNvSpPr/>
          <p:nvPr/>
        </p:nvSpPr>
        <p:spPr>
          <a:xfrm>
            <a:off x="3924108" y="4552487"/>
            <a:ext cx="1229618" cy="148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750" dirty="0">
                <a:solidFill>
                  <a:srgbClr val="26A68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ЛЕГАНТА ГРУПП</a:t>
            </a:r>
            <a:endParaRPr lang="en-US" sz="750" dirty="0"/>
          </a:p>
        </p:txBody>
      </p:sp>
      <p:sp>
        <p:nvSpPr>
          <p:cNvPr id="9" name="Shape 5"/>
          <p:cNvSpPr/>
          <p:nvPr/>
        </p:nvSpPr>
        <p:spPr>
          <a:xfrm>
            <a:off x="4908352" y="4508302"/>
            <a:ext cx="1929557" cy="223317"/>
          </a:xfrm>
          <a:prstGeom prst="roundRect">
            <a:avLst>
              <a:gd name="adj" fmla="val 18664"/>
            </a:avLst>
          </a:prstGeom>
          <a:noFill/>
          <a:ln/>
          <a:effectLst>
            <a:outerShdw blurRad="101600" dist="50800" dir="16200000" algn="bl" rotWithShape="0">
              <a:srgbClr val="26A688">
                <a:alpha val="100000"/>
              </a:srgbClr>
            </a:outerShdw>
          </a:effectLst>
        </p:spPr>
      </p:sp>
      <p:sp>
        <p:nvSpPr>
          <p:cNvPr id="10" name="Text 6"/>
          <p:cNvSpPr/>
          <p:nvPr/>
        </p:nvSpPr>
        <p:spPr>
          <a:xfrm>
            <a:off x="5780930" y="4548998"/>
            <a:ext cx="2237929" cy="148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750" dirty="0">
                <a:solidFill>
                  <a:srgbClr val="26A68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АРБИТРАЖНАЯ ПРАКТИКА 2025–2026</a:t>
            </a:r>
            <a:endParaRPr lang="en-US" sz="750" dirty="0"/>
          </a:p>
        </p:txBody>
      </p:sp>
      <p:sp>
        <p:nvSpPr>
          <p:cNvPr id="11" name="Shape 7"/>
          <p:cNvSpPr/>
          <p:nvPr/>
        </p:nvSpPr>
        <p:spPr>
          <a:xfrm>
            <a:off x="6899895" y="4508302"/>
            <a:ext cx="654695" cy="223317"/>
          </a:xfrm>
          <a:prstGeom prst="roundRect">
            <a:avLst>
              <a:gd name="adj" fmla="val 18664"/>
            </a:avLst>
          </a:prstGeom>
          <a:noFill/>
          <a:ln/>
          <a:effectLst>
            <a:outerShdw blurRad="101600" dist="50800" dir="16200000" algn="bl" rotWithShape="0">
              <a:srgbClr val="26A688">
                <a:alpha val="100000"/>
              </a:srgbClr>
            </a:outerShdw>
          </a:effectLst>
        </p:spPr>
      </p:sp>
      <p:sp>
        <p:nvSpPr>
          <p:cNvPr id="12" name="Text 8"/>
          <p:cNvSpPr/>
          <p:nvPr/>
        </p:nvSpPr>
        <p:spPr>
          <a:xfrm>
            <a:off x="8142015" y="4545509"/>
            <a:ext cx="963067" cy="148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750" dirty="0">
                <a:solidFill>
                  <a:srgbClr val="26A68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07.07.2026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63984"/>
            <a:ext cx="8151763" cy="7058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Исковая давность: контроль сроков — ключ к выигрышу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496118" y="917406"/>
            <a:ext cx="8151763" cy="9826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spcAft>
                <a:spcPts val="750"/>
              </a:spcAft>
              <a:buNone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Общее правило: срок исковой давности составляет три года (ст. 196 ГК РФ). Но главный вопрос — с какого момента этот срок начинает течь.</a:t>
            </a:r>
            <a:endParaRPr lang="en-US" sz="10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Течение срока исковой давности начинается со дня, когда лицо узнало или должно было узнать о нарушении своего права (ст. 200 ГК РФ). Для дебиторской задолженности это день, когда платеж должен был быть произведен, но не поступил. Если договором предусмотрена отсрочка платежа, отсчет начинается с даты, следующей за днем исполнения обязательства.</a:t>
            </a:r>
            <a:endParaRPr lang="en-US" sz="10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2109564"/>
            <a:ext cx="8151763" cy="193179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520083" y="2236812"/>
            <a:ext cx="2160984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Как прерывается срок?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680517" y="2467273"/>
            <a:ext cx="7840117" cy="378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Течение срока исковой давности прерывается совершением обязанным лицом действий, свидетельствующих о признании долга (ст. 203 ГК РФ):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680517" y="2845966"/>
            <a:ext cx="7840117" cy="937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72720" indent="-172720" algn="l">
              <a:lnSpc>
                <a:spcPct val="120000"/>
              </a:lnSpc>
              <a:buSzPct val="100000"/>
              <a:buChar char="•"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Подписание акта сверки взаимных расчетов</a:t>
            </a:r>
            <a:endParaRPr lang="en-US" sz="1000" dirty="0"/>
          </a:p>
          <a:p>
            <a:pPr marL="172720" indent="-172720" algn="l">
              <a:lnSpc>
                <a:spcPct val="120000"/>
              </a:lnSpc>
              <a:buSzPct val="100000"/>
              <a:buChar char="•"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Частичная оплата</a:t>
            </a:r>
            <a:endParaRPr lang="en-US" sz="1000" dirty="0"/>
          </a:p>
          <a:p>
            <a:pPr marL="172720" indent="-172720" algn="l">
              <a:lnSpc>
                <a:spcPct val="120000"/>
              </a:lnSpc>
              <a:buSzPct val="100000"/>
              <a:buChar char="•"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Письменное признание долга</a:t>
            </a:r>
            <a:endParaRPr lang="en-US" sz="1000" dirty="0"/>
          </a:p>
          <a:p>
            <a:pPr marL="172720" indent="-172720" algn="l">
              <a:lnSpc>
                <a:spcPct val="120000"/>
              </a:lnSpc>
              <a:buSzPct val="100000"/>
              <a:buChar char="•"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Гарантийное письмо</a:t>
            </a:r>
            <a:endParaRPr lang="en-US" sz="1000" dirty="0"/>
          </a:p>
          <a:p>
            <a:pPr marL="172720" indent="-172720" algn="l">
              <a:lnSpc>
                <a:spcPct val="120000"/>
              </a:lnSpc>
              <a:buSzPct val="100000"/>
              <a:buChar char="•"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Просьба об отсрочке платежа</a:t>
            </a:r>
            <a:endParaRPr lang="en-US" sz="1000" dirty="0"/>
          </a:p>
        </p:txBody>
      </p:sp>
      <p:sp>
        <p:nvSpPr>
          <p:cNvPr id="8" name="Shape 5"/>
          <p:cNvSpPr/>
          <p:nvPr/>
        </p:nvSpPr>
        <p:spPr>
          <a:xfrm>
            <a:off x="496119" y="4163878"/>
            <a:ext cx="8151763" cy="714449"/>
          </a:xfrm>
          <a:prstGeom prst="roundRect">
            <a:avLst>
              <a:gd name="adj" fmla="val 6641"/>
            </a:avLst>
          </a:prstGeom>
          <a:solidFill>
            <a:srgbClr val="B6D6FC"/>
          </a:solidFill>
          <a:ln/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268" y="4307086"/>
            <a:ext cx="141163" cy="11296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64716" y="4265827"/>
            <a:ext cx="7671718" cy="4871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Важно: прерывание означает, что срок начинает течь заново. Три года отсчитываются с момента совершения последнего действия, свидетельствующего о признании долга. Нельзя неоднократно приостанавливать срок при повторной подаче претензии — это происходит один раз.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00392"/>
            <a:ext cx="487389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Восстановление пропущенного срока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496118" y="934449"/>
            <a:ext cx="8151763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Для юридических лиц восстановление пропущенного срока исковой давности практически невозможно. Суды исходят из того, что организация должна контролировать сроки. Поэтому рассчитывать на восстановление не стоит.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96119" y="1934744"/>
            <a:ext cx="389788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Практические рекомендации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496117" y="2379457"/>
            <a:ext cx="8151763" cy="18295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/>
            </a:pP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Ведите реестр дебиторской задолженности с колонкой «дата истечения срока исковой давности»</a:t>
            </a:r>
            <a:endParaRPr lang="en-US" sz="1200" dirty="0"/>
          </a:p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 startAt="2"/>
            </a:pP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Напоминание руководителям за 6 месяцев до истечения,</a:t>
            </a:r>
            <a:endParaRPr lang="en-US" sz="1200" dirty="0"/>
          </a:p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 startAt="3"/>
            </a:pP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Регулярно направляйте контрагентам акты сверки для подписания — каждое подписание прерывает срок и дает еще три года</a:t>
            </a:r>
            <a:endParaRPr lang="en-US" sz="1200" dirty="0"/>
          </a:p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 startAt="4"/>
            </a:pP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Помните: молчание должника и отсутствие ответа на претензию НЕ прерывают срок исковой давности. Только активные действия со стороны должника.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10629"/>
            <a:ext cx="8151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Шаг 1: Судиться или договариваться?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609204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Нулевой шаг — оценить, действительно ли суд лучший путь.</a:t>
            </a:r>
            <a:endParaRPr lang="en-US" sz="1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995488"/>
            <a:ext cx="4004965" cy="191087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33127" y="2156296"/>
            <a:ext cx="232737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Когда суд оправдан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733127" y="2462808"/>
            <a:ext cx="3607147" cy="12827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Сумма требования от 300–500 тыс. руб.</a:t>
            </a:r>
            <a:endParaRPr lang="en-US" sz="11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 должника есть имущество или денежные потоки</a:t>
            </a:r>
            <a:endParaRPr lang="en-US" sz="11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Доказательственная база сильная</a:t>
            </a:r>
            <a:endParaRPr lang="en-US" sz="11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Переговоры зашли в тупик</a:t>
            </a:r>
            <a:endParaRPr lang="en-US" sz="11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42842" y="1995488"/>
            <a:ext cx="4005039" cy="191087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879851" y="2156296"/>
            <a:ext cx="312434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Когда лучше договориться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4879851" y="2462808"/>
            <a:ext cx="3607222" cy="12827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Доказательственная база слабая или спорная</a:t>
            </a:r>
            <a:endParaRPr lang="en-US" sz="12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Должник в предбанкротном состоянии</a:t>
            </a:r>
            <a:endParaRPr lang="en-US" sz="12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Сумма спора близка к стоимости услуг юриста</a:t>
            </a:r>
            <a:endParaRPr lang="en-US" sz="12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Сохранение отношений важнее результата</a:t>
            </a:r>
            <a:endParaRPr lang="en-US" sz="1200" dirty="0"/>
          </a:p>
        </p:txBody>
      </p:sp>
      <p:sp>
        <p:nvSpPr>
          <p:cNvPr id="10" name="Shape 6"/>
          <p:cNvSpPr/>
          <p:nvPr/>
        </p:nvSpPr>
        <p:spPr>
          <a:xfrm>
            <a:off x="496119" y="4065836"/>
            <a:ext cx="8151763" cy="566961"/>
          </a:xfrm>
          <a:prstGeom prst="roundRect">
            <a:avLst>
              <a:gd name="adj" fmla="val 10502"/>
            </a:avLst>
          </a:prstGeom>
          <a:solidFill>
            <a:srgbClr val="D6F5EE"/>
          </a:solidFill>
          <a:ln/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877" y="4266605"/>
            <a:ext cx="177180" cy="141759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56816" y="4243015"/>
            <a:ext cx="800650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Альтернативы суду:</a:t>
            </a: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медиация, третейский суд, зачет встречных требований, уступка требования (цессия).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12700"/>
            <a:ext cx="8151763" cy="7058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Шаг 2: Проверить должника и оценить перспективы</a:t>
            </a:r>
            <a:endParaRPr lang="en-US" sz="22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354782"/>
            <a:ext cx="3274740" cy="32747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28480" y="1354781"/>
            <a:ext cx="4024164" cy="324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Проверка должника — до подачи иска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4628480" y="1767481"/>
            <a:ext cx="3938067" cy="16038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72720" indent="-172720" algn="l">
              <a:lnSpc>
                <a:spcPct val="120000"/>
              </a:lnSpc>
              <a:buSzPct val="100000"/>
              <a:buChar char="•"/>
            </a:pPr>
            <a:r>
              <a:rPr lang="en-US" sz="14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Kad.arbitr.ru</a:t>
            </a: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иски от других кредиторов</a:t>
            </a:r>
            <a:endParaRPr lang="en-US" sz="1400" dirty="0"/>
          </a:p>
          <a:p>
            <a:pPr marL="172720" indent="-172720" algn="l">
              <a:lnSpc>
                <a:spcPct val="120000"/>
              </a:lnSpc>
              <a:buSzPct val="100000"/>
              <a:buChar char="•"/>
            </a:pPr>
            <a:r>
              <a:rPr lang="en-US" sz="14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Fssp.gov.ru</a:t>
            </a: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открытые исполнительные производства</a:t>
            </a:r>
            <a:endParaRPr lang="en-US" sz="1400" dirty="0"/>
          </a:p>
          <a:p>
            <a:pPr marL="172720" indent="-172720" algn="l">
              <a:lnSpc>
                <a:spcPct val="120000"/>
              </a:lnSpc>
              <a:buSzPct val="100000"/>
              <a:buChar char="•"/>
            </a:pPr>
            <a:r>
              <a:rPr lang="en-US" sz="14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Bankrot.fedresurs.ru</a:t>
            </a: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банкротство</a:t>
            </a:r>
            <a:endParaRPr lang="en-US" sz="1400" dirty="0"/>
          </a:p>
          <a:p>
            <a:pPr marL="172720" indent="-172720" algn="l">
              <a:lnSpc>
                <a:spcPct val="120000"/>
              </a:lnSpc>
              <a:buSzPct val="100000"/>
              <a:buChar char="•"/>
            </a:pPr>
            <a:r>
              <a:rPr lang="en-US" sz="14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Egrul.nalog.ru</a:t>
            </a: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статус, директор, адреса </a:t>
            </a:r>
            <a:endParaRPr lang="en-US" sz="1400" dirty="0"/>
          </a:p>
          <a:p>
            <a:pPr marL="172720" indent="-172720" algn="l">
              <a:lnSpc>
                <a:spcPct val="120000"/>
              </a:lnSpc>
              <a:buSzPct val="100000"/>
              <a:buChar char="•"/>
            </a:pPr>
            <a:r>
              <a:rPr lang="en-US" sz="14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Rusprofile </a:t>
            </a: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— финансовое положение</a:t>
            </a:r>
            <a:r>
              <a:rPr lang="en-US" sz="14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 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714577" y="3641697"/>
            <a:ext cx="3938067" cy="707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Если у должника десятки исков и пустые счета, то суд может стать бессмысленной тратой денег.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36066"/>
            <a:ext cx="8151763" cy="733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Шаг 3: Собрать и сохранить доказательства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496119" y="1364233"/>
            <a:ext cx="8151763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 каждому факту, который вам нужно доказать, должен быть конкретный документ или иное допустимое доказательство. Ошибки на этом этапе приводят к проигрышу даже в формально выигрышных делах.</a:t>
            </a:r>
            <a:endParaRPr lang="en-US" sz="10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816894"/>
            <a:ext cx="293489" cy="29348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2231901"/>
            <a:ext cx="14674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Договор 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496119" y="2473598"/>
            <a:ext cx="4015085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Договор с приложениями, первичные документы, акты сверки, платежные документы.</a:t>
            </a:r>
            <a:endParaRPr lang="en-US" sz="10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32722" y="1816894"/>
            <a:ext cx="293489" cy="29348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32722" y="2231901"/>
            <a:ext cx="14674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Переписка</a:t>
            </a:r>
            <a:endParaRPr lang="en-US" sz="1150" dirty="0"/>
          </a:p>
        </p:txBody>
      </p:sp>
      <p:sp>
        <p:nvSpPr>
          <p:cNvPr id="9" name="Text 5"/>
          <p:cNvSpPr/>
          <p:nvPr/>
        </p:nvSpPr>
        <p:spPr>
          <a:xfrm>
            <a:off x="4632722" y="2473598"/>
            <a:ext cx="4015160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E-mail, мессенджеры, ЭДО. </a:t>
            </a:r>
            <a:endParaRPr lang="en-US" sz="10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3011388"/>
            <a:ext cx="293489" cy="29348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96119" y="3426396"/>
            <a:ext cx="1839888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Расчет требований</a:t>
            </a:r>
            <a:endParaRPr lang="en-US" sz="1150" dirty="0"/>
          </a:p>
        </p:txBody>
      </p:sp>
      <p:sp>
        <p:nvSpPr>
          <p:cNvPr id="12" name="Text 7"/>
          <p:cNvSpPr/>
          <p:nvPr/>
        </p:nvSpPr>
        <p:spPr>
          <a:xfrm>
            <a:off x="496119" y="3668092"/>
            <a:ext cx="4015085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Основной долг, проценты по ст. 395 ГК РФ, неустойка с разбивкой по периодам и формулам.</a:t>
            </a:r>
            <a:endParaRPr lang="en-US" sz="10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32722" y="3011388"/>
            <a:ext cx="293489" cy="293489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632722" y="3426396"/>
            <a:ext cx="1752898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Что нельзя делать</a:t>
            </a:r>
            <a:endParaRPr lang="en-US" sz="1150" dirty="0"/>
          </a:p>
        </p:txBody>
      </p:sp>
      <p:sp>
        <p:nvSpPr>
          <p:cNvPr id="15" name="Text 9"/>
          <p:cNvSpPr/>
          <p:nvPr/>
        </p:nvSpPr>
        <p:spPr>
          <a:xfrm>
            <a:off x="4632722" y="3668092"/>
            <a:ext cx="4015160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 уничтожать документы, не редактировать задним числом. </a:t>
            </a:r>
            <a:endParaRPr lang="en-US" sz="1000" dirty="0"/>
          </a:p>
        </p:txBody>
      </p:sp>
      <p:sp>
        <p:nvSpPr>
          <p:cNvPr id="16" name="Shape 10"/>
          <p:cNvSpPr/>
          <p:nvPr/>
        </p:nvSpPr>
        <p:spPr>
          <a:xfrm>
            <a:off x="496119" y="4120753"/>
            <a:ext cx="8151763" cy="586606"/>
          </a:xfrm>
          <a:prstGeom prst="roundRect">
            <a:avLst>
              <a:gd name="adj" fmla="val 8406"/>
            </a:avLst>
          </a:prstGeom>
          <a:solidFill>
            <a:srgbClr val="D6F5EE"/>
          </a:solidFill>
          <a:ln/>
        </p:spPr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470" y="4279032"/>
            <a:ext cx="146745" cy="117351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877565" y="4247257"/>
            <a:ext cx="7652965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Тест: по каждому утверждению в иске спросите — </a:t>
            </a:r>
            <a:r>
              <a:rPr lang="en-US" sz="9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каким документом это подтверждаю?</a:t>
            </a: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Если на 30% утверждений ответа нет, то позиция уязвима.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8041"/>
            <a:ext cx="6597253" cy="3322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Шаги 4–5: Претензия и госпошлина</a:t>
            </a:r>
            <a:endParaRPr lang="en-US" sz="2050" dirty="0"/>
          </a:p>
        </p:txBody>
      </p:sp>
      <p:sp>
        <p:nvSpPr>
          <p:cNvPr id="3" name="Text 1"/>
          <p:cNvSpPr/>
          <p:nvPr/>
        </p:nvSpPr>
        <p:spPr>
          <a:xfrm>
            <a:off x="496119" y="929580"/>
            <a:ext cx="3744739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Претензионный порядок (обязателен)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96119" y="1175370"/>
            <a:ext cx="4403378" cy="220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9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Без претензии суд оставит иск без рассмотрения. Срок ответа — </a:t>
            </a:r>
            <a:r>
              <a:rPr lang="en-US" sz="9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30 дней</a:t>
            </a:r>
            <a:r>
              <a:rPr lang="en-US" sz="9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96119" y="1395932"/>
            <a:ext cx="3946178" cy="9741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62560" indent="-162560" algn="l">
              <a:lnSpc>
                <a:spcPct val="117000"/>
              </a:lnSpc>
              <a:buSzPct val="100000"/>
              <a:buChar char="•"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Заказное письмо с описью и уведомлением</a:t>
            </a:r>
            <a:endParaRPr lang="en-US" sz="1000" dirty="0"/>
          </a:p>
          <a:p>
            <a:pPr marL="162560" indent="-162560" algn="l">
              <a:lnSpc>
                <a:spcPct val="117000"/>
              </a:lnSpc>
              <a:buSzPct val="100000"/>
              <a:buChar char="•"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Курьерская доставка с подписью получателя</a:t>
            </a:r>
            <a:endParaRPr lang="en-US" sz="1000" dirty="0"/>
          </a:p>
          <a:p>
            <a:pPr marL="162560" indent="-162560" algn="l">
              <a:lnSpc>
                <a:spcPct val="117000"/>
              </a:lnSpc>
              <a:buSzPct val="100000"/>
              <a:buChar char="•"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Направление через ЭДО</a:t>
            </a:r>
            <a:endParaRPr lang="en-US" sz="1000" dirty="0"/>
          </a:p>
          <a:p>
            <a:pPr marL="162560" indent="-162560" algn="l">
              <a:lnSpc>
                <a:spcPct val="117000"/>
              </a:lnSpc>
              <a:buSzPct val="100000"/>
              <a:buChar char="•"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Вручение нарочно с отметкой о получении на экземпляре отправителя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496119" y="2382920"/>
            <a:ext cx="3946178" cy="5938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9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E-mail и мессенджеры — не доказательство получения, не принимаются судом в качестве доказательства, если иное прямо не предусмотрено договором.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496119" y="3124275"/>
            <a:ext cx="3946178" cy="791914"/>
          </a:xfrm>
          <a:prstGeom prst="roundRect">
            <a:avLst>
              <a:gd name="adj" fmla="val 5639"/>
            </a:avLst>
          </a:prstGeom>
          <a:solidFill>
            <a:srgbClr val="B6D6FC"/>
          </a:solidFill>
          <a:ln/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434" y="3279893"/>
            <a:ext cx="132904" cy="106263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861046" y="3262121"/>
            <a:ext cx="3494484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Приказное производство претензии не требует. Также претензионный порядок не требуется при подаче регрессных исков, по некоторым категориям корпоративных споров, по делам о банкротстве.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4706466" y="929580"/>
            <a:ext cx="2619970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Госпошлины с 2024 года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4706466" y="1185342"/>
            <a:ext cx="3946178" cy="2222897"/>
          </a:xfrm>
          <a:prstGeom prst="roundRect">
            <a:avLst>
              <a:gd name="adj" fmla="val 2009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817492" y="1242640"/>
            <a:ext cx="2213000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8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Цена иска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6785818" y="1242640"/>
            <a:ext cx="2213000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8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Пошлина</a:t>
            </a:r>
            <a:endParaRPr lang="en-US" sz="800" dirty="0"/>
          </a:p>
        </p:txBody>
      </p:sp>
      <p:sp>
        <p:nvSpPr>
          <p:cNvPr id="14" name="Text 11"/>
          <p:cNvSpPr/>
          <p:nvPr/>
        </p:nvSpPr>
        <p:spPr>
          <a:xfrm>
            <a:off x="4817492" y="1501304"/>
            <a:ext cx="2213000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до 100 000 руб.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85818" y="1501304"/>
            <a:ext cx="2213000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10 000 руб.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4817492" y="1759967"/>
            <a:ext cx="2213000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100 001 – 1 млн руб.</a:t>
            </a:r>
            <a:endParaRPr lang="en-US" sz="800" dirty="0"/>
          </a:p>
        </p:txBody>
      </p:sp>
      <p:sp>
        <p:nvSpPr>
          <p:cNvPr id="17" name="Text 14"/>
          <p:cNvSpPr/>
          <p:nvPr/>
        </p:nvSpPr>
        <p:spPr>
          <a:xfrm>
            <a:off x="6785818" y="1759967"/>
            <a:ext cx="2213000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10 000 + 5%</a:t>
            </a:r>
            <a:endParaRPr lang="en-US" sz="800" dirty="0"/>
          </a:p>
        </p:txBody>
      </p:sp>
      <p:sp>
        <p:nvSpPr>
          <p:cNvPr id="18" name="Text 15"/>
          <p:cNvSpPr/>
          <p:nvPr/>
        </p:nvSpPr>
        <p:spPr>
          <a:xfrm>
            <a:off x="4817492" y="2018630"/>
            <a:ext cx="2213000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 млн – 10 млн руб.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6785818" y="2018630"/>
            <a:ext cx="2213000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55 000 + 3%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4817492" y="2277294"/>
            <a:ext cx="2213000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10 млн - 50 млн руб.</a:t>
            </a:r>
            <a:endParaRPr lang="en-US" sz="800" dirty="0"/>
          </a:p>
        </p:txBody>
      </p:sp>
      <p:sp>
        <p:nvSpPr>
          <p:cNvPr id="21" name="Text 18"/>
          <p:cNvSpPr/>
          <p:nvPr/>
        </p:nvSpPr>
        <p:spPr>
          <a:xfrm>
            <a:off x="6785818" y="2277294"/>
            <a:ext cx="2213000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325 000 + 1% </a:t>
            </a:r>
            <a:endParaRPr lang="en-US" sz="800" dirty="0"/>
          </a:p>
        </p:txBody>
      </p:sp>
      <p:sp>
        <p:nvSpPr>
          <p:cNvPr id="22" name="Text 19"/>
          <p:cNvSpPr/>
          <p:nvPr/>
        </p:nvSpPr>
        <p:spPr>
          <a:xfrm>
            <a:off x="4817492" y="2535957"/>
            <a:ext cx="2213000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свыше 50 млн руб.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85818" y="2535957"/>
            <a:ext cx="1755800" cy="297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725 000 + 0,5%, но не более 10 млн руб.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4817492" y="2943448"/>
            <a:ext cx="2213000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Апелляция (юрлица)</a:t>
            </a:r>
            <a:endParaRPr lang="en-US" sz="800" dirty="0"/>
          </a:p>
        </p:txBody>
      </p:sp>
      <p:sp>
        <p:nvSpPr>
          <p:cNvPr id="25" name="Text 22"/>
          <p:cNvSpPr/>
          <p:nvPr/>
        </p:nvSpPr>
        <p:spPr>
          <a:xfrm>
            <a:off x="6785818" y="2943448"/>
            <a:ext cx="2213000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30 000 руб.</a:t>
            </a:r>
            <a:endParaRPr lang="en-US" sz="800" dirty="0"/>
          </a:p>
        </p:txBody>
      </p:sp>
      <p:sp>
        <p:nvSpPr>
          <p:cNvPr id="26" name="Text 23"/>
          <p:cNvSpPr/>
          <p:nvPr/>
        </p:nvSpPr>
        <p:spPr>
          <a:xfrm>
            <a:off x="4817492" y="3202112"/>
            <a:ext cx="2213000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Кассация (юрлица)</a:t>
            </a:r>
            <a:endParaRPr lang="en-US" sz="800" dirty="0"/>
          </a:p>
        </p:txBody>
      </p:sp>
      <p:sp>
        <p:nvSpPr>
          <p:cNvPr id="27" name="Text 24"/>
          <p:cNvSpPr/>
          <p:nvPr/>
        </p:nvSpPr>
        <p:spPr>
          <a:xfrm>
            <a:off x="6785818" y="3202112"/>
            <a:ext cx="2213000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50 000 руб.</a:t>
            </a:r>
            <a:endParaRPr lang="en-US" sz="800" dirty="0"/>
          </a:p>
        </p:txBody>
      </p:sp>
      <p:sp>
        <p:nvSpPr>
          <p:cNvPr id="28" name="Shape 25"/>
          <p:cNvSpPr/>
          <p:nvPr/>
        </p:nvSpPr>
        <p:spPr>
          <a:xfrm>
            <a:off x="4706466" y="3497907"/>
            <a:ext cx="3946178" cy="345430"/>
          </a:xfrm>
          <a:prstGeom prst="roundRect">
            <a:avLst>
              <a:gd name="adj" fmla="val 12928"/>
            </a:avLst>
          </a:prstGeom>
          <a:solidFill>
            <a:srgbClr val="D6F5EE"/>
          </a:solidFill>
          <a:ln/>
        </p:spPr>
      </p:sp>
      <p:pic>
        <p:nvPicPr>
          <p:cNvPr id="2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2729" y="3652019"/>
            <a:ext cx="132904" cy="106263"/>
          </a:xfrm>
          <a:prstGeom prst="rect">
            <a:avLst/>
          </a:prstGeom>
        </p:spPr>
      </p:pic>
      <p:sp>
        <p:nvSpPr>
          <p:cNvPr id="30" name="Text 26"/>
          <p:cNvSpPr/>
          <p:nvPr/>
        </p:nvSpPr>
        <p:spPr>
          <a:xfrm>
            <a:off x="5054650" y="3531692"/>
            <a:ext cx="3951684" cy="3691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 </a:t>
            </a:r>
            <a:r>
              <a:rPr lang="en-US" sz="800" dirty="0" err="1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мировом</a:t>
            </a:r>
            <a:r>
              <a:rPr lang="en-US" sz="8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</a:t>
            </a:r>
            <a:r>
              <a:rPr lang="en-US" sz="8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отказе от иска — 70%</a:t>
            </a:r>
            <a:r>
              <a:rPr lang="ru-RU" sz="8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50%, 30% в первой, </a:t>
            </a:r>
          </a:p>
          <a:p>
            <a:pPr marL="0" indent="0" algn="l">
              <a:lnSpc>
                <a:spcPct val="117000"/>
              </a:lnSpc>
              <a:buNone/>
            </a:pPr>
            <a:r>
              <a:rPr lang="ru-RU" sz="8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апелляционной, кассационной инстанции соотв.</a:t>
            </a:r>
            <a:endParaRPr lang="en-US" sz="800" dirty="0"/>
          </a:p>
        </p:txBody>
      </p:sp>
      <p:sp>
        <p:nvSpPr>
          <p:cNvPr id="31" name="Shape 27"/>
          <p:cNvSpPr/>
          <p:nvPr/>
        </p:nvSpPr>
        <p:spPr>
          <a:xfrm>
            <a:off x="496119" y="4022675"/>
            <a:ext cx="8151763" cy="722784"/>
          </a:xfrm>
          <a:prstGeom prst="roundRect">
            <a:avLst>
              <a:gd name="adj" fmla="val 6178"/>
            </a:avLst>
          </a:prstGeom>
          <a:solidFill>
            <a:srgbClr val="D6F5EE"/>
          </a:solidFill>
          <a:ln/>
        </p:spPr>
      </p:sp>
      <p:pic>
        <p:nvPicPr>
          <p:cNvPr id="32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382" y="4167262"/>
            <a:ext cx="132904" cy="106263"/>
          </a:xfrm>
          <a:prstGeom prst="rect">
            <a:avLst/>
          </a:prstGeom>
        </p:spPr>
      </p:pic>
      <p:sp>
        <p:nvSpPr>
          <p:cNvPr id="33" name="Text 28"/>
          <p:cNvSpPr/>
          <p:nvPr/>
        </p:nvSpPr>
        <p:spPr>
          <a:xfrm>
            <a:off x="841549" y="4128939"/>
            <a:ext cx="7700070" cy="5182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Для расчета госпошлины см. Калькулятор государственной пошлины по адресу: </a:t>
            </a:r>
            <a:r>
              <a:rPr lang="en-US" sz="800" b="1" u="sng" dirty="0">
                <a:solidFill>
                  <a:srgbClr val="26A68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https://my.arbitr.ru/#commission</a:t>
            </a:r>
            <a:r>
              <a:rPr lang="en-US" sz="8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</a:t>
            </a:r>
            <a:r>
              <a:rPr lang="en-US" sz="800" b="1" u="sng" dirty="0">
                <a:solidFill>
                  <a:srgbClr val="26A68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https://ipc.arbitr.ru/process/duty/calc</a:t>
            </a:r>
            <a:r>
              <a:rPr lang="en-US" sz="8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800" dirty="0"/>
          </a:p>
          <a:p>
            <a:pPr marL="0" indent="0" algn="l">
              <a:lnSpc>
                <a:spcPct val="117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Оформить квитанцию для оплаты госпошлины можно на </a:t>
            </a:r>
            <a:r>
              <a:rPr lang="en-US" sz="800" b="1" u="sng" dirty="0">
                <a:solidFill>
                  <a:srgbClr val="26A68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официальных сайтах</a:t>
            </a:r>
            <a:r>
              <a:rPr lang="en-US" sz="8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арбитражных судов.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05929"/>
            <a:ext cx="7757889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Шаги 6–7: Иск и обеспечительные меры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496119" y="983828"/>
            <a:ext cx="2844180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Структура хорошего иска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96119" y="1261542"/>
            <a:ext cx="225921" cy="1411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50" dirty="0">
                <a:solidFill>
                  <a:srgbClr val="333F70"/>
                </a:solidFill>
                <a:latin typeface="Unbounded Light" pitchFamily="34" charset="0"/>
                <a:ea typeface="Unbounded Light" pitchFamily="34" charset="-122"/>
                <a:cs typeface="Unbounded Light" pitchFamily="34" charset="-120"/>
              </a:rPr>
              <a:t>01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496119" y="1439168"/>
            <a:ext cx="3938067" cy="14288"/>
          </a:xfrm>
          <a:prstGeom prst="rect">
            <a:avLst/>
          </a:prstGeom>
          <a:solidFill>
            <a:srgbClr val="26A688"/>
          </a:solidFill>
          <a:ln/>
        </p:spPr>
      </p:sp>
      <p:sp>
        <p:nvSpPr>
          <p:cNvPr id="6" name="Text 4"/>
          <p:cNvSpPr/>
          <p:nvPr/>
        </p:nvSpPr>
        <p:spPr>
          <a:xfrm>
            <a:off x="496119" y="1524223"/>
            <a:ext cx="1883271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Описательная часть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96119" y="1790700"/>
            <a:ext cx="3938067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Факты хронологически, без эмоций.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496119" y="2127721"/>
            <a:ext cx="225921" cy="1411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50" dirty="0">
                <a:solidFill>
                  <a:srgbClr val="333F70"/>
                </a:solidFill>
                <a:latin typeface="Unbounded Light" pitchFamily="34" charset="0"/>
                <a:ea typeface="Unbounded Light" pitchFamily="34" charset="-122"/>
                <a:cs typeface="Unbounded Light" pitchFamily="34" charset="-120"/>
              </a:rPr>
              <a:t>02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496119" y="2305348"/>
            <a:ext cx="3938067" cy="14288"/>
          </a:xfrm>
          <a:prstGeom prst="rect">
            <a:avLst/>
          </a:prstGeom>
          <a:solidFill>
            <a:srgbClr val="26A688"/>
          </a:solidFill>
          <a:ln/>
        </p:spPr>
      </p:sp>
      <p:sp>
        <p:nvSpPr>
          <p:cNvPr id="10" name="Text 8"/>
          <p:cNvSpPr/>
          <p:nvPr/>
        </p:nvSpPr>
        <p:spPr>
          <a:xfrm>
            <a:off x="496119" y="2390403"/>
            <a:ext cx="2158008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Правовое обоснование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96119" y="2656880"/>
            <a:ext cx="3938067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Конкретные нормы закона по каждому требованию.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496119" y="2993901"/>
            <a:ext cx="225921" cy="1411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50" dirty="0">
                <a:solidFill>
                  <a:srgbClr val="333F70"/>
                </a:solidFill>
                <a:latin typeface="Unbounded Light" pitchFamily="34" charset="0"/>
                <a:ea typeface="Unbounded Light" pitchFamily="34" charset="-122"/>
                <a:cs typeface="Unbounded Light" pitchFamily="34" charset="-120"/>
              </a:rPr>
              <a:t>03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496119" y="3171527"/>
            <a:ext cx="3938067" cy="14288"/>
          </a:xfrm>
          <a:prstGeom prst="rect">
            <a:avLst/>
          </a:prstGeom>
          <a:solidFill>
            <a:srgbClr val="26A688"/>
          </a:solidFill>
          <a:ln/>
        </p:spPr>
      </p:sp>
      <p:sp>
        <p:nvSpPr>
          <p:cNvPr id="14" name="Text 12"/>
          <p:cNvSpPr/>
          <p:nvPr/>
        </p:nvSpPr>
        <p:spPr>
          <a:xfrm>
            <a:off x="496119" y="3256583"/>
            <a:ext cx="1770757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Расчет требований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96119" y="3523059"/>
            <a:ext cx="3938067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Таблица с формулами и периодами.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496119" y="3860081"/>
            <a:ext cx="225921" cy="1411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50" dirty="0">
                <a:solidFill>
                  <a:srgbClr val="333F70"/>
                </a:solidFill>
                <a:latin typeface="Unbounded Light" pitchFamily="34" charset="0"/>
                <a:ea typeface="Unbounded Light" pitchFamily="34" charset="-122"/>
                <a:cs typeface="Unbounded Light" pitchFamily="34" charset="-120"/>
              </a:rPr>
              <a:t>04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496119" y="4037707"/>
            <a:ext cx="3938067" cy="14288"/>
          </a:xfrm>
          <a:prstGeom prst="rect">
            <a:avLst/>
          </a:prstGeom>
          <a:solidFill>
            <a:srgbClr val="26A688"/>
          </a:solidFill>
          <a:ln/>
        </p:spPr>
      </p:sp>
      <p:sp>
        <p:nvSpPr>
          <p:cNvPr id="18" name="Text 16"/>
          <p:cNvSpPr/>
          <p:nvPr/>
        </p:nvSpPr>
        <p:spPr>
          <a:xfrm>
            <a:off x="496119" y="4122762"/>
            <a:ext cx="1877764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Просительная часть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96119" y="4389239"/>
            <a:ext cx="3938067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Четкие суммы (суд перенесет в решение).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4714577" y="983828"/>
            <a:ext cx="2658145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Обеспечительные меры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714577" y="1250305"/>
            <a:ext cx="4395267" cy="2433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Без них должник может вывести активы до решения суда.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714577" y="1493639"/>
            <a:ext cx="3938067" cy="11632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72720" indent="-172720" algn="l">
              <a:lnSpc>
                <a:spcPct val="120000"/>
              </a:lnSpc>
              <a:buSzPct val="100000"/>
              <a:buChar char="•"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Арест счетов и имущества</a:t>
            </a:r>
            <a:endParaRPr lang="en-US" sz="1050" dirty="0"/>
          </a:p>
          <a:p>
            <a:pPr marL="172720" indent="-172720" algn="l">
              <a:lnSpc>
                <a:spcPct val="120000"/>
              </a:lnSpc>
              <a:buSzPct val="100000"/>
              <a:buChar char="•"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Запрет на отчуждение активов</a:t>
            </a:r>
            <a:endParaRPr lang="en-US" sz="1050" dirty="0"/>
          </a:p>
          <a:p>
            <a:pPr marL="172720" indent="-172720" algn="l">
              <a:lnSpc>
                <a:spcPct val="120000"/>
              </a:lnSpc>
              <a:buSzPct val="100000"/>
              <a:buChar char="•"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Предварительные меры — до подачи иска (фактор внезапности)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4827538" y="3121878"/>
            <a:ext cx="3938067" cy="543074"/>
          </a:xfrm>
          <a:prstGeom prst="roundRect">
            <a:avLst>
              <a:gd name="adj" fmla="val 8737"/>
            </a:avLst>
          </a:prstGeom>
          <a:solidFill>
            <a:srgbClr val="D6F5EE"/>
          </a:solidFill>
          <a:ln/>
        </p:spPr>
      </p:sp>
      <p:pic>
        <p:nvPicPr>
          <p:cNvPr id="2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787" y="3288357"/>
            <a:ext cx="141163" cy="112961"/>
          </a:xfrm>
          <a:prstGeom prst="rect">
            <a:avLst/>
          </a:prstGeom>
        </p:spPr>
      </p:pic>
      <p:sp>
        <p:nvSpPr>
          <p:cNvPr id="25" name="Text 22"/>
          <p:cNvSpPr/>
          <p:nvPr/>
        </p:nvSpPr>
        <p:spPr>
          <a:xfrm>
            <a:off x="5183199" y="3270721"/>
            <a:ext cx="3458021" cy="3247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Соразмерность обязательна: просить арест 100 млн при иске на 5 млн — приведет к отказу.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47229"/>
            <a:ext cx="8436694" cy="401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Три порядка судебного производства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496119" y="1081534"/>
            <a:ext cx="8608963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Выбор формы определяет скорость, стоимость и стратегию взыскания.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496119" y="1408435"/>
            <a:ext cx="8151763" cy="2178993"/>
          </a:xfrm>
          <a:prstGeom prst="roundRect">
            <a:avLst>
              <a:gd name="adj" fmla="val 2476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29469" y="1487760"/>
            <a:ext cx="2233464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Параметр (для ЮЛ)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667372" y="1487760"/>
            <a:ext cx="2231082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Судебный приказ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4702894" y="1487760"/>
            <a:ext cx="2231082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Упрощенное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738417" y="1487760"/>
            <a:ext cx="2233464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Общий иск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629469" y="1798365"/>
            <a:ext cx="2233464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Лимит суммы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667372" y="1798365"/>
            <a:ext cx="2231082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до 750 000 руб./ 1 млн. руб.*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4702894" y="1798365"/>
            <a:ext cx="2231082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до 1,2 млн руб./ 1,6 млн руб.*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6738417" y="1798365"/>
            <a:ext cx="2233464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без лимита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629469" y="2108969"/>
            <a:ext cx="2233464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Срок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2667372" y="2108969"/>
            <a:ext cx="2231082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10 дней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4702894" y="2108969"/>
            <a:ext cx="2231082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до 2 месяцев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6738417" y="2108969"/>
            <a:ext cx="2233464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до 6 месяцев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629469" y="2419573"/>
            <a:ext cx="2233464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Заседания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2667372" y="2419573"/>
            <a:ext cx="2231082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нет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4702894" y="2419573"/>
            <a:ext cx="2231082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нет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6738417" y="2419573"/>
            <a:ext cx="2233464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да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629469" y="2730178"/>
            <a:ext cx="2233464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Претензия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2667372" y="2730178"/>
            <a:ext cx="2231082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 нужна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4702894" y="2730178"/>
            <a:ext cx="2231082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обязательна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6738417" y="2730178"/>
            <a:ext cx="2233464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обязательна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629469" y="3040782"/>
            <a:ext cx="2233464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Госпошлина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2667372" y="3040782"/>
            <a:ext cx="2231082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50% от цены иска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4702894" y="3040782"/>
            <a:ext cx="2231082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стандартная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6738417" y="3040782"/>
            <a:ext cx="2233464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стандартная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629469" y="3351386"/>
            <a:ext cx="2233464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Отмена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2667372" y="3351386"/>
            <a:ext cx="2231082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да, за 10 дней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4702894" y="3351386"/>
            <a:ext cx="2231082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только апелляция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6738417" y="3351386"/>
            <a:ext cx="2233464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стандартное</a:t>
            </a:r>
            <a:endParaRPr lang="en-US" sz="800" dirty="0"/>
          </a:p>
        </p:txBody>
      </p:sp>
      <p:sp>
        <p:nvSpPr>
          <p:cNvPr id="33" name="Shape 31"/>
          <p:cNvSpPr/>
          <p:nvPr/>
        </p:nvSpPr>
        <p:spPr>
          <a:xfrm>
            <a:off x="496119" y="3718396"/>
            <a:ext cx="8151763" cy="977875"/>
          </a:xfrm>
          <a:prstGeom prst="roundRect">
            <a:avLst>
              <a:gd name="adj" fmla="val 5518"/>
            </a:avLst>
          </a:prstGeom>
          <a:solidFill>
            <a:srgbClr val="D6F5EE"/>
          </a:solidFill>
          <a:ln/>
        </p:spPr>
      </p:sp>
      <p:pic>
        <p:nvPicPr>
          <p:cNvPr id="3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557" y="3899818"/>
            <a:ext cx="160586" cy="128439"/>
          </a:xfrm>
          <a:prstGeom prst="rect">
            <a:avLst/>
          </a:prstGeom>
        </p:spPr>
      </p:pic>
      <p:sp>
        <p:nvSpPr>
          <p:cNvPr id="35" name="Text 32"/>
          <p:cNvSpPr/>
          <p:nvPr/>
        </p:nvSpPr>
        <p:spPr>
          <a:xfrm>
            <a:off x="913581" y="3866852"/>
            <a:ext cx="7605861" cy="6925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Стратегия:</a:t>
            </a:r>
            <a:r>
              <a:rPr lang="en-US" sz="10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Судебный приказ выгоднее, если долг бесспорный и должник не будет возражать. При высокой вероятности возражений — сразу упрощенное или общее производство.</a:t>
            </a:r>
            <a:endParaRPr lang="en-US" sz="1000" dirty="0"/>
          </a:p>
          <a:p>
            <a:pPr marL="0" indent="0" algn="l">
              <a:lnSpc>
                <a:spcPct val="127000"/>
              </a:lnSpc>
              <a:buNone/>
            </a:pPr>
            <a:r>
              <a:rPr lang="en-US" sz="1000" i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*Документ: </a:t>
            </a:r>
            <a:r>
              <a:rPr lang="en-US" sz="1000" b="1" i="1" u="sng" dirty="0">
                <a:solidFill>
                  <a:srgbClr val="26A68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Проект</a:t>
            </a:r>
            <a:r>
              <a:rPr lang="en-US" sz="1000" i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Федерального закона N 1264907-8.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79772"/>
            <a:ext cx="838214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Сколько стоит арбитражный спор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494830"/>
            <a:ext cx="3902943" cy="280935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49701" y="1477119"/>
            <a:ext cx="314183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Реалистичный бюджет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4749701" y="1840334"/>
            <a:ext cx="390294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 иске на </a:t>
            </a:r>
            <a:r>
              <a:rPr lang="en-US" sz="11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5 млн руб.</a:t>
            </a: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ориентировочный бюджет со всеми инстанциями — </a:t>
            </a:r>
            <a:r>
              <a:rPr lang="en-US" sz="11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350 000–700 000 руб.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4749701" y="2421508"/>
            <a:ext cx="3902943" cy="12331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 выигрыше — большая часть возмещается должником</a:t>
            </a:r>
            <a:endParaRPr lang="en-US" sz="11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 проигрыше — безвозвратные расходы</a:t>
            </a:r>
            <a:endParaRPr lang="en-US" sz="11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Расходы на представителя — «в разумных пределах» (суд может снизить)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4749701" y="3782244"/>
            <a:ext cx="390294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Это базовый расчет для обоснованного решения: оправдывает ли результат вложения?</a:t>
            </a:r>
            <a:endParaRPr lang="en-US" sz="11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45034"/>
            <a:ext cx="6446937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Типичные ошибки Сторон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394022" y="1400621"/>
            <a:ext cx="4107135" cy="2997845"/>
          </a:xfrm>
          <a:prstGeom prst="roundRect">
            <a:avLst>
              <a:gd name="adj" fmla="val 3405"/>
            </a:avLst>
          </a:prstGeom>
          <a:solidFill>
            <a:srgbClr val="FFFFFF"/>
          </a:solidFill>
          <a:ln/>
        </p:spPr>
      </p:sp>
      <p:sp>
        <p:nvSpPr>
          <p:cNvPr id="4" name="Text 2"/>
          <p:cNvSpPr/>
          <p:nvPr/>
        </p:nvSpPr>
        <p:spPr>
          <a:xfrm>
            <a:off x="535781" y="1528167"/>
            <a:ext cx="4280818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Типичные ошибки истца. Содержательные.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35781" y="1882526"/>
            <a:ext cx="3823618" cy="26434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Несоответствие цены иска расчету </a:t>
            </a:r>
            <a:r>
              <a:rPr lang="en-US" sz="12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→</a:t>
            </a: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частичный отказ</a:t>
            </a:r>
            <a:endParaRPr lang="en-US" sz="12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Расплывчатая просительная часть </a:t>
            </a:r>
            <a:r>
              <a:rPr lang="en-US" sz="12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→</a:t>
            </a: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риск частичного отказа</a:t>
            </a:r>
            <a:endParaRPr lang="en-US" sz="12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Отсутствие ссылок на нормы права </a:t>
            </a:r>
            <a:r>
              <a:rPr lang="en-US" sz="12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→ </a:t>
            </a: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слабая позиция</a:t>
            </a:r>
            <a:endParaRPr lang="en-US" sz="12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Излишняя эмоциональность </a:t>
            </a:r>
            <a:r>
              <a:rPr lang="en-US" sz="12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→</a:t>
            </a: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не помогает</a:t>
            </a:r>
            <a:endParaRPr lang="en-US" sz="12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Завышенная неустойка без обоснования </a:t>
            </a:r>
            <a:r>
              <a:rPr lang="en-US" sz="12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→ </a:t>
            </a: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снижение по ст. 333 ГК РФ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749701" y="1528167"/>
            <a:ext cx="436014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Типичные ошибки ответчика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749701" y="1882527"/>
            <a:ext cx="3902943" cy="26434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Пропуск срока на отзыв → рассмотрение без учета возражений</a:t>
            </a:r>
            <a:endParaRPr lang="en-US" sz="12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Общие возражения без конкретики → не принимаются</a:t>
            </a:r>
            <a:endParaRPr lang="en-US" sz="12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Неприложение доказательств к отзыву → голословные возражения</a:t>
            </a:r>
            <a:endParaRPr lang="en-US" sz="12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Заявление о фальсификации без готовности к экспертизе → отказ</a:t>
            </a:r>
            <a:endParaRPr lang="en-US" sz="12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Снижение неустойки по ст. 333 ГК РФ без доказательств → отказ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27062"/>
            <a:ext cx="566447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Что мы разберем сегодня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031677"/>
            <a:ext cx="8151763" cy="12382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Сегодня мы поговорим об арбитражном процессе, но не с точки зрения профессионального судебного юриста, а с точки зрения </a:t>
            </a:r>
            <a:r>
              <a:rPr lang="en-US" sz="12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вас</a:t>
            </a: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– тех, кто готовит документы, контролирует сроки, согласовывает иски и отвечает за то, чтобы компания не проиграла из-за формальных ошибок. </a:t>
            </a:r>
            <a:endParaRPr lang="en-US" sz="1200" dirty="0"/>
          </a:p>
          <a:p>
            <a:pPr marL="0" indent="0" algn="l">
              <a:lnSpc>
                <a:spcPct val="125000"/>
              </a:lnSpc>
              <a:buNone/>
            </a:pP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Почему эта тема важна именно для кадровика и корпоративного юриста? Потому что </a:t>
            </a:r>
            <a:r>
              <a:rPr lang="en-US" sz="12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80% успеха в арбитраже закладывается ДО подачи иска</a:t>
            </a: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еще на этапе сбора документов, направления претензии, расчета сроков. И эти действия выполняете не внешние адвокаты, а вы – сотрудники компании. 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96119" y="2391966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333F70"/>
                </a:solidFill>
                <a:latin typeface="Unbounded Light" pitchFamily="34" charset="0"/>
                <a:ea typeface="Unbounded Light" pitchFamily="34" charset="-122"/>
                <a:cs typeface="Unbounded Light" pitchFamily="34" charset="-120"/>
              </a:rPr>
              <a:t>01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96119" y="2588419"/>
            <a:ext cx="2644899" cy="14288"/>
          </a:xfrm>
          <a:prstGeom prst="rect">
            <a:avLst/>
          </a:prstGeom>
          <a:solidFill>
            <a:srgbClr val="26A688"/>
          </a:solidFill>
          <a:ln/>
        </p:spPr>
      </p:sp>
      <p:sp>
        <p:nvSpPr>
          <p:cNvPr id="6" name="Text 4"/>
          <p:cNvSpPr/>
          <p:nvPr/>
        </p:nvSpPr>
        <p:spPr>
          <a:xfrm>
            <a:off x="496119" y="2678981"/>
            <a:ext cx="2644899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Арбитражный процесс vs Гражданский процесс - 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96120" y="3131789"/>
            <a:ext cx="2644898" cy="4665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 чем разница и почему это важно для вашей работы.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249513" y="2391966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333F70"/>
                </a:solidFill>
                <a:latin typeface="Unbounded Light" pitchFamily="34" charset="0"/>
                <a:ea typeface="Unbounded Light" pitchFamily="34" charset="-122"/>
                <a:cs typeface="Unbounded Light" pitchFamily="34" charset="-120"/>
              </a:rPr>
              <a:t>02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249513" y="2588419"/>
            <a:ext cx="2644899" cy="14288"/>
          </a:xfrm>
          <a:prstGeom prst="rect">
            <a:avLst/>
          </a:prstGeom>
          <a:solidFill>
            <a:srgbClr val="26A688"/>
          </a:solidFill>
          <a:ln/>
        </p:spPr>
      </p:sp>
      <p:sp>
        <p:nvSpPr>
          <p:cNvPr id="10" name="Text 8"/>
          <p:cNvSpPr/>
          <p:nvPr/>
        </p:nvSpPr>
        <p:spPr>
          <a:xfrm>
            <a:off x="3249513" y="2678981"/>
            <a:ext cx="263031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Сроки исковой давности -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249513" y="3129892"/>
            <a:ext cx="2644899" cy="4321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когда они начинаются, что их прерывает и можно ли восстановить.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002908" y="2391966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333F70"/>
                </a:solidFill>
                <a:latin typeface="Unbounded Light" pitchFamily="34" charset="0"/>
                <a:ea typeface="Unbounded Light" pitchFamily="34" charset="-122"/>
                <a:cs typeface="Unbounded Light" pitchFamily="34" charset="-120"/>
              </a:rPr>
              <a:t>03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6002908" y="2588419"/>
            <a:ext cx="2644899" cy="14288"/>
          </a:xfrm>
          <a:prstGeom prst="rect">
            <a:avLst/>
          </a:prstGeom>
          <a:solidFill>
            <a:srgbClr val="26A688"/>
          </a:solidFill>
          <a:ln/>
        </p:spPr>
      </p:sp>
      <p:sp>
        <p:nvSpPr>
          <p:cNvPr id="14" name="Text 12"/>
          <p:cNvSpPr/>
          <p:nvPr/>
        </p:nvSpPr>
        <p:spPr>
          <a:xfrm>
            <a:off x="6002908" y="2678981"/>
            <a:ext cx="2644899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Досудебное урегулирование -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002908" y="3131790"/>
            <a:ext cx="2644899" cy="4929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как подготовить претензию, чтобы суд принял иск, а не </a:t>
            </a: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вернул</a:t>
            </a: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его.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96119" y="3705374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333F70"/>
                </a:solidFill>
                <a:latin typeface="Unbounded Light" pitchFamily="34" charset="0"/>
                <a:ea typeface="Unbounded Light" pitchFamily="34" charset="-122"/>
                <a:cs typeface="Unbounded Light" pitchFamily="34" charset="-120"/>
              </a:rPr>
              <a:t>04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496119" y="3901827"/>
            <a:ext cx="4021559" cy="14288"/>
          </a:xfrm>
          <a:prstGeom prst="rect">
            <a:avLst/>
          </a:prstGeom>
          <a:solidFill>
            <a:srgbClr val="26A688"/>
          </a:solidFill>
          <a:ln/>
        </p:spPr>
      </p:sp>
      <p:sp>
        <p:nvSpPr>
          <p:cNvPr id="18" name="Text 16"/>
          <p:cNvSpPr/>
          <p:nvPr/>
        </p:nvSpPr>
        <p:spPr>
          <a:xfrm>
            <a:off x="496119" y="3992389"/>
            <a:ext cx="268798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Электронное </a:t>
            </a:r>
            <a:r>
              <a:rPr lang="en-US" sz="12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правосудие</a:t>
            </a:r>
            <a:r>
              <a:rPr lang="en-US" sz="1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ru-RU" sz="1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-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96119" y="4251350"/>
            <a:ext cx="4021559" cy="4650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все цифровые инструменты арбитража, которые экономят время и деньги.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626173" y="3705374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333F70"/>
                </a:solidFill>
                <a:latin typeface="Unbounded Light" pitchFamily="34" charset="0"/>
                <a:ea typeface="Unbounded Light" pitchFamily="34" charset="-122"/>
                <a:cs typeface="Unbounded Light" pitchFamily="34" charset="-120"/>
              </a:rPr>
              <a:t>05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26173" y="3901827"/>
            <a:ext cx="4021634" cy="14288"/>
          </a:xfrm>
          <a:prstGeom prst="rect">
            <a:avLst/>
          </a:prstGeom>
          <a:solidFill>
            <a:srgbClr val="26A688"/>
          </a:solidFill>
          <a:ln/>
        </p:spPr>
      </p:sp>
      <p:sp>
        <p:nvSpPr>
          <p:cNvPr id="22" name="Text 20"/>
          <p:cNvSpPr/>
          <p:nvPr/>
        </p:nvSpPr>
        <p:spPr>
          <a:xfrm>
            <a:off x="4626173" y="3992389"/>
            <a:ext cx="193945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Типичные ошибки -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626173" y="4251350"/>
            <a:ext cx="4021634" cy="4179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самые </a:t>
            </a: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частые</a:t>
            </a: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ошибки в исках и отзывах, которые ведут к отказу.</a:t>
            </a:r>
            <a:endParaRPr lang="en-US" sz="10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4754" y="917004"/>
            <a:ext cx="3309491" cy="330949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96119" y="497235"/>
            <a:ext cx="3447604" cy="373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Чек-лист</a:t>
            </a:r>
            <a:endParaRPr lang="en-US" sz="2350" dirty="0"/>
          </a:p>
        </p:txBody>
      </p:sp>
      <p:pic>
        <p:nvPicPr>
          <p:cNvPr id="5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1022375"/>
            <a:ext cx="4722763" cy="867817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657523" y="1344141"/>
            <a:ext cx="179412" cy="2242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2"/>
          <p:cNvSpPr/>
          <p:nvPr/>
        </p:nvSpPr>
        <p:spPr>
          <a:xfrm>
            <a:off x="1089720" y="1156246"/>
            <a:ext cx="1495202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Стратегия</a:t>
            </a:r>
            <a:endParaRPr lang="en-US" sz="1150" dirty="0"/>
          </a:p>
        </p:txBody>
      </p:sp>
      <p:sp>
        <p:nvSpPr>
          <p:cNvPr id="8" name="Text 3"/>
          <p:cNvSpPr/>
          <p:nvPr/>
        </p:nvSpPr>
        <p:spPr>
          <a:xfrm>
            <a:off x="1089720" y="1403598"/>
            <a:ext cx="3995291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9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Проверен должник, оценены перспективы, рассчитан бюджет, выбрана форма производства.</a:t>
            </a:r>
            <a:endParaRPr lang="en-US" sz="90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1991097"/>
            <a:ext cx="4722763" cy="867817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57523" y="2312863"/>
            <a:ext cx="179412" cy="2242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5"/>
          <p:cNvSpPr/>
          <p:nvPr/>
        </p:nvSpPr>
        <p:spPr>
          <a:xfrm>
            <a:off x="1089720" y="2124968"/>
            <a:ext cx="1616646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Доказательства</a:t>
            </a:r>
            <a:endParaRPr lang="en-US" sz="1150" dirty="0"/>
          </a:p>
        </p:txBody>
      </p:sp>
      <p:sp>
        <p:nvSpPr>
          <p:cNvPr id="12" name="Text 6"/>
          <p:cNvSpPr/>
          <p:nvPr/>
        </p:nvSpPr>
        <p:spPr>
          <a:xfrm>
            <a:off x="1089720" y="2372320"/>
            <a:ext cx="3995291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9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Договор, первичка, акты сверки, нотариально заверенная переписка, расчет требований.</a:t>
            </a:r>
            <a:endParaRPr lang="en-US" sz="9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119" y="2959819"/>
            <a:ext cx="4722763" cy="71764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57523" y="3206502"/>
            <a:ext cx="179412" cy="2242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3</a:t>
            </a:r>
            <a:endParaRPr lang="en-US" sz="1400" dirty="0"/>
          </a:p>
        </p:txBody>
      </p:sp>
      <p:sp>
        <p:nvSpPr>
          <p:cNvPr id="15" name="Text 8"/>
          <p:cNvSpPr/>
          <p:nvPr/>
        </p:nvSpPr>
        <p:spPr>
          <a:xfrm>
            <a:off x="1089720" y="3093690"/>
            <a:ext cx="1495202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Претензия</a:t>
            </a:r>
            <a:endParaRPr lang="en-US" sz="1150" dirty="0"/>
          </a:p>
        </p:txBody>
      </p:sp>
      <p:sp>
        <p:nvSpPr>
          <p:cNvPr id="16" name="Text 9"/>
          <p:cNvSpPr/>
          <p:nvPr/>
        </p:nvSpPr>
        <p:spPr>
          <a:xfrm>
            <a:off x="1089720" y="3341043"/>
            <a:ext cx="3995291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9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Направлена с доказательством получения, истек 30-дневный срок.</a:t>
            </a:r>
            <a:endParaRPr lang="en-US" sz="900" dirty="0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3778374"/>
            <a:ext cx="4722763" cy="867817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657523" y="4100140"/>
            <a:ext cx="179412" cy="2242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4</a:t>
            </a:r>
            <a:endParaRPr lang="en-US" sz="1400" dirty="0"/>
          </a:p>
        </p:txBody>
      </p:sp>
      <p:sp>
        <p:nvSpPr>
          <p:cNvPr id="19" name="Text 11"/>
          <p:cNvSpPr/>
          <p:nvPr/>
        </p:nvSpPr>
        <p:spPr>
          <a:xfrm>
            <a:off x="1089720" y="3912245"/>
            <a:ext cx="1495202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Процесс</a:t>
            </a:r>
            <a:endParaRPr lang="en-US" sz="1150" dirty="0"/>
          </a:p>
        </p:txBody>
      </p:sp>
      <p:sp>
        <p:nvSpPr>
          <p:cNvPr id="20" name="Text 12"/>
          <p:cNvSpPr/>
          <p:nvPr/>
        </p:nvSpPr>
        <p:spPr>
          <a:xfrm>
            <a:off x="1089720" y="4159597"/>
            <a:ext cx="3995291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9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Подсудность определена, пошлина оплачена, иск подготовлен, разрешен вопрос об обеспечительных мерах.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8041"/>
            <a:ext cx="3945954" cy="436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Чек-лист </a:t>
            </a:r>
            <a:endParaRPr lang="en-US" sz="27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040160"/>
            <a:ext cx="2625626" cy="33736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30895" y="1198736"/>
            <a:ext cx="2232273" cy="4360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Стратегическая подготовка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730895" y="1717179"/>
            <a:ext cx="2232273" cy="2538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spcAft>
                <a:spcPts val="600"/>
              </a:spcAft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☐ Принято решение о целесообразности суда (vs. альтернативы).</a:t>
            </a:r>
            <a:endParaRPr lang="en-US" sz="850" dirty="0"/>
          </a:p>
          <a:p>
            <a:pPr marL="0" indent="0" algn="l">
              <a:lnSpc>
                <a:spcPct val="132000"/>
              </a:lnSpc>
              <a:spcAft>
                <a:spcPts val="600"/>
              </a:spcAft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· ☐ Проверен должник по картотеке арбитражных дел и базе ФССП.</a:t>
            </a:r>
            <a:endParaRPr lang="en-US" sz="850" dirty="0"/>
          </a:p>
          <a:p>
            <a:pPr marL="0" indent="0" algn="l">
              <a:lnSpc>
                <a:spcPct val="132000"/>
              </a:lnSpc>
              <a:spcAft>
                <a:spcPts val="600"/>
              </a:spcAft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· ☐ Оценено финансовое состояние должника.</a:t>
            </a:r>
            <a:endParaRPr lang="en-US" sz="850" dirty="0"/>
          </a:p>
          <a:p>
            <a:pPr marL="0" indent="0" algn="l">
              <a:lnSpc>
                <a:spcPct val="132000"/>
              </a:lnSpc>
              <a:spcAft>
                <a:spcPts val="600"/>
              </a:spcAft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· ☐ Проанализирована судебная практика по аналогичным делам.</a:t>
            </a:r>
            <a:endParaRPr lang="en-US" sz="850" dirty="0"/>
          </a:p>
          <a:p>
            <a:pPr marL="0" indent="0" algn="l">
              <a:lnSpc>
                <a:spcPct val="132000"/>
              </a:lnSpc>
              <a:spcAft>
                <a:spcPts val="600"/>
              </a:spcAft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· ☐ Составлен реалистичный прогноз исхода с вероятностями.</a:t>
            </a:r>
            <a:endParaRPr lang="en-US" sz="850" dirty="0"/>
          </a:p>
          <a:p>
            <a:pPr marL="0" indent="0" algn="l">
              <a:lnSpc>
                <a:spcPct val="132000"/>
              </a:lnSpc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· ☐ Рассчитан ожидаемый бюджет процесса</a:t>
            </a:r>
            <a:endParaRPr lang="en-US" sz="8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113" y="1040160"/>
            <a:ext cx="2625700" cy="337363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493889" y="1198736"/>
            <a:ext cx="2232347" cy="4360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Доказательственная база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3493889" y="1717179"/>
            <a:ext cx="2232347" cy="2538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spcAft>
                <a:spcPts val="600"/>
              </a:spcAft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☐ Собраны все договоры, приложения и допсоглашения.</a:t>
            </a:r>
            <a:endParaRPr lang="en-US" sz="850" dirty="0"/>
          </a:p>
          <a:p>
            <a:pPr marL="0" indent="0" algn="l">
              <a:lnSpc>
                <a:spcPct val="132000"/>
              </a:lnSpc>
              <a:spcAft>
                <a:spcPts val="600"/>
              </a:spcAft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· ☐ Собрана первичная документация по исполнению.</a:t>
            </a:r>
            <a:endParaRPr lang="en-US" sz="850" dirty="0"/>
          </a:p>
          <a:p>
            <a:pPr marL="0" indent="0" algn="l">
              <a:lnSpc>
                <a:spcPct val="132000"/>
              </a:lnSpc>
              <a:spcAft>
                <a:spcPts val="600"/>
              </a:spcAft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· ☐ Подготовлены акты сверки взаиморасчётов.</a:t>
            </a:r>
            <a:endParaRPr lang="en-US" sz="850" dirty="0"/>
          </a:p>
          <a:p>
            <a:pPr marL="0" indent="0" algn="l">
              <a:lnSpc>
                <a:spcPct val="132000"/>
              </a:lnSpc>
              <a:spcAft>
                <a:spcPts val="600"/>
              </a:spcAft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· ☐ Сохранена и при необходимости нотариально заверена переписка.</a:t>
            </a:r>
            <a:endParaRPr lang="en-US" sz="850" dirty="0"/>
          </a:p>
          <a:p>
            <a:pPr marL="0" indent="0" algn="l">
              <a:lnSpc>
                <a:spcPct val="132000"/>
              </a:lnSpc>
              <a:spcAft>
                <a:spcPts val="600"/>
              </a:spcAft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· ☐ Подготовлен расчёт требований с разбивкой по периодам и формулам.</a:t>
            </a:r>
            <a:endParaRPr lang="en-US" sz="850" dirty="0"/>
          </a:p>
          <a:p>
            <a:pPr marL="0" indent="0" algn="l">
              <a:lnSpc>
                <a:spcPct val="132000"/>
              </a:lnSpc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· ☐ Каждое утверждение подкреплено конкретным документ</a:t>
            </a:r>
            <a:endParaRPr lang="en-US" sz="8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2181" y="1040160"/>
            <a:ext cx="2625626" cy="337363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256958" y="1198736"/>
            <a:ext cx="2232273" cy="4360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Претензионный порядок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6256958" y="1717179"/>
            <a:ext cx="2232273" cy="16645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spcAft>
                <a:spcPts val="600"/>
              </a:spcAft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☐ Подготовлена и направлена претензия в установленном порядке.</a:t>
            </a:r>
            <a:endParaRPr lang="en-US" sz="850" dirty="0"/>
          </a:p>
          <a:p>
            <a:pPr marL="0" indent="0" algn="l">
              <a:lnSpc>
                <a:spcPct val="132000"/>
              </a:lnSpc>
              <a:spcAft>
                <a:spcPts val="600"/>
              </a:spcAft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· ☐ Способ направления обеспечивает доказательство получения.</a:t>
            </a:r>
            <a:endParaRPr lang="en-US" sz="850" dirty="0"/>
          </a:p>
          <a:p>
            <a:pPr marL="0" indent="0" algn="l">
              <a:lnSpc>
                <a:spcPct val="132000"/>
              </a:lnSpc>
              <a:spcAft>
                <a:spcPts val="600"/>
              </a:spcAft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· ☐ Истёк срок ответа на претензию (30 дней или иной по договору).</a:t>
            </a:r>
            <a:endParaRPr lang="en-US" sz="850" dirty="0"/>
          </a:p>
          <a:p>
            <a:pPr marL="0" indent="0" algn="l">
              <a:lnSpc>
                <a:spcPct val="132000"/>
              </a:lnSpc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· ☐ Сохранены все документы по претензионной работе.</a:t>
            </a:r>
            <a:endParaRPr lang="en-US" sz="850" dirty="0"/>
          </a:p>
        </p:txBody>
      </p:sp>
      <p:sp>
        <p:nvSpPr>
          <p:cNvPr id="12" name="Text 7"/>
          <p:cNvSpPr/>
          <p:nvPr/>
        </p:nvSpPr>
        <p:spPr>
          <a:xfrm>
            <a:off x="496119" y="4568279"/>
            <a:ext cx="8608963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endParaRPr lang="en-US" sz="8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21085"/>
            <a:ext cx="400131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Чек-лист 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476673"/>
            <a:ext cx="4004965" cy="250477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33127" y="1637481"/>
            <a:ext cx="333211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Процессуальная подготовка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733127" y="1943993"/>
            <a:ext cx="3607147" cy="1876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☐ Определена подсудность (общая или договорная).</a:t>
            </a:r>
            <a:endParaRPr lang="en-US" sz="850" dirty="0"/>
          </a:p>
          <a:p>
            <a:pPr marL="0" indent="0" algn="l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· ☐ Рассчитана и уплачена госпошлина.</a:t>
            </a:r>
            <a:endParaRPr lang="en-US" sz="850" dirty="0"/>
          </a:p>
          <a:p>
            <a:pPr marL="0" indent="0" algn="l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· ☐ Подготовлено исковое заявление с обоснованием и расчётом.</a:t>
            </a:r>
            <a:endParaRPr lang="en-US" sz="850" dirty="0"/>
          </a:p>
          <a:p>
            <a:pPr marL="0" indent="0" algn="l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· ☐ Готовы копии иска для отправки ответчику.</a:t>
            </a:r>
            <a:endParaRPr lang="en-US" sz="850" dirty="0"/>
          </a:p>
          <a:p>
            <a:pPr marL="0" indent="0" algn="l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· ☐ Решён вопрос об обеспечительных мерах.</a:t>
            </a:r>
            <a:endParaRPr lang="en-US" sz="8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· ☐ Определены полномочия представителя (доверенность с правом подписания иска и ведения дел</a:t>
            </a:r>
            <a:endParaRPr lang="en-US" sz="8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42842" y="1476673"/>
            <a:ext cx="4005039" cy="250477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879851" y="1637481"/>
            <a:ext cx="245581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Команда и стратегия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4879851" y="1943993"/>
            <a:ext cx="3607222" cy="1428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☐ Привлечен юрист или юридическая команда.</a:t>
            </a:r>
            <a:endParaRPr lang="en-US" sz="850" dirty="0"/>
          </a:p>
          <a:p>
            <a:pPr marL="0" indent="0" algn="l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· ☐ Согласована стратегия и бюджет.</a:t>
            </a:r>
            <a:endParaRPr lang="en-US" sz="850" dirty="0"/>
          </a:p>
          <a:p>
            <a:pPr marL="0" indent="0" algn="l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· ☐ Обсуждены сценарии действий ответчика.</a:t>
            </a:r>
            <a:endParaRPr lang="en-US" sz="850" dirty="0"/>
          </a:p>
          <a:p>
            <a:pPr marL="0" indent="0" algn="l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· ☐ Определены пределы готовности к мировому соглашению.</a:t>
            </a:r>
            <a:endParaRPr lang="en-US" sz="8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· ☐ Назначен ответственный за коммуникацию с юристом со стороны компании</a:t>
            </a:r>
            <a:endParaRPr lang="en-US" sz="850" dirty="0"/>
          </a:p>
        </p:txBody>
      </p:sp>
      <p:sp>
        <p:nvSpPr>
          <p:cNvPr id="9" name="Text 5"/>
          <p:cNvSpPr/>
          <p:nvPr/>
        </p:nvSpPr>
        <p:spPr>
          <a:xfrm>
            <a:off x="496119" y="4140919"/>
            <a:ext cx="8608963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endParaRPr lang="en-US" sz="8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514573"/>
            <a:ext cx="517996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Следующий вебинар:</a:t>
            </a:r>
            <a:endParaRPr lang="en-US" sz="1050" dirty="0"/>
          </a:p>
        </p:txBody>
      </p:sp>
      <p:sp>
        <p:nvSpPr>
          <p:cNvPr id="4" name="Text 1"/>
          <p:cNvSpPr/>
          <p:nvPr/>
        </p:nvSpPr>
        <p:spPr>
          <a:xfrm>
            <a:off x="3925119" y="873398"/>
            <a:ext cx="4722763" cy="784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Материнство и работа: как сохранить баланс интересов сотрудницы и бизнеса</a:t>
            </a:r>
            <a:endParaRPr lang="en-US" sz="16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25119" y="1864370"/>
            <a:ext cx="4722763" cy="86588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414293" y="2008659"/>
            <a:ext cx="1744340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11.08.2026 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4069407" y="2309068"/>
            <a:ext cx="4434185" cy="276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2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11:00-12:00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3925119" y="2884736"/>
            <a:ext cx="4722763" cy="6643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13360" indent="-213360" algn="l">
              <a:lnSpc>
                <a:spcPct val="132000"/>
              </a:lnSpc>
              <a:buSzPct val="100000"/>
              <a:buChar char="​"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Оформляем правильно: Подробный разбор всех этапов -  от заявления сотрудницы на отпуск по беременности и родам до трудностей с выходом на работу после ухода за ребенком.</a:t>
            </a:r>
            <a:endParaRPr lang="en-US" sz="1050" dirty="0"/>
          </a:p>
        </p:txBody>
      </p:sp>
      <p:sp>
        <p:nvSpPr>
          <p:cNvPr id="9" name="Shape 5"/>
          <p:cNvSpPr/>
          <p:nvPr/>
        </p:nvSpPr>
        <p:spPr>
          <a:xfrm>
            <a:off x="3925119" y="2925663"/>
            <a:ext cx="139526" cy="139526"/>
          </a:xfrm>
          <a:prstGeom prst="roundRect">
            <a:avLst>
              <a:gd name="adj" fmla="val 42008"/>
            </a:avLst>
          </a:prstGeom>
          <a:noFill/>
          <a:ln w="14288">
            <a:solidFill>
              <a:srgbClr val="26A688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3925119" y="3597176"/>
            <a:ext cx="4722763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13360" indent="-213360" algn="l">
              <a:lnSpc>
                <a:spcPct val="132000"/>
              </a:lnSpc>
              <a:buSzPct val="100000"/>
              <a:buChar char="​"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Увольнение мам: Анализ гарантий, установленных ТК РФ для беременных и женщин с детьми. 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3925119" y="3638104"/>
            <a:ext cx="139526" cy="139526"/>
          </a:xfrm>
          <a:prstGeom prst="roundRect">
            <a:avLst>
              <a:gd name="adj" fmla="val 42008"/>
            </a:avLst>
          </a:prstGeom>
          <a:noFill/>
          <a:ln w="14288">
            <a:solidFill>
              <a:srgbClr val="26A688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3925119" y="4088160"/>
            <a:ext cx="4722763" cy="6643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13360" indent="-213360" algn="l">
              <a:lnSpc>
                <a:spcPct val="132000"/>
              </a:lnSpc>
              <a:buSzPct val="100000"/>
              <a:buChar char="​"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Единственные законные варианты расторжения договора и риски, связанные с ошибками в их применении и составлении исков и отзывов, которые ведут к отказу в иске.</a:t>
            </a:r>
            <a:endParaRPr lang="en-US" sz="1050" dirty="0"/>
          </a:p>
        </p:txBody>
      </p:sp>
      <p:sp>
        <p:nvSpPr>
          <p:cNvPr id="13" name="Shape 9"/>
          <p:cNvSpPr/>
          <p:nvPr/>
        </p:nvSpPr>
        <p:spPr>
          <a:xfrm>
            <a:off x="3925119" y="4129087"/>
            <a:ext cx="139526" cy="139526"/>
          </a:xfrm>
          <a:prstGeom prst="roundRect">
            <a:avLst>
              <a:gd name="adj" fmla="val 42008"/>
            </a:avLst>
          </a:prstGeom>
          <a:noFill/>
          <a:ln w="14288">
            <a:solidFill>
              <a:srgbClr val="26A688"/>
            </a:solidFill>
            <a:prstDash val="solid"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73001"/>
            <a:ext cx="8151763" cy="13289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В 2025 году арбитражные суды зарегистрировали 1,53 млн новых споров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2814562"/>
            <a:ext cx="8151763" cy="15984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/>
            </a:pPr>
            <a:r>
              <a:rPr lang="en-US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Снижение на 3,4% к 2023 году</a:t>
            </a:r>
            <a:endParaRPr lang="en-US" dirty="0"/>
          </a:p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 startAt="2"/>
            </a:pPr>
            <a:r>
              <a:rPr lang="en-US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Ключевой фактор — повышение госпошлин с сентября 2024 года.</a:t>
            </a:r>
            <a:endParaRPr lang="en-US" dirty="0"/>
          </a:p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 startAt="3"/>
            </a:pPr>
            <a:r>
              <a:rPr lang="en-US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Минимальная пошлина по имущественному иску — 10 000 руб.</a:t>
            </a:r>
            <a:endParaRPr lang="en-US" dirty="0"/>
          </a:p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 startAt="4"/>
            </a:pPr>
            <a:r>
              <a:rPr lang="en-US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Апелляция для юрлиц — 30 000 руб., кассация — 50 000 руб.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32941"/>
            <a:ext cx="7195617" cy="4083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Что изменилось в 2024-2026 гг.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496119" y="874738"/>
            <a:ext cx="8608963" cy="4083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Ключевые изменения, влияющие на экономику и стратегию спора.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96119" y="1418630"/>
            <a:ext cx="4015606" cy="948928"/>
          </a:xfrm>
          <a:prstGeom prst="roundRect">
            <a:avLst>
              <a:gd name="adj" fmla="val 5784"/>
            </a:avLst>
          </a:prstGeom>
          <a:solidFill>
            <a:srgbClr val="D6F5EE"/>
          </a:solidFill>
          <a:ln w="4763">
            <a:solidFill>
              <a:srgbClr val="BCDBD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31552" y="1554063"/>
            <a:ext cx="3096816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Госпошлины выросли в 5 раз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631552" y="1830437"/>
            <a:ext cx="3744739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Минимум 10 000 руб. по имущественному иску. Требования до 100 000 руб. часто убыточны.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4632201" y="1418630"/>
            <a:ext cx="4015680" cy="948928"/>
          </a:xfrm>
          <a:prstGeom prst="roundRect">
            <a:avLst>
              <a:gd name="adj" fmla="val 5784"/>
            </a:avLst>
          </a:prstGeom>
          <a:solidFill>
            <a:srgbClr val="D6F5EE"/>
          </a:solidFill>
          <a:ln w="4763">
            <a:solidFill>
              <a:srgbClr val="BCDBD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67635" y="1554063"/>
            <a:ext cx="3214092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Электронная подача — норма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4767635" y="1830437"/>
            <a:ext cx="3744813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«Мой Арбитр» — это основной канал, который быстрее и удобнее бумажной подачи.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96119" y="2488034"/>
            <a:ext cx="4015606" cy="948928"/>
          </a:xfrm>
          <a:prstGeom prst="roundRect">
            <a:avLst>
              <a:gd name="adj" fmla="val 5784"/>
            </a:avLst>
          </a:prstGeom>
          <a:solidFill>
            <a:srgbClr val="D6F5EE"/>
          </a:solidFill>
          <a:ln w="4763">
            <a:solidFill>
              <a:srgbClr val="BCDBD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31552" y="2623468"/>
            <a:ext cx="2127349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Стимул к мировому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631552" y="2899842"/>
            <a:ext cx="3744739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 мировом — возврат 50% пошлины, при отказе от иска — 70%.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632201" y="2488034"/>
            <a:ext cx="4015680" cy="948928"/>
          </a:xfrm>
          <a:prstGeom prst="roundRect">
            <a:avLst>
              <a:gd name="adj" fmla="val 5784"/>
            </a:avLst>
          </a:prstGeom>
          <a:solidFill>
            <a:srgbClr val="D6F5EE"/>
          </a:solidFill>
          <a:ln w="4763">
            <a:solidFill>
              <a:srgbClr val="BCDBD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67635" y="2623468"/>
            <a:ext cx="3579763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Обеспечительные меры активнее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4767635" y="2899842"/>
            <a:ext cx="3744813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Суды чаще удовлетворяют ходатайства об обеспечительных мерах одновременно с подачей иска.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6119" y="3557439"/>
            <a:ext cx="4015606" cy="1153046"/>
          </a:xfrm>
          <a:prstGeom prst="roundRect">
            <a:avLst>
              <a:gd name="adj" fmla="val 4760"/>
            </a:avLst>
          </a:prstGeom>
          <a:solidFill>
            <a:srgbClr val="D6F5EE"/>
          </a:solidFill>
          <a:ln w="4763">
            <a:solidFill>
              <a:srgbClr val="BCDBD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1552" y="3692872"/>
            <a:ext cx="2956173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Цифровые доказательства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631552" y="3969246"/>
            <a:ext cx="3744739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Суды принимают переписку и CRM-данные, но требования к легализации ужесточились.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632201" y="3557439"/>
            <a:ext cx="4015680" cy="1153046"/>
          </a:xfrm>
          <a:prstGeom prst="roundRect">
            <a:avLst>
              <a:gd name="adj" fmla="val 4760"/>
            </a:avLst>
          </a:prstGeom>
          <a:solidFill>
            <a:srgbClr val="D6F5EE"/>
          </a:solidFill>
          <a:ln w="4763">
            <a:solidFill>
              <a:srgbClr val="BCDBD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67635" y="3692872"/>
            <a:ext cx="3744813" cy="408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Ускоренные процедуры расширены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4767635" y="4173364"/>
            <a:ext cx="3744813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Судебный приказ — до 750 000 руб., упрощенное производство — до 1 200 000 руб. для юрлиц.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46721"/>
            <a:ext cx="7419305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Отличие 1. Субъектный состав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802309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endParaRPr lang="en-US" sz="1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2188592"/>
            <a:ext cx="4004965" cy="108175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33127" y="2349401"/>
            <a:ext cx="224291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Арбитражный суд: 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733127" y="2655912"/>
            <a:ext cx="3607147" cy="5685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юридические лица, индивидуальные предприниматели, экономические споры</a:t>
            </a:r>
            <a:endParaRPr lang="en-US" sz="12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42842" y="2188592"/>
            <a:ext cx="4005039" cy="108175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879851" y="2349401"/>
            <a:ext cx="291680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Суд общей юрисдикции: 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4879851" y="2655911"/>
            <a:ext cx="3607222" cy="41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физические лица, не имеющие </a:t>
            </a:r>
            <a:r>
              <a:rPr lang="en-US" sz="12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статуса</a:t>
            </a: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ИП</a:t>
            </a:r>
            <a:r>
              <a:rPr lang="ru-RU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</a:t>
            </a:r>
            <a:br>
              <a:rPr lang="ru-RU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</a:br>
            <a:r>
              <a:rPr lang="ru-RU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выступают одной из сторон спора</a:t>
            </a:r>
            <a:endParaRPr lang="en-US" sz="1200" dirty="0"/>
          </a:p>
        </p:txBody>
      </p:sp>
      <p:sp>
        <p:nvSpPr>
          <p:cNvPr id="10" name="Shape 6"/>
          <p:cNvSpPr/>
          <p:nvPr/>
        </p:nvSpPr>
        <p:spPr>
          <a:xfrm>
            <a:off x="496119" y="3429819"/>
            <a:ext cx="8151763" cy="566961"/>
          </a:xfrm>
          <a:prstGeom prst="roundRect">
            <a:avLst>
              <a:gd name="adj" fmla="val 10502"/>
            </a:avLst>
          </a:prstGeom>
          <a:solidFill>
            <a:srgbClr val="D6F5EE"/>
          </a:solidFill>
          <a:ln/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877" y="3649638"/>
            <a:ext cx="177180" cy="141759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56816" y="3606998"/>
            <a:ext cx="800650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Ошибка в определении подсудности → возврат иска.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311473"/>
            <a:ext cx="8365852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Отличие 2. Формальность и сроки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967061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endParaRPr lang="en-US" sz="1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2353344"/>
            <a:ext cx="8151763" cy="169386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33127" y="2514154"/>
            <a:ext cx="520236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Арбитраж более формализован, но быстрее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733127" y="2820665"/>
            <a:ext cx="7753945" cy="1099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Срок рассмотрения в первой инстанции — до 6 месяцев</a:t>
            </a:r>
            <a:endParaRPr lang="en-US" sz="1400" dirty="0"/>
          </a:p>
          <a:p>
            <a:pPr marL="0" indent="0" algn="l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Упрощенное производство — до 2 месяцев</a:t>
            </a:r>
            <a:endParaRPr lang="en-US" sz="14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Судебный приказ — 10 дней 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65076"/>
            <a:ext cx="8151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Отличие 3. Претензионный порядок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2063651"/>
            <a:ext cx="8151763" cy="138826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33127" y="2224460"/>
            <a:ext cx="7753945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По ч. 5 ст. 4 АПК РФ — обязателен для большинства денежных споров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733127" y="2752427"/>
            <a:ext cx="7753945" cy="5386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Без претензии → иск оставляется без рассмотрения (п. 2 ч. 1 ст. 148 АПК РФ)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496119" y="3611389"/>
            <a:ext cx="8151763" cy="566961"/>
          </a:xfrm>
          <a:prstGeom prst="roundRect">
            <a:avLst>
              <a:gd name="adj" fmla="val 10502"/>
            </a:avLst>
          </a:prstGeom>
          <a:solidFill>
            <a:srgbClr val="D6F5EE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877" y="3831208"/>
            <a:ext cx="177180" cy="14175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56816" y="3788569"/>
            <a:ext cx="800650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 ГПК такого универсального требования нет.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83122"/>
            <a:ext cx="8151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Отличие 4. Электронное правосудие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2381696"/>
            <a:ext cx="8151763" cy="147868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33127" y="2542505"/>
            <a:ext cx="601317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АПК: «Мой Арбитр», </a:t>
            </a:r>
            <a:r>
              <a:rPr lang="en-US" sz="1350" b="1" u="sng" dirty="0">
                <a:solidFill>
                  <a:srgbClr val="26A688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kad.arbitr.ru</a:t>
            </a: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, онлайн-заседания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733127" y="2849017"/>
            <a:ext cx="7753945" cy="8505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ГПК: цифровизация идет медленнее</a:t>
            </a:r>
            <a:endParaRPr lang="en-US" sz="1400" dirty="0"/>
          </a:p>
          <a:p>
            <a:pPr marL="0" indent="0" algn="l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Подача через «Мой Арбитр» — стандарт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05433"/>
            <a:ext cx="8151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Отличие 4. Упрощенные процедуры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704008"/>
            <a:ext cx="8151763" cy="165392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33127" y="1864816"/>
            <a:ext cx="7753945" cy="283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Судебный приказ: до 750 000 руб., без претензии, 10 дней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733127" y="2233315"/>
            <a:ext cx="7753945" cy="6519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135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Упрощ</a:t>
            </a:r>
            <a:r>
              <a:rPr lang="ru-RU" sz="13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е</a:t>
            </a:r>
            <a:r>
              <a:rPr lang="en-US" sz="135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нное</a:t>
            </a:r>
            <a:r>
              <a:rPr lang="en-US" sz="13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производство: до 1 200 000 руб. (юрлица), до 600 000 руб. (ИП), 2 месяца</a:t>
            </a:r>
            <a:endParaRPr lang="en-US" sz="13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3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Общее исковое: без лимита, до 6 месяцев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733127" y="2970312"/>
            <a:ext cx="77539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496119" y="3517404"/>
            <a:ext cx="8151763" cy="1020589"/>
          </a:xfrm>
          <a:prstGeom prst="roundRect">
            <a:avLst>
              <a:gd name="adj" fmla="val 5834"/>
            </a:avLst>
          </a:prstGeom>
          <a:solidFill>
            <a:srgbClr val="D6F5EE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877" y="3737223"/>
            <a:ext cx="177180" cy="14175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56816" y="3694584"/>
            <a:ext cx="7549307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Последние изменения в </a:t>
            </a:r>
            <a:r>
              <a:rPr lang="en-US" sz="1100" b="1" u="sng" dirty="0">
                <a:solidFill>
                  <a:srgbClr val="26A68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АПК РФ</a:t>
            </a: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расширили стоимостные лимиты для упрощенного производства, а также ввели новые сроки. Верховный Суд РФ подготовил пакет поправок, ускоряющий разрешение споров (рассмотрим далее).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26A688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2240</Words>
  <Application>Microsoft Office PowerPoint</Application>
  <PresentationFormat>Экран (16:9)</PresentationFormat>
  <Paragraphs>299</Paragraphs>
  <Slides>23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Unbounded Light</vt:lpstr>
      <vt:lpstr>Arial</vt:lpstr>
      <vt:lpstr>Unbounded Bold</vt:lpstr>
      <vt:lpstr>Open Sans Bold</vt:lpstr>
      <vt:lpstr>Open Sans</vt:lpstr>
      <vt:lpstr>Aptos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HP</cp:lastModifiedBy>
  <cp:revision>4</cp:revision>
  <dcterms:created xsi:type="dcterms:W3CDTF">2026-06-29T18:01:40Z</dcterms:created>
  <dcterms:modified xsi:type="dcterms:W3CDTF">2026-06-30T17:40:17Z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6775415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S11.0.1</vt:lpwstr>
  </property>
</Properties>
</file>