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5"/>
  </p:notesMasterIdLst>
  <p:sldIdLst>
    <p:sldId id="256" r:id="rId2"/>
    <p:sldId id="34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51" r:id="rId63"/>
    <p:sldId id="350" r:id="rId64"/>
    <p:sldId id="318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8" r:id="rId93"/>
    <p:sldId id="352" r:id="rId9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0" d="100"/>
          <a:sy n="70" d="100"/>
        </p:scale>
        <p:origin x="192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171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53A4F-342C-81F5-0A55-AF7DD39AE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8E8D96-B676-29CD-1F01-7B889C7BDB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B18E60-C4E6-3C7A-6F4A-46EC810FF0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5E5FBA-C375-776C-01AF-0F17C41126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528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A13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7315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Развод без краха для бизнеса</a:t>
            </a:r>
            <a:endParaRPr lang="en-US" sz="4800" dirty="0"/>
          </a:p>
        </p:txBody>
      </p:sp>
      <p:sp>
        <p:nvSpPr>
          <p:cNvPr id="7" name="Shape 5"/>
          <p:cNvSpPr/>
          <p:nvPr/>
        </p:nvSpPr>
        <p:spPr>
          <a:xfrm>
            <a:off x="548640" y="2834640"/>
            <a:ext cx="1097280" cy="64008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301752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делить компанию, доли и корпоративный контроль при расторжении брака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548640" y="4754880"/>
            <a:ext cx="11091672" cy="13716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4892040"/>
            <a:ext cx="10607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Спикер: </a:t>
            </a:r>
            <a:r>
              <a:rPr lang="ru-RU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Евгения Мазка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777240" y="5349240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Адвокат  ·  Коуч  ·  Стаж в семейных </a:t>
            </a:r>
            <a:r>
              <a:rPr lang="en-US" sz="1400" dirty="0" err="1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спорах</a:t>
            </a:r>
            <a:r>
              <a:rPr lang="en-US" sz="1400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</a:t>
            </a:r>
            <a:r>
              <a:rPr lang="en-US" sz="1400" dirty="0" err="1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более</a:t>
            </a:r>
            <a:r>
              <a:rPr lang="en-US" sz="1400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 лет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Вывод по иллюзии №1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это значит для практики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83080"/>
            <a:ext cx="5440680" cy="18288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77240" y="201168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2011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371600" y="2011680"/>
            <a:ext cx="4434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«Оформлено на меня» - не аргумент в суде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72200" y="1783080"/>
            <a:ext cx="5440680" cy="18288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00800" y="201168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0" y="2011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995160" y="2011680"/>
            <a:ext cx="4434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в ООО, созданная в период брака = совместное имущество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1816" y="3801584"/>
            <a:ext cx="5440680" cy="18288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77240" y="402336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4023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371600" y="4023360"/>
            <a:ext cx="4434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 ориентируется на волеизъявление супруга-неучастника: хочет долю или </a:t>
            </a:r>
            <a:r>
              <a:rPr lang="en-US" sz="13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компенсацию</a:t>
            </a: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его выбор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172200" y="3794760"/>
            <a:ext cx="5440680" cy="18288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00800" y="402336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0" y="4023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995160" y="4023360"/>
            <a:ext cx="4434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Стоимость определяется на момент рассмотрения дела, а не на момент создания ООО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48640" y="5623560"/>
            <a:ext cx="11091672" cy="6858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7" name="Text 25"/>
          <p:cNvSpPr/>
          <p:nvPr/>
        </p:nvSpPr>
        <p:spPr>
          <a:xfrm>
            <a:off x="777240" y="5623560"/>
            <a:ext cx="10607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ru-RU" sz="1400" b="1" i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Кто </a:t>
            </a:r>
            <a:r>
              <a:rPr lang="en-US" sz="1400" b="1" i="1" dirty="0" err="1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сталк</a:t>
            </a:r>
            <a:r>
              <a:rPr lang="ru-RU" sz="1400" b="1" i="1" dirty="0" err="1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ивался</a:t>
            </a:r>
            <a:r>
              <a:rPr lang="en-US" sz="1400" b="1" i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с таким убеждением у клиентов?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Иллюзия №2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554480"/>
            <a:ext cx="11091672" cy="7772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554480"/>
            <a:ext cx="11091672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«Брачный </a:t>
            </a:r>
            <a:r>
              <a:rPr lang="en-US" sz="2200" b="1" i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договор</a:t>
            </a: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200" b="1" i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вс</a:t>
            </a:r>
            <a:r>
              <a:rPr lang="ru-RU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е</a:t>
            </a: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решит»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48640" y="251460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Реальность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2834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Брачный договор, </a:t>
            </a:r>
            <a:r>
              <a:rPr lang="en-US" sz="15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заключ</a:t>
            </a:r>
            <a:r>
              <a:rPr lang="ru-RU" sz="15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5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нный</a:t>
            </a:r>
            <a:r>
              <a:rPr lang="en-US" sz="15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момент конфликта или после появления </a:t>
            </a:r>
            <a:r>
              <a:rPr lang="en-US" sz="15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кредиторов</a:t>
            </a:r>
            <a:r>
              <a:rPr lang="en-US" sz="15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не защищает, а ухудшает ситуацию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48640" y="361188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 ключевых риска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4023360"/>
            <a:ext cx="3657600" cy="219456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77240" y="4206240"/>
            <a:ext cx="502920" cy="50292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16" name="Text 14"/>
          <p:cNvSpPr/>
          <p:nvPr/>
        </p:nvSpPr>
        <p:spPr>
          <a:xfrm>
            <a:off x="777240" y="42062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77240" y="4846320"/>
            <a:ext cx="3200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Кредиторы могут оспорить брачный договор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325112" y="4023360"/>
            <a:ext cx="3657600" cy="219456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53712" y="4206240"/>
            <a:ext cx="502920" cy="50292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20" name="Text 18"/>
          <p:cNvSpPr/>
          <p:nvPr/>
        </p:nvSpPr>
        <p:spPr>
          <a:xfrm>
            <a:off x="4553712" y="42062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553712" y="4846320"/>
            <a:ext cx="3200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 может признать его недействительным как сделку в ущерб интересам семьи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101584" y="4023360"/>
            <a:ext cx="3657600" cy="219456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30184" y="4206240"/>
            <a:ext cx="502920" cy="50292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24" name="Text 22"/>
          <p:cNvSpPr/>
          <p:nvPr/>
        </p:nvSpPr>
        <p:spPr>
          <a:xfrm>
            <a:off x="8330184" y="42062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8330184" y="4846320"/>
            <a:ext cx="3200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Введение нового участника с неэквивалентным вкладом = отчуждение доли без согласия супруга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№2 - ООО «Заир Агро»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Постановление АС Уральского округа от 17.06.2025 · Дело №А07-2089/2024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83080"/>
            <a:ext cx="5541264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783080"/>
            <a:ext cx="91440" cy="22860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874520"/>
            <a:ext cx="522122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2240280"/>
            <a:ext cx="51755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«Заир Агро» создано женой в период брака (100% доли)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Чистые активы общества: 49 170 000 руб.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 без ведома мужа приняла дочь в участники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Вклад дочери: 100 000 руб.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жены снизилась: с 100% до 9%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дочери: 91%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Реальная стоимость 91% доли: 44 744 700 руб.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27064" y="1783080"/>
            <a:ext cx="5541264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27064" y="1783080"/>
            <a:ext cx="91440" cy="22860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6" name="Text 14"/>
          <p:cNvSpPr/>
          <p:nvPr/>
        </p:nvSpPr>
        <p:spPr>
          <a:xfrm>
            <a:off x="6455664" y="1874520"/>
            <a:ext cx="522122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Позиция ответчиков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55664" y="2240280"/>
            <a:ext cx="51755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Увеличение уставного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капитала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экономически обоснованное решение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4206240"/>
            <a:ext cx="5541264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4206240"/>
            <a:ext cx="91440" cy="22860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4297680"/>
            <a:ext cx="522122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суда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77240" y="4663440"/>
            <a:ext cx="51755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Сделка ничтожна как притворная (ст. 170 ГК РФ)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жены восстановлена до 100%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Вклад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дочери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возвращ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227064" y="4206240"/>
            <a:ext cx="5541264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227064" y="4206240"/>
            <a:ext cx="91440" cy="22860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4" name="Text 22"/>
          <p:cNvSpPr/>
          <p:nvPr/>
        </p:nvSpPr>
        <p:spPr>
          <a:xfrm>
            <a:off x="6455664" y="4297680"/>
            <a:ext cx="522122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 суда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55664" y="4663440"/>
            <a:ext cx="51755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Вклад 100 000 руб. за долю стоимостью 44 744 700 руб. - существенная неэквивалентность, признак противоправной цели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Вывод по иллюзии №2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это значит для практики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28800"/>
            <a:ext cx="5440680" cy="21031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77240" y="205740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2057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371600" y="2057400"/>
            <a:ext cx="4434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Брачный договор работает только до конфликта и до появления долгов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72200" y="1828800"/>
            <a:ext cx="5440680" cy="21031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00800" y="205740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0" y="2057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995160" y="2057400"/>
            <a:ext cx="4434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Введение нового участника с неэквивалентным вкладом = притворная сделка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4114800"/>
            <a:ext cx="5440680" cy="21031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77240" y="434340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4343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371600" y="4343400"/>
            <a:ext cx="4434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признания сделки недействительной достаточно доказать: </a:t>
            </a:r>
            <a:r>
              <a:rPr lang="en-US" sz="13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осведомл</a:t>
            </a:r>
            <a:r>
              <a:rPr lang="ru-RU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3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нность</a:t>
            </a: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нового участника о семейном конфликте + неэквивалентность вклада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172200" y="4114800"/>
            <a:ext cx="5440680" cy="21031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00800" y="434340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0" y="4343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995160" y="4343400"/>
            <a:ext cx="4434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Нотариально удостоверенное согласие супруга обязательно при распоряжении долей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Иллюзия №3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554480"/>
            <a:ext cx="11091672" cy="7772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554480"/>
            <a:ext cx="11091672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«Выйду из </a:t>
            </a:r>
            <a:r>
              <a:rPr lang="en-US" sz="2200" b="1" i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общества</a:t>
            </a: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- делить нечего»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548640" y="2560320"/>
            <a:ext cx="11091672" cy="155448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2697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Реальность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301752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Выход из ООО не прекращает право супруга на компенсацию
Отказ от выплаты действительной стоимости доли без нотариальной </a:t>
            </a:r>
            <a:r>
              <a:rPr lang="en-US" sz="14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формы</a:t>
            </a:r>
            <a:r>
              <a:rPr lang="en-US" sz="14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ничтожен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4343400"/>
            <a:ext cx="11091672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6D1F2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4480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Основание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4800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26 ФЗ «Об ООО» - заявление о выходе удостоверяется нотариально
Любое изменение этого </a:t>
            </a:r>
            <a:r>
              <a:rPr lang="en-US" sz="14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волеизъявления</a:t>
            </a:r>
            <a:r>
              <a:rPr lang="en-US" sz="14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в той же форме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№3 - ООО «Премиум» и </a:t>
            </a:r>
            <a:r>
              <a:rPr lang="ru-RU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доли</a:t>
            </a: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других обществ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2-го КСОЮ от 28.04.2026 · Дело №8Г-10430/2026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83080"/>
            <a:ext cx="5541264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783080"/>
            <a:ext cx="91440" cy="2743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87452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2240280"/>
            <a:ext cx="52120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участник 7 обществ с долями от 50% до 80%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Накануне раздела имущества муж вышел из всех обществ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Подписал отказы от выплаты действительной стоимости долей в простой письменной форме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Фактический контроль над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обществами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переш</a:t>
            </a:r>
            <a:r>
              <a:rPr lang="ru-RU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 к близким родственникам мужа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27064" y="1783080"/>
            <a:ext cx="5413248" cy="27432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187452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Стоимость долей по экспертизе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46520" y="2240280"/>
            <a:ext cx="50292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«Премиум» 50% - 511 288 500 руб.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«СМУ-1» 76% - 183 920 000 руб.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«Строй-Сервис К1» 50% - 80 350 000 руб.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«Пилон» 60% - 123 583 200 руб.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4617720"/>
            <a:ext cx="11091672" cy="16916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4709160"/>
            <a:ext cx="10607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суда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77240" y="5029200"/>
            <a:ext cx="10607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Отказы от </a:t>
            </a:r>
            <a:r>
              <a:rPr lang="en-US" sz="14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выплаты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ничтожны
Злоупотребление </a:t>
            </a:r>
            <a:r>
              <a:rPr lang="en-US" sz="14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правом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доказано
</a:t>
            </a:r>
            <a:r>
              <a:rPr lang="en-US" sz="16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мужа взыскано: 307 823 250 руб. компенсации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Вывод по иллюзии №3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это значит для практики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83080"/>
            <a:ext cx="5440680" cy="16916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77240" y="201168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2011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371600" y="2011680"/>
            <a:ext cx="44348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Выход из ООО не прекращает право супруга на компенсацию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172200" y="1783080"/>
            <a:ext cx="5440680" cy="16916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00800" y="201168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0" y="2011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995160" y="2011680"/>
            <a:ext cx="44348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Отказ от выплаты действительной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стоимости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только в нотариальной форме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48640" y="3657600"/>
            <a:ext cx="5440680" cy="16916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77240" y="388620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3886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371600" y="3886200"/>
            <a:ext cx="44348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Передача контроля аффилированным лицам после выхода = признак злоупотребления правом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172200" y="3657600"/>
            <a:ext cx="5440680" cy="16916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00800" y="3886200"/>
            <a:ext cx="457200" cy="4572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0" y="3886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995160" y="3886200"/>
            <a:ext cx="44348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 взыщет компенсацию исходя из действительной стоимости доли на дату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выхода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даже если муж фактически ничего не получил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548640" y="5394960"/>
            <a:ext cx="11091672" cy="9144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7" name="Text 25"/>
          <p:cNvSpPr/>
          <p:nvPr/>
        </p:nvSpPr>
        <p:spPr>
          <a:xfrm>
            <a:off x="777240" y="5440680"/>
            <a:ext cx="10607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Ключевая норма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777240" y="5760720"/>
            <a:ext cx="10607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26 ФЗ «Об ООО» + ст. 10 ГК РФ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Иллюзия №4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554480"/>
            <a:ext cx="11091672" cy="7772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554480"/>
            <a:ext cx="11091672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«Размою долю через нового участника»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48640" y="25146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Реальность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2834640"/>
            <a:ext cx="110916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Введение нового участника с неэквивалентным вкладом в период бракоразводного процесса = притворная сделка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48640" y="35204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Суды устойчиво квалифицируют такие действия как: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931920"/>
            <a:ext cx="3657600" cy="22860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8640" y="3931920"/>
            <a:ext cx="3657600" cy="5029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93192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35 СК РФ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77240" y="4572000"/>
            <a:ext cx="32004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Распоряжение совместным имуществом без согласия супруга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325112" y="3931920"/>
            <a:ext cx="3657600" cy="22860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325112" y="3931920"/>
            <a:ext cx="3657600" cy="5029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0" name="Text 18"/>
          <p:cNvSpPr/>
          <p:nvPr/>
        </p:nvSpPr>
        <p:spPr>
          <a:xfrm>
            <a:off x="4325112" y="393192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10 ГК РФ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53712" y="4572000"/>
            <a:ext cx="32004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Злоупотребление правом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8101584" y="3931920"/>
            <a:ext cx="3657600" cy="22860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01584" y="3931920"/>
            <a:ext cx="3657600" cy="5029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4" name="Text 22"/>
          <p:cNvSpPr/>
          <p:nvPr/>
        </p:nvSpPr>
        <p:spPr>
          <a:xfrm>
            <a:off x="8101584" y="393192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170 ГК РФ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8330184" y="4572000"/>
            <a:ext cx="32004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Притворная сделка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№4 - ООО «Газомоторный Альянс»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Постановление АС Центрального округа от 05.06.2025 · Дело №А54-8506/2023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83080"/>
            <a:ext cx="5541264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783080"/>
            <a:ext cx="91440" cy="33832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87452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2240280"/>
            <a:ext cx="521208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единственный участник ООО (100% доли)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Накануне расторжения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вв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 в ООО племянницу жены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Вклад: 10 000 руб. → доля мужа снизилась до 40%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Затем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ещ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один вклад: 20 000 руб. → доля мужа снизилась до 40%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Оба решения приняты после подачи иска о разделе имущества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Судом были приняты обеспечительные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меры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ответчик их проигнорировал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27064" y="1783080"/>
            <a:ext cx="5413248" cy="33832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46520" y="187452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суда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46520" y="228600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Обе сделки ничтожны как притворные
Уставный капитал восстановлен
</a:t>
            </a:r>
            <a:r>
              <a:rPr lang="en-US" sz="16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мужа восстановлена до 100%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5303520"/>
            <a:ext cx="11091672" cy="10058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534924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 суда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5623560"/>
            <a:ext cx="10607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Отсутствие экономической целесообразности + </a:t>
            </a:r>
            <a:r>
              <a:rPr lang="en-US" sz="14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осведомл</a:t>
            </a:r>
            <a:r>
              <a:rPr lang="ru-RU" sz="14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4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нность</a:t>
            </a:r>
            <a:r>
              <a:rPr lang="en-US" sz="14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нового участника о конфликте = противоправная цель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№5 - ООО ССК «Ладья»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6-го КСОЮ от 20.08.2025 · Дело №8Г-13577/2025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83080"/>
            <a:ext cx="5541264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783080"/>
            <a:ext cx="91440" cy="31089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87452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2240280"/>
            <a:ext cx="52120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единственный участник ООО «Ладья» (100% доли)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период судебного разбирательства о разделе имущества принял нового участника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Вклад: 15 000 руб. → доля мужа снизилась до 50%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 немедленно подала заявление об обеспечительных мерах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27064" y="1783080"/>
            <a:ext cx="5413248" cy="31089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46520" y="187452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суда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46520" y="2286000"/>
            <a:ext cx="50292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Обеспечительные меры приняты:
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Арест имущества ООО (земля, транспорт)
■ Запрет на любые изменения в ЕГРЮЛ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5029200"/>
            <a:ext cx="11091672" cy="128016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507492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 суда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5349240"/>
            <a:ext cx="10607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Действия мужа в период спора свидетельствуют о недобросовестности
Обеспечительные меры соразмерны и обоснованы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D23140-DE53-4B19-52BF-9543AFDD8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9E45D5F-0924-5CE3-CBBE-549BD506DC6F}"/>
              </a:ext>
            </a:extLst>
          </p:cNvPr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4950D589-DC2E-2459-3E70-38AE2510E748}"/>
              </a:ext>
            </a:extLst>
          </p:cNvPr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65C03249-E033-D133-70BB-6FE0FAB8F26E}"/>
              </a:ext>
            </a:extLst>
          </p:cNvPr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6ED13E81-A9F6-6FF1-7D12-80E28F6FC04B}"/>
              </a:ext>
            </a:extLst>
          </p:cNvPr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7312BCF-65A9-4B26-FB9C-00A74AE69866}"/>
              </a:ext>
            </a:extLst>
          </p:cNvPr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Немного о себе</a:t>
            </a:r>
            <a:endParaRPr lang="en-US" sz="30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658E599F-B7FD-2109-7AAF-5113C17CF789}"/>
              </a:ext>
            </a:extLst>
          </p:cNvPr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69E19A21-D4D8-ED03-800A-27A9CEFC21AE}"/>
              </a:ext>
            </a:extLst>
          </p:cNvPr>
          <p:cNvSpPr/>
          <p:nvPr/>
        </p:nvSpPr>
        <p:spPr>
          <a:xfrm>
            <a:off x="4343400" y="1828800"/>
            <a:ext cx="7315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5" name="Shape 13">
            <a:extLst>
              <a:ext uri="{FF2B5EF4-FFF2-40B4-BE49-F238E27FC236}">
                <a16:creationId xmlns:a16="http://schemas.microsoft.com/office/drawing/2014/main" id="{AD1DC18D-C7DC-0068-ABB1-04313F0CE1D4}"/>
              </a:ext>
            </a:extLst>
          </p:cNvPr>
          <p:cNvSpPr/>
          <p:nvPr/>
        </p:nvSpPr>
        <p:spPr>
          <a:xfrm>
            <a:off x="4480560" y="2011680"/>
            <a:ext cx="457200" cy="457200"/>
          </a:xfrm>
          <a:prstGeom prst="ellipse">
            <a:avLst/>
          </a:prstGeom>
          <a:solidFill>
            <a:srgbClr val="B89968"/>
          </a:solidFill>
          <a:ln/>
        </p:spPr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2B9708D7-A172-F06A-43A3-54142ECF666C}"/>
              </a:ext>
            </a:extLst>
          </p:cNvPr>
          <p:cNvSpPr/>
          <p:nvPr/>
        </p:nvSpPr>
        <p:spPr>
          <a:xfrm>
            <a:off x="4480560" y="2011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13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3236EC03-D2A2-235B-6E7E-2033666EC23C}"/>
              </a:ext>
            </a:extLst>
          </p:cNvPr>
          <p:cNvSpPr/>
          <p:nvPr/>
        </p:nvSpPr>
        <p:spPr>
          <a:xfrm>
            <a:off x="5074920" y="1874520"/>
            <a:ext cx="6492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ru-RU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Практикующий адвокат, руководитель АК «Правовая Стратегия», более 20 лет в профессии </a:t>
            </a:r>
            <a:endParaRPr lang="en-US" sz="1300" dirty="0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5CCC0DF5-2E19-6D18-6B74-509895913A1C}"/>
              </a:ext>
            </a:extLst>
          </p:cNvPr>
          <p:cNvSpPr/>
          <p:nvPr/>
        </p:nvSpPr>
        <p:spPr>
          <a:xfrm>
            <a:off x="4343400" y="2743200"/>
            <a:ext cx="7315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Shape 17">
            <a:extLst>
              <a:ext uri="{FF2B5EF4-FFF2-40B4-BE49-F238E27FC236}">
                <a16:creationId xmlns:a16="http://schemas.microsoft.com/office/drawing/2014/main" id="{430B16AD-E318-9797-CDD0-B22EC494DFDC}"/>
              </a:ext>
            </a:extLst>
          </p:cNvPr>
          <p:cNvSpPr/>
          <p:nvPr/>
        </p:nvSpPr>
        <p:spPr>
          <a:xfrm>
            <a:off x="4480560" y="2926080"/>
            <a:ext cx="457200" cy="457200"/>
          </a:xfrm>
          <a:prstGeom prst="ellipse">
            <a:avLst/>
          </a:prstGeom>
          <a:solidFill>
            <a:srgbClr val="B89968"/>
          </a:solidFill>
          <a:ln/>
        </p:spPr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9395ACFB-E040-13B5-B7D2-981539192C72}"/>
              </a:ext>
            </a:extLst>
          </p:cNvPr>
          <p:cNvSpPr/>
          <p:nvPr/>
        </p:nvSpPr>
        <p:spPr>
          <a:xfrm>
            <a:off x="4480560" y="29260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13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AA101227-A27B-A762-26C3-A975BC5F2AA2}"/>
              </a:ext>
            </a:extLst>
          </p:cNvPr>
          <p:cNvSpPr/>
          <p:nvPr/>
        </p:nvSpPr>
        <p:spPr>
          <a:xfrm>
            <a:off x="5074920" y="2788920"/>
            <a:ext cx="6492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Специализация: </a:t>
            </a:r>
            <a:r>
              <a:rPr lang="ru-RU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семейные, наследственные споры</a:t>
            </a: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ru-RU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защита имущественных прав граждан. </a:t>
            </a:r>
            <a:endParaRPr lang="en-US" sz="1300" dirty="0"/>
          </a:p>
        </p:txBody>
      </p:sp>
      <p:sp>
        <p:nvSpPr>
          <p:cNvPr id="22" name="Shape 20">
            <a:extLst>
              <a:ext uri="{FF2B5EF4-FFF2-40B4-BE49-F238E27FC236}">
                <a16:creationId xmlns:a16="http://schemas.microsoft.com/office/drawing/2014/main" id="{525CD1CA-EA32-CDC9-241C-C656BA22E4EE}"/>
              </a:ext>
            </a:extLst>
          </p:cNvPr>
          <p:cNvSpPr/>
          <p:nvPr/>
        </p:nvSpPr>
        <p:spPr>
          <a:xfrm>
            <a:off x="4343400" y="3657600"/>
            <a:ext cx="7315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  <p:txBody>
          <a:bodyPr/>
          <a:lstStyle/>
          <a:p>
            <a:endParaRPr lang="ru-RU"/>
          </a:p>
        </p:txBody>
      </p:sp>
      <p:sp>
        <p:nvSpPr>
          <p:cNvPr id="23" name="Shape 21">
            <a:extLst>
              <a:ext uri="{FF2B5EF4-FFF2-40B4-BE49-F238E27FC236}">
                <a16:creationId xmlns:a16="http://schemas.microsoft.com/office/drawing/2014/main" id="{E4E44BF2-E49C-69FB-C763-72C051DCF3E4}"/>
              </a:ext>
            </a:extLst>
          </p:cNvPr>
          <p:cNvSpPr/>
          <p:nvPr/>
        </p:nvSpPr>
        <p:spPr>
          <a:xfrm>
            <a:off x="4480560" y="3840480"/>
            <a:ext cx="457200" cy="457200"/>
          </a:xfrm>
          <a:prstGeom prst="ellipse">
            <a:avLst/>
          </a:prstGeom>
          <a:solidFill>
            <a:srgbClr val="B89968"/>
          </a:solidFill>
          <a:ln/>
        </p:spPr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5FB65C71-6B8B-45EB-A074-6945E66EB03E}"/>
              </a:ext>
            </a:extLst>
          </p:cNvPr>
          <p:cNvSpPr/>
          <p:nvPr/>
        </p:nvSpPr>
        <p:spPr>
          <a:xfrm>
            <a:off x="4480560" y="3840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13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D27B266F-E5CC-5FDC-E5AD-24C95256EE34}"/>
              </a:ext>
            </a:extLst>
          </p:cNvPr>
          <p:cNvSpPr/>
          <p:nvPr/>
        </p:nvSpPr>
        <p:spPr>
          <a:xfrm>
            <a:off x="5074920" y="3703320"/>
            <a:ext cx="6492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ru-RU" sz="1300" dirty="0"/>
              <a:t>В Университете доцент кафедры правового регулирования бизнеса и гражданского судопроизводства  </a:t>
            </a:r>
            <a:endParaRPr lang="en-US" sz="1300" dirty="0"/>
          </a:p>
        </p:txBody>
      </p:sp>
      <p:sp>
        <p:nvSpPr>
          <p:cNvPr id="26" name="Shape 24">
            <a:extLst>
              <a:ext uri="{FF2B5EF4-FFF2-40B4-BE49-F238E27FC236}">
                <a16:creationId xmlns:a16="http://schemas.microsoft.com/office/drawing/2014/main" id="{2D358969-A601-CAF6-963F-A829F6EE0FE1}"/>
              </a:ext>
            </a:extLst>
          </p:cNvPr>
          <p:cNvSpPr/>
          <p:nvPr/>
        </p:nvSpPr>
        <p:spPr>
          <a:xfrm>
            <a:off x="4343400" y="4572000"/>
            <a:ext cx="7315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7" name="Shape 25">
            <a:extLst>
              <a:ext uri="{FF2B5EF4-FFF2-40B4-BE49-F238E27FC236}">
                <a16:creationId xmlns:a16="http://schemas.microsoft.com/office/drawing/2014/main" id="{ED1926DF-EBCC-425D-8752-477D5CA778B7}"/>
              </a:ext>
            </a:extLst>
          </p:cNvPr>
          <p:cNvSpPr/>
          <p:nvPr/>
        </p:nvSpPr>
        <p:spPr>
          <a:xfrm>
            <a:off x="4480560" y="4754880"/>
            <a:ext cx="457200" cy="457200"/>
          </a:xfrm>
          <a:prstGeom prst="ellipse">
            <a:avLst/>
          </a:prstGeom>
          <a:solidFill>
            <a:srgbClr val="B89968"/>
          </a:solidFill>
          <a:ln/>
        </p:spPr>
      </p:sp>
      <p:sp>
        <p:nvSpPr>
          <p:cNvPr id="28" name="Text 26">
            <a:extLst>
              <a:ext uri="{FF2B5EF4-FFF2-40B4-BE49-F238E27FC236}">
                <a16:creationId xmlns:a16="http://schemas.microsoft.com/office/drawing/2014/main" id="{163059C4-F6D9-73F6-CB73-8025B32F42F0}"/>
              </a:ext>
            </a:extLst>
          </p:cNvPr>
          <p:cNvSpPr/>
          <p:nvPr/>
        </p:nvSpPr>
        <p:spPr>
          <a:xfrm>
            <a:off x="4480560" y="47548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13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29" name="Text 27">
            <a:extLst>
              <a:ext uri="{FF2B5EF4-FFF2-40B4-BE49-F238E27FC236}">
                <a16:creationId xmlns:a16="http://schemas.microsoft.com/office/drawing/2014/main" id="{60BC0DB1-886B-DD9C-8BCB-DADDD4D40341}"/>
              </a:ext>
            </a:extLst>
          </p:cNvPr>
          <p:cNvSpPr/>
          <p:nvPr/>
        </p:nvSpPr>
        <p:spPr>
          <a:xfrm>
            <a:off x="5074920" y="4617720"/>
            <a:ext cx="6492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ru-RU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Наставник</a:t>
            </a: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для юристов и </a:t>
            </a:r>
            <a:r>
              <a:rPr lang="en-US" sz="13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адвокатов</a:t>
            </a:r>
            <a:r>
              <a:rPr lang="ru-RU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обучаю убирать хаос, даю индивидуальную систему для роста без выгорания </a:t>
            </a:r>
            <a:endParaRPr lang="en-US" sz="1300" dirty="0"/>
          </a:p>
        </p:txBody>
      </p:sp>
      <p:sp>
        <p:nvSpPr>
          <p:cNvPr id="30" name="Shape 28">
            <a:extLst>
              <a:ext uri="{FF2B5EF4-FFF2-40B4-BE49-F238E27FC236}">
                <a16:creationId xmlns:a16="http://schemas.microsoft.com/office/drawing/2014/main" id="{771A6D9A-C55D-B6F5-CF56-51BBF9E55D44}"/>
              </a:ext>
            </a:extLst>
          </p:cNvPr>
          <p:cNvSpPr/>
          <p:nvPr/>
        </p:nvSpPr>
        <p:spPr>
          <a:xfrm>
            <a:off x="4343400" y="5532120"/>
            <a:ext cx="7315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31" name="Shape 29">
            <a:extLst>
              <a:ext uri="{FF2B5EF4-FFF2-40B4-BE49-F238E27FC236}">
                <a16:creationId xmlns:a16="http://schemas.microsoft.com/office/drawing/2014/main" id="{29D106ED-02AF-9026-3D1B-6AD291D9AC9C}"/>
              </a:ext>
            </a:extLst>
          </p:cNvPr>
          <p:cNvSpPr/>
          <p:nvPr/>
        </p:nvSpPr>
        <p:spPr>
          <a:xfrm>
            <a:off x="4480560" y="5669280"/>
            <a:ext cx="457200" cy="457200"/>
          </a:xfrm>
          <a:prstGeom prst="ellipse">
            <a:avLst/>
          </a:prstGeom>
          <a:solidFill>
            <a:srgbClr val="B89968"/>
          </a:solidFill>
          <a:ln/>
        </p:spPr>
      </p:sp>
      <p:sp>
        <p:nvSpPr>
          <p:cNvPr id="32" name="Text 30">
            <a:extLst>
              <a:ext uri="{FF2B5EF4-FFF2-40B4-BE49-F238E27FC236}">
                <a16:creationId xmlns:a16="http://schemas.microsoft.com/office/drawing/2014/main" id="{0E7D97CB-3B0F-ABEC-2471-13448D700F5E}"/>
              </a:ext>
            </a:extLst>
          </p:cNvPr>
          <p:cNvSpPr/>
          <p:nvPr/>
        </p:nvSpPr>
        <p:spPr>
          <a:xfrm>
            <a:off x="4480560" y="56692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13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33" name="Text 31">
            <a:extLst>
              <a:ext uri="{FF2B5EF4-FFF2-40B4-BE49-F238E27FC236}">
                <a16:creationId xmlns:a16="http://schemas.microsoft.com/office/drawing/2014/main" id="{F76B36A6-C141-31F9-332E-21C55096AD13}"/>
              </a:ext>
            </a:extLst>
          </p:cNvPr>
          <p:cNvSpPr/>
          <p:nvPr/>
        </p:nvSpPr>
        <p:spPr>
          <a:xfrm>
            <a:off x="5074920" y="5532120"/>
            <a:ext cx="6492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Пришла к этой теме не через </a:t>
            </a:r>
            <a:r>
              <a:rPr lang="en-US" sz="13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теорию</a:t>
            </a: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через собственную практику</a:t>
            </a:r>
            <a:endParaRPr lang="en-US" sz="1300" dirty="0"/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751DA33D-67B8-48D2-35C6-AAFD7A37E2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840" y="1828800"/>
            <a:ext cx="2989374" cy="448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9263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Иллюзия №5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554480"/>
            <a:ext cx="11091672" cy="7772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554480"/>
            <a:ext cx="11091672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«ИП - </a:t>
            </a:r>
            <a:r>
              <a:rPr lang="en-US" sz="2200" b="1" i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это</a:t>
            </a: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200" b="1" i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мо</a:t>
            </a:r>
            <a:r>
              <a:rPr lang="ru-RU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е</a:t>
            </a: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личное»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548640" y="2560320"/>
            <a:ext cx="11091672" cy="155448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2697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Реальность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301752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Имущество и доходы ИП, </a:t>
            </a:r>
            <a:r>
              <a:rPr lang="en-US" sz="16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6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нные</a:t>
            </a: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период </a:t>
            </a:r>
            <a:r>
              <a:rPr lang="en-US" sz="16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брака</a:t>
            </a: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совместная собственность супругов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48640" y="4343400"/>
            <a:ext cx="11091672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6D1F2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4480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Основание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4800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34 СК РФ - доходы от предпринимательской деятельности входят в состав общего имущества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№6 - ИП Кобрина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Сургутского горсуда от 17.11.2025 · Дело №2-6380/2025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83080"/>
            <a:ext cx="5541264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783080"/>
            <a:ext cx="91440" cy="2743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87452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2240280"/>
            <a:ext cx="52120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ИП, занималась торговлей строительными материалами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Товарно-материальные ценности ранее признаны судом совместными и переданы жене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 после фактического прекращения брака претендовал на 1/2 дохода от реализации этих ТМЦ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27064" y="1783080"/>
            <a:ext cx="5413248" cy="2743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46520" y="187452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суда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46520" y="2286000"/>
            <a:ext cx="50292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иске отказано
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После раздела ТМЦ доход от их реализации принадлежит тому, кому передано имущество
Муж не доказал, что доход получен от реализации именно совместного имущества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48640" y="4663440"/>
            <a:ext cx="11091672" cy="16459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475488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Принцип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5074920"/>
            <a:ext cx="10607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Доходы ИП в период брака = совместное имущество
После раздела ТМЦ = </a:t>
            </a:r>
            <a:r>
              <a:rPr lang="en-US" sz="14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доход</a:t>
            </a:r>
            <a:r>
              <a:rPr lang="en-US" sz="14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ид</a:t>
            </a:r>
            <a:r>
              <a:rPr lang="ru-RU" sz="14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4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новому собственнику</a:t>
            </a:r>
            <a:endParaRPr lang="en-US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Где именно возникают корпоративные риски при разводе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54355" y="1442237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550747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зоны риска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2194560"/>
            <a:ext cx="54406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2194560"/>
            <a:ext cx="5440680" cy="457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2194560"/>
            <a:ext cx="4983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Зона №1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2834640"/>
            <a:ext cx="4983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режима собственности на долю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172200" y="2194560"/>
            <a:ext cx="54406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172200" y="2194560"/>
            <a:ext cx="5440680" cy="457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0" y="2194560"/>
            <a:ext cx="4983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Зона №2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400800" y="2834640"/>
            <a:ext cx="4983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Права супруга-неучастника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48640" y="4206240"/>
            <a:ext cx="54406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4206240"/>
            <a:ext cx="5440680" cy="457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4206240"/>
            <a:ext cx="4983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Зона №3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77240" y="4846320"/>
            <a:ext cx="4983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Оценка действительной стоимости доли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172200" y="4206240"/>
            <a:ext cx="54406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72200" y="4206240"/>
            <a:ext cx="5440680" cy="457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0" y="4206240"/>
            <a:ext cx="4983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Зона №4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00800" y="4846320"/>
            <a:ext cx="4983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Операционные риски в период судебного спора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Зона риска №1 - Режим собственности на долю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783080"/>
            <a:ext cx="3657600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783080"/>
            <a:ext cx="3657600" cy="5486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178308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Совместное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имущество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доля: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77240" y="2468880"/>
            <a:ext cx="32004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Созданная в период брака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нная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период брака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сч</a:t>
            </a:r>
            <a:r>
              <a:rPr lang="ru-RU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общих средств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Увеличенная в период брака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сч</a:t>
            </a:r>
            <a:r>
              <a:rPr lang="ru-RU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общих средств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325112" y="1783080"/>
            <a:ext cx="3657600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325112" y="1783080"/>
            <a:ext cx="3657600" cy="54864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15" name="Text 13"/>
          <p:cNvSpPr/>
          <p:nvPr/>
        </p:nvSpPr>
        <p:spPr>
          <a:xfrm>
            <a:off x="4507992" y="178308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Личное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имущество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доля: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53712" y="2468880"/>
            <a:ext cx="32004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нная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до брака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Полученная в дар или по наследству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нная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период брака на личные средства одного супруга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101584" y="1783080"/>
            <a:ext cx="3657600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101584" y="1783080"/>
            <a:ext cx="3657600" cy="548640"/>
          </a:xfrm>
          <a:prstGeom prst="rect">
            <a:avLst/>
          </a:prstGeom>
          <a:solidFill>
            <a:srgbClr val="7A2530"/>
          </a:solidFill>
          <a:ln/>
        </p:spPr>
      </p:sp>
      <p:sp>
        <p:nvSpPr>
          <p:cNvPr id="19" name="Text 17"/>
          <p:cNvSpPr/>
          <p:nvPr/>
        </p:nvSpPr>
        <p:spPr>
          <a:xfrm>
            <a:off x="8284464" y="178308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Спорная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зона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доля: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330184" y="2468880"/>
            <a:ext cx="32004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увеличена безвозмездно в период брака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приобретена в период брака, но на добрачные накопления</a:t>
            </a:r>
            <a:endParaRPr lang="en-US" sz="1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497529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№7 - Безвозмездное увеличение доли в период брака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2-го КСОЮ от 28.04.2026 · Дело №8Г-10430/2026 (ООО «Премиум»)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83080"/>
            <a:ext cx="5541264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783080"/>
            <a:ext cx="91440" cy="32918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87452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2240280"/>
            <a:ext cx="52120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вош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 в ООО «Премиум» в период брака с долей 6%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Оплачено: 1 500 руб.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сч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общих средств супругов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Другой участник вышел из общества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Его доля безвозмездно перераспределена мужу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мужа выросла до 50% (прирост 44% = 11 000 руб. номинально)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Реальная стоимость 44% прироста: сотни миллионов рублей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27064" y="1783080"/>
            <a:ext cx="5413248" cy="155448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187452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Позиция мужа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46520" y="228600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44% получены безвозмездно = личное имущество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227064" y="3429000"/>
            <a:ext cx="5413248" cy="16459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8" name="Text 16"/>
          <p:cNvSpPr/>
          <p:nvPr/>
        </p:nvSpPr>
        <p:spPr>
          <a:xfrm>
            <a:off x="6446520" y="352044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суда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46520" y="3840480"/>
            <a:ext cx="5029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 err="1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</a:t>
            </a:r>
            <a:r>
              <a:rPr lang="ru-RU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50% - совместное имущество
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Безвозмездное получение в период брака не переводит долю в личное имущество без доказательств дарения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48640" y="5212080"/>
            <a:ext cx="11091672" cy="109728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525780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77240" y="553212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признания личным имуществом нужно прямое доказательство безвозмездной </a:t>
            </a:r>
            <a:r>
              <a:rPr lang="en-US" sz="14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сделки</a:t>
            </a:r>
            <a:r>
              <a:rPr lang="en-US" sz="14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дарения или наследования</a:t>
            </a:r>
            <a:endParaRPr lang="en-US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№8 - Долевая или совместная собственность на доли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ВС РФ от 23.12.2025 · Дело №48-КГ25-17-К7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91640"/>
            <a:ext cx="5541264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91640"/>
            <a:ext cx="91440" cy="32004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78308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2103120"/>
            <a:ext cx="52120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Супруги в один день купили доли в ООО: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- 70%,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- 30%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Оба договора удостоверены нотариально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2014 году муж подал заявление о выходе из ООО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Его доля 70% перешла обществу и перераспределена жене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 стала единственным участником (100%)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 оспорил выход в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арбитраже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получил отказ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27064" y="1691640"/>
            <a:ext cx="5413248" cy="32004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178308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разделе имущества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46520" y="210312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Апелляция: 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- совместное имущество, разделить 70% мужу и 30% жене
</a:t>
            </a: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 РФ: 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отменено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4983480"/>
            <a:ext cx="11091672" cy="13258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502920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вопрос ВС РФ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5303520"/>
            <a:ext cx="106070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Что возникло при одновременной покупке </a:t>
            </a:r>
            <a:r>
              <a:rPr lang="en-US" sz="11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долей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долевая или совместная собственность?
■ Если </a:t>
            </a:r>
            <a:r>
              <a:rPr lang="en-US" sz="11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долевая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действовало ли соглашение о разделе?
■ Как квалифицировать добровольный выход мужа?
</a:t>
            </a:r>
            <a:r>
              <a:rPr lang="en-US" sz="1200" i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Дело направлено на новое рассмотрение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Зона риска №2 - Права супруга-неучастника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Два варианта при разделе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28800"/>
            <a:ext cx="5541264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828800"/>
            <a:ext cx="5541264" cy="7772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8745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Вариант 1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77240" y="2121408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Вхождение в состав участников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22960" y="2743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Супруг получает 1/2 доли и становится участником ООО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Требует согласия других участников если устав это предусматривает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отказе других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участников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право на действительную стоимость доли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27064" y="1828800"/>
            <a:ext cx="5541264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27064" y="1828800"/>
            <a:ext cx="5541264" cy="77724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17" name="Text 15"/>
          <p:cNvSpPr/>
          <p:nvPr/>
        </p:nvSpPr>
        <p:spPr>
          <a:xfrm>
            <a:off x="6455664" y="18745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Вариант 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55664" y="2121408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Денежная компенсация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501384" y="2743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Супруг получает 1/2 действительной стоимости доли деньгами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оста</a:t>
            </a:r>
            <a:r>
              <a:rPr lang="ru-RU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тся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у участника-супруга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 ориентируется на волеизъявление супруга-неучастника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5349240"/>
            <a:ext cx="11091672" cy="9601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539496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Важно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77240" y="5669280"/>
            <a:ext cx="10607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Признание права на долю ≠ автоматическое получение статуса участника</a:t>
            </a:r>
            <a:endParaRPr lang="en-US" sz="1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№9 - Изменение устава как препятствие для вхождения супруга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Постановление АС Северо-Западного округа от 27.10.2025 · Дело №А21-12730/2024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91640"/>
            <a:ext cx="5541264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91640"/>
            <a:ext cx="91440" cy="36576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78308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2103120"/>
            <a:ext cx="521208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единственный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участник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 ООО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 расторгнут в 2022 году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 признал за женой право на доли в обществах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 в период бракоразводного процесса изменил уставы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всех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 ООО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Изменения ограничили возможность вхождения третьих лиц в состав участников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 не смогла зарегистрироваться как участник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27064" y="1691640"/>
            <a:ext cx="5413248" cy="173736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178308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Позиция 1-й инстанции и апелляции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46520" y="2148840"/>
            <a:ext cx="5029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 не является участником </a:t>
            </a:r>
            <a:r>
              <a:rPr lang="en-US" sz="12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обществ</a:t>
            </a: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не вправе оспаривать решения единственного участника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27064" y="3566160"/>
            <a:ext cx="5413248" cy="17830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8" name="Text 16"/>
          <p:cNvSpPr/>
          <p:nvPr/>
        </p:nvSpPr>
        <p:spPr>
          <a:xfrm>
            <a:off x="6446520" y="36576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Позиция кассации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46520" y="3977640"/>
            <a:ext cx="502920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Ошибка. Бывший супруг вправе оспаривать решения, нарушающие его права на вступление в общество
</a:t>
            </a:r>
            <a:r>
              <a:rPr lang="en-US" sz="1200" i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Дело направлено на новое рассмотрение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5486400"/>
            <a:ext cx="11091672" cy="82296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553212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77240" y="5806440"/>
            <a:ext cx="10607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являясь участником ООО, </a:t>
            </a:r>
            <a:r>
              <a:rPr lang="en-US" sz="12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супруг</a:t>
            </a: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</a:t>
            </a:r>
            <a:r>
              <a:rPr lang="ru-RU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равно вправе оспорить решения, препятствующие реализации его корпоративных прав</a:t>
            </a:r>
            <a:endParaRPr lang="en-US" sz="1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Зона риска №3 - Оценка действительной стоимости доли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548640" y="1600200"/>
            <a:ext cx="11091672" cy="11887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164592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Формула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77240" y="192024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Действительная стоимость доли = Чистые активы × Размер доли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77240" y="233172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Чистые активы = Активы − Обязательства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3017520"/>
            <a:ext cx="36576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3017520"/>
            <a:ext cx="3657600" cy="457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0175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Стоимость определяется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77240" y="356616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дату рассмотрения дела (общее правило)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дату выхода участника (при оспаривании выхода)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325112" y="3017520"/>
            <a:ext cx="36576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325112" y="3017520"/>
            <a:ext cx="3657600" cy="457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9" name="Text 17"/>
          <p:cNvSpPr/>
          <p:nvPr/>
        </p:nvSpPr>
        <p:spPr>
          <a:xfrm>
            <a:off x="4507992" y="30175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Способы определения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53712" y="356616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Данные бухгалтерского баланса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Судебная финансово-экономическая экспертиза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Расч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стороны (если не оспорен)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101584" y="3017520"/>
            <a:ext cx="36576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101584" y="3017520"/>
            <a:ext cx="3657600" cy="457200"/>
          </a:xfrm>
          <a:prstGeom prst="rect">
            <a:avLst/>
          </a:prstGeom>
          <a:solidFill>
            <a:srgbClr val="7A2530"/>
          </a:solidFill>
          <a:ln/>
        </p:spPr>
      </p:sp>
      <p:sp>
        <p:nvSpPr>
          <p:cNvPr id="23" name="Text 21"/>
          <p:cNvSpPr/>
          <p:nvPr/>
        </p:nvSpPr>
        <p:spPr>
          <a:xfrm>
            <a:off x="8284464" y="30175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Типичные манипуляции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330184" y="3566160"/>
            <a:ext cx="32004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Занижение активов перед разводом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Создание искусственной кредиторской задолженности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Непредоставление финансовой документации эксперту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№10 - </a:t>
            </a:r>
            <a:r>
              <a:rPr lang="en-US" sz="3000" b="1" dirty="0" err="1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Расч</a:t>
            </a:r>
            <a:r>
              <a:rPr lang="ru-RU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е</a:t>
            </a: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 без экспертизы: риски для обеих сторон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2-го КСОЮ от 20.05.2025 · Дело №8Г-12509/2025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91640"/>
            <a:ext cx="5541264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91640"/>
            <a:ext cx="91440" cy="21945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78308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2057400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участник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 ООО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 заявила требования о разделе долей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Стоимость долей определена судом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расч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там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жены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Ответчик не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представил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контррасч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принял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расч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истца за основу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27064" y="1691640"/>
            <a:ext cx="5413248" cy="219456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178308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Проблема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46520" y="2057400"/>
            <a:ext cx="5029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Апелляция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приняла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отч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ты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об оценке ответчика как новые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доказательства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и отказала в их приобщении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Стоимость долей на момент рассмотрения дела не была определена надлежащим образом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4023360"/>
            <a:ext cx="11091672" cy="14173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406908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кассации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4343400"/>
            <a:ext cx="106070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Судебные акты отменены в части раздела долей
■ Стоимость имущества должна быть определена на время рассмотрения дела
■ Суд обязан был назначить экспертизу при наличии спора о стоимости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5532120"/>
            <a:ext cx="11091672" cy="7772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557784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Практический вывод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77240" y="5852160"/>
            <a:ext cx="10607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наличии спора о стоимости </a:t>
            </a:r>
            <a:r>
              <a:rPr lang="en-US" sz="12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доли</a:t>
            </a: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экспертиза обязательна. Если ответчик </a:t>
            </a:r>
            <a:r>
              <a:rPr lang="en-US" sz="12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молчит</a:t>
            </a: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суд может </a:t>
            </a:r>
            <a:r>
              <a:rPr lang="en-US" sz="12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принять</a:t>
            </a: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расч</a:t>
            </a:r>
            <a:r>
              <a:rPr lang="ru-RU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истца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 ч</a:t>
            </a:r>
            <a:r>
              <a:rPr lang="ru-RU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е</a:t>
            </a: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 мы поговорим сегодня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828800"/>
            <a:ext cx="269748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1965960"/>
            <a:ext cx="2331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731520" y="2606040"/>
            <a:ext cx="548640" cy="36576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697480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Типичные иллюзии собственников бизнеса при разводе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364992" y="1828800"/>
            <a:ext cx="269748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547872" y="1965960"/>
            <a:ext cx="2331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000" dirty="0"/>
          </a:p>
        </p:txBody>
      </p:sp>
      <p:sp>
        <p:nvSpPr>
          <p:cNvPr id="15" name="Shape 13"/>
          <p:cNvSpPr/>
          <p:nvPr/>
        </p:nvSpPr>
        <p:spPr>
          <a:xfrm>
            <a:off x="3547872" y="2606040"/>
            <a:ext cx="548640" cy="36576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16" name="Text 14"/>
          <p:cNvSpPr/>
          <p:nvPr/>
        </p:nvSpPr>
        <p:spPr>
          <a:xfrm>
            <a:off x="3547872" y="2697480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Где именно возникают корпоративные риски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181344" y="1828800"/>
            <a:ext cx="269748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64224" y="1965960"/>
            <a:ext cx="2331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000" dirty="0"/>
          </a:p>
        </p:txBody>
      </p:sp>
      <p:sp>
        <p:nvSpPr>
          <p:cNvPr id="19" name="Shape 17"/>
          <p:cNvSpPr/>
          <p:nvPr/>
        </p:nvSpPr>
        <p:spPr>
          <a:xfrm>
            <a:off x="6364224" y="2606040"/>
            <a:ext cx="548640" cy="36576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20" name="Text 18"/>
          <p:cNvSpPr/>
          <p:nvPr/>
        </p:nvSpPr>
        <p:spPr>
          <a:xfrm>
            <a:off x="6364224" y="2697480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суды оценивают и делят доли в ООО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8997696" y="1828800"/>
            <a:ext cx="269748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80576" y="1965960"/>
            <a:ext cx="2331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000" dirty="0"/>
          </a:p>
        </p:txBody>
      </p:sp>
      <p:sp>
        <p:nvSpPr>
          <p:cNvPr id="23" name="Shape 21"/>
          <p:cNvSpPr/>
          <p:nvPr/>
        </p:nvSpPr>
        <p:spPr>
          <a:xfrm>
            <a:off x="9180576" y="2606040"/>
            <a:ext cx="548640" cy="36576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24" name="Text 22"/>
          <p:cNvSpPr/>
          <p:nvPr/>
        </p:nvSpPr>
        <p:spPr>
          <a:xfrm>
            <a:off x="9180576" y="2697480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Специальные ситуации: ИП, КФХ, интернет-бизнес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48640" y="4160520"/>
            <a:ext cx="269748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31520" y="4297680"/>
            <a:ext cx="2331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3000" dirty="0"/>
          </a:p>
        </p:txBody>
      </p:sp>
      <p:sp>
        <p:nvSpPr>
          <p:cNvPr id="27" name="Shape 25"/>
          <p:cNvSpPr/>
          <p:nvPr/>
        </p:nvSpPr>
        <p:spPr>
          <a:xfrm>
            <a:off x="731520" y="4937760"/>
            <a:ext cx="548640" cy="36576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28" name="Text 26"/>
          <p:cNvSpPr/>
          <p:nvPr/>
        </p:nvSpPr>
        <p:spPr>
          <a:xfrm>
            <a:off x="731520" y="5029200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Налоги при разделе бизнеса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3364992" y="4160520"/>
            <a:ext cx="269748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547872" y="4297680"/>
            <a:ext cx="2331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3000" dirty="0"/>
          </a:p>
        </p:txBody>
      </p:sp>
      <p:sp>
        <p:nvSpPr>
          <p:cNvPr id="31" name="Shape 29"/>
          <p:cNvSpPr/>
          <p:nvPr/>
        </p:nvSpPr>
        <p:spPr>
          <a:xfrm>
            <a:off x="3547872" y="4937760"/>
            <a:ext cx="548640" cy="36576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32" name="Text 30"/>
          <p:cNvSpPr/>
          <p:nvPr/>
        </p:nvSpPr>
        <p:spPr>
          <a:xfrm>
            <a:off x="3547872" y="5029200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Разбор реальных судебных дел 2024–2026 годов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6181344" y="4160520"/>
            <a:ext cx="269748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364224" y="4297680"/>
            <a:ext cx="2331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3000" dirty="0"/>
          </a:p>
        </p:txBody>
      </p:sp>
      <p:sp>
        <p:nvSpPr>
          <p:cNvPr id="35" name="Shape 33"/>
          <p:cNvSpPr/>
          <p:nvPr/>
        </p:nvSpPr>
        <p:spPr>
          <a:xfrm>
            <a:off x="6364224" y="4937760"/>
            <a:ext cx="548640" cy="36576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36" name="Text 34"/>
          <p:cNvSpPr/>
          <p:nvPr/>
        </p:nvSpPr>
        <p:spPr>
          <a:xfrm>
            <a:off x="6364224" y="5029200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Инструменты защиты: до, во время и после развода</a:t>
            </a:r>
            <a:endParaRPr lang="en-US" sz="1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№11 - Стоимость доли по данным баланса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2-го КСОЮ от 02.09.2025 · Дело №8Г-22863/2025 (ООО «Навигатор Сервис»)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83080"/>
            <a:ext cx="11091672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783080"/>
            <a:ext cx="91440" cy="2743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874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2194560"/>
            <a:ext cx="106070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 требовал компенсацию 1/2 стоимости доли жены в ООО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Заявленная сумма: 32 000 000 руб.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 определил стоимость по данным бухгалтерского баланса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Учтены: займы учредителей, сальдовая ведомость по счетам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Итоговая взысканная компенсация: 340 250 руб.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4663440"/>
            <a:ext cx="11091672" cy="9144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470916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32 000 000 руб.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777240" y="52578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требовал муж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486400" y="46634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B89968"/>
                </a:solidFill>
              </a:rPr>
              <a:t>→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400800" y="470916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340 250 руб.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400800" y="52578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взыскано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8640" y="5669280"/>
            <a:ext cx="11091672" cy="64008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5715000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вывод: </a:t>
            </a:r>
            <a:r>
              <a:rPr lang="en-US" sz="11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расч</a:t>
            </a:r>
            <a:r>
              <a:rPr lang="ru-RU" sz="11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по данным </a:t>
            </a:r>
            <a:r>
              <a:rPr lang="en-US" sz="11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бухгалтерской</a:t>
            </a:r>
            <a:r>
              <a:rPr lang="en-US" sz="11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отч</a:t>
            </a:r>
            <a:r>
              <a:rPr lang="ru-RU" sz="11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тности</a:t>
            </a:r>
            <a:r>
              <a:rPr lang="en-US" sz="11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допустимый метод. Реальная стоимость доли ≠ рыночные ожидания сторон</a:t>
            </a:r>
            <a:endParaRPr lang="en-US" sz="11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№12 - Экспертиза при разделе крупного бизнеса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2-го КСОЮ от 28.04.2026 · Дело №8Г-10430/2026 (ООО «Премиум» и другие)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91640"/>
            <a:ext cx="11091672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91640"/>
            <a:ext cx="91440" cy="21945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78308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2103120"/>
            <a:ext cx="106070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 назначил судебную финансово-экономическую экспертизу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Эксперт: АНО «Межрегиональная судебно-экспертная служба»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«Премиум»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представило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сво</a:t>
            </a:r>
            <a:r>
              <a:rPr lang="ru-RU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аналитическое исследование: стоимость доли по их </a:t>
            </a:r>
            <a:r>
              <a:rPr lang="en-US" sz="12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данным</a:t>
            </a: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- 348 723 500 руб. (на 162 565 000 руб. меньше, чем по экспертизе)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 отказал в назначении повторной экспертизы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4023360"/>
            <a:ext cx="11091672" cy="22860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4069080"/>
            <a:ext cx="10607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Ключевые выводы суда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77240" y="4434840"/>
            <a:ext cx="1060704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Аналитическое исследование заинтересованного лица ≠ экспертное заключение
■ Экспертиза проведена на основе полной </a:t>
            </a:r>
            <a:r>
              <a:rPr lang="en-US" sz="13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бухгалтерской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отч</a:t>
            </a:r>
            <a:r>
              <a:rPr lang="ru-RU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3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тности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■ Сомнений в достоверности экспертизы не возникло
■ Назначение повторной </a:t>
            </a:r>
            <a:r>
              <a:rPr lang="en-US" sz="13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экспертизы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право, а не обязанность суда</a:t>
            </a:r>
            <a:endParaRPr lang="en-US" sz="13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Зона риска №4 - Операционные риски в период спора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548640" y="1691640"/>
            <a:ext cx="5541264" cy="39319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691640"/>
            <a:ext cx="5541264" cy="502920"/>
          </a:xfrm>
          <a:prstGeom prst="rect">
            <a:avLst/>
          </a:prstGeom>
          <a:solidFill>
            <a:srgbClr val="7A2530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169164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происходит с бизнесом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пока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ид</a:t>
            </a:r>
            <a:r>
              <a:rPr lang="ru-RU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процесс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2331720"/>
            <a:ext cx="512064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Участник продолжает управлять обществом единолично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Возможны сделки по выводу активов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Возможно введение новых участников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Возможно изменение устава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Возможен выход из общества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27064" y="1691640"/>
            <a:ext cx="5413248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227064" y="1691640"/>
            <a:ext cx="5413248" cy="5029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6355080" y="1691640"/>
            <a:ext cx="5212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Инструменты защиты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46520" y="2331720"/>
            <a:ext cx="512064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Обеспечительные меры (ст. 139–140 ГПК РФ):
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Арест доли в ЕГРЮЛ
■ Запрет на изменения в ЕГРЮЛ
■ Арест имущества ООО
■ Запрет на совершение сделок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5760720"/>
            <a:ext cx="11091672" cy="5486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5760720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Когда подавать: одновременно с подачей </a:t>
            </a:r>
            <a:r>
              <a:rPr lang="en-US" sz="1400" b="1" dirty="0" err="1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иска</a:t>
            </a:r>
            <a:r>
              <a:rPr lang="en-US" sz="14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не позже</a:t>
            </a:r>
            <a:endParaRPr lang="en-US" sz="1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Практический чеклист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сделать при первом обращении клиента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91640"/>
            <a:ext cx="11091672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91640"/>
            <a:ext cx="1371600" cy="8686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1691640"/>
            <a:ext cx="1371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Шаг 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103120" y="1764792"/>
            <a:ext cx="9418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Установить состав имущества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103120" y="2075688"/>
            <a:ext cx="9418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Запросить выписки из ЕГРЮЛ по всем юрлицам ·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Бухгалтерскую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отч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тность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Движение по счетам за 3 года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2651760"/>
            <a:ext cx="11091672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48640" y="2651760"/>
            <a:ext cx="1371600" cy="8686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2651760"/>
            <a:ext cx="1371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Шаг 2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103120" y="2724912"/>
            <a:ext cx="9418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Определить режим собственности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103120" y="3035808"/>
            <a:ext cx="9418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Когда создано или приобретено каждое юрлицо · На какие средства · Были ли безвозмездные основания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3611880"/>
            <a:ext cx="11091672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48640" y="3611880"/>
            <a:ext cx="1371600" cy="8686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1371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Шаг 3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2103120" y="3685032"/>
            <a:ext cx="9418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Зафиксировать текущее состояние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103120" y="3995928"/>
            <a:ext cx="9418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Состав участников на сегодня · Устав в актуальной редакции · Наличие корпоративного договора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4572000"/>
            <a:ext cx="11091672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48640" y="4572000"/>
            <a:ext cx="1371600" cy="8686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7" name="Text 25"/>
          <p:cNvSpPr/>
          <p:nvPr/>
        </p:nvSpPr>
        <p:spPr>
          <a:xfrm>
            <a:off x="548640" y="4572000"/>
            <a:ext cx="1371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Шаг 4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2103120" y="4645152"/>
            <a:ext cx="9418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Подать обеспечительные меры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2103120" y="4956048"/>
            <a:ext cx="9418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Одновременно с иском · Арест доли + запрет изменений в ЕГРЮЛ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48640" y="5532120"/>
            <a:ext cx="11091672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48640" y="5532120"/>
            <a:ext cx="1371600" cy="8686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2" name="Text 30"/>
          <p:cNvSpPr/>
          <p:nvPr/>
        </p:nvSpPr>
        <p:spPr>
          <a:xfrm>
            <a:off x="548640" y="5532120"/>
            <a:ext cx="1371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Шаг 5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2103120" y="5605272"/>
            <a:ext cx="9418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Инициировать экспертизу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2103120" y="5916168"/>
            <a:ext cx="9418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Ходатайство о финансово-экономической экспертизе · Полный пакет финансовой документации</a:t>
            </a:r>
            <a:endParaRPr lang="en-US" sz="11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№17 - Фактическое прекращение брака: бремя доказывания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89304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Рыбновского районного суда от 31.10.2025 · Дело №2-27/2025 (Кречетовы)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45920"/>
            <a:ext cx="5541264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45920"/>
            <a:ext cx="91440" cy="23774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69164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1965960"/>
            <a:ext cx="52120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 с 1979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года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более 45 лет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 с 2006 года фактически проживает с другой женщиной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Создал три ООО: «Жито» (1999), «Торговый дом Жито» (2006), «Жито-Хлеб» (2008)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 настаивал: брачные отношения прекращены с 04.11.2006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</a:t>
            </a:r>
            <a:r>
              <a:rPr lang="ru-RU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имущество после этой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даты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его личное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27064" y="1645920"/>
            <a:ext cx="5413248" cy="11430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16916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Доказательства мужа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46520" y="196596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Показания семи свидетелей о совместном проживании с другой женщиной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Факт ведения хозяйства с другой женщиной с 2008 года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227064" y="2880360"/>
            <a:ext cx="5413248" cy="11430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46520" y="292608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Контраргументы жены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46520" y="320040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9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Нотариальное согласие мужа от 05.01.2021 на дарение совместного имущества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9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Покупка мужем автомобиля жене в 2011 году</a:t>
            </a:r>
            <a:endParaRPr lang="en-US" sz="9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9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Строительство дома для жены · Совместные визиты к нотариусу до 2023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48640" y="4160520"/>
            <a:ext cx="11091672" cy="13258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1" name="Text 19"/>
          <p:cNvSpPr/>
          <p:nvPr/>
        </p:nvSpPr>
        <p:spPr>
          <a:xfrm>
            <a:off x="777240" y="420624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суда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77240" y="448056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Факт прекращения брачных отношений с 2006 года не доказан
■ </a:t>
            </a:r>
            <a:r>
              <a:rPr lang="en-US" sz="12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</a:t>
            </a:r>
            <a:r>
              <a:rPr lang="ru-RU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имущество, </a:t>
            </a:r>
            <a:r>
              <a:rPr lang="en-US" sz="12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нное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по 2024 </a:t>
            </a:r>
            <a:r>
              <a:rPr lang="en-US" sz="12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совместное
■ За женой признано по 50% в каждом </a:t>
            </a:r>
            <a:r>
              <a:rPr lang="en-US" sz="12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</a:t>
            </a:r>
            <a:r>
              <a:rPr lang="ru-RU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 ООО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48640" y="5623560"/>
            <a:ext cx="11091672" cy="68580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77240" y="5650992"/>
            <a:ext cx="10607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77240" y="5897880"/>
            <a:ext cx="10607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Фактическое проживание с другим лицом не означает автоматического прекращения брачных отношений. Бремя </a:t>
            </a:r>
            <a:r>
              <a:rPr lang="en-US" sz="10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доказывания</a:t>
            </a:r>
            <a:r>
              <a:rPr lang="en-US" sz="10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на том, кто заявляет о прекращении</a:t>
            </a:r>
            <a:endParaRPr lang="en-US" sz="1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№18 - Раздел бизнеса при отсутствии спора: мировое признание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95377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Троицкого районного суда г. Москвы от 08.07.2025 · Дело №02-0881/2025 (Раджабовы)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45920"/>
            <a:ext cx="5541264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45920"/>
            <a:ext cx="91440" cy="32004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69164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2011680"/>
            <a:ext cx="51206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 с 1988 по 2022 год
</a:t>
            </a:r>
            <a:r>
              <a:rPr lang="en-US" sz="11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период брака приобретены:
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25% доли в ООО «ГОСТ»
■ 100% доли в ООО «Группа Компании РАДКОМ»
■ Два земельных участка, жилой дом
■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Охотничье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ружь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■ Право требования денежных средств по решению суда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27064" y="1645920"/>
            <a:ext cx="5413248" cy="128016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16916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Особенность дела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46520" y="2011680"/>
            <a:ext cx="50292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Ответчик в судебном заседании признал иск в </a:t>
            </a:r>
            <a:r>
              <a:rPr lang="en-US" sz="13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полном</a:t>
            </a:r>
            <a:r>
              <a:rPr lang="en-US" sz="13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объ</a:t>
            </a:r>
            <a:r>
              <a:rPr lang="ru-RU" sz="13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3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27064" y="3017520"/>
            <a:ext cx="5413248" cy="18288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8" name="Text 16"/>
          <p:cNvSpPr/>
          <p:nvPr/>
        </p:nvSpPr>
        <p:spPr>
          <a:xfrm>
            <a:off x="6446520" y="30632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суда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46520" y="3337560"/>
            <a:ext cx="5029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100% доли в РАДКОМ - ответчику
■ 25% доли в ГОСТ - ответчику
■ Истцу: земельный участок, жилой дом
■ Право </a:t>
            </a:r>
            <a:r>
              <a:rPr lang="en-US" sz="11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требования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ответчику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4983480"/>
            <a:ext cx="11091672" cy="132588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502920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77240" y="530352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Признание иска ответчиком при разделе </a:t>
            </a:r>
            <a:r>
              <a:rPr lang="en-US" sz="12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бизнеса</a:t>
            </a: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допустимо
■ Суд принимает признание, если оно не нарушает права третьих лиц
■ Это один из путей быстрого завершения спора</a:t>
            </a:r>
            <a:endParaRPr lang="en-US" sz="1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5" name="Text 3"/>
          <p:cNvSpPr/>
          <p:nvPr/>
        </p:nvSpPr>
        <p:spPr>
          <a:xfrm>
            <a:off x="11338560" y="644652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 / 47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4A1320"/>
          </a:solidFill>
          <a:ln/>
        </p:spPr>
      </p:sp>
      <p:sp>
        <p:nvSpPr>
          <p:cNvPr id="8" name="Shape 6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0058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Специальные ситуации: ИП, КФХ, интернет-бизнес и налоги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48640" y="19202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Бизнес в других организационных </a:t>
            </a:r>
            <a:r>
              <a:rPr lang="en-US" sz="1800" i="1" dirty="0" err="1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формах</a:t>
            </a:r>
            <a:r>
              <a:rPr lang="en-US" sz="1800" i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три особые ситуации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548640" y="2743200"/>
            <a:ext cx="3657600" cy="1828800"/>
          </a:xfrm>
          <a:prstGeom prst="rect">
            <a:avLst/>
          </a:prstGeom>
          <a:solidFill>
            <a:srgbClr val="6D1F2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057400" y="2926080"/>
            <a:ext cx="640080" cy="640080"/>
          </a:xfrm>
          <a:prstGeom prst="ellipse">
            <a:avLst/>
          </a:prstGeom>
          <a:solidFill>
            <a:srgbClr val="B89968"/>
          </a:solidFill>
          <a:ln/>
        </p:spPr>
      </p:sp>
      <p:sp>
        <p:nvSpPr>
          <p:cNvPr id="15" name="Text 13"/>
          <p:cNvSpPr/>
          <p:nvPr/>
        </p:nvSpPr>
        <p:spPr>
          <a:xfrm>
            <a:off x="2057400" y="29260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4A13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31520" y="365760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Индивидуальный предприниматель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325112" y="2743200"/>
            <a:ext cx="3657600" cy="1828800"/>
          </a:xfrm>
          <a:prstGeom prst="rect">
            <a:avLst/>
          </a:prstGeom>
          <a:solidFill>
            <a:srgbClr val="6D1F2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833872" y="2926080"/>
            <a:ext cx="640080" cy="640080"/>
          </a:xfrm>
          <a:prstGeom prst="ellipse">
            <a:avLst/>
          </a:prstGeom>
          <a:solidFill>
            <a:srgbClr val="B89968"/>
          </a:solidFill>
          <a:ln/>
        </p:spPr>
      </p:sp>
      <p:sp>
        <p:nvSpPr>
          <p:cNvPr id="19" name="Text 17"/>
          <p:cNvSpPr/>
          <p:nvPr/>
        </p:nvSpPr>
        <p:spPr>
          <a:xfrm>
            <a:off x="5833872" y="29260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4A13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4507992" y="365760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Крестьянское фермерское хозяйство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8101584" y="2743200"/>
            <a:ext cx="3657600" cy="1828800"/>
          </a:xfrm>
          <a:prstGeom prst="rect">
            <a:avLst/>
          </a:prstGeom>
          <a:solidFill>
            <a:srgbClr val="6D1F2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610344" y="2926080"/>
            <a:ext cx="640080" cy="640080"/>
          </a:xfrm>
          <a:prstGeom prst="ellipse">
            <a:avLst/>
          </a:prstGeom>
          <a:solidFill>
            <a:srgbClr val="B89968"/>
          </a:solidFill>
          <a:ln/>
        </p:spPr>
      </p:sp>
      <p:sp>
        <p:nvSpPr>
          <p:cNvPr id="23" name="Text 21"/>
          <p:cNvSpPr/>
          <p:nvPr/>
        </p:nvSpPr>
        <p:spPr>
          <a:xfrm>
            <a:off x="9610344" y="29260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4A13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8284464" y="365760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Интернет-бизнес и нематериальные активы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4937760"/>
            <a:ext cx="11091672" cy="137160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77240" y="4983480"/>
            <a:ext cx="10607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Общий принцип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77240" y="5303520"/>
            <a:ext cx="106070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Форма ведения бизнеса не меняет режим собственности
</a:t>
            </a: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Имущество и доходы, </a:t>
            </a:r>
            <a:r>
              <a:rPr lang="en-US" sz="1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нные</a:t>
            </a: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период брака = совместная собственность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B89968"/>
          </a:solidFill>
          <a:ln/>
        </p:spPr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 err="1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Индивидуальный</a:t>
            </a: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предприниматель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645920"/>
            <a:ext cx="5541264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645920"/>
            <a:ext cx="5541264" cy="457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164592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Совместное имущество ИП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2194560"/>
            <a:ext cx="51206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Доходы от предпринимательской деятельности в период брака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Имущество,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нное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на эти доходы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Товарно-материальные ценности,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нные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период брака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Дебиторская задолженность, возникшая в период брака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27064" y="1645920"/>
            <a:ext cx="5413248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227064" y="1645920"/>
            <a:ext cx="5413248" cy="45720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15" name="Text 13"/>
          <p:cNvSpPr/>
          <p:nvPr/>
        </p:nvSpPr>
        <p:spPr>
          <a:xfrm>
            <a:off x="6355080" y="1645920"/>
            <a:ext cx="5212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13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Личное имущество ИП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46520" y="2194560"/>
            <a:ext cx="51206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Имущество,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нное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до брака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Имущество, полученное в дар или по наследству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Доходы после фактического прекращения брачных отношений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4297680"/>
            <a:ext cx="11091672" cy="7315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4315968"/>
            <a:ext cx="10607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вопрос при разделе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7240" y="4572000"/>
            <a:ext cx="10607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Когда именно приобретено каждое конкретное имущество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5120640"/>
            <a:ext cx="11091672" cy="11887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516636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Правовые нормы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77240" y="54406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Ст. 34 СК РФ - доходы от предпринимательской деятельности входят в состав общего имущества
■ Ст. 36 СК РФ - личное имущество каждого супруга
■ П. 15 Постановления Пленума ВС РФ №15 от 05.11.1998 - состав общего имущества
■ Ст. 256 ГК РФ - совместная собственность супругов</a:t>
            </a:r>
            <a:endParaRPr lang="en-US" sz="1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№13 - Совместный бизнес двух ИП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4-го КСОЮ от 04.06.2025 · Дело №8Г-9914/2025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45920"/>
            <a:ext cx="5541264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45920"/>
            <a:ext cx="91440" cy="23774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69164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1965960"/>
            <a:ext cx="52120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 и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оба ИП, вели торговлю совместно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Также создали ООО «Бизнеспак» (муж 51%, жена 49%)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 вышла из ООО, подписав отказ от претензий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разделе ООО в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расч</a:t>
            </a:r>
            <a:r>
              <a:rPr lang="ru-RU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включили имущество ИП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жены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- 23 535 941 руб.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Эксперт не разграничил добрачное и совместное имущество ИП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27064" y="1645920"/>
            <a:ext cx="5413248" cy="23774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16916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Ошибка суда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46520" y="1965960"/>
            <a:ext cx="5029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 экспертом не был поставлен вопрос о периоде приобретения имущества ИП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Эксперт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оценил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имущество ИП за весь период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деятельности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включая добрачное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4160520"/>
            <a:ext cx="11091672" cy="1280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420624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кассации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4480560"/>
            <a:ext cx="10607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Судебные акты отменены
■ При новом рассмотрении установить: что именно приобретено в период брака
■ Добрачное имущество ИП - не подлежит разделу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5577840"/>
            <a:ext cx="5541264" cy="7315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5596128"/>
            <a:ext cx="5303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77240" y="5833872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Юридически значимое </a:t>
            </a:r>
            <a:r>
              <a:rPr lang="en-US" sz="10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обстоятельство</a:t>
            </a:r>
            <a:r>
              <a:rPr lang="en-US" sz="10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период приобретения каждой единицы имущества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227064" y="5577840"/>
            <a:ext cx="5413248" cy="7315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46520" y="5596128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Правовые нормы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446520" y="5833872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34, 36 СК РФ · ч. 2 ст. 56 ГПК РФ · ст. 87 ГПК РФ</a:t>
            </a:r>
            <a:endParaRPr lang="en-US" sz="10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 err="1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Крестьянское</a:t>
            </a: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фермерское хозяйство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645920"/>
            <a:ext cx="11091672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645920"/>
            <a:ext cx="91440" cy="15544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169164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Особенности КФХ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77240" y="2011680"/>
            <a:ext cx="10607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Имущество КФХ принадлежит членам на праве совместной собственности (ст. 257 ГК РФ)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Земля и средства производства при выходе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члена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разделу не подлежат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Вышедший член имеет право на денежную компенсацию (ст. 258 ГК РФ, ст. 9 ФЗ о КФХ)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3337560"/>
            <a:ext cx="5541264" cy="16459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338328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Раздел при разводе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77240" y="3657600"/>
            <a:ext cx="51206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Имущество КФХ как таковое не делится между супругами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НО: второй супруг вправе претендовать на денежную компенсацию половины стоимости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227064" y="3337560"/>
            <a:ext cx="5413248" cy="16459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7" name="Text 15"/>
          <p:cNvSpPr/>
          <p:nvPr/>
        </p:nvSpPr>
        <p:spPr>
          <a:xfrm>
            <a:off x="6446520" y="338328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Условия для компенсации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446520" y="365760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Имущество приобретено в период брака на совместные средства
■ Второй супруг участвовал в деятельности КФХ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Формат нашей встречи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Это не </a:t>
            </a:r>
            <a:r>
              <a:rPr lang="en-US" sz="1400" i="1" dirty="0" err="1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лекция</a:t>
            </a: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это диалог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18288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 задачи на сегодня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2331720"/>
            <a:ext cx="36576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920240" y="2560320"/>
            <a:ext cx="914400" cy="9144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13" name="Text 11"/>
          <p:cNvSpPr/>
          <p:nvPr/>
        </p:nvSpPr>
        <p:spPr>
          <a:xfrm>
            <a:off x="1920240" y="25603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731520" y="365760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Увидеть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2011680" y="4160520"/>
            <a:ext cx="731520" cy="36576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297680"/>
            <a:ext cx="3108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где именно возникают </a:t>
            </a:r>
            <a:r>
              <a:rPr lang="en-US" sz="13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риски</a:t>
            </a: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не в теории, а в жизни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160520" y="40233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B89968"/>
                </a:solidFill>
              </a:rPr>
              <a:t>→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4325112" y="2331720"/>
            <a:ext cx="36576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696712" y="2560320"/>
            <a:ext cx="914400" cy="9144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20" name="Text 18"/>
          <p:cNvSpPr/>
          <p:nvPr/>
        </p:nvSpPr>
        <p:spPr>
          <a:xfrm>
            <a:off x="5696712" y="25603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4507992" y="365760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Сформировать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5788152" y="4160520"/>
            <a:ext cx="731520" cy="36576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23" name="Text 21"/>
          <p:cNvSpPr/>
          <p:nvPr/>
        </p:nvSpPr>
        <p:spPr>
          <a:xfrm>
            <a:off x="4599432" y="4297680"/>
            <a:ext cx="3108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цельную картину: как суды смотрят на раздел бизнеса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936992" y="40233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B89968"/>
                </a:solidFill>
              </a:rPr>
              <a:t>→</a:t>
            </a:r>
            <a:endParaRPr lang="en-US" sz="2400" dirty="0"/>
          </a:p>
        </p:txBody>
      </p:sp>
      <p:sp>
        <p:nvSpPr>
          <p:cNvPr id="25" name="Shape 23"/>
          <p:cNvSpPr/>
          <p:nvPr/>
        </p:nvSpPr>
        <p:spPr>
          <a:xfrm>
            <a:off x="8101584" y="2331720"/>
            <a:ext cx="36576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473184" y="2560320"/>
            <a:ext cx="914400" cy="914400"/>
          </a:xfrm>
          <a:prstGeom prst="ellipse">
            <a:avLst/>
          </a:prstGeom>
          <a:solidFill>
            <a:srgbClr val="6D1F2C"/>
          </a:solidFill>
          <a:ln/>
        </p:spPr>
      </p:sp>
      <p:sp>
        <p:nvSpPr>
          <p:cNvPr id="27" name="Text 25"/>
          <p:cNvSpPr/>
          <p:nvPr/>
        </p:nvSpPr>
        <p:spPr>
          <a:xfrm>
            <a:off x="9473184" y="25603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600" dirty="0"/>
          </a:p>
        </p:txBody>
      </p:sp>
      <p:sp>
        <p:nvSpPr>
          <p:cNvPr id="28" name="Text 26"/>
          <p:cNvSpPr/>
          <p:nvPr/>
        </p:nvSpPr>
        <p:spPr>
          <a:xfrm>
            <a:off x="8284464" y="365760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Уйти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9564624" y="4160520"/>
            <a:ext cx="731520" cy="36576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30" name="Text 28"/>
          <p:cNvSpPr/>
          <p:nvPr/>
        </p:nvSpPr>
        <p:spPr>
          <a:xfrm>
            <a:off x="8375904" y="4297680"/>
            <a:ext cx="3108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конкретными выводами, которые можно применить завтра в работе с клиентом</a:t>
            </a:r>
            <a:endParaRPr lang="en-US" sz="13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№14 - КФХ и право супруга на компенсацию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Апелляционное определение Краснодарского краевого суда от 14.07.2025 · Дело №33-519/2025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45920"/>
            <a:ext cx="5541264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45920"/>
            <a:ext cx="91440" cy="29260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69164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1965960"/>
            <a:ext cx="52120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глава КФХ, выращивает зерновые культуры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Стороны состояли в браке более 15 лет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 с 2006 по 2009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член КФХ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2009 по 2021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работала в КФХ бухгалтером по трудовому договору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Также фактически участвовала: переговоры с контрагентами, организация питания работников в страду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 первой инстанции отказал жене в компенсации за имущество КФХ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27064" y="1645920"/>
            <a:ext cx="5413248" cy="29260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46520" y="16916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апелляции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46520" y="2011680"/>
            <a:ext cx="50292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</a:t>
            </a:r>
            <a:r>
              <a:rPr lang="en-US" sz="1200" b="1" dirty="0" err="1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Отказ</a:t>
            </a: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отмен</a:t>
            </a:r>
            <a:r>
              <a:rPr lang="ru-RU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
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Жена вправе претендовать на компенсацию половины стоимости имущества КФХ
■ Назначена судебная бухгалтерская и оценочная экспертиза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4709160"/>
            <a:ext cx="11091672" cy="86868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475488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Ключевая позиция ВС РФ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7240" y="5029200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Если имущество КФХ приобретено в период брака на совместные </a:t>
            </a:r>
            <a:r>
              <a:rPr lang="en-US" sz="11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средства</a:t>
            </a:r>
            <a:r>
              <a:rPr lang="en-US" sz="11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второй супруг вправе на денежную компенсацию половины стоимости даже не являясь членом КФХ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5715000"/>
            <a:ext cx="11091672" cy="59436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5733288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Нормы: ст. 34 СК РФ · ст. 257, 258 ГК РФ · ст. 9 ФЗ №74-ФЗ «О КФХ» · п. 10 Обзора практики ВС РФ №2 (2019)</a:t>
            </a:r>
            <a:endParaRPr lang="en-US" sz="1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 err="1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Интернет-бизнес</a:t>
            </a: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и нематериальные активы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Принципиальное разграничение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83080"/>
            <a:ext cx="365760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783080"/>
            <a:ext cx="3657600" cy="5486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178308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Исключительное право на РИД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2468880"/>
            <a:ext cx="32004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Созданное автором в период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личное имущество автора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нное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сч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общих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средств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совместное имущество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325112" y="1783080"/>
            <a:ext cx="365760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325112" y="1783080"/>
            <a:ext cx="3657600" cy="54864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16" name="Text 14"/>
          <p:cNvSpPr/>
          <p:nvPr/>
        </p:nvSpPr>
        <p:spPr>
          <a:xfrm>
            <a:off x="4507992" y="178308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Доходы от использования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53712" y="2468880"/>
            <a:ext cx="32004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Полученные в период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совместное имущество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8101584" y="1783080"/>
            <a:ext cx="365760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101584" y="1783080"/>
            <a:ext cx="3657600" cy="548640"/>
          </a:xfrm>
          <a:prstGeom prst="rect">
            <a:avLst/>
          </a:prstGeom>
          <a:solidFill>
            <a:srgbClr val="7A2530"/>
          </a:solidFill>
          <a:ln/>
        </p:spPr>
      </p:sp>
      <p:sp>
        <p:nvSpPr>
          <p:cNvPr id="20" name="Text 18"/>
          <p:cNvSpPr/>
          <p:nvPr/>
        </p:nvSpPr>
        <p:spPr>
          <a:xfrm>
            <a:off x="8284464" y="178308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Бизнес как таковой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330184" y="2468880"/>
            <a:ext cx="32004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Самостоятельным объектом права не является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Раздел осуществляется через конкретные активы: доли, ТМЦ, счета, права требования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4389120"/>
            <a:ext cx="11091672" cy="19202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77240" y="443484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Правовые нормы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77240" y="4709160"/>
            <a:ext cx="106070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Ст. 128 ГК РФ - объекты гражданских прав
■ Ст. 1228 ГК РФ - исключительное право автора не входит в общее имущество супругов
■ Абз. 4 п. 2 ст. 256 ГК РФ - исключительное право,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нное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за общие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средства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совместное
■ П. 3 ст. 36 СК РФ - исключительные права как личное имущество
■ Ст. 34 СК РФ - доходы от интеллектуальной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деятельности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совместное имущество
■ Определение ВС РФ от 26.03.2019 №81-КГ19-2 - бизнес не является самостоятельным объектом права</a:t>
            </a:r>
            <a:endParaRPr lang="en-US" sz="1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№15 - Раздел интернет-магазина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2-го КСОЮ от 27.03.2025 · Дело №8Г-6801/2025 (интернет-магазин Tattooage)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45920"/>
            <a:ext cx="5541264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45920"/>
            <a:ext cx="91440" cy="24688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69164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1965960"/>
            <a:ext cx="52120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 в период брака создал интернет-магазин Tattooage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Является администратором домена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 требовала признать магазин совместным и разделить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 признал имущественные права на магазин совместными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Назначена экспертиза: стоимость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магазина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- 39 084 264 руб.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Взыскана компенсация в пользу жены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27064" y="1645920"/>
            <a:ext cx="5413248" cy="24688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46520" y="16916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Позиция кассации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46520" y="1965960"/>
            <a:ext cx="50292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Суды не установили главное:
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Что является предметом раздела: исключительное право или бизнес?
■ Создан ли сайт трудом автора </a:t>
            </a:r>
            <a:r>
              <a:rPr lang="en-US" sz="10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или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 за общие средства?
■ Если создан </a:t>
            </a:r>
            <a:r>
              <a:rPr lang="en-US" sz="10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автором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исключительное право не делится
■ Делятся только доходы от его использования в период брака
</a:t>
            </a:r>
            <a:r>
              <a:rPr lang="en-US" sz="1100" i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Дело направлено на новое рассмотрение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4251960"/>
            <a:ext cx="11091672" cy="7772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4297680"/>
            <a:ext cx="10607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7240" y="4553712"/>
            <a:ext cx="10607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 требованием о разделе </a:t>
            </a:r>
            <a:r>
              <a:rPr lang="en-US" sz="12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интернет-бизнеса</a:t>
            </a: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ч</a:t>
            </a:r>
            <a:r>
              <a:rPr lang="ru-RU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2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тко</a:t>
            </a:r>
            <a:r>
              <a:rPr lang="en-US" sz="12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определить предмет: что именно делим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5120640"/>
            <a:ext cx="11091672" cy="11887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5138928"/>
            <a:ext cx="10607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Правовые нормы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77240" y="5413248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Ст. 1259 ГК РФ - сайт как составное произведение охраняется авторским правом
■ Ст. 1228 ГК РФ - исключительное право автора
■ П. 13 ст. 2 ФЗ №149-ФЗ «Об информации» - понятие сайта
■ Абз. 4 п. 2 ст. 256 ГК РФ; ст. 34 СК РФ - доходы от интеллектуальной деятельности</a:t>
            </a:r>
            <a:endParaRPr lang="en-US" sz="9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Налоги при разделе </a:t>
            </a:r>
            <a:r>
              <a:rPr lang="en-US" sz="3000" b="1" dirty="0" err="1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бизнеса</a:t>
            </a: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- ключевые моменты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645920"/>
            <a:ext cx="11091672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645920"/>
            <a:ext cx="91440" cy="10972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169164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Раздел по соглашению супругов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1965960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Передача имущества между супругами в рамках раздела не облагается НДФЛ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Основание: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имущество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переда</a:t>
            </a:r>
            <a:r>
              <a:rPr lang="ru-RU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тся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не по сделке купли-продажи, а в рамках раздела совместной собственности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48640" y="2834640"/>
            <a:ext cx="11091672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2834640"/>
            <a:ext cx="91440" cy="10972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288036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Денежная компенсация при разделе доли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77240" y="3154680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Супруг, получающий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компенсацию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дохода не получает, НДФЛ нет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Супруг, выплачивающий компенсацию и сохраняющий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долю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возможны налоговые последствия при последующей продаже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4023360"/>
            <a:ext cx="11091672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48640" y="4023360"/>
            <a:ext cx="91440" cy="10972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9" name="Text 17"/>
          <p:cNvSpPr/>
          <p:nvPr/>
        </p:nvSpPr>
        <p:spPr>
          <a:xfrm>
            <a:off x="777240" y="406908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с номинальной стоимостью ниже рыночной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77240" y="4343400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передаче доли по номинальной стоимости возникает вопрос о налогооблагаемом доходе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Необходима консультация налогового специалиста до подписания соглашения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48640" y="5212080"/>
            <a:ext cx="11091672" cy="5029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2" name="Text 20"/>
          <p:cNvSpPr/>
          <p:nvPr/>
        </p:nvSpPr>
        <p:spPr>
          <a:xfrm>
            <a:off x="777240" y="5212080"/>
            <a:ext cx="10607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Практическое правило: считайте налоги до подписания соглашения, а не после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48640" y="5806440"/>
            <a:ext cx="11091672" cy="7772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77240" y="5852160"/>
            <a:ext cx="10607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Нормы: ст. 210, 217, 220 НК РФ · п. 5 ст. 38 СК РФ · Письмо Минфина России от 02.03.2017 №03-04-07/11811</a:t>
            </a:r>
            <a:endParaRPr lang="en-US" sz="1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Сводный вывод по специальным ситуациям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645920"/>
            <a:ext cx="11091672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645920"/>
            <a:ext cx="1828800" cy="10972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164592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ИП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560320" y="1737360"/>
            <a:ext cx="9418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Форма не защищает.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нажитое в период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делится. Ключевой вопрос: когда именно приобретено каждое имущество.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560320" y="2395728"/>
            <a:ext cx="9418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Норма: ст. 34 СК РФ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" y="2852928"/>
            <a:ext cx="11091672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8640" y="2852928"/>
            <a:ext cx="1828800" cy="10972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2852928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КФХ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560320" y="2944368"/>
            <a:ext cx="9418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Имущество в натуре не делится. Но второй супруг вправе на денежную компенсацию половины стоимости при условии приобретения на совместные средства.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560320" y="3602736"/>
            <a:ext cx="9418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Норма: ст. 257, 258 ГК РФ · ст. 9 ФЗ о КФХ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48640" y="4059936"/>
            <a:ext cx="11091672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48640" y="4059936"/>
            <a:ext cx="1828800" cy="10972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4059936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Интернет-бизнес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2560320" y="4151376"/>
            <a:ext cx="9418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Определите правовую природу объекта до заявления требований. Исключительное право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автора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личное. Доходы от него в период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совместные. Бизнес как таковой не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делится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делятся конкретные активы.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560320" y="4809744"/>
            <a:ext cx="9418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Норма: ст. 1228 ГК РФ · п. 3 ст. 36 СК РФ · ст. 34 СК РФ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48640" y="5266944"/>
            <a:ext cx="11091672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48640" y="5266944"/>
            <a:ext cx="1828800" cy="10972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5266944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Налоги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2560320" y="5358384"/>
            <a:ext cx="9418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Считайте до подписания. Привлекайте налогового консультанта на этапе переговоров.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2560320" y="6016752"/>
            <a:ext cx="9418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Норма: ст. 217, 220 НК РФ</a:t>
            </a:r>
            <a:endParaRPr lang="en-US" sz="10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№19 - Раздел бизнеса при фактических отношениях без регистрации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68424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Апелляционное определение МГС от 20.02.2025 · Дело №33-6356/2025 (</a:t>
            </a:r>
            <a:r>
              <a:rPr lang="en-US" sz="1400" i="1" dirty="0" err="1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Пономар</a:t>
            </a:r>
            <a:r>
              <a:rPr lang="ru-RU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400" i="1" dirty="0" err="1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</a:t>
            </a: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45920"/>
            <a:ext cx="5541264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45920"/>
            <a:ext cx="91440" cy="27432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69164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1965960"/>
            <a:ext cx="521208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Первый брак: 2006–2013 годы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После расторжения стороны продолжили совместное проживание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2015 году муж создал ООО «АЗК ПРОЕКТ»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2018 году зарегистрировал жилой дом на себя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Второй брак: 2019–2021 годы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 потребовала раздела дома и 50% доли в ООО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27064" y="1645920"/>
            <a:ext cx="5413248" cy="132588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16916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Позиция жены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46520" y="196596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период 2013–2019 стороны фактически проживали вместе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Вели общее хозяйство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и дом созданы на совместные средства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227064" y="3063240"/>
            <a:ext cx="5413248" cy="132588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46520" y="310896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Доказательства жены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46520" y="338328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Билеты на поезд на всю семью · Страховые полисы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Справка СНТ о совместном проживании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Договоры бухгалтерских услуг с ООО мужа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8640" y="4526280"/>
            <a:ext cx="11091672" cy="109728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1" name="Text 19"/>
          <p:cNvSpPr/>
          <p:nvPr/>
        </p:nvSpPr>
        <p:spPr>
          <a:xfrm>
            <a:off x="777240" y="457200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суда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77240" y="4846320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В иске отказано
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Совместное проживание без регистрации брака не порождает режим совместной собственности
■ Имущество создано вне зарегистрированного брака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48640" y="5760720"/>
            <a:ext cx="11091672" cy="5486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77240" y="5760720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вывод: фактические брачные отношения без </a:t>
            </a:r>
            <a:r>
              <a:rPr lang="en-US" sz="10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регистрации</a:t>
            </a:r>
            <a:r>
              <a:rPr lang="en-US" sz="10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не основание для раздела имущества. Режим совместной собственности возникает только в зарегистрированном браке</a:t>
            </a:r>
            <a:endParaRPr lang="en-US" sz="10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№20 - Раздел доли в ООО и денежных средств: комплексный подход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68424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Апелляционное определение МГС от 10.06.2025 · Дело №33-18932/2025 (Рыжковы)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45920"/>
            <a:ext cx="5541264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45920"/>
            <a:ext cx="91440" cy="23774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69164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1965960"/>
            <a:ext cx="52120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 с 2007 по 2024 год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период брака муж создал ООО «Кулинар Брю» (100% доли)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счетах мужа на дату расторжения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брака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денежные средства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 в период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брака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перев</a:t>
            </a:r>
            <a:r>
              <a:rPr lang="ru-RU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 3 млн руб. на имя третьего лица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Это лицо впоследствии стало новой супругой мужа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27064" y="1645920"/>
            <a:ext cx="5413248" cy="23774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16916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Требования жены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46520" y="1965960"/>
            <a:ext cx="5029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Признать 100% доли в ООО совместным имуществом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Взыскать 1/2 денежных средств со счетов мужа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Взыскать 1/2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перевед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нных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третьему лицу средств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4160520"/>
            <a:ext cx="5541264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420624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1-й инстанции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7240" y="448056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ООО: по 50% доли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Денежные средства на счетах: взыскать 1/2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Перевод третьему лицу: взыскать 1/2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227064" y="4160520"/>
            <a:ext cx="5413248" cy="1463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1" name="Text 19"/>
          <p:cNvSpPr/>
          <p:nvPr/>
        </p:nvSpPr>
        <p:spPr>
          <a:xfrm>
            <a:off x="6446520" y="42062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Конкретные суммы взысканы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446520" y="4526280"/>
            <a:ext cx="50292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счетам: 182 052 руб.
</a:t>
            </a:r>
            <a:r>
              <a:rPr lang="en-US" sz="14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 перевод третьему лицу: 1 500 000 руб.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548640" y="5715000"/>
            <a:ext cx="11091672" cy="59436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77240" y="5733288"/>
            <a:ext cx="10607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вывод: перевод денежных средств третьим лицам в период брака без доказательств семейной </a:t>
            </a:r>
            <a:r>
              <a:rPr lang="en-US" sz="1000" i="1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цели</a:t>
            </a:r>
            <a:r>
              <a:rPr lang="en-US" sz="1000" i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основание для взыскания 1/2 суммы в пользу второго супруга</a:t>
            </a:r>
            <a:endParaRPr lang="en-US" sz="10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№21 - Доля в ООО и личные средства: добрачное происхождение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30936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2-го КСОЮ от 18.09.2025 · Дело №8Г-22483/2025 (Айтис Веб)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645920"/>
            <a:ext cx="5541264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645920"/>
            <a:ext cx="91440" cy="21031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69164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1965960"/>
            <a:ext cx="521208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 расторгнут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учредитель ООО «Айтис Веб» (75% доли)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создано в период брака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Жена потребовала признать 75% доли совместными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 не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оспаривал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стороны согласились на компенсацию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27064" y="1645920"/>
            <a:ext cx="5413248" cy="21031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46520" y="16916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Раздел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46520" y="1965960"/>
            <a:ext cx="502920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75% доли в ООО «Айтис Веб» - совместные
■ За </a:t>
            </a:r>
            <a:r>
              <a:rPr lang="en-US" sz="11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мужем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- 75% доли
</a:t>
            </a: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</a:t>
            </a:r>
            <a:r>
              <a:rPr lang="en-US" sz="1200" b="1" dirty="0" err="1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Жене</a:t>
            </a:r>
            <a:r>
              <a:rPr lang="en-US" sz="12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компенсация 37,5% = 251 250 руб.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886200"/>
            <a:ext cx="11091672" cy="169164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393192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Параллельный </a:t>
            </a:r>
            <a:r>
              <a:rPr lang="en-US" sz="1200" b="1" dirty="0" err="1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вопрос</a:t>
            </a:r>
            <a:r>
              <a:rPr lang="en-US" sz="12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квартира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4206240"/>
            <a:ext cx="106070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Куплена в ипотеку в период брака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Первоначальный </a:t>
            </a: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взнос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- 999 645 руб. из личных средств жены (дар от матери)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Остаток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ипотека из совместных средств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Расч</a:t>
            </a:r>
            <a:r>
              <a:rPr lang="ru-RU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 суда: совместными признана только часть квартиры пропорционально ипотечным платежам из общего бюджета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мужа: 69/5000 долей = 47 308,50 руб. компенсации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8640" y="5715000"/>
            <a:ext cx="11091672" cy="5943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1" name="Text 19"/>
          <p:cNvSpPr/>
          <p:nvPr/>
        </p:nvSpPr>
        <p:spPr>
          <a:xfrm>
            <a:off x="777240" y="5715000"/>
            <a:ext cx="10607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Ключевой вывод: при смешанном финансировании разделу подлежит только часть стоимости, оплаченная из совместных средств. Личные средства одного супруга исключают соответствующую часть из совместной собственности</a:t>
            </a:r>
            <a:endParaRPr lang="en-US" sz="10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11274552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3600" b="1" dirty="0" err="1">
                <a:solidFill>
                  <a:srgbClr val="6D1F2C"/>
                </a:solidFill>
                <a:latin typeface="Georgia"/>
              </a:rPr>
              <a:t>Три</a:t>
            </a:r>
            <a:r>
              <a:rPr sz="36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3600" b="1" dirty="0" err="1">
                <a:solidFill>
                  <a:srgbClr val="6D1F2C"/>
                </a:solidFill>
                <a:latin typeface="Georgia"/>
              </a:rPr>
              <a:t>периода</a:t>
            </a:r>
            <a:r>
              <a:rPr sz="36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36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36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3600" b="1" dirty="0" err="1">
                <a:solidFill>
                  <a:srgbClr val="6D1F2C"/>
                </a:solidFill>
                <a:latin typeface="Georgia"/>
              </a:rPr>
              <a:t>три</a:t>
            </a:r>
            <a:r>
              <a:rPr sz="36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3600" b="1" dirty="0" err="1">
                <a:solidFill>
                  <a:srgbClr val="6D1F2C"/>
                </a:solidFill>
                <a:latin typeface="Georgia"/>
              </a:rPr>
              <a:t>стратегии</a:t>
            </a:r>
            <a:r>
              <a:rPr sz="36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3600" b="1" dirty="0" err="1">
                <a:solidFill>
                  <a:srgbClr val="6D1F2C"/>
                </a:solidFill>
                <a:latin typeface="Georgia"/>
              </a:rPr>
              <a:t>защиты</a:t>
            </a:r>
            <a:endParaRPr sz="36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600200"/>
            <a:ext cx="1097280" cy="54864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920240"/>
            <a:ext cx="3605784" cy="24688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920240"/>
            <a:ext cx="3605784" cy="5029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685800" y="2788920"/>
            <a:ext cx="640080" cy="640080"/>
          </a:xfrm>
          <a:prstGeom prst="ellipse">
            <a:avLst/>
          </a:prstGeom>
          <a:solidFill>
            <a:srgbClr val="B899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24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029968"/>
            <a:ext cx="3148584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alibri"/>
              </a:rPr>
              <a:t>До развода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788920"/>
            <a:ext cx="2417064" cy="4114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200" b="1">
                <a:solidFill>
                  <a:srgbClr val="6D1F2C"/>
                </a:solidFill>
                <a:latin typeface="Georgia"/>
              </a:rPr>
              <a:t>Профилактика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520440"/>
            <a:ext cx="3057144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500" b="0">
                <a:solidFill>
                  <a:srgbClr val="2B2A33"/>
                </a:solidFill>
                <a:latin typeface="Calibri"/>
              </a:rPr>
              <a:t>Выстраиваем защиту заблаговременно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91584" y="1920240"/>
            <a:ext cx="3605784" cy="24688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291584" y="1920240"/>
            <a:ext cx="3605784" cy="5029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4520184" y="2788920"/>
            <a:ext cx="640080" cy="640080"/>
          </a:xfrm>
          <a:prstGeom prst="ellipse">
            <a:avLst/>
          </a:prstGeom>
          <a:solidFill>
            <a:srgbClr val="B899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24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0184" y="2029968"/>
            <a:ext cx="3148584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alibri"/>
              </a:rPr>
              <a:t>Во время развода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97424" y="2788920"/>
            <a:ext cx="2417064" cy="4114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200" b="1">
                <a:solidFill>
                  <a:srgbClr val="6D1F2C"/>
                </a:solidFill>
                <a:latin typeface="Georgia"/>
              </a:rPr>
              <a:t>Тактика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65904" y="3520440"/>
            <a:ext cx="3057144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500" b="0">
                <a:solidFill>
                  <a:srgbClr val="2B2A33"/>
                </a:solidFill>
                <a:latin typeface="Calibri"/>
              </a:rPr>
              <a:t>Останавливаем потери и фиксируем активы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125968" y="1920240"/>
            <a:ext cx="3605784" cy="24688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8125968" y="1920240"/>
            <a:ext cx="3605784" cy="5029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8354568" y="2788920"/>
            <a:ext cx="640080" cy="640080"/>
          </a:xfrm>
          <a:prstGeom prst="ellipse">
            <a:avLst/>
          </a:prstGeom>
          <a:solidFill>
            <a:srgbClr val="B899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24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54568" y="2029968"/>
            <a:ext cx="3148584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alibri"/>
              </a:rPr>
              <a:t>После развода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31808" y="2788920"/>
            <a:ext cx="2417064" cy="4114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200" b="1">
                <a:solidFill>
                  <a:srgbClr val="6D1F2C"/>
                </a:solidFill>
                <a:latin typeface="Georgia"/>
              </a:rPr>
              <a:t>Восстановление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00288" y="3520440"/>
            <a:ext cx="3057144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500" b="0">
                <a:solidFill>
                  <a:srgbClr val="2B2A33"/>
                </a:solidFill>
                <a:latin typeface="Calibri"/>
              </a:rPr>
              <a:t>Закрываем хвосты и реструктурируем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4617720"/>
            <a:ext cx="11274552" cy="182880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457200" y="4617720"/>
            <a:ext cx="137160" cy="182880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68680" y="4800600"/>
            <a:ext cx="1051560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200" b="1">
                <a:solidFill>
                  <a:srgbClr val="B89968"/>
                </a:solidFill>
                <a:latin typeface="Calibri"/>
              </a:rPr>
              <a:t>ГЛАВНЫЙ ПРИНЦИП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5166360"/>
            <a:ext cx="1051560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Georgia"/>
              </a:rPr>
              <a:t>Защита работает только тогда, когда выстроена заблаговременно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5760720"/>
            <a:ext cx="10515600" cy="2308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500" b="0" dirty="0" err="1">
                <a:solidFill>
                  <a:srgbClr val="EADFCB"/>
                </a:solidFill>
                <a:latin typeface="Calibri"/>
              </a:rPr>
              <a:t>Попытка</a:t>
            </a:r>
            <a:r>
              <a:rPr sz="1500" b="0" dirty="0">
                <a:solidFill>
                  <a:srgbClr val="EADFCB"/>
                </a:solidFill>
                <a:latin typeface="Calibri"/>
              </a:rPr>
              <a:t> </a:t>
            </a:r>
            <a:r>
              <a:rPr sz="1500" b="0" dirty="0" err="1">
                <a:solidFill>
                  <a:srgbClr val="EADFCB"/>
                </a:solidFill>
                <a:latin typeface="Calibri"/>
              </a:rPr>
              <a:t>защититься</a:t>
            </a:r>
            <a:r>
              <a:rPr sz="1500" b="0" dirty="0">
                <a:solidFill>
                  <a:srgbClr val="EADFCB"/>
                </a:solidFill>
                <a:latin typeface="Calibri"/>
              </a:rPr>
              <a:t> в </a:t>
            </a:r>
            <a:r>
              <a:rPr sz="1500" b="0" dirty="0" err="1">
                <a:solidFill>
                  <a:srgbClr val="EADFCB"/>
                </a:solidFill>
                <a:latin typeface="Calibri"/>
              </a:rPr>
              <a:t>момент</a:t>
            </a:r>
            <a:r>
              <a:rPr sz="1500" b="0" dirty="0">
                <a:solidFill>
                  <a:srgbClr val="EADFCB"/>
                </a:solidFill>
                <a:latin typeface="Calibri"/>
              </a:rPr>
              <a:t> </a:t>
            </a:r>
            <a:r>
              <a:rPr sz="1500" b="0" dirty="0" err="1">
                <a:solidFill>
                  <a:srgbClr val="EADFCB"/>
                </a:solidFill>
                <a:latin typeface="Calibri"/>
              </a:rPr>
              <a:t>конфликта</a:t>
            </a:r>
            <a:r>
              <a:rPr sz="1500" b="0" dirty="0">
                <a:solidFill>
                  <a:srgbClr val="EADFCB"/>
                </a:solidFill>
                <a:latin typeface="Calibri"/>
              </a:rPr>
              <a:t> </a:t>
            </a:r>
            <a:r>
              <a:rPr lang="ru-RU" sz="1500" b="0" dirty="0">
                <a:solidFill>
                  <a:srgbClr val="EADFCB"/>
                </a:solidFill>
                <a:latin typeface="Calibri"/>
              </a:rPr>
              <a:t>-</a:t>
            </a:r>
            <a:r>
              <a:rPr sz="1500" b="0" dirty="0">
                <a:solidFill>
                  <a:srgbClr val="EADFCB"/>
                </a:solidFill>
                <a:latin typeface="Calibri"/>
              </a:rPr>
              <a:t> </a:t>
            </a:r>
            <a:r>
              <a:rPr sz="1500" b="0" dirty="0" err="1">
                <a:solidFill>
                  <a:srgbClr val="EADFCB"/>
                </a:solidFill>
                <a:latin typeface="Calibri"/>
              </a:rPr>
              <a:t>чаще</a:t>
            </a:r>
            <a:r>
              <a:rPr sz="1500" b="0" dirty="0">
                <a:solidFill>
                  <a:srgbClr val="EADFCB"/>
                </a:solidFill>
                <a:latin typeface="Calibri"/>
              </a:rPr>
              <a:t> </a:t>
            </a:r>
            <a:r>
              <a:rPr sz="1500" b="0" dirty="0" err="1">
                <a:solidFill>
                  <a:srgbClr val="EADFCB"/>
                </a:solidFill>
                <a:latin typeface="Calibri"/>
              </a:rPr>
              <a:t>всего</a:t>
            </a:r>
            <a:r>
              <a:rPr sz="1500" b="0" dirty="0">
                <a:solidFill>
                  <a:srgbClr val="EADFCB"/>
                </a:solidFill>
                <a:latin typeface="Calibri"/>
              </a:rPr>
              <a:t> </a:t>
            </a:r>
            <a:r>
              <a:rPr sz="1500" b="0" dirty="0" err="1">
                <a:solidFill>
                  <a:srgbClr val="EADFCB"/>
                </a:solidFill>
                <a:latin typeface="Calibri"/>
              </a:rPr>
              <a:t>усугубляет</a:t>
            </a:r>
            <a:r>
              <a:rPr sz="1500" b="0" dirty="0">
                <a:solidFill>
                  <a:srgbClr val="EADFCB"/>
                </a:solidFill>
                <a:latin typeface="Calibri"/>
              </a:rPr>
              <a:t> </a:t>
            </a:r>
            <a:r>
              <a:rPr sz="1500" b="0" dirty="0" err="1">
                <a:solidFill>
                  <a:srgbClr val="EADFCB"/>
                </a:solidFill>
                <a:latin typeface="Calibri"/>
              </a:rPr>
              <a:t>ситуацию</a:t>
            </a:r>
            <a:endParaRPr sz="1500" b="0" dirty="0">
              <a:solidFill>
                <a:srgbClr val="EADFCB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До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развода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Инструмент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1: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Брачный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договор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КОГДА РАБОТАЕТ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Заключ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н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появления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конфликта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Заключ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н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появления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кредиторов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долгов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Содержит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ч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ткие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условия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режиме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бизнес-активов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ЧТО МОЖНО ПРЕДУСМОТРЕТЬ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196977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Бизнес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оста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тся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личным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имуществом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супруга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который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управляет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Второй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супруг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получает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компенсацию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виде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иного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имущества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Порядок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раздела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различных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сценариях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КОГДА НЕ РАБОТАЕТ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172354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Заключ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н в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момент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конфликта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или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после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его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начала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Заключ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н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наличии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долгов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перед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кредиторами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Содержит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условия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существенно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нарушающие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интересы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одного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супруга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5303520"/>
            <a:ext cx="11274552" cy="1371600"/>
          </a:xfrm>
          <a:prstGeom prst="rect">
            <a:avLst/>
          </a:prstGeom>
          <a:solidFill>
            <a:srgbClr val="EAD9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5303520"/>
            <a:ext cx="109728" cy="137160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5394960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6D1F2C"/>
                </a:solidFill>
                <a:latin typeface="Calibri"/>
              </a:rPr>
              <a:t>ПРАВОВЫЕ НОРМЫ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5669280"/>
            <a:ext cx="10908792" cy="76944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41, 42 СК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порядок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заключения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содержание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брачного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договора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43, 44 СК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изменение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расторжение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недействительность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брачного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договора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3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35 СК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нотариальная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форма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46 СК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обязанность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уведомления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кредиторов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9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Постановления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Пленума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ВС РФ №48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25.12.2018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оспаривание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брачного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договора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кредиторами</a:t>
            </a:r>
            <a:endParaRPr sz="10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1828800"/>
            <a:ext cx="1109167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239554"/>
            <a:ext cx="11091672" cy="13716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16507" y="1445294"/>
            <a:ext cx="10667773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Кто из вас уже сталкивался с разделом бизнеса в семейном споре?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48640" y="3400679"/>
            <a:ext cx="1109167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Напишите в </a:t>
            </a:r>
            <a:r>
              <a:rPr lang="en-US" sz="1400" dirty="0" err="1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чат</a:t>
            </a:r>
            <a:r>
              <a:rPr lang="en-US" sz="14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коротко: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4617720"/>
            <a:ext cx="3657600" cy="1371600"/>
          </a:xfrm>
          <a:prstGeom prst="rect">
            <a:avLst/>
          </a:prstGeom>
          <a:solidFill>
            <a:srgbClr val="6D1F2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461772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ДА</a:t>
            </a:r>
            <a:endParaRPr lang="en-US" sz="2800" dirty="0"/>
          </a:p>
        </p:txBody>
      </p:sp>
      <p:sp>
        <p:nvSpPr>
          <p:cNvPr id="16" name="Shape 14"/>
          <p:cNvSpPr/>
          <p:nvPr/>
        </p:nvSpPr>
        <p:spPr>
          <a:xfrm>
            <a:off x="4325112" y="4617720"/>
            <a:ext cx="3657600" cy="1371600"/>
          </a:xfrm>
          <a:prstGeom prst="rect">
            <a:avLst/>
          </a:prstGeom>
          <a:solidFill>
            <a:srgbClr val="7A2530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325112" y="461772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4B9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НЕТ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8101584" y="4617720"/>
            <a:ext cx="3657600" cy="1371600"/>
          </a:xfrm>
          <a:prstGeom prst="rect">
            <a:avLst/>
          </a:prstGeom>
          <a:solidFill>
            <a:srgbClr val="B89968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101584" y="461772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4A13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 ПРОЦЕССЕ</a:t>
            </a:r>
            <a:endParaRPr lang="en-US" sz="28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До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развода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Инструмент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2: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Корпоративный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договор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ЧТО ТАКОЕ КОРПОРАТИВНЫЙ ДОГОВОР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9848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Соглашение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между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участниками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ООО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осуществлении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корпоративных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прав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 err="1">
                <a:solidFill>
                  <a:srgbClr val="6D1F2C"/>
                </a:solidFill>
                <a:latin typeface="Calibri"/>
              </a:rPr>
              <a:t>Ст</a:t>
            </a:r>
            <a:r>
              <a:rPr sz="1600" b="1" dirty="0">
                <a:solidFill>
                  <a:srgbClr val="6D1F2C"/>
                </a:solidFill>
                <a:latin typeface="Calibri"/>
              </a:rPr>
              <a:t>. 67.2 ГК РФ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ЧТО МОЖНО ПРЕДУСМОТРЕТЬ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246221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Ограничение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передачу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третьим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лицам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без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согласия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остальных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участников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Порядок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действий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выходе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участника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Запрет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введение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новых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участников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без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единогласного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решения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Преимущественное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право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выкупа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доли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ВАЖНО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9848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Корпоративный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договор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должен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быть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синхронизирован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уставом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Противоречие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между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договором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уставом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пользу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устава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До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развода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Инструмент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3: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Устав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ООО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336499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ОГРАНИЧЕНИЕ НА ВХОД ТРЕТЬИХ ЛИЦ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9848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Запрет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переход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к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третьим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лицам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без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согласия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всех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участников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Обязательное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получение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согласия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любое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отчуждение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доли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336499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ПРЕИМУЩЕСТВЕННОЕ ПРАВО ПОКУПКИ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9848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Участники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имеют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право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выкупить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долю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прежде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третьих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лиц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Можно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установить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конкретный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срок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порядок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реализации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права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336499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ОГРАНИЧЕНИЕ ПРИ ВЫХОДЕ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Порядок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выплаты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действительной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стоимости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Сроки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выплаты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5102352"/>
            <a:ext cx="11274552" cy="1572768"/>
          </a:xfrm>
          <a:prstGeom prst="rect">
            <a:avLst/>
          </a:prstGeom>
          <a:solidFill>
            <a:srgbClr val="EAD9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5102352"/>
            <a:ext cx="109728" cy="1572768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5193792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6D1F2C"/>
                </a:solidFill>
                <a:latin typeface="Calibri"/>
              </a:rPr>
              <a:t>ПРАВОВЫЕ НОРМЫ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5468112"/>
            <a:ext cx="10908792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12 ФЗ №14-ФЗ «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Об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ООО»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содержание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устава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2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21 ФЗ №14-ФЗ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ограничения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отчуждение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доли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третьим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лицам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4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21 ФЗ №14-ФЗ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преимущественное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право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покупки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доли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3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21 ФЗ №14-ФЗ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согласие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участников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переход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доли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6.1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23 ФЗ №14-ФЗ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выплата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действительной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стоимости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доли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2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19 ФЗ №14-ФЗ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увеличение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уставного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капитала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за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сч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т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вкладов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третьих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лиц</a:t>
            </a:r>
            <a:endParaRPr sz="10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До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развода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Инструмент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4: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Нотариальное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согласие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супруга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КОГДА ОБЯЗАТЕЛЬНО НОТАРИАЛЬНОЕ СОГЛАСИЕ СУПРУГА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196977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Сделки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распоряжению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имуществом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требующим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государственной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регистрации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Сделки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для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которых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установлена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обязательная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нотариальная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форма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Сделки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подлежащие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обязательной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государственной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регистрации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ПРИМЕНИТЕЛЬНО К БИЗНЕСУ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147732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Отчуждение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 ООО (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нотариальная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сделка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)</a:t>
            </a: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Выход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из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ООО (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нотариально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удостоверенное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заявление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)</a:t>
            </a: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Любые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изменения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связанные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распоряжением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долей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ПОСЛЕДСТВИЕ НАРУШЕНИЯ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147732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Сделка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может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быть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признана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недействительной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требованию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супруга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Срок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: 1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год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момента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когда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супруг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узнал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или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должен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был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узнать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сделке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5303520"/>
            <a:ext cx="11274552" cy="1371600"/>
          </a:xfrm>
          <a:prstGeom prst="rect">
            <a:avLst/>
          </a:prstGeom>
          <a:solidFill>
            <a:srgbClr val="EAD9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5303520"/>
            <a:ext cx="109728" cy="137160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5394960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6D1F2C"/>
                </a:solidFill>
                <a:latin typeface="Calibri"/>
              </a:rPr>
              <a:t>ПРАВОВЫЕ НОРМЫ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5669280"/>
            <a:ext cx="10908792" cy="76944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3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35 СК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нотариальное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согласие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распоряжении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общим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имуществом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1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26 ФЗ №14-ФЗ «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Об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ООО»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нотариальная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форма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заявления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выходе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11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21 ФЗ №14-ФЗ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нотариальная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форма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сделки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по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отчуждению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доли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2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173.1 ГК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недействительность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сделки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без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согласия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2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35 СК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презумпция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согласия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супруга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и е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ограничения</a:t>
            </a:r>
            <a:endParaRPr sz="10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Во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время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развода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Инструмент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5: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Обеспечительные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меры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376732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ВИДЫ ОБЕСПЕЧИТЕЛЬНЫХ МЕР ПРИ РАЗДЕЛЕ БИЗНЕСА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29546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Арест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 ООО (запись в ЕГРЮЛ)</a:t>
            </a: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Запрет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налоговому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органу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вносить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изменения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 ЕГРЮЛ</a:t>
            </a: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Арест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имущества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ООО (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земля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транспорт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оборудование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)</a:t>
            </a: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Запрет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совершение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сделок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имуществом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ООО</a:t>
            </a: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Запрет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выход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участников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из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общества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Запрет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увеличение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уставного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капитала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376732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КОГДА ПОДАВАТЬ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Одновременно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подачей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искового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заявления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376732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КРИТЕРИИ ПРИНЯТИЯ СУДОМ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Связь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меры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предметом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спора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Соразмерность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заявленным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требованиям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Необходимость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для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исполнения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будущего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решения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5504688"/>
            <a:ext cx="11274552" cy="1170432"/>
          </a:xfrm>
          <a:prstGeom prst="rect">
            <a:avLst/>
          </a:prstGeom>
          <a:solidFill>
            <a:srgbClr val="EAD9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5504688"/>
            <a:ext cx="109728" cy="1170432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5596128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6D1F2C"/>
                </a:solidFill>
                <a:latin typeface="Calibri"/>
              </a:rPr>
              <a:t>ПРАВОВЫЕ НОРМЫ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5870448"/>
            <a:ext cx="10908792" cy="6155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139, 140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основания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виды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обеспечительных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мер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141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порядок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рассмотрения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заявления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15, 17, 18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Постановления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Пленума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ВС РФ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01.06.2023 №15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критерии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принятия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обеспечительных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мер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10 ГК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злоупотребление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правом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как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основание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для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мер</a:t>
            </a:r>
            <a:endParaRPr sz="10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Обеспечительные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меры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: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как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это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работает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на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практике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5545836" cy="169164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ИСТОЧНИК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5180076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400" b="0" dirty="0" err="1">
                <a:solidFill>
                  <a:srgbClr val="2B2A33"/>
                </a:solidFill>
                <a:latin typeface="Calibri"/>
              </a:rPr>
              <a:t>Определение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6-го КСОЮ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от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20.08.2025</a:t>
            </a:r>
          </a:p>
          <a:p>
            <a:pPr algn="l"/>
            <a:r>
              <a:rPr sz="1400" b="0" dirty="0" err="1">
                <a:solidFill>
                  <a:srgbClr val="2B2A33"/>
                </a:solidFill>
                <a:latin typeface="Calibri"/>
              </a:rPr>
              <a:t>Дело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№8Г-13577/2025 (ООО ССК «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Ладья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»)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85916" y="1600200"/>
            <a:ext cx="5545836" cy="169164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185916" y="1600200"/>
            <a:ext cx="5545836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50508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ХРОНОЛОГИЯ СОБЫТИЙ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68796" y="2057400"/>
            <a:ext cx="5180076" cy="107721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Жена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подала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иск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разделе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имущества</a:t>
            </a:r>
            <a:endParaRPr sz="1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Муж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период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рассмотрения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дела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принял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нового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участника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в ООО</a:t>
            </a:r>
          </a:p>
          <a:p>
            <a:pPr algn="l"/>
            <a:r>
              <a:rPr sz="1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Доля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мужа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снизилась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с 100%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до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50%</a:t>
            </a:r>
          </a:p>
          <a:p>
            <a:pPr algn="l"/>
            <a:r>
              <a:rPr sz="1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Жена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немедленно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подала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заявление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об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обеспечительных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мерах</a:t>
            </a:r>
            <a:endParaRPr sz="14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3474720"/>
            <a:ext cx="5545836" cy="169164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57200" y="3474720"/>
            <a:ext cx="5545836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21792" y="352958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ПРИНЯТЫЕ МЕРЫ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3931920"/>
            <a:ext cx="5180076" cy="6463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Арест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земельного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участка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ООО</a:t>
            </a:r>
          </a:p>
          <a:p>
            <a:pPr algn="l"/>
            <a:r>
              <a:rPr sz="1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Арест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транспортных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средств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ООО</a:t>
            </a:r>
          </a:p>
          <a:p>
            <a:pPr algn="l"/>
            <a:r>
              <a:rPr sz="1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Запрет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любые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изменения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в ЕГРЮЛ в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отношении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ООО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185916" y="3474720"/>
            <a:ext cx="5545836" cy="169164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185916" y="3474720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350508" y="352958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ПОЗИЦИЯ СУДА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68796" y="3931920"/>
            <a:ext cx="5180076" cy="107721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400" b="0" dirty="0" err="1">
                <a:solidFill>
                  <a:srgbClr val="2B2A33"/>
                </a:solidFill>
                <a:latin typeface="Calibri"/>
              </a:rPr>
              <a:t>Обеспечительные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меры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соразмерны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обоснованы</a:t>
            </a:r>
            <a:endParaRPr sz="1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400" b="0" dirty="0" err="1">
                <a:solidFill>
                  <a:srgbClr val="2B2A33"/>
                </a:solidFill>
                <a:latin typeface="Calibri"/>
              </a:rPr>
              <a:t>Действия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мужа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период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спора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свидетельствуют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недобросовестности</a:t>
            </a:r>
            <a:endParaRPr sz="1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400" b="0" dirty="0" err="1">
                <a:solidFill>
                  <a:srgbClr val="2B2A33"/>
                </a:solidFill>
                <a:latin typeface="Calibri"/>
              </a:rPr>
              <a:t>Имущество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ООО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является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предметом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спора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4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меры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необходимы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для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исполнения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будущего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решения</a:t>
            </a:r>
            <a:endParaRPr sz="14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7200" y="5303520"/>
            <a:ext cx="11274552" cy="1371600"/>
          </a:xfrm>
          <a:prstGeom prst="rect">
            <a:avLst/>
          </a:prstGeom>
          <a:solidFill>
            <a:srgbClr val="EAD9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457200" y="5303520"/>
            <a:ext cx="109728" cy="137160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31520" y="5394960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6D1F2C"/>
                </a:solidFill>
                <a:latin typeface="Calibri"/>
              </a:rPr>
              <a:t>ПРАВОВЫЕ НОРМЫ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5669280"/>
            <a:ext cx="10908792" cy="76944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139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основания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обеспечения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иска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1 ч. 1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140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наложение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ареста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имущество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2 ч. 1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140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запрет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ответчику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совершать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определ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нные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действия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3 ч. 1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140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запрет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другим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лицам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совершать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определ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нные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действия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Ч. 3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140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соразмерность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мер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заявленным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требованиям</a:t>
            </a:r>
            <a:endParaRPr sz="10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Во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время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развода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Инструмент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6: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Судебная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экспертиза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336499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КОГДА НЕОБХОДИМА ЭКСПЕРТИЗА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147732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Любой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спор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стоимости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или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имущества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Оспаривание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данных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бухгалтерской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отч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тности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Наличие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признаков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вывода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активов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336499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ЧТО ДОЛЖНА УСТАНОВИТЬ ЭКСПЕРТИЗА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Действительную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стоимость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дату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рассмотрения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дела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Стоимость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имущества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ООО</a:t>
            </a: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необходимости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стоимость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дату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выхода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участника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336499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КАК ПРАВИЛЬНО ХОДАТАЙСТВОВАТЬ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196977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Формулируйте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вопросы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максимально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конкретно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Указывайте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временной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период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Требуйте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предоставить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эксперту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полный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пакет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документов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несогласии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экспертизой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ищите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процессуальные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основания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для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повторной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5102352"/>
            <a:ext cx="11274552" cy="1572768"/>
          </a:xfrm>
          <a:prstGeom prst="rect">
            <a:avLst/>
          </a:prstGeom>
          <a:solidFill>
            <a:srgbClr val="EAD9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5102352"/>
            <a:ext cx="109728" cy="1572768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5193792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6D1F2C"/>
                </a:solidFill>
                <a:latin typeface="Calibri"/>
              </a:rPr>
              <a:t>ПРАВОВЫЕ НОРМЫ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5468112"/>
            <a:ext cx="10908792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79, 80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назначение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экспертизы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86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заключение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эксперта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Ч. 1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87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дополнительная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экспертиза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Ч. 2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87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повторная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экспертиза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7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Порядка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определения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стоимости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чистых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активов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(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Приказ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Минфина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№84н)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методика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расч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та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2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14 ФЗ №14-ФЗ «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Об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ООО»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действительная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стоимость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доли</a:t>
            </a:r>
            <a:endParaRPr sz="10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Во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время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развода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Инструмент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7: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Мировое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соглашение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ДЛЯ БИЗНЕСА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196977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Сохраняет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конфиденциальность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условий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раздела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Позволяет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структурировать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раздел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уч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том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налоговых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последствий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Да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т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возможность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рассрочки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выплат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разрушает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операционную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деятельность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компании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ДЛЯ СТОРОН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Быстрее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судебного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процесса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Дешевле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точки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зрения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судебных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расходов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Позволяет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сохранить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отношения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там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где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это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важно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ЧТО ОБЯЗАТЕЛЬНО ПРЕДУСМОТРЕТЬ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172354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Момент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перехода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права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собственности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Момент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которого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доходы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перестают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быть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совместными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Налоговые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последствия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каждого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условия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Порядок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сроки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выплат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5303520"/>
            <a:ext cx="11274552" cy="1371600"/>
          </a:xfrm>
          <a:prstGeom prst="rect">
            <a:avLst/>
          </a:prstGeom>
          <a:solidFill>
            <a:srgbClr val="EAD9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5303520"/>
            <a:ext cx="109728" cy="137160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5394960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6D1F2C"/>
                </a:solidFill>
                <a:latin typeface="Calibri"/>
              </a:rPr>
              <a:t>ПРАВОВЫЕ НОРМЫ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5669280"/>
            <a:ext cx="10908792" cy="76944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39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право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сторон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мировое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соглашение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153.8, 153.9, 153.10 ГПК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порядок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заключения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утверждения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мирового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соглашения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2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38 СК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соглашение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разделе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имущества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163 ГК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нотариальное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удостоверение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соглашения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разделе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2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38 СК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нотариальное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удостоверение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по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желанию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супругов</a:t>
            </a:r>
            <a:endParaRPr sz="10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После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развода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Инструмент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8: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Реструктуризация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КОРПОРАТИВНЫЕ ДЕЙСТВИЯ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147732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Внести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изменения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 ЕГРЮЛ в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соответствии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решением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суда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Уведомить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банки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контрагентов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изменении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состава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участников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необходимости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обновить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устав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корпоративный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договор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НАЛОГОВЫЕ ДЕЙСТВИЯ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147732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Закрыть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все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налоговые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вопросы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финального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расч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необходимости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подать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уточн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нные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декларации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Проверить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налоговые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последствия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передачи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имущества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РАБОТА С КРЕДИТОРАМИ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147732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Уведомить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кредиторов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изменении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состава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участников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Проверить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наличие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ковенантов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кредитных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договорах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необходимости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согласовать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изменения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банками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5303520"/>
            <a:ext cx="11274552" cy="1371600"/>
          </a:xfrm>
          <a:prstGeom prst="rect">
            <a:avLst/>
          </a:prstGeom>
          <a:solidFill>
            <a:srgbClr val="EAD9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5303520"/>
            <a:ext cx="109728" cy="137160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5394960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6D1F2C"/>
                </a:solidFill>
                <a:latin typeface="Calibri"/>
              </a:rPr>
              <a:t>ПРАВОВЫЕ НОРМЫ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5669280"/>
            <a:ext cx="10908792" cy="76944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17, 18 ФЗ №14-ФЗ «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Об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ООО»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внесение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изменений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устав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и ЕГРЮЛ</a:t>
            </a: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46 СК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уведомление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кредиторов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об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изменении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режима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имущества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П. 1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385 ГК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уведомление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должника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об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изменении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кредитора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60 ГК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гарантии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кредиторов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реорганизации</a:t>
            </a:r>
            <a:endParaRPr sz="1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§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. 220 НК РФ </a:t>
            </a:r>
            <a:r>
              <a:rPr lang="ru-RU" sz="1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налоговые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вычеты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последующем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отчуждении</a:t>
            </a:r>
            <a:r>
              <a:rPr sz="1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2B2A33"/>
                </a:solidFill>
                <a:latin typeface="Calibri"/>
              </a:rPr>
              <a:t>имущества</a:t>
            </a:r>
            <a:endParaRPr sz="10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Сводная таблица инструментов защиты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431596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ДО РАЗВОДА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29546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Брачный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договор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41, 42 СК РФ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заблаговременно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конфликта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долгов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Корпоративный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договор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67.2 ГК РФ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ограничение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манипуляций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долей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Устав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ООО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12, 21 ФЗ №14-ФЗ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защитные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механизмы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внутри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корпоративной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структуры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Нотариальное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согласие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супруга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п. 3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35 СК РФ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каждой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сделке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долей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431596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ВО ВРЕМЯ РАЗВОДА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221599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Обеспечительные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меры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139, 140 ГПК РФ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одновременно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иском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позже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Судебная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экспертиза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79, 87 ГПК РФ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любом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споре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стоимости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Мировое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соглашение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153.8 ГПК РФ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быстрее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дешевле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гибче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судебного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решения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431596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ПОСЛЕ РАЗВОДА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Реструктуризация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17, 18 ФЗ №14-ФЗ</a:t>
            </a: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Налоговые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вопросы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220 НК РФ</a:t>
            </a: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Работа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кредиторами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46 СК РФ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6053328"/>
            <a:ext cx="11274552" cy="621792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6053328"/>
            <a:ext cx="109728" cy="62179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6190488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B89968"/>
                </a:solidFill>
                <a:latin typeface="Calibri"/>
              </a:rPr>
              <a:t>ГЛАВНЫЙ ПРИНЦИП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6464808"/>
            <a:ext cx="10908792" cy="11887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Защита работает только заблаговременно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Бизнес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при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разделе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: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интернет-сайт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и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розничные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магазины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5545836" cy="193852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ИСТОЧНИК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5180076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Определение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2-го КСОЮ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27.03.2025</a:t>
            </a: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Дело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№8Г-6801/2025 (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Туровы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продолжение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85916" y="1600200"/>
            <a:ext cx="5545836" cy="193852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185916" y="1600200"/>
            <a:ext cx="5545836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50508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ДОПОЛНИТЕЛЬНЫЙ АСПЕКТ ДЕЛА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68796" y="2057400"/>
            <a:ext cx="5180076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Помимо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интернет-магазина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суд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разбирал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:</a:t>
            </a: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Раздел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расходов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ремонт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квартиры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принадлежащей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жене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(1/5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)</a:t>
            </a: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Признание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общими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долгами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займов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кредита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мужа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Раздел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денежных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средств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счетах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3721608"/>
            <a:ext cx="5545836" cy="193852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57200" y="3721608"/>
            <a:ext cx="5545836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21792" y="3776472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ПО РЕМОНТУ КВАРТИРЫ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178808"/>
            <a:ext cx="5180076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Ремонт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произвед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н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сч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т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совместных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средств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Суд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взыскал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компенсацию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пропорционально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жены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квартире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(1/5)</a:t>
            </a: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Основание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: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улучшение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чужого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имущества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за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сч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т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общих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средств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85916" y="3721608"/>
            <a:ext cx="5545836" cy="193852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185916" y="3721608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350508" y="3776472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ПО ДОЛГАМ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68796" y="4178808"/>
            <a:ext cx="5180076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Займы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у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физических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лиц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сумму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92 000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долларов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США</a:t>
            </a: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Кредит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Альфа-Банке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5 000 000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руб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</a:t>
            </a: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Суд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отказал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признании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общими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долгами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Основание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: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доказано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расходование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нужды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семьи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Письменного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согласия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жены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получено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7200" y="5797296"/>
            <a:ext cx="11274552" cy="877824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457200" y="5797296"/>
            <a:ext cx="109728" cy="877824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31520" y="5934456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B89968"/>
                </a:solidFill>
                <a:latin typeface="Calibri"/>
              </a:rPr>
              <a:t>КЛЮЧЕВЫЕ ВЫВОДЫ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6208776"/>
            <a:ext cx="10908792" cy="4001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Расходы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на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улучшение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личного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имущества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одного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супруга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за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сч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т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общих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средств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-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основание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для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компенсации</a:t>
            </a:r>
            <a:endParaRPr sz="1300" b="0" dirty="0">
              <a:solidFill>
                <a:srgbClr val="FFFFFF"/>
              </a:solidFill>
              <a:latin typeface="Calibri"/>
            </a:endParaRPr>
          </a:p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Личный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долг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одного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супруга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=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общий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долг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только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при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доказанном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расходовании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на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семейные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нужды</a:t>
            </a:r>
            <a:endParaRPr sz="1300" b="0" dirty="0">
              <a:solidFill>
                <a:srgbClr val="FFFFFF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Нормативная </a:t>
            </a:r>
            <a:r>
              <a:rPr lang="en-US" sz="3000" b="1" dirty="0" err="1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база</a:t>
            </a: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- что регулирует раздел бизнеса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783080"/>
            <a:ext cx="2697480" cy="4526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783080"/>
            <a:ext cx="2697480" cy="9601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1783080"/>
            <a:ext cx="24231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Семейный кодекс РФ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2834640"/>
            <a:ext cx="233172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33, 34 - режим совместной собственности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36 - личное имущество каждого супруга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38, 39 - раздел и определение долей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364992" y="1783080"/>
            <a:ext cx="2697480" cy="4526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364992" y="1783080"/>
            <a:ext cx="2697480" cy="9601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3502152" y="1783080"/>
            <a:ext cx="24231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Гражданский кодекс РФ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547872" y="2834640"/>
            <a:ext cx="233172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256 - совместная собственность супругов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10 - злоупотребление правом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170 - притворные сделки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181344" y="1783080"/>
            <a:ext cx="2697480" cy="4526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81344" y="1783080"/>
            <a:ext cx="2697480" cy="9601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9" name="Text 17"/>
          <p:cNvSpPr/>
          <p:nvPr/>
        </p:nvSpPr>
        <p:spPr>
          <a:xfrm>
            <a:off x="6318504" y="1783080"/>
            <a:ext cx="24231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ФЗ «Об ООО»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364224" y="2834640"/>
            <a:ext cx="233172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21 - переход доли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23, 24 - выход участника и выплата доли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26 - заявление о выходе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997696" y="1783080"/>
            <a:ext cx="2697480" cy="4526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997696" y="1783080"/>
            <a:ext cx="2697480" cy="96012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3" name="Text 21"/>
          <p:cNvSpPr/>
          <p:nvPr/>
        </p:nvSpPr>
        <p:spPr>
          <a:xfrm>
            <a:off x="9134856" y="1783080"/>
            <a:ext cx="24231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Пленум ВС РФ №15 от 05.11.1998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9180576" y="2834640"/>
            <a:ext cx="233172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П. 15 - состав общего имущества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П. 16 - отчуждение имущества без согласия супруга</a:t>
            </a:r>
            <a:endParaRPr lang="en-US" sz="11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Садовый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бизнес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: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личное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или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совместное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181051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ИСТОЧНИК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Апелляционное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определение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Краснодарского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краевого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суда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от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16.03.2026</a:t>
            </a:r>
          </a:p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Дело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№33-1179/2026 (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Кузнецовы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181051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ФАБУЛА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2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Брак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2021–2023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годы</a:t>
            </a:r>
            <a:endParaRPr sz="12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2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В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период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брака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организован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садовый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центр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«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Зел</a:t>
            </a:r>
            <a:r>
              <a:rPr lang="ru-RU" sz="12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ные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просторы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»</a:t>
            </a:r>
          </a:p>
          <a:p>
            <a:pPr algn="l"/>
            <a:r>
              <a:rPr sz="12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территории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центра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2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растения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сопутствующие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товары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инвентарь</a:t>
            </a:r>
            <a:endParaRPr sz="12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181051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СПОР О РЕЖИМЕ ИМУЩЕСТВА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Жена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утверждала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: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часть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растений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куплена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до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брака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=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личное</a:t>
            </a:r>
            <a:endParaRPr sz="12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Жена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утверждала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: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часть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растений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куплена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подаренные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деньги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800 000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руб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. =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личное</a:t>
            </a:r>
            <a:endParaRPr sz="12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200" b="0" dirty="0">
                <a:solidFill>
                  <a:srgbClr val="2B2A33"/>
                </a:solidFill>
                <a:latin typeface="Calibri"/>
              </a:rPr>
              <a:t>Остальное </a:t>
            </a:r>
            <a:r>
              <a:rPr lang="ru-RU" sz="12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совместное</a:t>
            </a:r>
            <a:endParaRPr sz="12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3593592"/>
            <a:ext cx="3636264" cy="181051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3593592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21792" y="3648456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РЕШЕНИЕ I ИНСТАНЦИИ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4050792"/>
            <a:ext cx="3270504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Принял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доводы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жены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личных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средствах</a:t>
            </a:r>
            <a:endParaRPr sz="12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Разделил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только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часть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имущества</a:t>
            </a:r>
            <a:endParaRPr sz="12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276344" y="3593592"/>
            <a:ext cx="3636264" cy="181051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4276344" y="3593592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440936" y="3648456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РЕШЕНИЕ АПЕЛЛЯЦИИ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59224" y="4050792"/>
            <a:ext cx="3270504" cy="129266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Отменило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части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личных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средств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800 000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руб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.</a:t>
            </a:r>
          </a:p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Основание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: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договор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дарения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представлен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только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копии</a:t>
            </a:r>
            <a:endParaRPr sz="12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Оригинал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уничтожен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2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жена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смогла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представить</a:t>
            </a:r>
            <a:endParaRPr sz="12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Разночтения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датах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: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договор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датирован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19.08,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деньги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поступили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21.08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095488" y="3593592"/>
            <a:ext cx="3636264" cy="181051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8095488" y="3593592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260080" y="3648456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ИТОГ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78368" y="4050792"/>
            <a:ext cx="3270504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Вс</a:t>
            </a:r>
            <a:r>
              <a:rPr lang="ru-RU" sz="12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имущество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кроме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растений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до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брака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2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совместное</a:t>
            </a:r>
            <a:endParaRPr sz="12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Стоимость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по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экспертизе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: 1 888 000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руб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.</a:t>
            </a:r>
          </a:p>
          <a:p>
            <a:pPr algn="l"/>
            <a:r>
              <a:rPr sz="1200" b="0" dirty="0">
                <a:solidFill>
                  <a:srgbClr val="2B2A33"/>
                </a:solidFill>
                <a:latin typeface="Calibri"/>
              </a:rPr>
              <a:t>С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жены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взыскана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компенсация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мужу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: 888 200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руб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5541264"/>
            <a:ext cx="11274552" cy="1133856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457200" y="5541264"/>
            <a:ext cx="109728" cy="1133856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731520" y="5678424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B89968"/>
                </a:solidFill>
                <a:latin typeface="Calibri"/>
              </a:rPr>
              <a:t>КЛЮЧЕВОЙ ВЫВОД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5952744"/>
            <a:ext cx="10908792" cy="6001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Договор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дарения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денежных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средств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должен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быть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представлен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в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оригинале</a:t>
            </a:r>
            <a:endParaRPr sz="1300" b="0" dirty="0">
              <a:solidFill>
                <a:srgbClr val="FFFFFF"/>
              </a:solidFill>
              <a:latin typeface="Calibri"/>
            </a:endParaRPr>
          </a:p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Копия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без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оригинала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при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наличии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возражений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-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ненадлежащее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доказательство</a:t>
            </a:r>
            <a:endParaRPr sz="1300" b="0" dirty="0">
              <a:solidFill>
                <a:srgbClr val="FFFFFF"/>
              </a:solidFill>
              <a:latin typeface="Calibri"/>
            </a:endParaRPr>
          </a:p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Разночтения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в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датах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разрушают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доказательственную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силу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документа</a:t>
            </a:r>
            <a:endParaRPr sz="1300" b="0" dirty="0">
              <a:solidFill>
                <a:srgbClr val="FFFFFF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Выход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участника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и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права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супруги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5545836" cy="193852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ИСТОЧНИК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5180076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Определение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ВС РФ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23.12.2025</a:t>
            </a: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Дело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№48-КГ25-17-К7 (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Мицуковы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продолжение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85916" y="1600200"/>
            <a:ext cx="5545836" cy="193852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185916" y="1600200"/>
            <a:ext cx="5545836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50508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СХЕМА ОТЧУЖДЕНИЯ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68796" y="2057400"/>
            <a:ext cx="5180076" cy="129266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Муж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в 2014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году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подал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заявление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выходе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из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ООО «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ЮжуралПродукт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»</a:t>
            </a:r>
          </a:p>
          <a:p>
            <a:pPr algn="l"/>
            <a:r>
              <a:rPr sz="1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70%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доли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перешло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обществу</a:t>
            </a:r>
            <a:endParaRPr sz="1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Доля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перераспределена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жене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4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она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стала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единственным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участником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(100%)</a:t>
            </a:r>
          </a:p>
          <a:p>
            <a:pPr algn="l"/>
            <a:r>
              <a:rPr sz="1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Муж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оспорил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выход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арбитраже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4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получил</a:t>
            </a:r>
            <a:r>
              <a:rPr sz="1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400" b="0" dirty="0" err="1">
                <a:solidFill>
                  <a:srgbClr val="2B2A33"/>
                </a:solidFill>
                <a:latin typeface="Calibri"/>
              </a:rPr>
              <a:t>отказ</a:t>
            </a:r>
            <a:endParaRPr sz="14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3721608"/>
            <a:ext cx="5545836" cy="193852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57200" y="3721608"/>
            <a:ext cx="5545836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21792" y="3776472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ПРИ РАЗДЕЛЕ ИМУЩЕСТВА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178808"/>
            <a:ext cx="5180076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Апелляция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: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признать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100%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совместными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разделить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70%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мужу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и 30%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жене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>
                <a:solidFill>
                  <a:srgbClr val="2B2A33"/>
                </a:solidFill>
                <a:latin typeface="Calibri"/>
              </a:rPr>
              <a:t>ВС РФ: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это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противоречие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логике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суда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85916" y="3721608"/>
            <a:ext cx="5545836" cy="193852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185916" y="3721608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350508" y="3776472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КЛЮЧЕВЫЕ ВОПРОСЫ ВС РФ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68796" y="4178808"/>
            <a:ext cx="5180076" cy="147732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>
                <a:solidFill>
                  <a:srgbClr val="2B2A33"/>
                </a:solidFill>
                <a:latin typeface="Calibri"/>
              </a:rPr>
              <a:t>1.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Добровольный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выход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=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распоряжение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своей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долей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Можно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претендовать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долю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разделе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?</a:t>
            </a:r>
          </a:p>
          <a:p>
            <a:pPr algn="l"/>
            <a:r>
              <a:rPr sz="1600" b="0" dirty="0">
                <a:solidFill>
                  <a:srgbClr val="2B2A33"/>
                </a:solidFill>
                <a:latin typeface="Calibri"/>
              </a:rPr>
              <a:t>2.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Безвозмездная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передача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=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личное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имущество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жены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?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. 36 СК РФ</a:t>
            </a:r>
          </a:p>
          <a:p>
            <a:pPr algn="l"/>
            <a:r>
              <a:rPr sz="1600" b="0" dirty="0">
                <a:solidFill>
                  <a:srgbClr val="2B2A33"/>
                </a:solidFill>
                <a:latin typeface="Calibri"/>
              </a:rPr>
              <a:t>3.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Была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это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долевая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собственность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самого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начала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? 70% и 30%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куплены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одновременно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7200" y="5797296"/>
            <a:ext cx="11274552" cy="877824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457200" y="5797296"/>
            <a:ext cx="109728" cy="877824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31520" y="5934456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B89968"/>
                </a:solidFill>
                <a:latin typeface="Calibri"/>
              </a:rPr>
              <a:t>ИТОГ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6208776"/>
            <a:ext cx="10908792" cy="37490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Дело направлено на новое рассмотрение</a:t>
            </a:r>
          </a:p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ВС РФ указал: суд должен установить правовую природу каждой операции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32004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320040"/>
            <a:ext cx="12191695" cy="36576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502920"/>
            <a:ext cx="11064240" cy="498598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3000" b="1" i="0" dirty="0" err="1">
                <a:solidFill>
                  <a:srgbClr val="6D1F2C"/>
                </a:solidFill>
                <a:latin typeface="Georgia"/>
              </a:rPr>
              <a:t>За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каждым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из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этих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дел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3000" b="1" i="0" dirty="0">
                <a:solidFill>
                  <a:srgbClr val="6D1F2C"/>
                </a:solidFill>
                <a:latin typeface="Georgia"/>
              </a:rPr>
              <a:t>-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живой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человек</a:t>
            </a:r>
            <a:endParaRPr sz="3000" b="1" i="0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8640" y="1325880"/>
            <a:ext cx="109728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548640" y="1554480"/>
            <a:ext cx="11064240" cy="64008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548640" y="1627632"/>
            <a:ext cx="11064240" cy="34471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2000" b="1" i="0" dirty="0" err="1">
                <a:solidFill>
                  <a:srgbClr val="FFFFFF"/>
                </a:solidFill>
                <a:latin typeface="Georgia"/>
              </a:rPr>
              <a:t>Мы</a:t>
            </a:r>
            <a:r>
              <a:rPr sz="2000" b="1" i="0" dirty="0">
                <a:solidFill>
                  <a:srgbClr val="FFFFFF"/>
                </a:solidFill>
                <a:latin typeface="Georgia"/>
              </a:rPr>
              <a:t> </a:t>
            </a:r>
            <a:r>
              <a:rPr sz="2000" b="1" i="0" dirty="0" err="1">
                <a:solidFill>
                  <a:srgbClr val="FFFFFF"/>
                </a:solidFill>
                <a:latin typeface="Georgia"/>
              </a:rPr>
              <a:t>разобрали</a:t>
            </a:r>
            <a:r>
              <a:rPr sz="2000" b="1" i="0" dirty="0">
                <a:solidFill>
                  <a:srgbClr val="FFFFFF"/>
                </a:solidFill>
                <a:latin typeface="Georgia"/>
              </a:rPr>
              <a:t> 20 </a:t>
            </a:r>
            <a:r>
              <a:rPr sz="2000" b="1" i="0" dirty="0" err="1">
                <a:solidFill>
                  <a:srgbClr val="FFFFFF"/>
                </a:solidFill>
                <a:latin typeface="Georgia"/>
              </a:rPr>
              <a:t>судебных</a:t>
            </a:r>
            <a:r>
              <a:rPr sz="2000" b="1" i="0" dirty="0">
                <a:solidFill>
                  <a:srgbClr val="FFFFFF"/>
                </a:solidFill>
                <a:latin typeface="Georgia"/>
              </a:rPr>
              <a:t> </a:t>
            </a:r>
            <a:r>
              <a:rPr sz="2000" b="1" i="0" dirty="0" err="1">
                <a:solidFill>
                  <a:srgbClr val="FFFFFF"/>
                </a:solidFill>
                <a:latin typeface="Georgia"/>
              </a:rPr>
              <a:t>дел</a:t>
            </a:r>
            <a:endParaRPr sz="2000" b="1" i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640" y="2331720"/>
            <a:ext cx="11064240" cy="36576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600" b="1" i="0">
                <a:solidFill>
                  <a:srgbClr val="6D1F2C"/>
                </a:solidFill>
                <a:latin typeface="Georgia"/>
              </a:rPr>
              <a:t>За каждым из них: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743200"/>
            <a:ext cx="26974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548640" y="2743200"/>
            <a:ext cx="73152" cy="109728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31520" y="2880360"/>
            <a:ext cx="2423160" cy="36576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400" b="1" i="0">
                <a:solidFill>
                  <a:srgbClr val="6D1F2C"/>
                </a:solidFill>
                <a:latin typeface="Georgia"/>
              </a:rPr>
              <a:t>Собственник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246120"/>
            <a:ext cx="2423160" cy="54864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100" b="0" i="0">
                <a:solidFill>
                  <a:srgbClr val="2B1F1F"/>
                </a:solidFill>
                <a:latin typeface="Calibri"/>
              </a:rPr>
              <a:t>который строил бизнес годами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37560" y="2743200"/>
            <a:ext cx="26974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3337560" y="2743200"/>
            <a:ext cx="73152" cy="109728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520440" y="2880360"/>
            <a:ext cx="2423160" cy="36576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400" b="1" i="0">
                <a:solidFill>
                  <a:srgbClr val="6D1F2C"/>
                </a:solidFill>
                <a:latin typeface="Georgia"/>
              </a:rPr>
              <a:t>Супруг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20440" y="3246120"/>
            <a:ext cx="2423160" cy="54864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100" b="0" i="0">
                <a:solidFill>
                  <a:srgbClr val="2B1F1F"/>
                </a:solidFill>
                <a:latin typeface="Calibri"/>
              </a:rPr>
              <a:t>который потерял то, что считал своим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126480" y="2743200"/>
            <a:ext cx="26974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6126480" y="2743200"/>
            <a:ext cx="73152" cy="109728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309360" y="2880360"/>
            <a:ext cx="2423160" cy="36576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400" b="1" i="0">
                <a:solidFill>
                  <a:srgbClr val="6D1F2C"/>
                </a:solidFill>
                <a:latin typeface="Georgia"/>
              </a:rPr>
              <a:t>Дети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9360" y="3246120"/>
            <a:ext cx="2423160" cy="54864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100" b="0" i="0">
                <a:solidFill>
                  <a:srgbClr val="2B1F1F"/>
                </a:solidFill>
                <a:latin typeface="Calibri"/>
              </a:rPr>
              <a:t>которые наблюдают как рушится семья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915400" y="2743200"/>
            <a:ext cx="26974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8915400" y="2743200"/>
            <a:ext cx="73152" cy="109728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9098280" y="2880360"/>
            <a:ext cx="2423160" cy="252377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400" b="1" i="0" dirty="0" err="1">
                <a:solidFill>
                  <a:srgbClr val="6D1F2C"/>
                </a:solidFill>
                <a:latin typeface="Georgia"/>
              </a:rPr>
              <a:t>Партн</a:t>
            </a:r>
            <a:r>
              <a:rPr lang="ru-RU" sz="1400" b="1" i="0" dirty="0">
                <a:solidFill>
                  <a:srgbClr val="6D1F2C"/>
                </a:solidFill>
                <a:latin typeface="Georgia"/>
              </a:rPr>
              <a:t>е</a:t>
            </a:r>
            <a:r>
              <a:rPr sz="1400" b="1" i="0" dirty="0" err="1">
                <a:solidFill>
                  <a:srgbClr val="6D1F2C"/>
                </a:solidFill>
                <a:latin typeface="Georgia"/>
              </a:rPr>
              <a:t>ры</a:t>
            </a:r>
            <a:r>
              <a:rPr sz="14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1400" b="1" i="0" dirty="0" err="1">
                <a:solidFill>
                  <a:srgbClr val="6D1F2C"/>
                </a:solidFill>
                <a:latin typeface="Georgia"/>
              </a:rPr>
              <a:t>по</a:t>
            </a:r>
            <a:r>
              <a:rPr sz="14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1400" b="1" i="0" dirty="0" err="1">
                <a:solidFill>
                  <a:srgbClr val="6D1F2C"/>
                </a:solidFill>
                <a:latin typeface="Georgia"/>
              </a:rPr>
              <a:t>бизнесу</a:t>
            </a:r>
            <a:endParaRPr sz="1400" b="1" i="0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098280" y="3246120"/>
            <a:ext cx="2423160" cy="54864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100" b="0" i="0">
                <a:solidFill>
                  <a:srgbClr val="2B1F1F"/>
                </a:solidFill>
                <a:latin typeface="Calibri"/>
              </a:rPr>
              <a:t>которые оказались втянуты в чужой развод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4023360"/>
            <a:ext cx="1106424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31520" y="4133088"/>
            <a:ext cx="10698480" cy="283154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600" b="1" i="0" dirty="0">
                <a:solidFill>
                  <a:srgbClr val="B89968"/>
                </a:solidFill>
                <a:latin typeface="Georgia"/>
              </a:rPr>
              <a:t>И </a:t>
            </a:r>
            <a:r>
              <a:rPr sz="1600" b="1" i="0" dirty="0" err="1">
                <a:solidFill>
                  <a:srgbClr val="B89968"/>
                </a:solidFill>
                <a:latin typeface="Georgia"/>
              </a:rPr>
              <a:t>за</a:t>
            </a:r>
            <a:r>
              <a:rPr sz="1600" b="1" i="0" dirty="0">
                <a:solidFill>
                  <a:srgbClr val="B89968"/>
                </a:solidFill>
                <a:latin typeface="Georgia"/>
              </a:rPr>
              <a:t> </a:t>
            </a:r>
            <a:r>
              <a:rPr sz="1600" b="1" i="0" dirty="0" err="1">
                <a:solidFill>
                  <a:srgbClr val="B89968"/>
                </a:solidFill>
                <a:latin typeface="Georgia"/>
              </a:rPr>
              <a:t>каждым</a:t>
            </a:r>
            <a:r>
              <a:rPr sz="1600" b="1" i="0" dirty="0">
                <a:solidFill>
                  <a:srgbClr val="B89968"/>
                </a:solidFill>
                <a:latin typeface="Georgia"/>
              </a:rPr>
              <a:t> </a:t>
            </a:r>
            <a:r>
              <a:rPr sz="1600" b="1" i="0" dirty="0" err="1">
                <a:solidFill>
                  <a:srgbClr val="B89968"/>
                </a:solidFill>
                <a:latin typeface="Georgia"/>
              </a:rPr>
              <a:t>из</a:t>
            </a:r>
            <a:r>
              <a:rPr sz="1600" b="1" i="0" dirty="0">
                <a:solidFill>
                  <a:srgbClr val="B89968"/>
                </a:solidFill>
                <a:latin typeface="Georgia"/>
              </a:rPr>
              <a:t> </a:t>
            </a:r>
            <a:r>
              <a:rPr sz="1600" b="1" i="0" dirty="0" err="1">
                <a:solidFill>
                  <a:srgbClr val="B89968"/>
                </a:solidFill>
                <a:latin typeface="Georgia"/>
              </a:rPr>
              <a:t>них</a:t>
            </a:r>
            <a:r>
              <a:rPr sz="1600" b="1" i="0" dirty="0">
                <a:solidFill>
                  <a:srgbClr val="B89968"/>
                </a:solidFill>
                <a:latin typeface="Georgia"/>
              </a:rPr>
              <a:t> </a:t>
            </a:r>
            <a:r>
              <a:rPr lang="ru-RU" sz="1600" b="1" i="0" dirty="0">
                <a:solidFill>
                  <a:srgbClr val="B89968"/>
                </a:solidFill>
                <a:latin typeface="Georgia"/>
              </a:rPr>
              <a:t>-</a:t>
            </a:r>
            <a:r>
              <a:rPr sz="1600" b="1" i="0" dirty="0">
                <a:solidFill>
                  <a:srgbClr val="B89968"/>
                </a:solidFill>
                <a:latin typeface="Georgia"/>
              </a:rPr>
              <a:t> </a:t>
            </a:r>
            <a:r>
              <a:rPr sz="1600" b="1" i="0" dirty="0" err="1">
                <a:solidFill>
                  <a:srgbClr val="B89968"/>
                </a:solidFill>
                <a:latin typeface="Georgia"/>
              </a:rPr>
              <a:t>юрист</a:t>
            </a:r>
            <a:r>
              <a:rPr sz="1600" b="1" i="0" dirty="0">
                <a:solidFill>
                  <a:srgbClr val="B89968"/>
                </a:solidFill>
                <a:latin typeface="Georgia"/>
              </a:rPr>
              <a:t> </a:t>
            </a:r>
            <a:r>
              <a:rPr sz="1600" b="1" i="0" dirty="0" err="1">
                <a:solidFill>
                  <a:srgbClr val="B89968"/>
                </a:solidFill>
                <a:latin typeface="Georgia"/>
              </a:rPr>
              <a:t>или</a:t>
            </a:r>
            <a:r>
              <a:rPr sz="1600" b="1" i="0" dirty="0">
                <a:solidFill>
                  <a:srgbClr val="B89968"/>
                </a:solidFill>
                <a:latin typeface="Georgia"/>
              </a:rPr>
              <a:t> </a:t>
            </a:r>
            <a:r>
              <a:rPr sz="1600" b="1" i="0" dirty="0" err="1">
                <a:solidFill>
                  <a:srgbClr val="B89968"/>
                </a:solidFill>
                <a:latin typeface="Georgia"/>
              </a:rPr>
              <a:t>адвокат</a:t>
            </a:r>
            <a:endParaRPr sz="1600" b="1" i="0" dirty="0">
              <a:solidFill>
                <a:srgbClr val="B89968"/>
              </a:solidFill>
              <a:latin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1520" y="4526280"/>
            <a:ext cx="10698480" cy="637097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300" b="0" i="0" dirty="0" err="1">
                <a:solidFill>
                  <a:srgbClr val="FFFFFF"/>
                </a:solidFill>
                <a:latin typeface="Calibri"/>
              </a:rPr>
              <a:t>Который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вс</a:t>
            </a:r>
            <a:r>
              <a:rPr lang="ru-RU" sz="1300" b="0" i="0" dirty="0">
                <a:solidFill>
                  <a:srgbClr val="FFFFFF"/>
                </a:solidFill>
                <a:latin typeface="Calibri"/>
              </a:rPr>
              <a:t>е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это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слышит</a:t>
            </a:r>
            <a:endParaRPr sz="1300" b="0" i="0" dirty="0">
              <a:solidFill>
                <a:srgbClr val="FFFFFF"/>
              </a:solidFill>
              <a:latin typeface="Calibri"/>
            </a:endParaRPr>
          </a:p>
          <a:p>
            <a:pPr algn="l"/>
            <a:r>
              <a:rPr sz="1300" b="0" i="0" dirty="0" err="1">
                <a:solidFill>
                  <a:srgbClr val="FFFFFF"/>
                </a:solidFill>
                <a:latin typeface="Calibri"/>
              </a:rPr>
              <a:t>Который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нес</a:t>
            </a:r>
            <a:r>
              <a:rPr lang="ru-RU" sz="1300" b="0" i="0" dirty="0">
                <a:solidFill>
                  <a:srgbClr val="FFFFFF"/>
                </a:solidFill>
                <a:latin typeface="Calibri"/>
              </a:rPr>
              <a:t>е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т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это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домой</a:t>
            </a:r>
            <a:endParaRPr sz="1300" b="0" i="0" dirty="0">
              <a:solidFill>
                <a:srgbClr val="FFFFFF"/>
              </a:solidFill>
              <a:latin typeface="Calibri"/>
            </a:endParaRPr>
          </a:p>
          <a:p>
            <a:pPr algn="l"/>
            <a:r>
              <a:rPr sz="1300" b="0" i="0" dirty="0" err="1">
                <a:solidFill>
                  <a:srgbClr val="FFFFFF"/>
                </a:solidFill>
                <a:latin typeface="Calibri"/>
              </a:rPr>
              <a:t>Который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на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следующий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день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бер</a:t>
            </a:r>
            <a:r>
              <a:rPr lang="ru-RU" sz="1300" b="0" i="0" dirty="0">
                <a:solidFill>
                  <a:srgbClr val="FFFFFF"/>
                </a:solidFill>
                <a:latin typeface="Calibri"/>
              </a:rPr>
              <a:t>е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т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новое</a:t>
            </a:r>
            <a:r>
              <a:rPr sz="1300" b="0" i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i="0" dirty="0" err="1">
                <a:solidFill>
                  <a:srgbClr val="FFFFFF"/>
                </a:solidFill>
                <a:latin typeface="Calibri"/>
              </a:rPr>
              <a:t>дело</a:t>
            </a:r>
            <a:endParaRPr sz="1300" b="0" i="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48640" y="5440680"/>
            <a:ext cx="11064240" cy="1143000"/>
          </a:xfrm>
          <a:prstGeom prst="rect">
            <a:avLst/>
          </a:prstGeom>
          <a:solidFill>
            <a:srgbClr val="F5F0EA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731520" y="5577840"/>
            <a:ext cx="10698480" cy="36576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500" b="0" i="1">
                <a:solidFill>
                  <a:srgbClr val="6B5B57"/>
                </a:solidFill>
                <a:latin typeface="Calibri"/>
              </a:rPr>
              <a:t>Вопрос не в том, выдержит ли бизнес раздел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5989320"/>
            <a:ext cx="10698480" cy="375487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2200" b="1" i="0" dirty="0" err="1">
                <a:solidFill>
                  <a:srgbClr val="6D1F2C"/>
                </a:solidFill>
                <a:latin typeface="Georgia"/>
              </a:rPr>
              <a:t>Вопрос</a:t>
            </a:r>
            <a:r>
              <a:rPr sz="2200" b="1" i="0" dirty="0">
                <a:solidFill>
                  <a:srgbClr val="6D1F2C"/>
                </a:solidFill>
                <a:latin typeface="Georgia"/>
              </a:rPr>
              <a:t> в </a:t>
            </a:r>
            <a:r>
              <a:rPr sz="2200" b="1" i="0" dirty="0" err="1">
                <a:solidFill>
                  <a:srgbClr val="6D1F2C"/>
                </a:solidFill>
                <a:latin typeface="Georgia"/>
              </a:rPr>
              <a:t>том</a:t>
            </a:r>
            <a:r>
              <a:rPr sz="22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200" b="1" i="0" dirty="0">
                <a:solidFill>
                  <a:srgbClr val="6D1F2C"/>
                </a:solidFill>
                <a:latin typeface="Georgia"/>
              </a:rPr>
              <a:t>-</a:t>
            </a:r>
            <a:r>
              <a:rPr sz="22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i="0" dirty="0" err="1">
                <a:solidFill>
                  <a:srgbClr val="6D1F2C"/>
                </a:solidFill>
                <a:latin typeface="Georgia"/>
              </a:rPr>
              <a:t>выдержите</a:t>
            </a:r>
            <a:r>
              <a:rPr sz="22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i="0" dirty="0" err="1">
                <a:solidFill>
                  <a:srgbClr val="6D1F2C"/>
                </a:solidFill>
                <a:latin typeface="Georgia"/>
              </a:rPr>
              <a:t>ли</a:t>
            </a:r>
            <a:r>
              <a:rPr sz="22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i="0" dirty="0" err="1">
                <a:solidFill>
                  <a:srgbClr val="6D1F2C"/>
                </a:solidFill>
                <a:latin typeface="Georgia"/>
              </a:rPr>
              <a:t>вы</a:t>
            </a:r>
            <a:endParaRPr sz="2200" b="1" i="0" dirty="0">
              <a:solidFill>
                <a:srgbClr val="6D1F2C"/>
              </a:solidFill>
              <a:latin typeface="Georgia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32004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320040"/>
            <a:ext cx="12191695" cy="36576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502920"/>
            <a:ext cx="11064240" cy="960263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3000" b="1" i="0" dirty="0" err="1">
                <a:solidFill>
                  <a:srgbClr val="6D1F2C"/>
                </a:solidFill>
                <a:latin typeface="Georgia"/>
              </a:rPr>
              <a:t>Семейные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споры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3000" b="1" i="0" dirty="0">
                <a:solidFill>
                  <a:srgbClr val="6D1F2C"/>
                </a:solidFill>
                <a:latin typeface="Georgia"/>
              </a:rPr>
              <a:t>-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самая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эмоционально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затратная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категория</a:t>
            </a:r>
            <a:r>
              <a:rPr sz="3000" b="1" i="0" dirty="0">
                <a:solidFill>
                  <a:srgbClr val="6D1F2C"/>
                </a:solidFill>
                <a:latin typeface="Georgia"/>
              </a:rPr>
              <a:t> </a:t>
            </a:r>
            <a:r>
              <a:rPr sz="3000" b="1" i="0" dirty="0" err="1">
                <a:solidFill>
                  <a:srgbClr val="6D1F2C"/>
                </a:solidFill>
                <a:latin typeface="Georgia"/>
              </a:rPr>
              <a:t>дел</a:t>
            </a:r>
            <a:endParaRPr sz="3000" b="1" i="0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8640" y="1456513"/>
            <a:ext cx="109728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36576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400" b="0" i="1">
                <a:solidFill>
                  <a:srgbClr val="6B5B57"/>
                </a:solidFill>
                <a:latin typeface="Calibri"/>
              </a:rPr>
              <a:t>Исследования показывают: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965960"/>
            <a:ext cx="5394960" cy="3108960"/>
          </a:xfrm>
          <a:prstGeom prst="rect">
            <a:avLst/>
          </a:prstGeom>
          <a:solidFill>
            <a:srgbClr val="FFFFFF"/>
          </a:solidFill>
          <a:ln w="1524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548640" y="1965960"/>
            <a:ext cx="5394960" cy="45720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731520" y="2039112"/>
            <a:ext cx="5120640" cy="36576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Georgia"/>
              </a:rPr>
              <a:t>Юристы в семейных спорах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560320"/>
            <a:ext cx="5120640" cy="82296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4400" b="1" i="0">
                <a:solidFill>
                  <a:srgbClr val="6D1F2C"/>
                </a:solidFill>
                <a:latin typeface="Georgia"/>
              </a:rPr>
              <a:t>в 2,3 раза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383280"/>
            <a:ext cx="5120640" cy="45720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100" b="0" i="0">
                <a:solidFill>
                  <a:srgbClr val="2B1F1F"/>
                </a:solidFill>
                <a:latin typeface="Calibri"/>
              </a:rPr>
              <a:t>чаще сообщают о симптомах выгорания,</a:t>
            </a:r>
          </a:p>
          <a:p>
            <a:pPr algn="l"/>
            <a:r>
              <a:rPr sz="1100" b="0" i="0">
                <a:solidFill>
                  <a:srgbClr val="2B1F1F"/>
                </a:solidFill>
                <a:latin typeface="Calibri"/>
              </a:rPr>
              <a:t>чем коллеги в других отраслях права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069080"/>
            <a:ext cx="5120640" cy="375487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100" b="0" i="0" dirty="0">
                <a:solidFill>
                  <a:srgbClr val="2B1F1F"/>
                </a:solidFill>
                <a:latin typeface="Calibri"/>
              </a:rPr>
              <a:t>• 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Чаще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уходят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из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профессии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в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первые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5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лет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практики</a:t>
            </a:r>
            <a:endParaRPr sz="1100" b="0" i="0" dirty="0">
              <a:solidFill>
                <a:srgbClr val="2B1F1F"/>
              </a:solidFill>
              <a:latin typeface="Calibri"/>
            </a:endParaRPr>
          </a:p>
          <a:p>
            <a:pPr algn="l"/>
            <a:r>
              <a:rPr sz="1100" b="0" i="0" dirty="0">
                <a:solidFill>
                  <a:srgbClr val="2B1F1F"/>
                </a:solidFill>
                <a:latin typeface="Calibri"/>
              </a:rPr>
              <a:t>• 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Реже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обращаются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за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помощью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lang="ru-RU" sz="1100" b="0" i="0" dirty="0">
                <a:solidFill>
                  <a:srgbClr val="2B1F1F"/>
                </a:solidFill>
                <a:latin typeface="Calibri"/>
              </a:rPr>
              <a:t>-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потому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что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привыкли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помогать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другим</a:t>
            </a:r>
            <a:endParaRPr sz="1100" b="0" i="0" dirty="0">
              <a:solidFill>
                <a:srgbClr val="2B1F1F"/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63640" y="1965960"/>
            <a:ext cx="5394960" cy="3108960"/>
          </a:xfrm>
          <a:prstGeom prst="rect">
            <a:avLst/>
          </a:prstGeom>
          <a:solidFill>
            <a:srgbClr val="FFFFFF"/>
          </a:solidFill>
          <a:ln w="1524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263640" y="1965960"/>
            <a:ext cx="5394960" cy="45720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46520" y="2039112"/>
            <a:ext cx="5120640" cy="36576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Georgia"/>
              </a:rPr>
              <a:t>Почему именно семейные споры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46520" y="2606040"/>
            <a:ext cx="320040" cy="32004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46520" y="2606040"/>
            <a:ext cx="320040" cy="32004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03720" y="2606040"/>
            <a:ext cx="4617720" cy="50292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100" b="0" i="0">
                <a:solidFill>
                  <a:srgbClr val="2B1F1F"/>
                </a:solidFill>
                <a:latin typeface="Calibri"/>
              </a:rPr>
              <a:t>Клиенты находятся в состоянии острого эмоционального кризиса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46520" y="3200400"/>
            <a:ext cx="320040" cy="32004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446520" y="3200400"/>
            <a:ext cx="320040" cy="32004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03720" y="3200400"/>
            <a:ext cx="4617720" cy="50292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100" b="0" i="0">
                <a:solidFill>
                  <a:srgbClr val="2B1F1F"/>
                </a:solidFill>
                <a:latin typeface="Calibri"/>
              </a:rPr>
              <a:t>Дела длятся годами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46520" y="3794760"/>
            <a:ext cx="320040" cy="32004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46520" y="3794760"/>
            <a:ext cx="320040" cy="32004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03720" y="3794760"/>
            <a:ext cx="4617720" cy="50292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100" b="0" i="0">
                <a:solidFill>
                  <a:srgbClr val="2B1F1F"/>
                </a:solidFill>
                <a:latin typeface="Calibri"/>
              </a:rPr>
              <a:t>Юрист неизбежно становится свидетелем чужой боли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46520" y="4389120"/>
            <a:ext cx="320040" cy="32004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446520" y="4389120"/>
            <a:ext cx="320040" cy="32004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03720" y="4389120"/>
            <a:ext cx="4617720" cy="20621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l"/>
            <a:r>
              <a:rPr sz="1100" b="0" i="0" dirty="0" err="1">
                <a:solidFill>
                  <a:srgbClr val="2B1F1F"/>
                </a:solidFill>
                <a:latin typeface="Calibri"/>
              </a:rPr>
              <a:t>Граница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между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профессиональной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и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личной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вовлеч</a:t>
            </a:r>
            <a:r>
              <a:rPr lang="ru-RU" sz="1100" b="0" i="0" dirty="0">
                <a:solidFill>
                  <a:srgbClr val="2B1F1F"/>
                </a:solidFill>
                <a:latin typeface="Calibri"/>
              </a:rPr>
              <a:t>е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нностью</a:t>
            </a:r>
            <a:r>
              <a:rPr sz="1100" b="0" i="0" dirty="0">
                <a:solidFill>
                  <a:srgbClr val="2B1F1F"/>
                </a:solidFill>
                <a:latin typeface="Calibri"/>
              </a:rPr>
              <a:t> </a:t>
            </a:r>
            <a:r>
              <a:rPr sz="1100" b="0" i="0" dirty="0" err="1">
                <a:solidFill>
                  <a:srgbClr val="2B1F1F"/>
                </a:solidFill>
                <a:latin typeface="Calibri"/>
              </a:rPr>
              <a:t>размывается</a:t>
            </a:r>
            <a:endParaRPr sz="1100" b="0" i="0" dirty="0">
              <a:solidFill>
                <a:srgbClr val="2B1F1F"/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48640" y="5212080"/>
            <a:ext cx="11064240" cy="77724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731520" y="5285232"/>
            <a:ext cx="10698480" cy="36576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600" b="1" i="0">
                <a:solidFill>
                  <a:srgbClr val="B89968"/>
                </a:solidFill>
                <a:latin typeface="Georgia"/>
              </a:rPr>
              <a:t>Это называется викарная травматизация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5623560"/>
            <a:ext cx="10698480" cy="36576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200" b="0" i="1">
                <a:solidFill>
                  <a:srgbClr val="FFFFFF"/>
                </a:solidFill>
                <a:latin typeface="Calibri"/>
              </a:rPr>
              <a:t>Вторичный травматический стресс от работы с травмированными людьми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8640" y="6080760"/>
            <a:ext cx="11064240" cy="594360"/>
          </a:xfrm>
          <a:prstGeom prst="rect">
            <a:avLst/>
          </a:prstGeom>
          <a:solidFill>
            <a:srgbClr val="F5F0EA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731520" y="6126480"/>
            <a:ext cx="10698480" cy="274320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200" b="1" i="0">
                <a:solidFill>
                  <a:srgbClr val="6D1F2C"/>
                </a:solidFill>
                <a:latin typeface="Georgia"/>
              </a:rPr>
              <a:t>Хорошая новость: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6373368"/>
            <a:ext cx="10698480" cy="221599"/>
          </a:xfrm>
          <a:prstGeom prst="rect">
            <a:avLst/>
          </a:prstGeom>
          <a:noFill/>
        </p:spPr>
        <p:txBody>
          <a:bodyPr wrap="square" lIns="45720" tIns="18288" rIns="45720" bIns="18288">
            <a:spAutoFit/>
          </a:bodyPr>
          <a:lstStyle/>
          <a:p>
            <a:pPr algn="ctr"/>
            <a:r>
              <a:rPr sz="1200" b="0" i="1" dirty="0">
                <a:solidFill>
                  <a:srgbClr val="2B1F1F"/>
                </a:solidFill>
                <a:latin typeface="Calibri"/>
              </a:rPr>
              <a:t>С </a:t>
            </a:r>
            <a:r>
              <a:rPr sz="1200" b="0" i="1" dirty="0" err="1">
                <a:solidFill>
                  <a:srgbClr val="2B1F1F"/>
                </a:solidFill>
                <a:latin typeface="Calibri"/>
              </a:rPr>
              <a:t>этим</a:t>
            </a:r>
            <a:r>
              <a:rPr sz="1200" b="0" i="1" dirty="0">
                <a:solidFill>
                  <a:srgbClr val="2B1F1F"/>
                </a:solidFill>
                <a:latin typeface="Calibri"/>
              </a:rPr>
              <a:t> </a:t>
            </a:r>
            <a:r>
              <a:rPr sz="1200" b="0" i="1" dirty="0" err="1">
                <a:solidFill>
                  <a:srgbClr val="2B1F1F"/>
                </a:solidFill>
                <a:latin typeface="Calibri"/>
              </a:rPr>
              <a:t>можно</a:t>
            </a:r>
            <a:r>
              <a:rPr sz="1200" b="0" i="1" dirty="0">
                <a:solidFill>
                  <a:srgbClr val="2B1F1F"/>
                </a:solidFill>
                <a:latin typeface="Calibri"/>
              </a:rPr>
              <a:t> </a:t>
            </a:r>
            <a:r>
              <a:rPr sz="1200" b="0" i="1" dirty="0" err="1">
                <a:solidFill>
                  <a:srgbClr val="2B1F1F"/>
                </a:solidFill>
                <a:latin typeface="Calibri"/>
              </a:rPr>
              <a:t>работать</a:t>
            </a:r>
            <a:r>
              <a:rPr sz="1200" b="0" i="1" dirty="0">
                <a:solidFill>
                  <a:srgbClr val="2B1F1F"/>
                </a:solidFill>
                <a:latin typeface="Calibri"/>
              </a:rPr>
              <a:t>.  </a:t>
            </a:r>
            <a:r>
              <a:rPr sz="1200" b="0" i="1" dirty="0" err="1">
                <a:solidFill>
                  <a:srgbClr val="2B1F1F"/>
                </a:solidFill>
                <a:latin typeface="Calibri"/>
              </a:rPr>
              <a:t>Именно</a:t>
            </a:r>
            <a:r>
              <a:rPr sz="1200" b="0" i="1" dirty="0">
                <a:solidFill>
                  <a:srgbClr val="2B1F1F"/>
                </a:solidFill>
                <a:latin typeface="Calibri"/>
              </a:rPr>
              <a:t> </a:t>
            </a:r>
            <a:r>
              <a:rPr sz="1200" b="0" i="1" dirty="0" err="1">
                <a:solidFill>
                  <a:srgbClr val="2B1F1F"/>
                </a:solidFill>
                <a:latin typeface="Calibri"/>
              </a:rPr>
              <a:t>об</a:t>
            </a:r>
            <a:r>
              <a:rPr sz="1200" b="0" i="1" dirty="0">
                <a:solidFill>
                  <a:srgbClr val="2B1F1F"/>
                </a:solidFill>
                <a:latin typeface="Calibri"/>
              </a:rPr>
              <a:t> </a:t>
            </a:r>
            <a:r>
              <a:rPr sz="1200" b="0" i="1" dirty="0" err="1">
                <a:solidFill>
                  <a:srgbClr val="2B1F1F"/>
                </a:solidFill>
                <a:latin typeface="Calibri"/>
              </a:rPr>
              <a:t>этом</a:t>
            </a:r>
            <a:r>
              <a:rPr sz="1200" b="0" i="1" dirty="0">
                <a:solidFill>
                  <a:srgbClr val="2B1F1F"/>
                </a:solidFill>
                <a:latin typeface="Calibri"/>
              </a:rPr>
              <a:t> </a:t>
            </a:r>
            <a:r>
              <a:rPr lang="ru-RU" sz="1200" b="0" i="1" dirty="0">
                <a:solidFill>
                  <a:srgbClr val="2B1F1F"/>
                </a:solidFill>
                <a:latin typeface="Calibri"/>
              </a:rPr>
              <a:t>-</a:t>
            </a:r>
            <a:r>
              <a:rPr sz="1200" b="0" i="1" dirty="0">
                <a:solidFill>
                  <a:srgbClr val="2B1F1F"/>
                </a:solidFill>
                <a:latin typeface="Calibri"/>
              </a:rPr>
              <a:t> </a:t>
            </a:r>
            <a:r>
              <a:rPr sz="1200" b="0" i="1" dirty="0" err="1">
                <a:solidFill>
                  <a:srgbClr val="2B1F1F"/>
                </a:solidFill>
                <a:latin typeface="Calibri"/>
              </a:rPr>
              <a:t>следующие</a:t>
            </a:r>
            <a:r>
              <a:rPr sz="1200" b="0" i="1" dirty="0">
                <a:solidFill>
                  <a:srgbClr val="2B1F1F"/>
                </a:solidFill>
                <a:latin typeface="Calibri"/>
              </a:rPr>
              <a:t> 50 </a:t>
            </a:r>
            <a:r>
              <a:rPr sz="1200" b="0" i="1" dirty="0" err="1">
                <a:solidFill>
                  <a:srgbClr val="2B1F1F"/>
                </a:solidFill>
                <a:latin typeface="Calibri"/>
              </a:rPr>
              <a:t>минут</a:t>
            </a:r>
            <a:endParaRPr sz="1200" b="0" i="1" dirty="0">
              <a:solidFill>
                <a:srgbClr val="2B1F1F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1417320"/>
            <a:ext cx="12192000" cy="292608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59307" y="1469728"/>
            <a:ext cx="11354937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100" b="1" dirty="0">
                <a:solidFill>
                  <a:srgbClr val="FFFFFF"/>
                </a:solidFill>
                <a:latin typeface="Calibri"/>
              </a:rPr>
              <a:t>КАК НЕ ВЫГОРЕТЬ В СЕМЕЙНЫХ СПОРАХ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1520" y="2770632"/>
            <a:ext cx="11274552" cy="11887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1792" y="2770632"/>
            <a:ext cx="109728" cy="1188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22960" y="2803387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ВОПРОС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3022092"/>
            <a:ext cx="10908792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3600" b="0" dirty="0" err="1">
                <a:solidFill>
                  <a:srgbClr val="FFFFFF"/>
                </a:solidFill>
                <a:latin typeface="Calibri"/>
              </a:rPr>
              <a:t>Что</a:t>
            </a:r>
            <a:r>
              <a:rPr sz="36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3600" b="0" dirty="0" err="1">
                <a:solidFill>
                  <a:srgbClr val="FFFFFF"/>
                </a:solidFill>
                <a:latin typeface="Calibri"/>
              </a:rPr>
              <a:t>вы</a:t>
            </a:r>
            <a:r>
              <a:rPr sz="36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3600" b="0" dirty="0" err="1">
                <a:solidFill>
                  <a:srgbClr val="FFFFFF"/>
                </a:solidFill>
                <a:latin typeface="Calibri"/>
              </a:rPr>
              <a:t>чувствовали</a:t>
            </a:r>
            <a:r>
              <a:rPr sz="3600" b="0" dirty="0">
                <a:solidFill>
                  <a:srgbClr val="FFFFFF"/>
                </a:solidFill>
                <a:latin typeface="Calibri"/>
              </a:rPr>
              <a:t>, </a:t>
            </a:r>
            <a:r>
              <a:rPr sz="3600" b="0" dirty="0" err="1">
                <a:solidFill>
                  <a:srgbClr val="FFFFFF"/>
                </a:solidFill>
                <a:latin typeface="Calibri"/>
              </a:rPr>
              <a:t>когда</a:t>
            </a:r>
            <a:r>
              <a:rPr sz="36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3600" b="0" dirty="0" err="1">
                <a:solidFill>
                  <a:srgbClr val="FFFFFF"/>
                </a:solidFill>
                <a:latin typeface="Calibri"/>
              </a:rPr>
              <a:t>работали</a:t>
            </a:r>
            <a:r>
              <a:rPr sz="3600" b="0" dirty="0">
                <a:solidFill>
                  <a:srgbClr val="FFFFFF"/>
                </a:solidFill>
                <a:latin typeface="Calibri"/>
              </a:rPr>
              <a:t> с </a:t>
            </a:r>
            <a:r>
              <a:rPr sz="3600" b="0" dirty="0" err="1">
                <a:solidFill>
                  <a:srgbClr val="FFFFFF"/>
                </a:solidFill>
                <a:latin typeface="Calibri"/>
              </a:rPr>
              <a:t>такими</a:t>
            </a:r>
            <a:r>
              <a:rPr sz="36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3600" b="0" dirty="0" err="1">
                <a:solidFill>
                  <a:srgbClr val="FFFFFF"/>
                </a:solidFill>
                <a:latin typeface="Calibri"/>
              </a:rPr>
              <a:t>делами</a:t>
            </a:r>
            <a:r>
              <a:rPr sz="3600" b="0" dirty="0">
                <a:solidFill>
                  <a:srgbClr val="FFFFFF"/>
                </a:solidFill>
                <a:latin typeface="Calibri"/>
              </a:rPr>
              <a:t>?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Личная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история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5545836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5271516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20 ЛЕТ В СЕМЕЙНЫХ СПОРАХ </a:t>
            </a:r>
            <a:r>
              <a:rPr lang="ru-RU" sz="1100" b="1" dirty="0">
                <a:solidFill>
                  <a:srgbClr val="FFFFFF"/>
                </a:solidFill>
                <a:latin typeface="Calibri"/>
              </a:rPr>
              <a:t>-</a:t>
            </a:r>
            <a:r>
              <a:rPr sz="1100" b="1" dirty="0">
                <a:solidFill>
                  <a:srgbClr val="FFFFFF"/>
                </a:solidFill>
                <a:latin typeface="Calibri"/>
              </a:rPr>
              <a:t> ЭТО НЕ ТОЛЬКО ЭКСПЕРТИЗА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5180076" cy="29546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Сотни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историй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чужих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разрушенных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семей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Клиенты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которые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звонят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в 11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вечера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Дела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которые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длятся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годами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Решения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которые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кажутся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несправедливыми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Ощущение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что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ты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нес</a:t>
            </a:r>
            <a:r>
              <a:rPr lang="ru-RU" sz="24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шь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чужую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боль</a:t>
            </a:r>
            <a:endParaRPr sz="24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85916" y="1600200"/>
            <a:ext cx="5545836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185916" y="1600200"/>
            <a:ext cx="5545836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50508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Я ТОЖЕ ПРОХОДИЛА ЧЕРЕЗ ЭТО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68796" y="2057400"/>
            <a:ext cx="5180076" cy="11079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0" dirty="0">
                <a:solidFill>
                  <a:srgbClr val="2B2A33"/>
                </a:solidFill>
                <a:latin typeface="Calibri"/>
              </a:rPr>
              <a:t>И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продолжаю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проходить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.</a:t>
            </a:r>
          </a:p>
          <a:p>
            <a:pPr algn="l"/>
            <a:r>
              <a:rPr sz="2400" b="0" dirty="0" err="1">
                <a:solidFill>
                  <a:srgbClr val="2B2A33"/>
                </a:solidFill>
                <a:latin typeface="Calibri"/>
              </a:rPr>
              <a:t>Именно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поэтому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я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занимаюсь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коучингом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для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юристов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Почему юристы в семейных спорах выгорают быстрее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5545836" cy="24460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ФАКТОР 1. ЭМОЦИОНАЛЬНАЯ ЗАРЯЖЕННОСТЬ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5180076" cy="6155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Клиенты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находятся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состоянии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острого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стресса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Их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эмоции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передаются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юристу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85916" y="1600200"/>
            <a:ext cx="5545836" cy="24460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185916" y="1600200"/>
            <a:ext cx="5545836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50508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ФАКТОР 2. ДЛИТЕЛЬНОСТЬ СПОРОВ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1948" y="2066544"/>
            <a:ext cx="5180076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Семейные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дела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длятся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месяцами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годами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Юрист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нес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т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эмоциональную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нагрузку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весь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этот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период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4229100"/>
            <a:ext cx="5545836" cy="24460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57200" y="4229100"/>
            <a:ext cx="5545836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21792" y="42839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ФАКТОР 3. ОЩУЩЕНИЕ НЕСПРАВЕДЛИВОСТИ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686300"/>
            <a:ext cx="5180076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всегда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суд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принимает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то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решение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которое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кажется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правильным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Это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созда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т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внутренний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конфликт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85916" y="4229100"/>
            <a:ext cx="5545836" cy="24460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185916" y="4229100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350508" y="42839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ФАКТОР 4. РАЗМЫТЫЕ ГРАНИЦЫ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68796" y="4686300"/>
            <a:ext cx="5180076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Клиенты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воспринимают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юриста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как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психолога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друга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спасителя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Сложно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держать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профессиональную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дистанцию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Что происходит, когда эмоции подключаются к работе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ПРОФЕССИОНАЛЬНЫЙ УРОВЕНЬ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25853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Снижается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качество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юридического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мышления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Труднее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принимать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взвешенные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решения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Раст</a:t>
            </a:r>
            <a:r>
              <a:rPr lang="ru-RU" sz="24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т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количество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ошибок</a:t>
            </a:r>
            <a:endParaRPr sz="24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ЛИЧНЫЙ УРОВЕНЬ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29546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Сложнее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восстанавливаться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после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рабочего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дня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Нарушается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сон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отдых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Снижается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удовольствие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от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жизни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вне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работы</a:t>
            </a:r>
            <a:endParaRPr sz="24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УРОВЕНЬ ОТНОШЕНИЙ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25853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Раздражительность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переносится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близких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Сложнее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присутствовать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личных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отношениях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Постепенно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сужается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круг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общения</a:t>
            </a:r>
            <a:endParaRPr sz="24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Уйти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в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другую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сферу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не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решение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ТИПИЧНАЯ РЕАКЦИЯ НА ВЫГОРАНИЕ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184665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>
                <a:solidFill>
                  <a:srgbClr val="2B2A33"/>
                </a:solidFill>
                <a:latin typeface="Calibri"/>
              </a:rPr>
              <a:t>«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Уйду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из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семейных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споров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займусь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корпоративным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правом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»</a:t>
            </a:r>
          </a:p>
          <a:p>
            <a:pPr algn="l"/>
            <a:r>
              <a:rPr sz="2000" b="0" dirty="0">
                <a:solidFill>
                  <a:srgbClr val="2B2A33"/>
                </a:solidFill>
                <a:latin typeface="Calibri"/>
              </a:rPr>
              <a:t>«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Уйду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из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адвокатуры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открою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сво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дело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»</a:t>
            </a:r>
          </a:p>
          <a:p>
            <a:pPr algn="l"/>
            <a:r>
              <a:rPr sz="2000" b="0" dirty="0">
                <a:solidFill>
                  <a:srgbClr val="2B2A33"/>
                </a:solidFill>
                <a:latin typeface="Calibri"/>
              </a:rPr>
              <a:t>«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Уйду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из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профессии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совсем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»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ПОЧЕМУ ЭТО НЕ РАБОТАЕТ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246221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Выгорание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это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состояние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человека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а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следствие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конкретной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работы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Взяв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новое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дело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состоянии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истощения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быстро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выгораете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снова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Для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нового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начала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нужен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ресурс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которого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нет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ПРАВИЛЬНЫЙ ПУТЬ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Сначала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восстановить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ресурс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Затем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принимать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решения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направлении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Как устроен мозг и почему мы выгораем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354787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ПРЕФРОНТАЛЬНАЯ КОРА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15388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Отвечает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логическое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мышление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планирование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принятие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решений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Именно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она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делает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вас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профессионалом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354787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ЛИМБИЧЕСКАЯ СИСТЕМА (МИНДАЛИНА)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Отвечает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эмоции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реакцию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угрозу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Включает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режим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«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бей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или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беги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»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стрессе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354787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СИСТЕМА ВОЗНАГРАЖДЕНИЯ (ДОФАМИН)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Да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т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ощущение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удовольствия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мотивацию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Истощается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хроническом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стрессе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5285232"/>
            <a:ext cx="11274552" cy="1389888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5285232"/>
            <a:ext cx="109728" cy="1389888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5422392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B89968"/>
                </a:solidFill>
                <a:latin typeface="Calibri"/>
              </a:rPr>
              <a:t>ПРОБЛЕМА ВЫГОРАНИЯ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5696712"/>
            <a:ext cx="10908792" cy="80021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При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хроническом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стрессе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миндалина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подавляет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работу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префронтальной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коры</a:t>
            </a:r>
            <a:endParaRPr sz="1300" b="0" dirty="0">
              <a:solidFill>
                <a:srgbClr val="FFFFFF"/>
              </a:solidFill>
              <a:latin typeface="Calibri"/>
            </a:endParaRPr>
          </a:p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Вы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буквально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теряете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способность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думать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ясно</a:t>
            </a:r>
            <a:endParaRPr sz="1300" b="0" dirty="0">
              <a:solidFill>
                <a:srgbClr val="FFFFFF"/>
              </a:solidFill>
              <a:latin typeface="Calibri"/>
            </a:endParaRPr>
          </a:p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Система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вознаграждения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истощается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-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работа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переста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т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приносить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удовольствие</a:t>
            </a:r>
            <a:endParaRPr sz="1300" b="0" dirty="0">
              <a:solidFill>
                <a:srgbClr val="FFFFFF"/>
              </a:solidFill>
              <a:latin typeface="Calibri"/>
            </a:endParaRPr>
          </a:p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По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методу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Екатерины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Лангольд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: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выгорание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-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это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не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слабость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,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это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нейробиологический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процесс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,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который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можно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остановить</a:t>
            </a:r>
            <a:endParaRPr sz="1300" b="0" dirty="0">
              <a:solidFill>
                <a:srgbClr val="FFFFFF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иллюзий, которые разрушают бизнес при разводе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828800"/>
            <a:ext cx="365760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828800"/>
            <a:ext cx="3657600" cy="5486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182880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ИЛЛЮЗИЯ № 1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77240" y="2560320"/>
            <a:ext cx="32004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«Бизнес оформлен на </a:t>
            </a:r>
            <a:r>
              <a:rPr lang="en-US" sz="1400" i="1" dirty="0" err="1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меня</a:t>
            </a:r>
            <a:r>
              <a:rPr lang="en-US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- значит он мой»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325112" y="1828800"/>
            <a:ext cx="365760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325112" y="1828800"/>
            <a:ext cx="3657600" cy="5486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5" name="Text 13"/>
          <p:cNvSpPr/>
          <p:nvPr/>
        </p:nvSpPr>
        <p:spPr>
          <a:xfrm>
            <a:off x="4325112" y="182880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ИЛЛЮЗИЯ № 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53712" y="2560320"/>
            <a:ext cx="32004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«Брачный </a:t>
            </a:r>
            <a:r>
              <a:rPr lang="en-US" sz="1400" i="1" dirty="0" err="1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договор</a:t>
            </a:r>
            <a:r>
              <a:rPr lang="en-US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400" i="1" dirty="0" err="1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вс</a:t>
            </a:r>
            <a:r>
              <a:rPr lang="ru-RU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е</a:t>
            </a:r>
            <a:r>
              <a:rPr lang="en-US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решит»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8101584" y="1828800"/>
            <a:ext cx="365760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101584" y="1828800"/>
            <a:ext cx="3657600" cy="5486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9" name="Text 17"/>
          <p:cNvSpPr/>
          <p:nvPr/>
        </p:nvSpPr>
        <p:spPr>
          <a:xfrm>
            <a:off x="8101584" y="182880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ИЛЛЮЗИЯ № 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330184" y="2560320"/>
            <a:ext cx="32004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«Выйду из </a:t>
            </a:r>
            <a:r>
              <a:rPr lang="en-US" sz="1400" i="1" dirty="0" err="1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общества</a:t>
            </a:r>
            <a:r>
              <a:rPr lang="en-US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- делить нечего»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2436876" y="4160520"/>
            <a:ext cx="365760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436876" y="4160520"/>
            <a:ext cx="3657600" cy="5486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3" name="Text 21"/>
          <p:cNvSpPr/>
          <p:nvPr/>
        </p:nvSpPr>
        <p:spPr>
          <a:xfrm>
            <a:off x="2436876" y="416052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ИЛЛЮЗИЯ № 4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665476" y="4892040"/>
            <a:ext cx="32004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«Размою долю через нового участника»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213348" y="4160520"/>
            <a:ext cx="365760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213348" y="4160520"/>
            <a:ext cx="3657600" cy="5486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7" name="Text 25"/>
          <p:cNvSpPr/>
          <p:nvPr/>
        </p:nvSpPr>
        <p:spPr>
          <a:xfrm>
            <a:off x="6213348" y="416052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ИЛЛЮЗИЯ № 5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441948" y="4892040"/>
            <a:ext cx="32004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«ИП - </a:t>
            </a:r>
            <a:r>
              <a:rPr lang="en-US" sz="1400" i="1" dirty="0" err="1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это</a:t>
            </a:r>
            <a:r>
              <a:rPr lang="en-US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400" i="1" dirty="0" err="1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мо</a:t>
            </a:r>
            <a:r>
              <a:rPr lang="ru-RU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е</a:t>
            </a:r>
            <a:r>
              <a:rPr lang="en-US" sz="1400" i="1" dirty="0">
                <a:solidFill>
                  <a:srgbClr val="2B2A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личное»</a:t>
            </a:r>
            <a:endParaRPr lang="en-US" sz="14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Три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режима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мозга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в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каком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работаете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вы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4059936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РЕЖИМ 1 </a:t>
            </a:r>
            <a:r>
              <a:rPr lang="ru-RU" sz="1100" b="1" dirty="0">
                <a:solidFill>
                  <a:srgbClr val="FFFFFF"/>
                </a:solidFill>
                <a:latin typeface="Calibri"/>
              </a:rPr>
              <a:t>-</a:t>
            </a:r>
            <a:r>
              <a:rPr sz="1100" b="1" dirty="0">
                <a:solidFill>
                  <a:srgbClr val="FFFFFF"/>
                </a:solidFill>
                <a:latin typeface="Calibri"/>
              </a:rPr>
              <a:t> ПОТОК (ОПТИМУМ)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246221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Префронтальная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кора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активна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Лимбическая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система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спокойна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Дофамин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рабочем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уровне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Признаки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: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работа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да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легко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время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летит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удовольствие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процесса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4059936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РЕЖИМ 2 </a:t>
            </a:r>
            <a:r>
              <a:rPr lang="ru-RU" sz="1100" b="1" dirty="0">
                <a:solidFill>
                  <a:srgbClr val="FFFFFF"/>
                </a:solidFill>
                <a:latin typeface="Calibri"/>
              </a:rPr>
              <a:t>-</a:t>
            </a:r>
            <a:r>
              <a:rPr sz="1100" b="1" dirty="0">
                <a:solidFill>
                  <a:srgbClr val="FFFFFF"/>
                </a:solidFill>
                <a:latin typeface="Calibri"/>
              </a:rPr>
              <a:t> НАПРЯЖЕНИЕ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246221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Префронтальная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кора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работает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усилием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Миндалина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периодически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активируется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Дофамин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снижается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Признаки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: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работа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требует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усилий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усталость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нужен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отдых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4059936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РЕЖИМ 3 </a:t>
            </a:r>
            <a:r>
              <a:rPr lang="ru-RU" sz="1100" b="1" dirty="0">
                <a:solidFill>
                  <a:srgbClr val="FFFFFF"/>
                </a:solidFill>
                <a:latin typeface="Calibri"/>
              </a:rPr>
              <a:t>-</a:t>
            </a:r>
            <a:r>
              <a:rPr sz="1100" b="1" dirty="0">
                <a:solidFill>
                  <a:srgbClr val="FFFFFF"/>
                </a:solidFill>
                <a:latin typeface="Calibri"/>
              </a:rPr>
              <a:t> ВЫЖИВАНИЕ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21544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Миндалина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подавляет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префронтальную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кору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Дофамин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истощ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н</a:t>
            </a: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Признаки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: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работа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приносит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удовольствия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ошибки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участились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тело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сигналит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болью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5797296"/>
            <a:ext cx="11274552" cy="877824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5797296"/>
            <a:ext cx="109728" cy="877824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5934456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B89968"/>
                </a:solidFill>
                <a:latin typeface="Calibri"/>
              </a:rPr>
              <a:t>ВОПРОС К СЕБЕ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6208776"/>
            <a:ext cx="10908792" cy="4001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 dirty="0">
                <a:solidFill>
                  <a:srgbClr val="FFFFFF"/>
                </a:solidFill>
                <a:latin typeface="Calibri"/>
              </a:rPr>
              <a:t>В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каком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режиме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вы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работаете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большую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часть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времени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?</a:t>
            </a:r>
          </a:p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По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методу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Екатерины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Лангольд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: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осознание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своего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режима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-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первый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шаг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к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изменению</a:t>
            </a:r>
            <a:endParaRPr sz="1300" b="0" dirty="0">
              <a:solidFill>
                <a:srgbClr val="FFFFFF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Почему юристы застревают в режиме выживания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431596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ЛОВУШКА 1 </a:t>
            </a:r>
            <a:r>
              <a:rPr lang="ru-RU" sz="1100" b="1" dirty="0">
                <a:solidFill>
                  <a:srgbClr val="FFFFFF"/>
                </a:solidFill>
                <a:latin typeface="Calibri"/>
              </a:rPr>
              <a:t>-</a:t>
            </a:r>
            <a:r>
              <a:rPr sz="1100" b="1" dirty="0">
                <a:solidFill>
                  <a:srgbClr val="FFFFFF"/>
                </a:solidFill>
                <a:latin typeface="Calibri"/>
              </a:rPr>
              <a:t> КОРТИЗОЛОВАЯ ПЕТЛЯ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276998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Хронический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стресс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=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постоянно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высокий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кортизол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Высокий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кортизол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=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нарушение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сна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Нарушение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сна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=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снижение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способности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справляться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стрессом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Результат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: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петля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замкнулась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выйти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сложно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431596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ЛОВУШКА 2 </a:t>
            </a:r>
            <a:r>
              <a:rPr lang="ru-RU" sz="1100" b="1" dirty="0">
                <a:solidFill>
                  <a:srgbClr val="FFFFFF"/>
                </a:solidFill>
                <a:latin typeface="Calibri"/>
              </a:rPr>
              <a:t>-</a:t>
            </a:r>
            <a:r>
              <a:rPr sz="1100" b="1" dirty="0">
                <a:solidFill>
                  <a:srgbClr val="FFFFFF"/>
                </a:solidFill>
                <a:latin typeface="Calibri"/>
              </a:rPr>
              <a:t> ДОФАМИНОВОЕ ИСТОЩЕНИЕ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246221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Каждая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победа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суде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давала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дофамин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выгорании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система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вознаграждения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истощена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Победы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перестают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радовать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>
                <a:solidFill>
                  <a:srgbClr val="2B2A33"/>
                </a:solidFill>
                <a:latin typeface="Calibri"/>
              </a:rPr>
              <a:t>Привычные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источники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удовольствия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больше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работают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4315968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ЛОВУШКА 3 </a:t>
            </a:r>
            <a:r>
              <a:rPr lang="ru-RU" sz="1100" b="1" dirty="0">
                <a:solidFill>
                  <a:srgbClr val="FFFFFF"/>
                </a:solidFill>
                <a:latin typeface="Calibri"/>
              </a:rPr>
              <a:t>-</a:t>
            </a:r>
            <a:r>
              <a:rPr sz="1100" b="1" dirty="0">
                <a:solidFill>
                  <a:srgbClr val="FFFFFF"/>
                </a:solidFill>
                <a:latin typeface="Calibri"/>
              </a:rPr>
              <a:t> ТУННЕЛЬНОЕ МЫШЛЕНИЕ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276998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высоком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кортизоле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мозг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сужает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фокус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внимания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Видите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только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проблему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видите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выход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Кажется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что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ситуация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безвыходная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самом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деле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мозг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просто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может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генерировать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решения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режиме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угрозы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6053328"/>
            <a:ext cx="11274552" cy="621792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6053328"/>
            <a:ext cx="109728" cy="62179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6190488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B89968"/>
                </a:solidFill>
                <a:latin typeface="Calibri"/>
              </a:rPr>
              <a:t>ГЛАВНЫЙ ПРИНЦИП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6464808"/>
            <a:ext cx="10908792" cy="11887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По методу Екатерины Лангольд: знание ловушек позволяет не принимать их за реальность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Что происходит с мозгом при длительном выгорании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5545836" cy="206654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1. АТРОФИЯ ПРЕФРОНТАЛЬНОЙ КОРЫ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5180076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Нейронные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связи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слабеют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Труднее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принимать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решения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планировать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контролировать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импульсы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Это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обратимо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правильном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восстановлении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85916" y="1600200"/>
            <a:ext cx="5545836" cy="206654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185916" y="1600200"/>
            <a:ext cx="5545836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50508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2. ГИПЕРАКТИВНОСТЬ МИНДАЛИНЫ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68796" y="2057400"/>
            <a:ext cx="5180076" cy="15388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Миндалина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становится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сверхчувствительной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Нейтральные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события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воспринимаются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как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угроза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Клиент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задержался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оплатой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катастрофа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Коллега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ответил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конфликт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3849624"/>
            <a:ext cx="5545836" cy="206654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57200" y="3849624"/>
            <a:ext cx="5545836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21792" y="3904488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3. СНИЖЕНИЕ СЕРОТОНИНА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306824"/>
            <a:ext cx="5180076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Серотонин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гормон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стабильности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благополучия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его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снижении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раздражительность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тревога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бессмысленность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85916" y="3849624"/>
            <a:ext cx="5545836" cy="206654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185916" y="3849624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350508" y="3904488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4. НАРУШЕНИЕ РАБОТЫ ГИППОКАМПА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68796" y="4306824"/>
            <a:ext cx="5180076" cy="15388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Гиппокамп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отвечает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память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обучение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стрессе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его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работа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нарушается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Вы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начинаете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хуже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запоминать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детали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дел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Труднее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концентрироваться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длинных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документах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7200" y="6053328"/>
            <a:ext cx="11274552" cy="621792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457200" y="6053328"/>
            <a:ext cx="109728" cy="62179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31520" y="6190488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B89968"/>
                </a:solidFill>
                <a:latin typeface="Calibri"/>
              </a:rPr>
              <a:t>ГЛАВНЫЙ ПРИНЦИП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6464808"/>
            <a:ext cx="10908792" cy="11887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По методу Екатерины Лангольд: мозг пластичен. Все эти изменения обратимы при системной работе.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Что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восстанавливает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мозг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нейронаука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в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действии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206654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1. СОН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Мозг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очищается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метаболических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отходов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Восстанавливаются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нейронные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связи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Минимум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7–8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часов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биологическая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необходимость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206654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2. ДВИЖЕНИЕ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Запускает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выработку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BDNF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фактора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роста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нейронов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Созда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т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новые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нейронные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связи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>
                <a:solidFill>
                  <a:srgbClr val="2B2A33"/>
                </a:solidFill>
                <a:latin typeface="Calibri"/>
              </a:rPr>
              <a:t>30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минут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ходьбы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=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снижение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кортизола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26%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206654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3. ПАУЗЫ В ТЕЧЕНИЕ ДНЯ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Мозг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работает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циклами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: 90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минут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активности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2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20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минут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отдыха</a:t>
            </a:r>
            <a:endParaRPr sz="12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Работа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без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пауз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истощает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ресурс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быстрее</a:t>
            </a:r>
            <a:endParaRPr sz="12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200" b="0" dirty="0" err="1">
                <a:solidFill>
                  <a:srgbClr val="2B2A33"/>
                </a:solidFill>
                <a:latin typeface="Calibri"/>
              </a:rPr>
              <a:t>Микровосстановление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критически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200" b="0" dirty="0" err="1">
                <a:solidFill>
                  <a:srgbClr val="2B2A33"/>
                </a:solidFill>
                <a:latin typeface="Calibri"/>
              </a:rPr>
              <a:t>важно</a:t>
            </a:r>
            <a:endParaRPr sz="12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3849624"/>
            <a:ext cx="3636264" cy="206654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3849624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21792" y="3904488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4. ПЕРЕКЛЮЧЕНИЕ КОНТЕКСТА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4306824"/>
            <a:ext cx="3270504" cy="9848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Смена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вида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деятельности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16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нейробиологическая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необходимость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Позволяет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префронтальной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коре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восстановить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ресурс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276344" y="3849624"/>
            <a:ext cx="3636264" cy="206654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4276344" y="3849624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440936" y="3904488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5. СОЦИАЛЬНАЯ ПОДДЕРЖКА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59224" y="4306824"/>
            <a:ext cx="3270504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Общение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безопасными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людьми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снижает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кортизол</a:t>
            </a:r>
            <a:endParaRPr sz="16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1600" b="0" dirty="0" err="1">
                <a:solidFill>
                  <a:srgbClr val="2B2A33"/>
                </a:solidFill>
                <a:latin typeface="Calibri"/>
              </a:rPr>
              <a:t>Изоляция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усиливает</a:t>
            </a:r>
            <a:r>
              <a:rPr sz="16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1600" b="0" dirty="0" err="1">
                <a:solidFill>
                  <a:srgbClr val="2B2A33"/>
                </a:solidFill>
                <a:latin typeface="Calibri"/>
              </a:rPr>
              <a:t>стресс</a:t>
            </a:r>
            <a:endParaRPr sz="16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57200" y="6053328"/>
            <a:ext cx="11274552" cy="621792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457200" y="6053328"/>
            <a:ext cx="109728" cy="62179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731520" y="6190488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B89968"/>
                </a:solidFill>
                <a:latin typeface="Calibri"/>
              </a:rPr>
              <a:t>ГЛАВНЫЙ ПРИНЦИП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6464808"/>
            <a:ext cx="10908792" cy="2000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По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методу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Екатерины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Лангольд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: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восстановление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-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это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не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отдых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от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работы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.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Это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работа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над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собой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Экспресс-диагностика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тест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Маслач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5545836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ИСТОЧНИК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5180076" cy="221599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0" dirty="0" err="1">
                <a:solidFill>
                  <a:srgbClr val="2B2A33"/>
                </a:solidFill>
                <a:latin typeface="Calibri"/>
              </a:rPr>
              <a:t>Адаптация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: Maslach Burnout Inventory</a:t>
            </a:r>
          </a:p>
          <a:p>
            <a:pPr algn="l"/>
            <a:r>
              <a:rPr sz="2400" b="0" dirty="0">
                <a:solidFill>
                  <a:srgbClr val="2B2A33"/>
                </a:solidFill>
                <a:latin typeface="Calibri"/>
              </a:rPr>
              <a:t>C. Maslach, S. Jackson, 1986</a:t>
            </a:r>
          </a:p>
          <a:p>
            <a:pPr algn="l"/>
            <a:r>
              <a:rPr sz="2400" b="0" dirty="0" err="1">
                <a:solidFill>
                  <a:srgbClr val="2B2A33"/>
                </a:solidFill>
                <a:latin typeface="Calibri"/>
              </a:rPr>
              <a:t>Российская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адаптация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: Н.Е.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Водопьянова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, Е.С.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Старченкова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, 2001</a:t>
            </a:r>
          </a:p>
          <a:p>
            <a:pPr algn="l"/>
            <a:r>
              <a:rPr sz="2400" b="0" dirty="0" err="1">
                <a:solidFill>
                  <a:srgbClr val="2B2A33"/>
                </a:solidFill>
                <a:latin typeface="Calibri"/>
              </a:rPr>
              <a:t>Адаптирована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для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аудитории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юристов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адвокатов</a:t>
            </a:r>
            <a:endParaRPr sz="24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85916" y="1600200"/>
            <a:ext cx="5545836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185916" y="1600200"/>
            <a:ext cx="5545836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50508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ИНСТРУКЦИЯ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68796" y="2057400"/>
            <a:ext cx="5180076" cy="29546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0" dirty="0">
                <a:solidFill>
                  <a:srgbClr val="2B2A33"/>
                </a:solidFill>
                <a:latin typeface="Calibri"/>
              </a:rPr>
              <a:t>10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утверждений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0" dirty="0" err="1">
                <a:solidFill>
                  <a:srgbClr val="2B2A33"/>
                </a:solidFill>
                <a:latin typeface="Calibri"/>
              </a:rPr>
              <a:t>Для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каждого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выберите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:</a:t>
            </a:r>
          </a:p>
          <a:p>
            <a:pPr algn="l"/>
            <a:r>
              <a:rPr sz="2400" b="0" dirty="0">
                <a:solidFill>
                  <a:srgbClr val="2B2A33"/>
                </a:solidFill>
                <a:latin typeface="Calibri"/>
              </a:rPr>
              <a:t>0 </a:t>
            </a:r>
            <a:r>
              <a:rPr lang="ru-RU" sz="24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никогда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0" dirty="0">
                <a:solidFill>
                  <a:srgbClr val="2B2A33"/>
                </a:solidFill>
                <a:latin typeface="Calibri"/>
              </a:rPr>
              <a:t>1 </a:t>
            </a:r>
            <a:r>
              <a:rPr lang="ru-RU" sz="24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редко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0" dirty="0">
                <a:solidFill>
                  <a:srgbClr val="2B2A33"/>
                </a:solidFill>
                <a:latin typeface="Calibri"/>
              </a:rPr>
              <a:t>2 </a:t>
            </a:r>
            <a:r>
              <a:rPr lang="ru-RU" sz="24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иногда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0" dirty="0">
                <a:solidFill>
                  <a:srgbClr val="2B2A33"/>
                </a:solidFill>
                <a:latin typeface="Calibri"/>
              </a:rPr>
              <a:t>3 </a:t>
            </a:r>
            <a:r>
              <a:rPr lang="ru-RU" sz="24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часто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0" dirty="0" err="1">
                <a:solidFill>
                  <a:srgbClr val="2B2A33"/>
                </a:solidFill>
                <a:latin typeface="Calibri"/>
              </a:rPr>
              <a:t>Запишите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или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запомните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свою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сумму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баллов</a:t>
            </a:r>
            <a:endParaRPr sz="24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Утверждение 1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011680"/>
            <a:ext cx="112745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2861846"/>
            <a:ext cx="10360152" cy="6771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200" b="1" dirty="0">
                <a:solidFill>
                  <a:srgbClr val="6D1F2C"/>
                </a:solidFill>
                <a:latin typeface="Georgia"/>
              </a:rPr>
              <a:t>Я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чувствую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себя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эмоционально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опустош</a:t>
            </a:r>
            <a:r>
              <a:rPr lang="ru-RU" sz="2200" b="1" dirty="0">
                <a:solidFill>
                  <a:srgbClr val="6D1F2C"/>
                </a:solidFill>
                <a:latin typeface="Georgia"/>
              </a:rPr>
              <a:t>е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нным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после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работы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с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клиентами</a:t>
            </a:r>
            <a:endParaRPr sz="22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246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3246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3246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46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никогда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138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2138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42138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138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редко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030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1030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21030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030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иногда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9922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99922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99922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922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часто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Утверждение 2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011680"/>
            <a:ext cx="112745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2286000"/>
            <a:ext cx="10360152" cy="18288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200" b="1">
                <a:solidFill>
                  <a:srgbClr val="6D1F2C"/>
                </a:solidFill>
                <a:latin typeface="Georgia"/>
              </a:rPr>
              <a:t>Утром я чувствую усталость и нежелание идти на работу</a:t>
            </a:r>
          </a:p>
        </p:txBody>
      </p:sp>
      <p:sp>
        <p:nvSpPr>
          <p:cNvPr id="9" name="Rectangle 8"/>
          <p:cNvSpPr/>
          <p:nvPr/>
        </p:nvSpPr>
        <p:spPr>
          <a:xfrm>
            <a:off x="63246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3246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3246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46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никогда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138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2138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42138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138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редко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030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1030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21030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030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иногда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9922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99922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99922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922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часто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Утверждение 3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011680"/>
            <a:ext cx="112745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2861846"/>
            <a:ext cx="10360152" cy="6771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200" b="1" dirty="0">
                <a:solidFill>
                  <a:srgbClr val="6D1F2C"/>
                </a:solidFill>
                <a:latin typeface="Georgia"/>
              </a:rPr>
              <a:t>Я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чувствую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,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что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работаю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слишком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много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, и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меня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это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вс</a:t>
            </a:r>
            <a:r>
              <a:rPr lang="ru-RU" sz="2200" b="1" dirty="0">
                <a:solidFill>
                  <a:srgbClr val="6D1F2C"/>
                </a:solidFill>
                <a:latin typeface="Georgia"/>
              </a:rPr>
              <a:t>е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больше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разочаровывает</a:t>
            </a:r>
            <a:endParaRPr sz="22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246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3246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3246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46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никогда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138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2138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42138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138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редко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030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1030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21030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030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иногда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9922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99922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99922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922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часто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Утверждение 4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011680"/>
            <a:ext cx="112745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2286000"/>
            <a:ext cx="10360152" cy="18288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200" b="1">
                <a:solidFill>
                  <a:srgbClr val="6D1F2C"/>
                </a:solidFill>
                <a:latin typeface="Georgia"/>
              </a:rPr>
              <a:t>Я чувствую равнодушие и потерю интереса к тому, что раньше меня увлекало в работе</a:t>
            </a:r>
          </a:p>
        </p:txBody>
      </p:sp>
      <p:sp>
        <p:nvSpPr>
          <p:cNvPr id="9" name="Rectangle 8"/>
          <p:cNvSpPr/>
          <p:nvPr/>
        </p:nvSpPr>
        <p:spPr>
          <a:xfrm>
            <a:off x="63246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3246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3246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46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никогда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138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2138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42138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138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редко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030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1030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21030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030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иногда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9922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99922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99922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922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часто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Утверждение 5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011680"/>
            <a:ext cx="112745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2861846"/>
            <a:ext cx="10360152" cy="6771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200" b="1" dirty="0" err="1">
                <a:solidFill>
                  <a:srgbClr val="6D1F2C"/>
                </a:solidFill>
                <a:latin typeface="Georgia"/>
              </a:rPr>
              <a:t>После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работы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мне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хочется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уединиться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от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всех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2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не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общаться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,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не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отвечать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на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звонки</a:t>
            </a:r>
            <a:endParaRPr sz="22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246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3246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3246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46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никогда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138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2138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42138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138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редко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030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1030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21030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030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иногда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9922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99922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99922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922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часто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5" name="Text 3"/>
          <p:cNvSpPr/>
          <p:nvPr/>
        </p:nvSpPr>
        <p:spPr>
          <a:xfrm>
            <a:off x="11338560" y="644652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47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Иллюзия №1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1554480"/>
            <a:ext cx="11091672" cy="7772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554480"/>
            <a:ext cx="11091672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«Бизнес оформлен на </a:t>
            </a:r>
            <a:r>
              <a:rPr lang="en-US" sz="2200" b="1" i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меня</a:t>
            </a:r>
            <a:r>
              <a:rPr lang="en-US" sz="22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- значит он мой»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548640" y="2560320"/>
            <a:ext cx="11091672" cy="1645920"/>
          </a:xfrm>
          <a:prstGeom prst="rect">
            <a:avLst/>
          </a:prstGeom>
          <a:solidFill>
            <a:srgbClr val="EFE7DC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2651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89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Реальность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3017520"/>
            <a:ext cx="1060704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в ООО, созданная </a:t>
            </a:r>
            <a:r>
              <a:rPr lang="en-US" sz="16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или</a:t>
            </a: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приобрет</a:t>
            </a:r>
            <a:r>
              <a:rPr lang="ru-RU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6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нная</a:t>
            </a: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период </a:t>
            </a:r>
            <a:r>
              <a:rPr lang="en-US" sz="16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брака</a:t>
            </a:r>
            <a:r>
              <a:rPr lang="en-US" sz="16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совместное имущество супругов независимо от того, на кого оформлена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48640" y="4343400"/>
            <a:ext cx="11091672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6D1F2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4480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Основание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4846320"/>
            <a:ext cx="10607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Ст. 34 СК РФ  ·  п. 15 Постановления Пленума ВС РФ №15</a:t>
            </a:r>
            <a:endParaRPr lang="en-US" sz="1600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Утверждение 6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011680"/>
            <a:ext cx="112745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2861846"/>
            <a:ext cx="10360152" cy="6771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200" b="1" dirty="0">
                <a:solidFill>
                  <a:srgbClr val="6D1F2C"/>
                </a:solidFill>
                <a:latin typeface="Georgia"/>
              </a:rPr>
              <a:t>Я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замечаю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,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что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стал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более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ч</a:t>
            </a:r>
            <a:r>
              <a:rPr lang="ru-RU" sz="2200" b="1" dirty="0">
                <a:solidFill>
                  <a:srgbClr val="6D1F2C"/>
                </a:solidFill>
                <a:latin typeface="Georgia"/>
              </a:rPr>
              <a:t>е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рствым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по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отношению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к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людям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, с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которыми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работаю</a:t>
            </a:r>
            <a:endParaRPr sz="22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246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3246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3246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46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никогда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138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2138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42138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138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редко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030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1030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21030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030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иногда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9922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99922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99922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922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часто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Утверждение 7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011680"/>
            <a:ext cx="112745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2861846"/>
            <a:ext cx="10360152" cy="6771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200" b="1" dirty="0" err="1">
                <a:solidFill>
                  <a:srgbClr val="6D1F2C"/>
                </a:solidFill>
                <a:latin typeface="Georgia"/>
              </a:rPr>
              <a:t>Мне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кажется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,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что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я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общаюсь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с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некоторыми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клиентами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формально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2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без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теплоты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и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реального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участия</a:t>
            </a:r>
            <a:endParaRPr sz="22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246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3246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3246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46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никогда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138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2138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42138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138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редко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030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1030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21030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030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иногда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9922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99922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99922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922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часто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Утверждение 8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011680"/>
            <a:ext cx="112745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2286000"/>
            <a:ext cx="10360152" cy="18288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200" b="1">
                <a:solidFill>
                  <a:srgbClr val="6D1F2C"/>
                </a:solidFill>
                <a:latin typeface="Georgia"/>
              </a:rPr>
              <a:t>В последнее время мне кажется, что мои усилия в работе не приносят ощутимого результата</a:t>
            </a:r>
          </a:p>
        </p:txBody>
      </p:sp>
      <p:sp>
        <p:nvSpPr>
          <p:cNvPr id="9" name="Rectangle 8"/>
          <p:cNvSpPr/>
          <p:nvPr/>
        </p:nvSpPr>
        <p:spPr>
          <a:xfrm>
            <a:off x="63246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3246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3246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46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никогда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138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2138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42138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138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редко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030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1030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21030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030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иногда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9922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99922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99922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922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часто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Утверждение 9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011680"/>
            <a:ext cx="112745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2286000"/>
            <a:ext cx="10360152" cy="18288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200" b="1">
                <a:solidFill>
                  <a:srgbClr val="6D1F2C"/>
                </a:solidFill>
                <a:latin typeface="Georgia"/>
              </a:rPr>
              <a:t>Я сомневаюсь в ценности и значимости своей работы</a:t>
            </a:r>
          </a:p>
        </p:txBody>
      </p:sp>
      <p:sp>
        <p:nvSpPr>
          <p:cNvPr id="9" name="Rectangle 8"/>
          <p:cNvSpPr/>
          <p:nvPr/>
        </p:nvSpPr>
        <p:spPr>
          <a:xfrm>
            <a:off x="63246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3246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3246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46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никогда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138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2138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42138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138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редко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030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1030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21030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030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иногда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9922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99922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99922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922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часто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Утверждение 10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011680"/>
            <a:ext cx="112745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99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2286000"/>
            <a:ext cx="10360152" cy="18288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200" b="1" dirty="0">
                <a:solidFill>
                  <a:srgbClr val="6D1F2C"/>
                </a:solidFill>
                <a:latin typeface="Georgia"/>
              </a:rPr>
              <a:t>Я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думал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о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том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,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чтобы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сменить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профессию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или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уйти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из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практики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семейных</a:t>
            </a:r>
            <a:r>
              <a:rPr sz="22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200" b="1" dirty="0" err="1">
                <a:solidFill>
                  <a:srgbClr val="6D1F2C"/>
                </a:solidFill>
                <a:latin typeface="Georgia"/>
              </a:rPr>
              <a:t>споров</a:t>
            </a:r>
            <a:endParaRPr sz="22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246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3246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3246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46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никогда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138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42138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42138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138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редко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030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1030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21030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030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иногда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99220" y="4754880"/>
            <a:ext cx="2560320" cy="12801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999220" y="4754880"/>
            <a:ext cx="2560320" cy="73152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999220" y="4983480"/>
            <a:ext cx="2560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9220" y="56235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400" b="0">
                <a:solidFill>
                  <a:srgbClr val="F1E7D2"/>
                </a:solidFill>
                <a:latin typeface="Calibri"/>
              </a:rPr>
              <a:t>часто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Результаты теста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5545836" cy="181051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5271516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0–10 БАЛЛОВ </a:t>
            </a:r>
            <a:r>
              <a:rPr lang="ru-RU" sz="1100" b="1" dirty="0">
                <a:solidFill>
                  <a:srgbClr val="FFFFFF"/>
                </a:solidFill>
                <a:latin typeface="Calibri"/>
              </a:rPr>
              <a:t>-</a:t>
            </a:r>
            <a:r>
              <a:rPr sz="1100" b="1" dirty="0">
                <a:solidFill>
                  <a:srgbClr val="FFFFFF"/>
                </a:solidFill>
                <a:latin typeface="Calibri"/>
              </a:rPr>
              <a:t> НОРМА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5180076" cy="8309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Усталость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есть</a:t>
            </a:r>
            <a:r>
              <a:rPr b="0" dirty="0">
                <a:solidFill>
                  <a:srgbClr val="2B2A33"/>
                </a:solidFill>
                <a:latin typeface="Calibri"/>
              </a:rPr>
              <a:t>,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ресурс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сохран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е</a:t>
            </a:r>
            <a:r>
              <a:rPr b="0" dirty="0">
                <a:solidFill>
                  <a:srgbClr val="2B2A33"/>
                </a:solidFill>
                <a:latin typeface="Calibri"/>
              </a:rPr>
              <a:t>н</a:t>
            </a:r>
          </a:p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Вы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справляетесь</a:t>
            </a:r>
            <a:r>
              <a:rPr b="0" dirty="0">
                <a:solidFill>
                  <a:srgbClr val="2B2A33"/>
                </a:solidFill>
                <a:latin typeface="Calibri"/>
              </a:rPr>
              <a:t>.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Важно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поддерживать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то</a:t>
            </a:r>
            <a:r>
              <a:rPr b="0" dirty="0">
                <a:solidFill>
                  <a:srgbClr val="2B2A33"/>
                </a:solidFill>
                <a:latin typeface="Calibri"/>
              </a:rPr>
              <a:t>,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что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работает</a:t>
            </a:r>
            <a:r>
              <a:rPr sz="1200" b="0" dirty="0">
                <a:solidFill>
                  <a:srgbClr val="2B2A33"/>
                </a:solidFill>
                <a:latin typeface="Calibri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85916" y="1600200"/>
            <a:ext cx="5545836" cy="181051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185916" y="1600200"/>
            <a:ext cx="5545836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50508" y="1655064"/>
            <a:ext cx="5271516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11–20 БАЛЛОВ </a:t>
            </a:r>
            <a:r>
              <a:rPr lang="ru-RU" sz="1100" b="1" dirty="0">
                <a:solidFill>
                  <a:srgbClr val="FFFFFF"/>
                </a:solidFill>
                <a:latin typeface="Calibri"/>
              </a:rPr>
              <a:t>-</a:t>
            </a:r>
            <a:r>
              <a:rPr sz="1100" b="1" dirty="0">
                <a:solidFill>
                  <a:srgbClr val="FFFFFF"/>
                </a:solidFill>
                <a:latin typeface="Calibri"/>
              </a:rPr>
              <a:t> НАЧАЛЬНАЯ СТАДИЯ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68796" y="2057400"/>
            <a:ext cx="5180076" cy="8309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Появились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тревожные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сигналы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Важно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начать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работу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сейчас</a:t>
            </a:r>
            <a:r>
              <a:rPr b="0" dirty="0">
                <a:solidFill>
                  <a:srgbClr val="2B2A33"/>
                </a:solidFill>
                <a:latin typeface="Calibri"/>
              </a:rPr>
              <a:t>,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пока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ситуация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усугубилась</a:t>
            </a:r>
            <a:endParaRPr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3593592"/>
            <a:ext cx="5545836" cy="181051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57200" y="3593592"/>
            <a:ext cx="5545836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21792" y="3648456"/>
            <a:ext cx="5271516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21–25 БАЛЛОВ </a:t>
            </a:r>
            <a:r>
              <a:rPr lang="ru-RU" sz="1100" b="1" dirty="0">
                <a:solidFill>
                  <a:srgbClr val="FFFFFF"/>
                </a:solidFill>
                <a:latin typeface="Calibri"/>
              </a:rPr>
              <a:t>-</a:t>
            </a:r>
            <a:r>
              <a:rPr sz="1100" b="1" dirty="0">
                <a:solidFill>
                  <a:srgbClr val="FFFFFF"/>
                </a:solidFill>
                <a:latin typeface="Calibri"/>
              </a:rPr>
              <a:t> СРЕДНЯЯ СТАДИЯ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050792"/>
            <a:ext cx="5180076" cy="8309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Выгорание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уже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ид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е</a:t>
            </a:r>
            <a:r>
              <a:rPr b="0" dirty="0">
                <a:solidFill>
                  <a:srgbClr val="2B2A33"/>
                </a:solidFill>
                <a:latin typeface="Calibri"/>
              </a:rPr>
              <a:t>т</a:t>
            </a:r>
          </a:p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Нужна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системная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поддержка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самостоятельно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справиться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сложно</a:t>
            </a:r>
            <a:endParaRPr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85916" y="3593592"/>
            <a:ext cx="5545836" cy="1810512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185916" y="3593592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350508" y="3648456"/>
            <a:ext cx="5271516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26–30 БАЛЛОВ </a:t>
            </a:r>
            <a:r>
              <a:rPr lang="ru-RU" sz="1100" b="1" dirty="0">
                <a:solidFill>
                  <a:srgbClr val="FFFFFF"/>
                </a:solidFill>
                <a:latin typeface="Calibri"/>
              </a:rPr>
              <a:t>-</a:t>
            </a:r>
            <a:r>
              <a:rPr sz="1100" b="1" dirty="0">
                <a:solidFill>
                  <a:srgbClr val="FFFFFF"/>
                </a:solidFill>
                <a:latin typeface="Calibri"/>
              </a:rPr>
              <a:t> ОСТРАЯ СТАДИЯ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68796" y="4050792"/>
            <a:ext cx="5180076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Это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сигнал</a:t>
            </a:r>
            <a:r>
              <a:rPr b="0" dirty="0">
                <a:solidFill>
                  <a:srgbClr val="2B2A33"/>
                </a:solidFill>
                <a:latin typeface="Calibri"/>
              </a:rPr>
              <a:t>,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который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нельзя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игнорировать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Нужна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помощь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специалиста</a:t>
            </a:r>
            <a:endParaRPr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7200" y="5541264"/>
            <a:ext cx="11274552" cy="1133856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457200" y="5541264"/>
            <a:ext cx="109728" cy="1133856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31520" y="5678424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B89968"/>
                </a:solidFill>
                <a:latin typeface="Calibri"/>
              </a:rPr>
              <a:t>ВОПРОС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5952744"/>
            <a:ext cx="10908792" cy="6001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Посмотрите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на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свой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результат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.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Узна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е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те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себя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?</a:t>
            </a:r>
          </a:p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Источник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: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адаптация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Maslach Burnout Inventory (C. Maslach, S. Jackson, 1986)</a:t>
            </a:r>
          </a:p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Российская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адаптация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: Н.Е.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Водопьянова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, Е.С.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Старченкова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, 2001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Что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дальше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три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шага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380390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ШАГ 1. ПРИЗНАТЬ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13849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Выгорание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это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слабость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Это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сигнал</a:t>
            </a:r>
            <a:r>
              <a:rPr b="0" dirty="0">
                <a:solidFill>
                  <a:srgbClr val="2B2A33"/>
                </a:solidFill>
                <a:latin typeface="Calibri"/>
              </a:rPr>
              <a:t>,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что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система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перегружена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Признание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первый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шаг</a:t>
            </a:r>
            <a:r>
              <a:rPr b="0" dirty="0">
                <a:solidFill>
                  <a:srgbClr val="2B2A33"/>
                </a:solidFill>
                <a:latin typeface="Calibri"/>
              </a:rPr>
              <a:t> к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изменению</a:t>
            </a:r>
            <a:endParaRPr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380390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ШАГ 2. ВОССТАНОВИТЬ РЕСУРС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166199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Без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ресурса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невозможны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ни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качественная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работа</a:t>
            </a:r>
            <a:r>
              <a:rPr b="0" dirty="0">
                <a:solidFill>
                  <a:srgbClr val="2B2A33"/>
                </a:solidFill>
                <a:latin typeface="Calibri"/>
              </a:rPr>
              <a:t>,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ни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правильные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решения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Отдых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роскошь</a:t>
            </a:r>
            <a:r>
              <a:rPr b="0" dirty="0">
                <a:solidFill>
                  <a:srgbClr val="2B2A33"/>
                </a:solidFill>
                <a:latin typeface="Calibri"/>
              </a:rPr>
              <a:t>, а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профессиональная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необходимость</a:t>
            </a:r>
            <a:endParaRPr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3803904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ШАГ 3. ВЫСТРОИТЬ СИСТЕМУ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8309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Границы</a:t>
            </a:r>
            <a:r>
              <a:rPr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клиентами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Регулярная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перезагрузка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Профессиональная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поддержка</a:t>
            </a:r>
            <a:endParaRPr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5541264"/>
            <a:ext cx="11274552" cy="1133856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5541264"/>
            <a:ext cx="109728" cy="1133856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31520" y="5678424"/>
            <a:ext cx="1090879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>
                <a:solidFill>
                  <a:srgbClr val="B89968"/>
                </a:solidFill>
                <a:latin typeface="Calibri"/>
              </a:rPr>
              <a:t>ПРИГЛАШЕНИЕ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5952744"/>
            <a:ext cx="10908792" cy="6001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Если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вы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узнали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себя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в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результатах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теста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-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я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могу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помочь</a:t>
            </a:r>
            <a:endParaRPr sz="1300" b="0" dirty="0">
              <a:solidFill>
                <a:srgbClr val="FFFFFF"/>
              </a:solidFill>
              <a:latin typeface="Calibri"/>
            </a:endParaRPr>
          </a:p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Диагностическая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сессия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: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подсвечу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слепые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зоны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и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составим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дорожную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карту</a:t>
            </a:r>
            <a:endParaRPr sz="1300" b="0" dirty="0">
              <a:solidFill>
                <a:srgbClr val="FFFFFF"/>
              </a:solidFill>
              <a:latin typeface="Calibri"/>
            </a:endParaRPr>
          </a:p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Канал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«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Успешный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юрист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» 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-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материалы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бесплатно</a:t>
            </a:r>
            <a:endParaRPr sz="1300" b="0" dirty="0">
              <a:solidFill>
                <a:srgbClr val="FFFFFF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Переход к вопросам и ответам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1417320"/>
            <a:ext cx="12192000" cy="292608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1444752"/>
            <a:ext cx="1127455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БЛОК 7. ВОПРОСЫ И ОТВЕТЫ. ФИНАЛ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011680"/>
            <a:ext cx="11274552" cy="34747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57200" y="2011680"/>
            <a:ext cx="11274552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21792" y="2066544"/>
            <a:ext cx="11000232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ЗА ТРИ ЧАСА МЫ РАЗОБРАЛИ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2468880"/>
            <a:ext cx="10908792" cy="246221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5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иллюзий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собственников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бизнеса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4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зоны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корпоративного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риска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16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реальных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судебных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дел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2023–2026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годов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Специальные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ситуации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: ИП, КФХ,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интернет-бизнес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Налоги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разделе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бизнеса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8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инструментов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защиты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Механизм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профессионального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выгорания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Диагностику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опроснику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Маслач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5623560"/>
            <a:ext cx="11274552" cy="9601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57200" y="5623560"/>
            <a:ext cx="109728" cy="9601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31520" y="5760720"/>
            <a:ext cx="10908792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ТЕПЕРЬ </a:t>
            </a:r>
            <a:r>
              <a:rPr lang="ru-RU" sz="1000" b="1" dirty="0">
                <a:solidFill>
                  <a:srgbClr val="B89968"/>
                </a:solidFill>
                <a:latin typeface="Calibri"/>
              </a:rPr>
              <a:t>-</a:t>
            </a:r>
            <a:r>
              <a:rPr sz="1000" b="1" dirty="0">
                <a:solidFill>
                  <a:srgbClr val="B89968"/>
                </a:solidFill>
                <a:latin typeface="Calibri"/>
              </a:rPr>
              <a:t> ВАШИ ВОПРОСЫ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6035040"/>
            <a:ext cx="10908792" cy="20005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 dirty="0" err="1">
                <a:solidFill>
                  <a:srgbClr val="FFFFFF"/>
                </a:solidFill>
                <a:latin typeface="Calibri"/>
              </a:rPr>
              <a:t>Любые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вопросы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: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правовой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теме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-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судебной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практике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-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коучингу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dirty="0">
                <a:solidFill>
                  <a:srgbClr val="FFFFFF"/>
                </a:solidFill>
                <a:latin typeface="Calibri"/>
              </a:rPr>
              <a:t>-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по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личному</a:t>
            </a:r>
            <a:r>
              <a:rPr sz="1300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00" b="0" dirty="0" err="1">
                <a:solidFill>
                  <a:srgbClr val="FFFFFF"/>
                </a:solidFill>
                <a:latin typeface="Calibri"/>
              </a:rPr>
              <a:t>опыту</a:t>
            </a:r>
            <a:endParaRPr sz="1300" b="0" dirty="0">
              <a:solidFill>
                <a:srgbClr val="FFFFFF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Пока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идут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вопросы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три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ключевых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тезиса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ТЕЗИС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270504" cy="184665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Форма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защищает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защищает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система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>
                <a:solidFill>
                  <a:srgbClr val="2B2A33"/>
                </a:solidFill>
                <a:latin typeface="Calibri"/>
              </a:rPr>
              <a:t>ООО, ИП, КФХ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вс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делится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если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нажито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браке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Защита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работает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только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заблаговременно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6344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276344" y="1600200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4093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ТЕЗИС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30777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Суды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стали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ж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стче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к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злоупотреблениям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Выход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из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ООО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накануне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раздела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Введение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аффилированных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участников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Изменение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устава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период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спора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Вс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это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квалифицируется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как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злоупотребление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правом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95488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95488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260080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ТЕЗИС 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8368" y="2057400"/>
            <a:ext cx="3270504" cy="184665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Ваш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ресурс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0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ваш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главный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профессиональный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актив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Без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ресурса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нет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качественной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работы</a:t>
            </a:r>
            <a:endParaRPr sz="20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000" b="0" dirty="0" err="1">
                <a:solidFill>
                  <a:srgbClr val="2B2A33"/>
                </a:solidFill>
                <a:latin typeface="Calibri"/>
              </a:rPr>
              <a:t>Выгорание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лечится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системно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, а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sz="20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000" b="0" dirty="0" err="1">
                <a:solidFill>
                  <a:srgbClr val="2B2A33"/>
                </a:solidFill>
                <a:latin typeface="Calibri"/>
              </a:rPr>
              <a:t>точечно</a:t>
            </a:r>
            <a:endParaRPr sz="20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24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>
                <a:solidFill>
                  <a:srgbClr val="6D1F2C"/>
                </a:solidFill>
                <a:latin typeface="Georgia"/>
              </a:rPr>
              <a:t>Ответы на вопросы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405721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405721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570313" y="1655064"/>
            <a:ext cx="3361944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100" b="1" dirty="0">
                <a:solidFill>
                  <a:srgbClr val="FFFFFF"/>
                </a:solidFill>
                <a:latin typeface="Calibri"/>
              </a:rPr>
              <a:t>ЗАДАВАЙТЕ ВОПРОСЫ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6649" y="3633716"/>
            <a:ext cx="3270504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В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чат</a:t>
            </a:r>
            <a:endParaRPr sz="2400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sz="2400" b="1" dirty="0">
                <a:solidFill>
                  <a:srgbClr val="B89968"/>
                </a:solidFill>
                <a:latin typeface="Calibri"/>
              </a:rPr>
              <a:t>● 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Голосом</a:t>
            </a:r>
            <a:endParaRPr sz="2400"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65080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6" name="Rectangle 15"/>
          <p:cNvSpPr/>
          <p:nvPr/>
        </p:nvSpPr>
        <p:spPr>
          <a:xfrm>
            <a:off x="7065080" y="1600200"/>
            <a:ext cx="3636264" cy="365760"/>
          </a:xfrm>
          <a:prstGeom prst="rect">
            <a:avLst/>
          </a:prstGeom>
          <a:solidFill>
            <a:srgbClr val="4A1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7229672" y="1655064"/>
            <a:ext cx="3361944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100" b="1" dirty="0">
                <a:solidFill>
                  <a:srgbClr val="FFFFFF"/>
                </a:solidFill>
                <a:latin typeface="Calibri"/>
              </a:rPr>
              <a:t>ВОПРОСЫ БЕЗ ОТВЕТА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44224" y="3360420"/>
            <a:ext cx="3270504" cy="11079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2400" b="0" dirty="0" err="1">
                <a:solidFill>
                  <a:srgbClr val="2B2A33"/>
                </a:solidFill>
                <a:latin typeface="Calibri"/>
              </a:rPr>
              <a:t>Пишите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личку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400" b="0" dirty="0">
                <a:solidFill>
                  <a:srgbClr val="2B2A33"/>
                </a:solidFill>
                <a:latin typeface="Calibri"/>
              </a:rPr>
              <a:t>-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sz="2400" b="0" dirty="0" err="1">
                <a:solidFill>
                  <a:srgbClr val="2B2A33"/>
                </a:solidFill>
                <a:latin typeface="Calibri"/>
              </a:rPr>
              <a:t>отвечу</a:t>
            </a:r>
            <a:r>
              <a:rPr sz="2400"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sz="2400" b="0" dirty="0">
                <a:solidFill>
                  <a:srgbClr val="2B2A33"/>
                </a:solidFill>
                <a:latin typeface="Calibri"/>
              </a:rPr>
              <a:t>с большим удовольствием </a:t>
            </a:r>
            <a:endParaRPr sz="2400"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2004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320040"/>
            <a:ext cx="12188952" cy="54864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20840"/>
            <a:ext cx="12188952" cy="13716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4652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Развод без краха для бизнеса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54864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6D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Дело №1 - ООО «Шопдент»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48640" y="1207008"/>
            <a:ext cx="731520" cy="45720"/>
          </a:xfrm>
          <a:prstGeom prst="rect">
            <a:avLst/>
          </a:prstGeom>
          <a:solidFill>
            <a:srgbClr val="B8996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28016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7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 2-го КСОЮ от 10.06.2025  ·  Дело №8Г-9235/2025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83080"/>
            <a:ext cx="5541264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783080"/>
            <a:ext cx="91440" cy="22860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874520"/>
            <a:ext cx="522122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Фабула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2240280"/>
            <a:ext cx="51755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ООО «Шопдент» создано в период брака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Единственный учредитель и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директор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муж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Брачный договор не заключался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Активы общества: 5 298 000 руб.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Кредиторская задолженность: 3 027 000 руб.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Чистые активы: 2 271 000 руб.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27064" y="1783080"/>
            <a:ext cx="5541264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27064" y="1783080"/>
            <a:ext cx="91440" cy="22860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16" name="Text 14"/>
          <p:cNvSpPr/>
          <p:nvPr/>
        </p:nvSpPr>
        <p:spPr>
          <a:xfrm>
            <a:off x="6455664" y="1874520"/>
            <a:ext cx="522122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Требование жены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55664" y="2240280"/>
            <a:ext cx="51755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Признать 100% доли совместным имуществом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Взыскать компенсацию 1/2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доли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- 1 135 500 руб.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4206240"/>
            <a:ext cx="5541264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4206240"/>
            <a:ext cx="91440" cy="22860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4297680"/>
            <a:ext cx="522122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Позиция мужа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77240" y="4663440"/>
            <a:ext cx="51755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Согласен разделить по 50% - готов ввести жену в состав участников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227064" y="4206240"/>
            <a:ext cx="5541264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8996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227064" y="4206240"/>
            <a:ext cx="91440" cy="2286000"/>
          </a:xfrm>
          <a:prstGeom prst="rect">
            <a:avLst/>
          </a:prstGeom>
          <a:solidFill>
            <a:srgbClr val="6D1F2C"/>
          </a:solidFill>
          <a:ln/>
        </p:spPr>
      </p:sp>
      <p:sp>
        <p:nvSpPr>
          <p:cNvPr id="24" name="Text 22"/>
          <p:cNvSpPr/>
          <p:nvPr/>
        </p:nvSpPr>
        <p:spPr>
          <a:xfrm>
            <a:off x="6455664" y="4297680"/>
            <a:ext cx="522122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D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Решение суда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55664" y="4663440"/>
            <a:ext cx="5175504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Иск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жены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удовлетвор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Компенсация 1 135 500 руб. взыскана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Вариант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мужа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отклон</a:t>
            </a:r>
            <a:r>
              <a:rPr lang="ru-RU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100" dirty="0">
                <a:solidFill>
                  <a:srgbClr val="2B2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 - жена сама выбрала компенсацию, не вхождение в ООО</a:t>
            </a:r>
            <a:endParaRPr lang="en-US" sz="1100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Анкета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помогите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сделать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следующие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выступления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лучше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228304" y="1600200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228304" y="1600200"/>
            <a:ext cx="3636264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392896" y="1655064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dirty="0">
                <a:solidFill>
                  <a:srgbClr val="FFFFFF"/>
                </a:solidFill>
                <a:latin typeface="Calibri"/>
              </a:rPr>
              <a:t>ВОПРОС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11184" y="2057400"/>
            <a:ext cx="3270504" cy="221599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endParaRPr lang="ru-RU" b="0" dirty="0">
              <a:solidFill>
                <a:srgbClr val="2B2A33"/>
              </a:solidFill>
              <a:latin typeface="Calibri"/>
            </a:endParaRPr>
          </a:p>
          <a:p>
            <a:pPr algn="l"/>
            <a:endParaRPr lang="ru-RU" dirty="0">
              <a:solidFill>
                <a:srgbClr val="2B2A33"/>
              </a:solidFill>
              <a:latin typeface="Calibri"/>
            </a:endParaRPr>
          </a:p>
          <a:p>
            <a:pPr algn="l"/>
            <a:endParaRPr lang="ru-RU" b="0" dirty="0">
              <a:solidFill>
                <a:srgbClr val="2B2A33"/>
              </a:solidFill>
              <a:latin typeface="Calibri"/>
            </a:endParaRPr>
          </a:p>
          <a:p>
            <a:pPr algn="l"/>
            <a:endParaRPr lang="ru-RU" dirty="0">
              <a:solidFill>
                <a:srgbClr val="2B2A33"/>
              </a:solidFill>
              <a:latin typeface="Calibri"/>
            </a:endParaRPr>
          </a:p>
          <a:p>
            <a:pPr algn="l"/>
            <a:endParaRPr lang="ru-RU"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 err="1">
                <a:solidFill>
                  <a:srgbClr val="2B2A33"/>
                </a:solidFill>
                <a:latin typeface="Calibri"/>
              </a:rPr>
              <a:t>Какие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темы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разделу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бизнеса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разводе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вам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наиболее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актуальны</a:t>
            </a:r>
            <a:r>
              <a:rPr b="0" dirty="0">
                <a:solidFill>
                  <a:srgbClr val="2B2A33"/>
                </a:solidFill>
                <a:latin typeface="Calibri"/>
              </a:rPr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937656" y="1609344"/>
            <a:ext cx="3636264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2B2A33"/>
                </a:solidFill>
              </a:rPr>
              <a:t>Какой формат был бы для вас наиболее полезен:</a:t>
            </a:r>
          </a:p>
          <a:p>
            <a:r>
              <a:rPr lang="ru-RU" b="1" dirty="0">
                <a:solidFill>
                  <a:srgbClr val="B89968"/>
                </a:solidFill>
              </a:rPr>
              <a:t>●  </a:t>
            </a:r>
            <a:r>
              <a:rPr lang="ru-RU" dirty="0">
                <a:solidFill>
                  <a:srgbClr val="2B2A33"/>
                </a:solidFill>
              </a:rPr>
              <a:t>Часовой вебинар по одной теме</a:t>
            </a:r>
          </a:p>
          <a:p>
            <a:r>
              <a:rPr lang="ru-RU" b="1" dirty="0">
                <a:solidFill>
                  <a:srgbClr val="B89968"/>
                </a:solidFill>
              </a:rPr>
              <a:t>●  </a:t>
            </a:r>
            <a:r>
              <a:rPr lang="ru-RU" dirty="0">
                <a:solidFill>
                  <a:srgbClr val="2B2A33"/>
                </a:solidFill>
              </a:rPr>
              <a:t>Практикум с разбором конкретных ситуаций</a:t>
            </a:r>
          </a:p>
          <a:p>
            <a:r>
              <a:rPr lang="ru-RU" b="1" dirty="0">
                <a:solidFill>
                  <a:srgbClr val="B89968"/>
                </a:solidFill>
              </a:rPr>
              <a:t>●  </a:t>
            </a:r>
            <a:r>
              <a:rPr lang="ru-RU" dirty="0">
                <a:solidFill>
                  <a:srgbClr val="2B2A33"/>
                </a:solidFill>
              </a:rPr>
              <a:t>Индивидуальная консультация</a:t>
            </a:r>
          </a:p>
          <a:p>
            <a:pPr algn="ctr"/>
            <a:endParaRPr dirty="0"/>
          </a:p>
        </p:txBody>
      </p:sp>
      <p:sp>
        <p:nvSpPr>
          <p:cNvPr id="12" name="Rectangle 11"/>
          <p:cNvSpPr/>
          <p:nvPr/>
        </p:nvSpPr>
        <p:spPr>
          <a:xfrm>
            <a:off x="6937656" y="1609344"/>
            <a:ext cx="3636264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491209" y="1691640"/>
            <a:ext cx="3361944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ВОПРОС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9224" y="2057400"/>
            <a:ext cx="3270504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endParaRPr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411480"/>
            <a:ext cx="27432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dirty="0">
                <a:solidFill>
                  <a:srgbClr val="B89968"/>
                </a:solidFill>
                <a:latin typeface="Calibri"/>
              </a:rPr>
              <a:t>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0080"/>
            <a:ext cx="11274552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400" b="1" dirty="0" err="1">
                <a:solidFill>
                  <a:srgbClr val="6D1F2C"/>
                </a:solidFill>
                <a:latin typeface="Georgia"/>
              </a:rPr>
              <a:t>Что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взять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с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собой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lang="ru-RU" sz="2400" b="1" dirty="0">
                <a:solidFill>
                  <a:srgbClr val="6D1F2C"/>
                </a:solidFill>
                <a:latin typeface="Georgia"/>
              </a:rPr>
              <a:t>-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итоговые</a:t>
            </a:r>
            <a:r>
              <a:rPr sz="2400" b="1" dirty="0">
                <a:solidFill>
                  <a:srgbClr val="6D1F2C"/>
                </a:solidFill>
                <a:latin typeface="Georgia"/>
              </a:rPr>
              <a:t> </a:t>
            </a:r>
            <a:r>
              <a:rPr sz="2400" b="1" dirty="0" err="1">
                <a:solidFill>
                  <a:srgbClr val="6D1F2C"/>
                </a:solidFill>
                <a:latin typeface="Georgia"/>
              </a:rPr>
              <a:t>выводы</a:t>
            </a:r>
            <a:endParaRPr sz="2400" b="1" dirty="0">
              <a:solidFill>
                <a:srgbClr val="6D1F2C"/>
              </a:solidFill>
              <a:latin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731520" cy="4572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5545836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5545836" cy="36576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21792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ПО ПРАВОВОЙ ТЕМЕ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5180076" cy="33239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b="0" dirty="0">
                <a:solidFill>
                  <a:srgbClr val="2B2A33"/>
                </a:solidFill>
                <a:latin typeface="Calibri"/>
              </a:rPr>
              <a:t>1.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Доля</a:t>
            </a:r>
            <a:r>
              <a:rPr b="0" dirty="0">
                <a:solidFill>
                  <a:srgbClr val="2B2A33"/>
                </a:solidFill>
                <a:latin typeface="Calibri"/>
              </a:rPr>
              <a:t> в ООО,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созданная</a:t>
            </a:r>
            <a:r>
              <a:rPr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браке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всегда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совместное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имущество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>
                <a:solidFill>
                  <a:srgbClr val="2B2A33"/>
                </a:solidFill>
                <a:latin typeface="Calibri"/>
              </a:rPr>
              <a:t>2.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Защита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работает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только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заблаговременно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брачный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договор</a:t>
            </a:r>
            <a:r>
              <a:rPr b="0" dirty="0">
                <a:solidFill>
                  <a:srgbClr val="2B2A33"/>
                </a:solidFill>
                <a:latin typeface="Calibri"/>
              </a:rPr>
              <a:t>,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корпоративный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договор</a:t>
            </a:r>
            <a:r>
              <a:rPr b="0" dirty="0">
                <a:solidFill>
                  <a:srgbClr val="2B2A33"/>
                </a:solidFill>
                <a:latin typeface="Calibri"/>
              </a:rPr>
              <a:t>,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устав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>
                <a:solidFill>
                  <a:srgbClr val="2B2A33"/>
                </a:solidFill>
                <a:latin typeface="Calibri"/>
              </a:rPr>
              <a:t>3.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Обеспечительные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меры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одновременно</a:t>
            </a:r>
            <a:r>
              <a:rPr b="0" dirty="0">
                <a:solidFill>
                  <a:srgbClr val="2B2A33"/>
                </a:solidFill>
                <a:latin typeface="Calibri"/>
              </a:rPr>
              <a:t> с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иском</a:t>
            </a:r>
            <a:r>
              <a:rPr b="0" dirty="0">
                <a:solidFill>
                  <a:srgbClr val="2B2A33"/>
                </a:solidFill>
                <a:latin typeface="Calibri"/>
              </a:rPr>
              <a:t>;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каждый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день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промедления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может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стоить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миллионов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>
                <a:solidFill>
                  <a:srgbClr val="2B2A33"/>
                </a:solidFill>
                <a:latin typeface="Calibri"/>
              </a:rPr>
              <a:t>4.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При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споре</a:t>
            </a:r>
            <a:r>
              <a:rPr b="0" dirty="0">
                <a:solidFill>
                  <a:srgbClr val="2B2A33"/>
                </a:solidFill>
                <a:latin typeface="Calibri"/>
              </a:rPr>
              <a:t> о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стоимости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только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экспертиза</a:t>
            </a:r>
            <a:r>
              <a:rPr b="0" dirty="0">
                <a:solidFill>
                  <a:srgbClr val="2B2A33"/>
                </a:solidFill>
                <a:latin typeface="Calibri"/>
              </a:rPr>
              <a:t>;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расч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е</a:t>
            </a:r>
            <a:r>
              <a:rPr b="0" dirty="0">
                <a:solidFill>
                  <a:srgbClr val="2B2A33"/>
                </a:solidFill>
                <a:latin typeface="Calibri"/>
              </a:rPr>
              <a:t>т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стороны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без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проверки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основание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для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отмены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>
                <a:solidFill>
                  <a:srgbClr val="2B2A33"/>
                </a:solidFill>
                <a:latin typeface="Calibri"/>
              </a:rPr>
              <a:t>5.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Выход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из</a:t>
            </a:r>
            <a:r>
              <a:rPr b="0" dirty="0">
                <a:solidFill>
                  <a:srgbClr val="2B2A33"/>
                </a:solidFill>
                <a:latin typeface="Calibri"/>
              </a:rPr>
              <a:t> ООО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накануне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раздела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спасает</a:t>
            </a:r>
            <a:r>
              <a:rPr b="0" dirty="0">
                <a:solidFill>
                  <a:srgbClr val="2B2A33"/>
                </a:solidFill>
                <a:latin typeface="Calibri"/>
              </a:rPr>
              <a:t>;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отказ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от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выплаты</a:t>
            </a:r>
            <a:r>
              <a:rPr b="0" dirty="0">
                <a:solidFill>
                  <a:srgbClr val="2B2A33"/>
                </a:solidFill>
                <a:latin typeface="Calibri"/>
              </a:rPr>
              <a:t> в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простой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письменной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форме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ничтожен</a:t>
            </a:r>
            <a:endParaRPr b="0" dirty="0">
              <a:solidFill>
                <a:srgbClr val="2B2A33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85916" y="1600200"/>
            <a:ext cx="5545836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E5DC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185916" y="1600200"/>
            <a:ext cx="5545836" cy="36576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50508" y="1655064"/>
            <a:ext cx="5271516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ПО ПРОФЕССИОНАЛЬНОМУ РЕСУРСУ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68796" y="2057400"/>
            <a:ext cx="5180076" cy="11079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b="0" dirty="0">
                <a:solidFill>
                  <a:srgbClr val="2B2A33"/>
                </a:solidFill>
                <a:latin typeface="Calibri"/>
              </a:rPr>
              <a:t>6.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Ваш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ресурс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ваш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главный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профессиональный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актив</a:t>
            </a:r>
            <a:r>
              <a:rPr b="0" dirty="0">
                <a:solidFill>
                  <a:srgbClr val="2B2A33"/>
                </a:solidFill>
                <a:latin typeface="Calibri"/>
              </a:rPr>
              <a:t>;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без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него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нет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качественной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работы</a:t>
            </a:r>
            <a:endParaRPr b="0" dirty="0">
              <a:solidFill>
                <a:srgbClr val="2B2A33"/>
              </a:solidFill>
              <a:latin typeface="Calibri"/>
            </a:endParaRPr>
          </a:p>
          <a:p>
            <a:pPr algn="l"/>
            <a:r>
              <a:rPr b="0" dirty="0">
                <a:solidFill>
                  <a:srgbClr val="2B2A33"/>
                </a:solidFill>
                <a:latin typeface="Calibri"/>
              </a:rPr>
              <a:t>7.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Выгорание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lang="ru-RU" b="0" dirty="0">
                <a:solidFill>
                  <a:srgbClr val="2B2A33"/>
                </a:solidFill>
                <a:latin typeface="Calibri"/>
              </a:rPr>
              <a:t>-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это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сигнал</a:t>
            </a:r>
            <a:r>
              <a:rPr b="0" dirty="0">
                <a:solidFill>
                  <a:srgbClr val="2B2A33"/>
                </a:solidFill>
                <a:latin typeface="Calibri"/>
              </a:rPr>
              <a:t>,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не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приговор</a:t>
            </a:r>
            <a:r>
              <a:rPr b="0" dirty="0">
                <a:solidFill>
                  <a:srgbClr val="2B2A33"/>
                </a:solidFill>
                <a:latin typeface="Calibri"/>
              </a:rPr>
              <a:t>; с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ним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можно</a:t>
            </a:r>
            <a:r>
              <a:rPr b="0" dirty="0">
                <a:solidFill>
                  <a:srgbClr val="2B2A33"/>
                </a:solidFill>
                <a:latin typeface="Calibri"/>
              </a:rPr>
              <a:t> и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нужно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работать</a:t>
            </a:r>
            <a:r>
              <a:rPr b="0" dirty="0">
                <a:solidFill>
                  <a:srgbClr val="2B2A33"/>
                </a:solidFill>
                <a:latin typeface="Calibri"/>
              </a:rPr>
              <a:t> </a:t>
            </a:r>
            <a:r>
              <a:rPr b="0" dirty="0" err="1">
                <a:solidFill>
                  <a:srgbClr val="2B2A33"/>
                </a:solidFill>
                <a:latin typeface="Calibri"/>
              </a:rPr>
              <a:t>системно</a:t>
            </a:r>
            <a:endParaRPr b="0" dirty="0">
              <a:solidFill>
                <a:srgbClr val="2B2A33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1188720"/>
            <a:ext cx="10515600" cy="12801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7200" b="1" dirty="0" err="1">
                <a:solidFill>
                  <a:srgbClr val="FFFFFF"/>
                </a:solidFill>
                <a:latin typeface="Georgia"/>
              </a:rPr>
              <a:t>Спасибо</a:t>
            </a:r>
            <a:endParaRPr sz="7200" b="1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515600" cy="113877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800" b="0" dirty="0" err="1">
                <a:solidFill>
                  <a:srgbClr val="F1E7D2"/>
                </a:solidFill>
                <a:latin typeface="Calibri"/>
              </a:rPr>
              <a:t>Спасибо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,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что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были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сегодня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здесь</a:t>
            </a:r>
            <a:endParaRPr sz="1800" b="0" dirty="0">
              <a:solidFill>
                <a:srgbClr val="F1E7D2"/>
              </a:solidFill>
              <a:latin typeface="Calibri"/>
            </a:endParaRPr>
          </a:p>
          <a:p>
            <a:pPr algn="l"/>
            <a:r>
              <a:rPr sz="1800" b="0" dirty="0" err="1">
                <a:solidFill>
                  <a:srgbClr val="F1E7D2"/>
                </a:solidFill>
                <a:latin typeface="Calibri"/>
              </a:rPr>
              <a:t>Спасибо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за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ваши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вопросы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и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за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ваш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опыт</a:t>
            </a:r>
            <a:endParaRPr sz="1800" b="0" dirty="0">
              <a:solidFill>
                <a:srgbClr val="F1E7D2"/>
              </a:solidFill>
              <a:latin typeface="Calibri"/>
            </a:endParaRPr>
          </a:p>
          <a:p>
            <a:pPr algn="l"/>
            <a:r>
              <a:rPr sz="1800" b="0" dirty="0" err="1">
                <a:solidFill>
                  <a:srgbClr val="F1E7D2"/>
                </a:solidFill>
                <a:latin typeface="Calibri"/>
              </a:rPr>
              <a:t>Каждый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из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вас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делает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важную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работу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lang="ru-RU" sz="1800" b="0" dirty="0">
                <a:solidFill>
                  <a:srgbClr val="F1E7D2"/>
                </a:solidFill>
                <a:latin typeface="Calibri"/>
              </a:rPr>
              <a:t>-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работу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,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которая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меняет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жизни</a:t>
            </a:r>
            <a:r>
              <a:rPr sz="1800" b="0" dirty="0">
                <a:solidFill>
                  <a:srgbClr val="F1E7D2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F1E7D2"/>
                </a:solidFill>
                <a:latin typeface="Calibri"/>
              </a:rPr>
              <a:t>людей</a:t>
            </a:r>
            <a:endParaRPr sz="1800" b="0" dirty="0">
              <a:solidFill>
                <a:srgbClr val="F1E7D2"/>
              </a:solidFill>
              <a:latin typeface="Calibri"/>
            </a:endParaRPr>
          </a:p>
          <a:p>
            <a:pPr algn="l"/>
            <a:r>
              <a:rPr sz="2000" b="1" dirty="0" err="1">
                <a:solidFill>
                  <a:srgbClr val="B89968"/>
                </a:solidFill>
                <a:latin typeface="Georgia"/>
              </a:rPr>
              <a:t>Берегите</a:t>
            </a:r>
            <a:r>
              <a:rPr sz="2000" b="1" dirty="0">
                <a:solidFill>
                  <a:srgbClr val="B89968"/>
                </a:solidFill>
                <a:latin typeface="Georgia"/>
              </a:rPr>
              <a:t> </a:t>
            </a:r>
            <a:r>
              <a:rPr sz="2000" b="1" dirty="0" err="1">
                <a:solidFill>
                  <a:srgbClr val="B89968"/>
                </a:solidFill>
                <a:latin typeface="Georgia"/>
              </a:rPr>
              <a:t>себя</a:t>
            </a:r>
            <a:endParaRPr sz="2000" b="1" dirty="0">
              <a:solidFill>
                <a:srgbClr val="B89968"/>
              </a:solidFill>
              <a:latin typeface="Georgia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114800"/>
            <a:ext cx="10360152" cy="2377440"/>
          </a:xfrm>
          <a:prstGeom prst="rect">
            <a:avLst/>
          </a:prstGeom>
          <a:solidFill>
            <a:srgbClr val="F5F0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4114800"/>
            <a:ext cx="137160" cy="237744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188720" y="4251960"/>
            <a:ext cx="1005840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6D1F2C"/>
                </a:solidFill>
                <a:latin typeface="Calibri"/>
              </a:rPr>
              <a:t>КОНТАКТЫ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4688008"/>
            <a:ext cx="10058400" cy="70788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800" b="1" dirty="0">
                <a:solidFill>
                  <a:srgbClr val="6D1F2C"/>
                </a:solidFill>
                <a:latin typeface="Georgia"/>
              </a:rPr>
              <a:t>Мазка Евгения</a:t>
            </a:r>
          </a:p>
          <a:p>
            <a:pPr algn="l"/>
            <a:r>
              <a:rPr sz="1400" b="0" dirty="0">
                <a:solidFill>
                  <a:srgbClr val="2B2A33"/>
                </a:solidFill>
                <a:latin typeface="Calibri"/>
              </a:rPr>
              <a:t>+7 (926) 323-88-06</a:t>
            </a:r>
          </a:p>
          <a:p>
            <a:pPr algn="l"/>
            <a:r>
              <a:rPr sz="1400" b="0" dirty="0">
                <a:solidFill>
                  <a:srgbClr val="2B2A33"/>
                </a:solidFill>
                <a:latin typeface="Calibri"/>
              </a:rPr>
              <a:t>89263238806@bk.ru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7F927-0537-6402-1A00-647EA5F6B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3867DF6-AF21-6492-39BD-68FF019C16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D1F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EE516A-0ADB-7DAA-E747-FC0E088D0780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B89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C1C6D2-D6A6-4577-F260-F3D695213444}"/>
              </a:ext>
            </a:extLst>
          </p:cNvPr>
          <p:cNvSpPr txBox="1"/>
          <p:nvPr/>
        </p:nvSpPr>
        <p:spPr>
          <a:xfrm>
            <a:off x="1188720" y="4251960"/>
            <a:ext cx="1005840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>
                <a:solidFill>
                  <a:srgbClr val="6D1F2C"/>
                </a:solidFill>
                <a:latin typeface="Calibri"/>
              </a:rPr>
              <a:t>КОНТАКТЫ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1335365-2A0F-C8EB-78B9-84057635FD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1721" y="716506"/>
            <a:ext cx="2369024" cy="236902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8AE7C68-2E4C-574C-2531-0549B9C0F176}"/>
              </a:ext>
            </a:extLst>
          </p:cNvPr>
          <p:cNvSpPr txBox="1"/>
          <p:nvPr/>
        </p:nvSpPr>
        <p:spPr>
          <a:xfrm>
            <a:off x="1030409" y="709681"/>
            <a:ext cx="16502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Записаться на бесплатную сессию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E5E9D4F-071C-0658-CCCA-6D2B92C330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1553" y="709682"/>
            <a:ext cx="2369024" cy="23690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5659B0F-129E-4E43-4270-F990763F6791}"/>
              </a:ext>
            </a:extLst>
          </p:cNvPr>
          <p:cNvSpPr txBox="1"/>
          <p:nvPr/>
        </p:nvSpPr>
        <p:spPr>
          <a:xfrm>
            <a:off x="7083191" y="716506"/>
            <a:ext cx="1568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Судебная практика и ресурсная аптечка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704B4ED-916D-5096-494B-FBB80FC970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7604" y="3528078"/>
            <a:ext cx="2402508" cy="2818131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5353C01B-8A21-D8D2-8951-A20B9E2046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1553" y="3869824"/>
            <a:ext cx="2347408" cy="234740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1D9CE64-B226-DB68-99C1-8EA92CA6ADBA}"/>
              </a:ext>
            </a:extLst>
          </p:cNvPr>
          <p:cNvSpPr txBox="1"/>
          <p:nvPr/>
        </p:nvSpPr>
        <p:spPr>
          <a:xfrm>
            <a:off x="7083191" y="3796811"/>
            <a:ext cx="1568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Канал в Макс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8DECE3-F8FC-3B17-6906-37D756F5CF8A}"/>
              </a:ext>
            </a:extLst>
          </p:cNvPr>
          <p:cNvSpPr txBox="1"/>
          <p:nvPr/>
        </p:nvSpPr>
        <p:spPr>
          <a:xfrm>
            <a:off x="1108543" y="3885783"/>
            <a:ext cx="1568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Канал в Телеграм</a:t>
            </a:r>
          </a:p>
        </p:txBody>
      </p:sp>
    </p:spTree>
    <p:extLst>
      <p:ext uri="{BB962C8B-B14F-4D97-AF65-F5344CB8AC3E}">
        <p14:creationId xmlns:p14="http://schemas.microsoft.com/office/powerpoint/2010/main" val="1870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9466</Words>
  <Application>Microsoft Office PowerPoint</Application>
  <PresentationFormat>Широкоэкранный</PresentationFormat>
  <Paragraphs>1359</Paragraphs>
  <Slides>93</Slides>
  <Notes>47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93</vt:i4>
      </vt:variant>
    </vt:vector>
  </HeadingPairs>
  <TitlesOfParts>
    <vt:vector size="97" baseType="lpstr">
      <vt:lpstr>Arial</vt:lpstr>
      <vt:lpstr>Calibri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Евгения Мазка</cp:lastModifiedBy>
  <cp:revision>24</cp:revision>
  <dcterms:created xsi:type="dcterms:W3CDTF">2026-05-27T18:40:02Z</dcterms:created>
  <dcterms:modified xsi:type="dcterms:W3CDTF">2026-05-29T05:41:16Z</dcterms:modified>
</cp:coreProperties>
</file>