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0"/>
  </p:notesMasterIdLst>
  <p:sldIdLst>
    <p:sldId id="256" r:id="rId2"/>
    <p:sldId id="257" r:id="rId3"/>
    <p:sldId id="258" r:id="rId4"/>
    <p:sldId id="276" r:id="rId5"/>
    <p:sldId id="277" r:id="rId6"/>
    <p:sldId id="278" r:id="rId7"/>
    <p:sldId id="279" r:id="rId8"/>
    <p:sldId id="280" r:id="rId9"/>
    <p:sldId id="281" r:id="rId10"/>
    <p:sldId id="282" r:id="rId11"/>
    <p:sldId id="283" r:id="rId12"/>
    <p:sldId id="269" r:id="rId13"/>
    <p:sldId id="270" r:id="rId14"/>
    <p:sldId id="271" r:id="rId15"/>
    <p:sldId id="272" r:id="rId16"/>
    <p:sldId id="273" r:id="rId17"/>
    <p:sldId id="274" r:id="rId18"/>
    <p:sldId id="275"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36"/>
    <a:srgbClr val="00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0" d="100"/>
          <a:sy n="90" d="100"/>
        </p:scale>
        <p:origin x="-984"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B269B5-0520-457A-A77B-95AB23890EF3}" type="datetimeFigureOut">
              <a:rPr lang="ru-RU" smtClean="0"/>
              <a:pPr/>
              <a:t>19.05.2026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83C184-99EB-4BBD-A43E-00F6AA4A76DC}"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4</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5</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6</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7</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8</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9</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10</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11</a:t>
            </a:fld>
            <a:endParaRPr lang="en-US"/>
          </a:p>
        </p:txBody>
      </p:sp>
    </p:spTree>
    <p:extLst>
      <p:ext uri="{BB962C8B-B14F-4D97-AF65-F5344CB8AC3E}">
        <p14:creationId xmlns=""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5B106E36-FD25-4E2D-B0AA-010F637433A0}" type="datetimeFigureOut">
              <a:rPr lang="ru-RU" smtClean="0"/>
              <a:pPr/>
              <a:t>19.05.2026</a:t>
            </a:fld>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19.05.2026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19.05.2026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lide 3 master">
    <p:spTree>
      <p:nvGrpSpPr>
        <p:cNvPr id="1" name=""/>
        <p:cNvGrpSpPr/>
        <p:nvPr/>
      </p:nvGrpSpPr>
      <p:grpSpPr>
        <a:xfrm>
          <a:off x="0" y="0"/>
          <a:ext cx="0" cy="0"/>
          <a:chOff x="0" y="0"/>
          <a:chExt cx="0" cy="0"/>
        </a:xfrm>
      </p:grpSpPr>
      <p:sp>
        <p:nvSpPr>
          <p:cNvPr id="2" name="Shape 0"/>
          <p:cNvSpPr/>
          <p:nvPr/>
        </p:nvSpPr>
        <p:spPr>
          <a:xfrm>
            <a:off x="0" y="0"/>
            <a:ext cx="9144000" cy="6858000"/>
          </a:xfrm>
          <a:prstGeom prst="rect">
            <a:avLst/>
          </a:prstGeom>
          <a:solidFill>
            <a:srgbClr val="271C4E"/>
          </a:solidFill>
          <a:ln/>
        </p:spPr>
      </p:sp>
      <p:sp>
        <p:nvSpPr>
          <p:cNvPr id="3" name="Shape 1"/>
          <p:cNvSpPr/>
          <p:nvPr/>
        </p:nvSpPr>
        <p:spPr>
          <a:xfrm>
            <a:off x="0" y="0"/>
            <a:ext cx="9144000" cy="6858000"/>
          </a:xfrm>
          <a:prstGeom prst="rect">
            <a:avLst/>
          </a:prstGeom>
          <a:solidFill>
            <a:srgbClr val="100C35"/>
          </a:solidFill>
          <a:ln/>
        </p:spPr>
      </p:sp>
      <p:pic>
        <p:nvPicPr>
          <p:cNvPr id="4" name="Image 0" descr="preencoded.png">
            <a:hlinkClick r:id="rId2"/>
          </p:cNvPr>
          <p:cNvPicPr>
            <a:picLocks noChangeAspect="1"/>
          </p:cNvPicPr>
          <p:nvPr/>
        </p:nvPicPr>
        <p:blipFill>
          <a:blip r:embed="rId3" cstate="print"/>
          <a:stretch>
            <a:fillRect/>
          </a:stretch>
        </p:blipFill>
        <p:spPr>
          <a:xfrm>
            <a:off x="8029181" y="6459321"/>
            <a:ext cx="1071843" cy="341376"/>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lide 4 master">
    <p:spTree>
      <p:nvGrpSpPr>
        <p:cNvPr id="1" name=""/>
        <p:cNvGrpSpPr/>
        <p:nvPr/>
      </p:nvGrpSpPr>
      <p:grpSpPr>
        <a:xfrm>
          <a:off x="0" y="0"/>
          <a:ext cx="0" cy="0"/>
          <a:chOff x="0" y="0"/>
          <a:chExt cx="0" cy="0"/>
        </a:xfrm>
      </p:grpSpPr>
      <p:sp>
        <p:nvSpPr>
          <p:cNvPr id="2" name="Shape 0"/>
          <p:cNvSpPr/>
          <p:nvPr/>
        </p:nvSpPr>
        <p:spPr>
          <a:xfrm>
            <a:off x="0" y="0"/>
            <a:ext cx="9144000" cy="6858000"/>
          </a:xfrm>
          <a:prstGeom prst="rect">
            <a:avLst/>
          </a:prstGeom>
          <a:solidFill>
            <a:srgbClr val="271C4E"/>
          </a:solidFill>
          <a:ln/>
        </p:spPr>
      </p:sp>
      <p:sp>
        <p:nvSpPr>
          <p:cNvPr id="3" name="Shape 1"/>
          <p:cNvSpPr/>
          <p:nvPr/>
        </p:nvSpPr>
        <p:spPr>
          <a:xfrm>
            <a:off x="0" y="0"/>
            <a:ext cx="9144000" cy="6858000"/>
          </a:xfrm>
          <a:prstGeom prst="rect">
            <a:avLst/>
          </a:prstGeom>
          <a:solidFill>
            <a:srgbClr val="100C35"/>
          </a:solidFill>
          <a:ln/>
        </p:spPr>
      </p:sp>
      <p:pic>
        <p:nvPicPr>
          <p:cNvPr id="4" name="Image 0" descr="preencoded.png">
            <a:hlinkClick r:id="rId2"/>
          </p:cNvPr>
          <p:cNvPicPr>
            <a:picLocks noChangeAspect="1"/>
          </p:cNvPicPr>
          <p:nvPr/>
        </p:nvPicPr>
        <p:blipFill>
          <a:blip r:embed="rId3" cstate="print"/>
          <a:stretch>
            <a:fillRect/>
          </a:stretch>
        </p:blipFill>
        <p:spPr>
          <a:xfrm>
            <a:off x="8029181" y="6459321"/>
            <a:ext cx="1071843" cy="341376"/>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lide 5 master">
    <p:spTree>
      <p:nvGrpSpPr>
        <p:cNvPr id="1" name=""/>
        <p:cNvGrpSpPr/>
        <p:nvPr/>
      </p:nvGrpSpPr>
      <p:grpSpPr>
        <a:xfrm>
          <a:off x="0" y="0"/>
          <a:ext cx="0" cy="0"/>
          <a:chOff x="0" y="0"/>
          <a:chExt cx="0" cy="0"/>
        </a:xfrm>
      </p:grpSpPr>
      <p:sp>
        <p:nvSpPr>
          <p:cNvPr id="2" name="Shape 0"/>
          <p:cNvSpPr/>
          <p:nvPr/>
        </p:nvSpPr>
        <p:spPr>
          <a:xfrm>
            <a:off x="0" y="0"/>
            <a:ext cx="9144000" cy="6858000"/>
          </a:xfrm>
          <a:prstGeom prst="rect">
            <a:avLst/>
          </a:prstGeom>
          <a:solidFill>
            <a:srgbClr val="271C4E"/>
          </a:solidFill>
          <a:ln/>
        </p:spPr>
      </p:sp>
      <p:sp>
        <p:nvSpPr>
          <p:cNvPr id="3" name="Shape 1"/>
          <p:cNvSpPr/>
          <p:nvPr/>
        </p:nvSpPr>
        <p:spPr>
          <a:xfrm>
            <a:off x="0" y="0"/>
            <a:ext cx="9144000" cy="6858000"/>
          </a:xfrm>
          <a:prstGeom prst="rect">
            <a:avLst/>
          </a:prstGeom>
          <a:solidFill>
            <a:srgbClr val="100C35"/>
          </a:solidFill>
          <a:ln/>
        </p:spPr>
      </p:sp>
      <p:pic>
        <p:nvPicPr>
          <p:cNvPr id="4" name="Image 0" descr="preencoded.png">
            <a:hlinkClick r:id="rId2"/>
          </p:cNvPr>
          <p:cNvPicPr>
            <a:picLocks noChangeAspect="1"/>
          </p:cNvPicPr>
          <p:nvPr/>
        </p:nvPicPr>
        <p:blipFill>
          <a:blip r:embed="rId3" cstate="print"/>
          <a:stretch>
            <a:fillRect/>
          </a:stretch>
        </p:blipFill>
        <p:spPr>
          <a:xfrm>
            <a:off x="8029181" y="6459321"/>
            <a:ext cx="1071843" cy="341376"/>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Slide 6 master">
    <p:spTree>
      <p:nvGrpSpPr>
        <p:cNvPr id="1" name=""/>
        <p:cNvGrpSpPr/>
        <p:nvPr/>
      </p:nvGrpSpPr>
      <p:grpSpPr>
        <a:xfrm>
          <a:off x="0" y="0"/>
          <a:ext cx="0" cy="0"/>
          <a:chOff x="0" y="0"/>
          <a:chExt cx="0" cy="0"/>
        </a:xfrm>
      </p:grpSpPr>
      <p:sp>
        <p:nvSpPr>
          <p:cNvPr id="2" name="Shape 0"/>
          <p:cNvSpPr/>
          <p:nvPr/>
        </p:nvSpPr>
        <p:spPr>
          <a:xfrm>
            <a:off x="0" y="0"/>
            <a:ext cx="9144000" cy="6858000"/>
          </a:xfrm>
          <a:prstGeom prst="rect">
            <a:avLst/>
          </a:prstGeom>
          <a:solidFill>
            <a:srgbClr val="271C4E"/>
          </a:solidFill>
          <a:ln/>
        </p:spPr>
      </p:sp>
      <p:sp>
        <p:nvSpPr>
          <p:cNvPr id="3" name="Shape 1"/>
          <p:cNvSpPr/>
          <p:nvPr/>
        </p:nvSpPr>
        <p:spPr>
          <a:xfrm>
            <a:off x="0" y="0"/>
            <a:ext cx="9144000" cy="6858000"/>
          </a:xfrm>
          <a:prstGeom prst="rect">
            <a:avLst/>
          </a:prstGeom>
          <a:solidFill>
            <a:srgbClr val="100C35"/>
          </a:solidFill>
          <a:ln/>
        </p:spPr>
      </p:sp>
      <p:pic>
        <p:nvPicPr>
          <p:cNvPr id="4" name="Image 0" descr="preencoded.png">
            <a:hlinkClick r:id="rId2"/>
          </p:cNvPr>
          <p:cNvPicPr>
            <a:picLocks noChangeAspect="1"/>
          </p:cNvPicPr>
          <p:nvPr/>
        </p:nvPicPr>
        <p:blipFill>
          <a:blip r:embed="rId3" cstate="print"/>
          <a:stretch>
            <a:fillRect/>
          </a:stretch>
        </p:blipFill>
        <p:spPr>
          <a:xfrm>
            <a:off x="8029181" y="6459321"/>
            <a:ext cx="1071843" cy="341376"/>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Slide 7 master">
    <p:spTree>
      <p:nvGrpSpPr>
        <p:cNvPr id="1" name=""/>
        <p:cNvGrpSpPr/>
        <p:nvPr/>
      </p:nvGrpSpPr>
      <p:grpSpPr>
        <a:xfrm>
          <a:off x="0" y="0"/>
          <a:ext cx="0" cy="0"/>
          <a:chOff x="0" y="0"/>
          <a:chExt cx="0" cy="0"/>
        </a:xfrm>
      </p:grpSpPr>
      <p:sp>
        <p:nvSpPr>
          <p:cNvPr id="2" name="Shape 0"/>
          <p:cNvSpPr/>
          <p:nvPr/>
        </p:nvSpPr>
        <p:spPr>
          <a:xfrm>
            <a:off x="0" y="0"/>
            <a:ext cx="9144000" cy="6858000"/>
          </a:xfrm>
          <a:prstGeom prst="rect">
            <a:avLst/>
          </a:prstGeom>
          <a:solidFill>
            <a:srgbClr val="271C4E"/>
          </a:solidFill>
          <a:ln/>
        </p:spPr>
      </p:sp>
      <p:sp>
        <p:nvSpPr>
          <p:cNvPr id="3" name="Shape 1"/>
          <p:cNvSpPr/>
          <p:nvPr/>
        </p:nvSpPr>
        <p:spPr>
          <a:xfrm>
            <a:off x="0" y="0"/>
            <a:ext cx="9144000" cy="6858000"/>
          </a:xfrm>
          <a:prstGeom prst="rect">
            <a:avLst/>
          </a:prstGeom>
          <a:solidFill>
            <a:srgbClr val="100C35"/>
          </a:solidFill>
          <a:ln/>
        </p:spPr>
      </p:sp>
      <p:pic>
        <p:nvPicPr>
          <p:cNvPr id="4" name="Image 0" descr="preencoded.png">
            <a:hlinkClick r:id="rId2"/>
          </p:cNvPr>
          <p:cNvPicPr>
            <a:picLocks noChangeAspect="1"/>
          </p:cNvPicPr>
          <p:nvPr/>
        </p:nvPicPr>
        <p:blipFill>
          <a:blip r:embed="rId3" cstate="print"/>
          <a:stretch>
            <a:fillRect/>
          </a:stretch>
        </p:blipFill>
        <p:spPr>
          <a:xfrm>
            <a:off x="8029181" y="6459321"/>
            <a:ext cx="1071843" cy="341376"/>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Slide 8 master">
    <p:spTree>
      <p:nvGrpSpPr>
        <p:cNvPr id="1" name=""/>
        <p:cNvGrpSpPr/>
        <p:nvPr/>
      </p:nvGrpSpPr>
      <p:grpSpPr>
        <a:xfrm>
          <a:off x="0" y="0"/>
          <a:ext cx="0" cy="0"/>
          <a:chOff x="0" y="0"/>
          <a:chExt cx="0" cy="0"/>
        </a:xfrm>
      </p:grpSpPr>
      <p:sp>
        <p:nvSpPr>
          <p:cNvPr id="2" name="Shape 0"/>
          <p:cNvSpPr/>
          <p:nvPr/>
        </p:nvSpPr>
        <p:spPr>
          <a:xfrm>
            <a:off x="0" y="0"/>
            <a:ext cx="9144000" cy="6858000"/>
          </a:xfrm>
          <a:prstGeom prst="rect">
            <a:avLst/>
          </a:prstGeom>
          <a:solidFill>
            <a:srgbClr val="271C4E"/>
          </a:solidFill>
          <a:ln/>
        </p:spPr>
      </p:sp>
      <p:sp>
        <p:nvSpPr>
          <p:cNvPr id="3" name="Shape 1"/>
          <p:cNvSpPr/>
          <p:nvPr/>
        </p:nvSpPr>
        <p:spPr>
          <a:xfrm>
            <a:off x="0" y="0"/>
            <a:ext cx="9144000" cy="6858000"/>
          </a:xfrm>
          <a:prstGeom prst="rect">
            <a:avLst/>
          </a:prstGeom>
          <a:solidFill>
            <a:srgbClr val="100C35"/>
          </a:solidFill>
          <a:ln/>
        </p:spPr>
      </p:sp>
      <p:pic>
        <p:nvPicPr>
          <p:cNvPr id="4" name="Image 0" descr="preencoded.png">
            <a:hlinkClick r:id="rId2"/>
          </p:cNvPr>
          <p:cNvPicPr>
            <a:picLocks noChangeAspect="1"/>
          </p:cNvPicPr>
          <p:nvPr/>
        </p:nvPicPr>
        <p:blipFill>
          <a:blip r:embed="rId3" cstate="print"/>
          <a:stretch>
            <a:fillRect/>
          </a:stretch>
        </p:blipFill>
        <p:spPr>
          <a:xfrm>
            <a:off x="8029181" y="6459321"/>
            <a:ext cx="1071843" cy="341376"/>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Slide 9 master">
    <p:spTree>
      <p:nvGrpSpPr>
        <p:cNvPr id="1" name=""/>
        <p:cNvGrpSpPr/>
        <p:nvPr/>
      </p:nvGrpSpPr>
      <p:grpSpPr>
        <a:xfrm>
          <a:off x="0" y="0"/>
          <a:ext cx="0" cy="0"/>
          <a:chOff x="0" y="0"/>
          <a:chExt cx="0" cy="0"/>
        </a:xfrm>
      </p:grpSpPr>
      <p:sp>
        <p:nvSpPr>
          <p:cNvPr id="2" name="Shape 0"/>
          <p:cNvSpPr/>
          <p:nvPr/>
        </p:nvSpPr>
        <p:spPr>
          <a:xfrm>
            <a:off x="0" y="0"/>
            <a:ext cx="9144000" cy="6858000"/>
          </a:xfrm>
          <a:prstGeom prst="rect">
            <a:avLst/>
          </a:prstGeom>
          <a:solidFill>
            <a:srgbClr val="271C4E"/>
          </a:solidFill>
          <a:ln/>
        </p:spPr>
      </p:sp>
      <p:sp>
        <p:nvSpPr>
          <p:cNvPr id="3" name="Shape 1"/>
          <p:cNvSpPr/>
          <p:nvPr/>
        </p:nvSpPr>
        <p:spPr>
          <a:xfrm>
            <a:off x="0" y="0"/>
            <a:ext cx="9144000" cy="6858000"/>
          </a:xfrm>
          <a:prstGeom prst="rect">
            <a:avLst/>
          </a:prstGeom>
          <a:solidFill>
            <a:srgbClr val="100C35"/>
          </a:solidFill>
          <a:ln/>
        </p:spPr>
      </p:sp>
      <p:pic>
        <p:nvPicPr>
          <p:cNvPr id="4" name="Image 0" descr="preencoded.png">
            <a:hlinkClick r:id="rId2"/>
          </p:cNvPr>
          <p:cNvPicPr>
            <a:picLocks noChangeAspect="1"/>
          </p:cNvPicPr>
          <p:nvPr/>
        </p:nvPicPr>
        <p:blipFill>
          <a:blip r:embed="rId3" cstate="print"/>
          <a:stretch>
            <a:fillRect/>
          </a:stretch>
        </p:blipFill>
        <p:spPr>
          <a:xfrm>
            <a:off x="8029181" y="6459321"/>
            <a:ext cx="1071843" cy="341376"/>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lide 10 master">
    <p:spTree>
      <p:nvGrpSpPr>
        <p:cNvPr id="1" name=""/>
        <p:cNvGrpSpPr/>
        <p:nvPr/>
      </p:nvGrpSpPr>
      <p:grpSpPr>
        <a:xfrm>
          <a:off x="0" y="0"/>
          <a:ext cx="0" cy="0"/>
          <a:chOff x="0" y="0"/>
          <a:chExt cx="0" cy="0"/>
        </a:xfrm>
      </p:grpSpPr>
      <p:sp>
        <p:nvSpPr>
          <p:cNvPr id="2" name="Shape 0"/>
          <p:cNvSpPr/>
          <p:nvPr/>
        </p:nvSpPr>
        <p:spPr>
          <a:xfrm>
            <a:off x="0" y="0"/>
            <a:ext cx="9144000" cy="6858000"/>
          </a:xfrm>
          <a:prstGeom prst="rect">
            <a:avLst/>
          </a:prstGeom>
          <a:solidFill>
            <a:srgbClr val="271C4E"/>
          </a:solidFill>
          <a:ln/>
        </p:spPr>
      </p:sp>
      <p:sp>
        <p:nvSpPr>
          <p:cNvPr id="3" name="Shape 1"/>
          <p:cNvSpPr/>
          <p:nvPr/>
        </p:nvSpPr>
        <p:spPr>
          <a:xfrm>
            <a:off x="0" y="0"/>
            <a:ext cx="9144000" cy="6858000"/>
          </a:xfrm>
          <a:prstGeom prst="rect">
            <a:avLst/>
          </a:prstGeom>
          <a:solidFill>
            <a:srgbClr val="100C35"/>
          </a:solidFill>
          <a:ln/>
        </p:spPr>
      </p:sp>
      <p:pic>
        <p:nvPicPr>
          <p:cNvPr id="4" name="Image 0" descr="preencoded.png">
            <a:hlinkClick r:id="rId2"/>
          </p:cNvPr>
          <p:cNvPicPr>
            <a:picLocks noChangeAspect="1"/>
          </p:cNvPicPr>
          <p:nvPr/>
        </p:nvPicPr>
        <p:blipFill>
          <a:blip r:embed="rId3" cstate="print"/>
          <a:stretch>
            <a:fillRect/>
          </a:stretch>
        </p:blipFill>
        <p:spPr>
          <a:xfrm>
            <a:off x="8029181" y="6459321"/>
            <a:ext cx="1071843" cy="34137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19.05.2026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19.05.2026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19.05.2026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5B106E36-FD25-4E2D-B0AA-010F637433A0}" type="datetimeFigureOut">
              <a:rPr lang="ru-RU" smtClean="0"/>
              <a:pPr/>
              <a:t>19.05.2026</a:t>
            </a:fld>
            <a:endParaRPr lang="ru-RU"/>
          </a:p>
        </p:txBody>
      </p:sp>
      <p:sp>
        <p:nvSpPr>
          <p:cNvPr id="27" name="Номер слайда 26"/>
          <p:cNvSpPr>
            <a:spLocks noGrp="1"/>
          </p:cNvSpPr>
          <p:nvPr>
            <p:ph type="sldNum" sz="quarter" idx="11"/>
          </p:nvPr>
        </p:nvSpPr>
        <p:spPr/>
        <p:txBody>
          <a:bodyPr rtlCol="0"/>
          <a:lstStyle/>
          <a:p>
            <a:fld id="{725C68B6-61C2-468F-89AB-4B9F7531AA68}" type="slidenum">
              <a:rPr lang="ru-RU" smtClean="0"/>
              <a:pPr/>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5B106E36-FD25-4E2D-B0AA-010F637433A0}" type="datetimeFigureOut">
              <a:rPr lang="ru-RU" smtClean="0"/>
              <a:pPr/>
              <a:t>19.05.2026</a:t>
            </a:fld>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p>
        </p:txBody>
      </p:sp>
      <p:sp>
        <p:nvSpPr>
          <p:cNvPr id="5" name="Номер слайда 4"/>
          <p:cNvSpPr>
            <a:spLocks noGrp="1"/>
          </p:cNvSpPr>
          <p:nvPr>
            <p:ph type="sldNum" sz="quarter" idx="12"/>
          </p:nvPr>
        </p:nvSpPr>
        <p:spPr>
          <a:xfrm>
            <a:off x="8174736" y="2272"/>
            <a:ext cx="762000" cy="365760"/>
          </a:xfrm>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19.05.2026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19.05.2026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19.05.2026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5B106E36-FD25-4E2D-B0AA-010F637433A0}" type="datetimeFigureOut">
              <a:rPr lang="ru-RU" smtClean="0"/>
              <a:pPr/>
              <a:t>19.05.2026</a:t>
            </a:fld>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tel:+78633032816"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1988840"/>
            <a:ext cx="8458200" cy="1470025"/>
          </a:xfrm>
        </p:spPr>
        <p:txBody>
          <a:bodyPr>
            <a:normAutofit fontScale="900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ru-RU"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Garamond" pitchFamily="18" charset="0"/>
              </a:rPr>
              <a:t>Юридический аудит бизнеса: 10 точек риска, которые могут стоить миллионов</a:t>
            </a:r>
            <a:r>
              <a:rPr lang="ru-RU"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r>
            <a:br>
              <a:rPr lang="ru-RU"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endParaRPr lang="ru-RU"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Подзаголовок 2"/>
          <p:cNvSpPr>
            <a:spLocks noGrp="1"/>
          </p:cNvSpPr>
          <p:nvPr>
            <p:ph type="subTitle" idx="1"/>
          </p:nvPr>
        </p:nvSpPr>
        <p:spPr>
          <a:xfrm>
            <a:off x="0" y="3933056"/>
            <a:ext cx="4953000" cy="1752600"/>
          </a:xfrm>
        </p:spPr>
        <p:txBody>
          <a:bodyPr>
            <a:normAutofit fontScale="55000" lnSpcReduction="20000"/>
          </a:bodyPr>
          <a:lstStyle/>
          <a:p>
            <a:r>
              <a:rPr lang="ru-RU" b="1" dirty="0" smtClean="0">
                <a:latin typeface="Times New Roman" pitchFamily="18" charset="0"/>
                <a:cs typeface="Times New Roman" pitchFamily="18" charset="0"/>
              </a:rPr>
              <a:t>Спикер: </a:t>
            </a:r>
            <a:br>
              <a:rPr lang="ru-RU"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Некрасова Наталия Васильевна</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*генеральный директор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бюро юридической помощи «</a:t>
            </a:r>
            <a:r>
              <a:rPr lang="ru-RU" dirty="0" err="1" smtClean="0">
                <a:latin typeface="Times New Roman" pitchFamily="18" charset="0"/>
                <a:cs typeface="Times New Roman" pitchFamily="18" charset="0"/>
              </a:rPr>
              <a:t>Леганта</a:t>
            </a:r>
            <a:r>
              <a:rPr lang="ru-RU" dirty="0" smtClean="0">
                <a:latin typeface="Times New Roman" pitchFamily="18" charset="0"/>
                <a:cs typeface="Times New Roman" pitchFamily="18" charset="0"/>
              </a:rPr>
              <a:t> Групп» </a:t>
            </a:r>
          </a:p>
          <a:p>
            <a:r>
              <a:rPr lang="ru-RU" dirty="0" smtClean="0">
                <a:latin typeface="Times New Roman" pitchFamily="18" charset="0"/>
                <a:cs typeface="Times New Roman" pitchFamily="18" charset="0"/>
              </a:rPr>
              <a:t>*специалист в области налогового, корпоративного, </a:t>
            </a:r>
          </a:p>
          <a:p>
            <a:r>
              <a:rPr lang="ru-RU" dirty="0" smtClean="0">
                <a:latin typeface="Times New Roman" pitchFamily="18" charset="0"/>
                <a:cs typeface="Times New Roman" pitchFamily="18" charset="0"/>
              </a:rPr>
              <a:t>договорного права, с опытом работы более 10 лет</a:t>
            </a:r>
          </a:p>
          <a:p>
            <a:pPr algn="just"/>
            <a:r>
              <a:rPr lang="ru-RU" dirty="0" smtClean="0">
                <a:latin typeface="Times New Roman" pitchFamily="18" charset="0"/>
                <a:cs typeface="Times New Roman" pitchFamily="18" charset="0"/>
              </a:rPr>
              <a:t>*дипломированный специалист по направлению «Оценка бизнеса».</a:t>
            </a:r>
          </a:p>
          <a:p>
            <a:endParaRPr lang="ru-RU" dirty="0"/>
          </a:p>
        </p:txBody>
      </p:sp>
      <p:pic>
        <p:nvPicPr>
          <p:cNvPr id="4" name="Рисунок 3" descr="5215206564099201022-no-bg-preview (carve.photos).png"/>
          <p:cNvPicPr>
            <a:picLocks noChangeAspect="1"/>
          </p:cNvPicPr>
          <p:nvPr/>
        </p:nvPicPr>
        <p:blipFill>
          <a:blip r:embed="rId2" cstate="print"/>
          <a:stretch>
            <a:fillRect/>
          </a:stretch>
        </p:blipFill>
        <p:spPr>
          <a:xfrm>
            <a:off x="5436096" y="925960"/>
            <a:ext cx="3953149" cy="593204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000036"/>
        </a:solidFill>
        <a:effectLst/>
      </p:bgPr>
    </p:bg>
    <p:spTree>
      <p:nvGrpSpPr>
        <p:cNvPr id="1" name=""/>
        <p:cNvGrpSpPr/>
        <p:nvPr/>
      </p:nvGrpSpPr>
      <p:grpSpPr>
        <a:xfrm>
          <a:off x="0" y="0"/>
          <a:ext cx="0" cy="0"/>
          <a:chOff x="0" y="0"/>
          <a:chExt cx="0" cy="0"/>
        </a:xfrm>
      </p:grpSpPr>
      <p:sp>
        <p:nvSpPr>
          <p:cNvPr id="2" name="Shape 0"/>
          <p:cNvSpPr/>
          <p:nvPr/>
        </p:nvSpPr>
        <p:spPr>
          <a:xfrm>
            <a:off x="523577" y="716260"/>
            <a:ext cx="1228204" cy="327917"/>
          </a:xfrm>
          <a:prstGeom prst="roundRect">
            <a:avLst>
              <a:gd name="adj" fmla="val 6388"/>
            </a:avLst>
          </a:prstGeom>
          <a:solidFill>
            <a:srgbClr val="4C0107"/>
          </a:solidFill>
          <a:ln/>
        </p:spPr>
      </p:sp>
      <p:sp>
        <p:nvSpPr>
          <p:cNvPr id="3" name="Text 1"/>
          <p:cNvSpPr/>
          <p:nvPr/>
        </p:nvSpPr>
        <p:spPr>
          <a:xfrm>
            <a:off x="602084" y="768548"/>
            <a:ext cx="1071190" cy="223341"/>
          </a:xfrm>
          <a:prstGeom prst="rect">
            <a:avLst/>
          </a:prstGeom>
          <a:noFill/>
          <a:ln/>
        </p:spPr>
        <p:txBody>
          <a:bodyPr wrap="none" lIns="0" tIns="0" rIns="0" bIns="0" rtlCol="0" anchor="t"/>
          <a:lstStyle/>
          <a:p>
            <a:pPr marL="0" indent="0" algn="l">
              <a:lnSpc>
                <a:spcPts val="1300"/>
              </a:lnSpc>
              <a:buNone/>
            </a:pPr>
            <a:r>
              <a:rPr lang="en-US" sz="800" dirty="0">
                <a:solidFill>
                  <a:srgbClr val="D9E1FF"/>
                </a:solidFill>
                <a:latin typeface="Martel Sans Light" pitchFamily="34" charset="0"/>
                <a:ea typeface="Martel Sans Light" pitchFamily="34" charset="-122"/>
                <a:cs typeface="Martel Sans Light" pitchFamily="34" charset="-120"/>
              </a:rPr>
              <a:t>ТОЧКИ РИСКА №9–10</a:t>
            </a:r>
            <a:endParaRPr lang="en-US" sz="800" dirty="0"/>
          </a:p>
        </p:txBody>
      </p:sp>
      <p:sp>
        <p:nvSpPr>
          <p:cNvPr id="4" name="Text 2"/>
          <p:cNvSpPr/>
          <p:nvPr/>
        </p:nvSpPr>
        <p:spPr>
          <a:xfrm>
            <a:off x="523578" y="1113929"/>
            <a:ext cx="7138095" cy="513259"/>
          </a:xfrm>
          <a:prstGeom prst="rect">
            <a:avLst/>
          </a:prstGeom>
          <a:noFill/>
          <a:ln/>
        </p:spPr>
        <p:txBody>
          <a:bodyPr wrap="none" lIns="0" tIns="0" rIns="0" bIns="0" rtlCol="0" anchor="t"/>
          <a:lstStyle/>
          <a:p>
            <a:pPr marL="0" indent="0" algn="l">
              <a:lnSpc>
                <a:spcPts val="3000"/>
              </a:lnSpc>
              <a:buNone/>
            </a:pPr>
            <a:r>
              <a:rPr lang="en-US" sz="2400" dirty="0">
                <a:solidFill>
                  <a:srgbClr val="FFFFFF"/>
                </a:solidFill>
                <a:latin typeface="Kanit" pitchFamily="34" charset="0"/>
                <a:ea typeface="Kanit" pitchFamily="34" charset="-122"/>
                <a:cs typeface="Kanit" pitchFamily="34" charset="-120"/>
              </a:rPr>
              <a:t>M&amp;A: due diligence и регуляторные ограничения</a:t>
            </a:r>
            <a:endParaRPr lang="en-US" sz="2400" dirty="0"/>
          </a:p>
        </p:txBody>
      </p:sp>
      <p:sp>
        <p:nvSpPr>
          <p:cNvPr id="5" name="Text 3"/>
          <p:cNvSpPr/>
          <p:nvPr/>
        </p:nvSpPr>
        <p:spPr>
          <a:xfrm>
            <a:off x="523577" y="2063452"/>
            <a:ext cx="4309542" cy="513357"/>
          </a:xfrm>
          <a:prstGeom prst="rect">
            <a:avLst/>
          </a:prstGeom>
          <a:noFill/>
          <a:ln/>
        </p:spPr>
        <p:txBody>
          <a:bodyPr wrap="square" lIns="0" tIns="0" rIns="0" bIns="0" rtlCol="0" anchor="t"/>
          <a:lstStyle/>
          <a:p>
            <a:pPr marL="0" indent="0" algn="l">
              <a:lnSpc>
                <a:spcPts val="1500"/>
              </a:lnSpc>
              <a:buNone/>
            </a:pPr>
            <a:r>
              <a:rPr lang="en-US" sz="1200" dirty="0">
                <a:solidFill>
                  <a:srgbClr val="FFFFFF"/>
                </a:solidFill>
                <a:latin typeface="Kanit" pitchFamily="34" charset="0"/>
                <a:ea typeface="Kanit" pitchFamily="34" charset="-122"/>
                <a:cs typeface="Kanit" pitchFamily="34" charset="-120"/>
              </a:rPr>
              <a:t>Разрыв между финансовой моделью и юридической реальностью</a:t>
            </a:r>
            <a:endParaRPr lang="en-US" sz="1200" dirty="0"/>
          </a:p>
        </p:txBody>
      </p:sp>
      <p:sp>
        <p:nvSpPr>
          <p:cNvPr id="6" name="Text 4"/>
          <p:cNvSpPr/>
          <p:nvPr/>
        </p:nvSpPr>
        <p:spPr>
          <a:xfrm>
            <a:off x="523577" y="2751337"/>
            <a:ext cx="4309542" cy="1116807"/>
          </a:xfrm>
          <a:prstGeom prst="rect">
            <a:avLst/>
          </a:prstGeom>
          <a:noFill/>
          <a:ln/>
        </p:spPr>
        <p:txBody>
          <a:bodyPr wrap="square" lIns="0" tIns="0" rIns="0" bIns="0" rtlCol="0" anchor="t"/>
          <a:lstStyle/>
          <a:p>
            <a:pPr marL="0" indent="0" algn="l">
              <a:lnSpc>
                <a:spcPts val="1600"/>
              </a:lnSpc>
              <a:buNone/>
            </a:pPr>
            <a:r>
              <a:rPr lang="en-US" sz="1000" dirty="0">
                <a:solidFill>
                  <a:srgbClr val="D9E1FF"/>
                </a:solidFill>
                <a:latin typeface="Martel Sans Light" pitchFamily="34" charset="0"/>
                <a:ea typeface="Martel Sans Light" pitchFamily="34" charset="-122"/>
                <a:cs typeface="Martel Sans Light" pitchFamily="34" charset="-120"/>
              </a:rPr>
              <a:t>EBITDA не отражает: незарегистрированные договоры аренды, лицензии на предыдущего собственника, персонал по ГПХ, претензии регуляторов. Покупатели приобретают обязательства, не учтённые в оценке.</a:t>
            </a:r>
            <a:endParaRPr lang="en-US" sz="1000" dirty="0"/>
          </a:p>
        </p:txBody>
      </p:sp>
      <p:sp>
        <p:nvSpPr>
          <p:cNvPr id="7" name="Shape 5"/>
          <p:cNvSpPr/>
          <p:nvPr/>
        </p:nvSpPr>
        <p:spPr>
          <a:xfrm>
            <a:off x="523577" y="4064496"/>
            <a:ext cx="4309542" cy="1579165"/>
          </a:xfrm>
          <a:prstGeom prst="roundRect">
            <a:avLst>
              <a:gd name="adj" fmla="val 1658"/>
            </a:avLst>
          </a:prstGeom>
          <a:solidFill>
            <a:srgbClr val="450707"/>
          </a:solidFill>
          <a:ln/>
        </p:spPr>
      </p:sp>
      <p:pic>
        <p:nvPicPr>
          <p:cNvPr id="8" name="Image 0" descr="preencoded.png"/>
          <p:cNvPicPr>
            <a:picLocks noChangeAspect="1"/>
          </p:cNvPicPr>
          <p:nvPr/>
        </p:nvPicPr>
        <p:blipFill>
          <a:blip r:embed="rId3" cstate="print"/>
          <a:stretch>
            <a:fillRect/>
          </a:stretch>
        </p:blipFill>
        <p:spPr>
          <a:xfrm>
            <a:off x="654473" y="4307583"/>
            <a:ext cx="163637" cy="174525"/>
          </a:xfrm>
          <a:prstGeom prst="rect">
            <a:avLst/>
          </a:prstGeom>
        </p:spPr>
      </p:pic>
      <p:sp>
        <p:nvSpPr>
          <p:cNvPr id="9" name="Text 6"/>
          <p:cNvSpPr/>
          <p:nvPr/>
        </p:nvSpPr>
        <p:spPr>
          <a:xfrm>
            <a:off x="949003" y="4282579"/>
            <a:ext cx="3753222" cy="1116807"/>
          </a:xfrm>
          <a:prstGeom prst="rect">
            <a:avLst/>
          </a:prstGeom>
          <a:noFill/>
          <a:ln/>
        </p:spPr>
        <p:txBody>
          <a:bodyPr wrap="square" lIns="0" tIns="0" rIns="0" bIns="0" rtlCol="0" anchor="t"/>
          <a:lstStyle/>
          <a:p>
            <a:pPr marL="0" indent="0" algn="l">
              <a:lnSpc>
                <a:spcPts val="1600"/>
              </a:lnSpc>
              <a:buNone/>
            </a:pPr>
            <a:r>
              <a:rPr lang="en-US" sz="1000" dirty="0">
                <a:solidFill>
                  <a:srgbClr val="FFFFFF"/>
                </a:solidFill>
                <a:latin typeface="Martel Sans Light" pitchFamily="34" charset="0"/>
                <a:ea typeface="Martel Sans Light" pitchFamily="34" charset="-122"/>
                <a:cs typeface="Martel Sans Light" pitchFamily="34" charset="-120"/>
              </a:rPr>
              <a:t>Кейс: фонд купил сеть медклиник по выручке. После закрытия: лицензии на физлицо, аренда не зарегистрирована, претензии Росздравнадзора → </a:t>
            </a:r>
            <a:r>
              <a:rPr lang="en-US" sz="1000" b="1" dirty="0">
                <a:solidFill>
                  <a:srgbClr val="FFFFFF"/>
                </a:solidFill>
                <a:latin typeface="Martel Sans Light" pitchFamily="34" charset="0"/>
                <a:ea typeface="Martel Sans Light" pitchFamily="34" charset="-122"/>
                <a:cs typeface="Martel Sans Light" pitchFamily="34" charset="-120"/>
              </a:rPr>
              <a:t>40 млн руб.</a:t>
            </a:r>
            <a:r>
              <a:rPr lang="en-US" sz="1000" dirty="0">
                <a:solidFill>
                  <a:srgbClr val="FFFFFF"/>
                </a:solidFill>
                <a:latin typeface="Martel Sans Light" pitchFamily="34" charset="0"/>
                <a:ea typeface="Martel Sans Light" pitchFamily="34" charset="-122"/>
                <a:cs typeface="Martel Sans Light" pitchFamily="34" charset="-120"/>
              </a:rPr>
              <a:t> на легализацию, оценка активов снизилась на </a:t>
            </a:r>
            <a:r>
              <a:rPr lang="en-US" sz="1000" b="1" dirty="0">
                <a:solidFill>
                  <a:srgbClr val="FFFFFF"/>
                </a:solidFill>
                <a:latin typeface="Martel Sans Light" pitchFamily="34" charset="0"/>
                <a:ea typeface="Martel Sans Light" pitchFamily="34" charset="-122"/>
                <a:cs typeface="Martel Sans Light" pitchFamily="34" charset="-120"/>
              </a:rPr>
              <a:t>35%</a:t>
            </a:r>
            <a:r>
              <a:rPr lang="en-US" sz="1000" dirty="0">
                <a:solidFill>
                  <a:srgbClr val="FFFFFF"/>
                </a:solidFill>
                <a:latin typeface="Martel Sans Light" pitchFamily="34" charset="0"/>
                <a:ea typeface="Martel Sans Light" pitchFamily="34" charset="-122"/>
                <a:cs typeface="Martel Sans Light" pitchFamily="34" charset="-120"/>
              </a:rPr>
              <a:t>.</a:t>
            </a:r>
            <a:endParaRPr lang="en-US" sz="1000" dirty="0"/>
          </a:p>
        </p:txBody>
      </p:sp>
      <p:sp>
        <p:nvSpPr>
          <p:cNvPr id="10" name="Shape 7"/>
          <p:cNvSpPr/>
          <p:nvPr/>
        </p:nvSpPr>
        <p:spPr>
          <a:xfrm>
            <a:off x="5062984" y="1888927"/>
            <a:ext cx="3656484" cy="4252813"/>
          </a:xfrm>
          <a:prstGeom prst="roundRect">
            <a:avLst>
              <a:gd name="adj" fmla="val 616"/>
            </a:avLst>
          </a:prstGeom>
          <a:solidFill>
            <a:srgbClr val="1B1744"/>
          </a:solidFill>
          <a:ln/>
        </p:spPr>
      </p:sp>
      <p:sp>
        <p:nvSpPr>
          <p:cNvPr id="11" name="Text 8"/>
          <p:cNvSpPr/>
          <p:nvPr/>
        </p:nvSpPr>
        <p:spPr>
          <a:xfrm>
            <a:off x="5193878" y="2063453"/>
            <a:ext cx="2472556" cy="256679"/>
          </a:xfrm>
          <a:prstGeom prst="rect">
            <a:avLst/>
          </a:prstGeom>
          <a:noFill/>
          <a:ln/>
        </p:spPr>
        <p:txBody>
          <a:bodyPr wrap="none" lIns="0" tIns="0" rIns="0" bIns="0" rtlCol="0" anchor="t"/>
          <a:lstStyle/>
          <a:p>
            <a:pPr marL="0" indent="0" algn="l">
              <a:lnSpc>
                <a:spcPts val="1500"/>
              </a:lnSpc>
              <a:buNone/>
            </a:pPr>
            <a:r>
              <a:rPr lang="en-US" sz="1200" dirty="0">
                <a:solidFill>
                  <a:srgbClr val="FFFFFF"/>
                </a:solidFill>
                <a:latin typeface="Kanit" pitchFamily="34" charset="0"/>
                <a:ea typeface="Kanit" pitchFamily="34" charset="-122"/>
                <a:cs typeface="Kanit" pitchFamily="34" charset="-120"/>
              </a:rPr>
              <a:t>Регуляторные согласования ФАС</a:t>
            </a:r>
            <a:endParaRPr lang="en-US" sz="1200" dirty="0"/>
          </a:p>
        </p:txBody>
      </p:sp>
      <p:sp>
        <p:nvSpPr>
          <p:cNvPr id="12" name="Text 9"/>
          <p:cNvSpPr/>
          <p:nvPr/>
        </p:nvSpPr>
        <p:spPr>
          <a:xfrm>
            <a:off x="5193879" y="2494657"/>
            <a:ext cx="3394695" cy="1396008"/>
          </a:xfrm>
          <a:prstGeom prst="rect">
            <a:avLst/>
          </a:prstGeom>
          <a:noFill/>
          <a:ln/>
        </p:spPr>
        <p:txBody>
          <a:bodyPr wrap="square" lIns="0" tIns="0" rIns="0" bIns="0" rtlCol="0" anchor="t"/>
          <a:lstStyle/>
          <a:p>
            <a:pPr marL="0" indent="0" algn="l">
              <a:lnSpc>
                <a:spcPts val="1600"/>
              </a:lnSpc>
              <a:buNone/>
            </a:pPr>
            <a:r>
              <a:rPr lang="en-US" sz="1000" dirty="0">
                <a:solidFill>
                  <a:srgbClr val="D9E1FF"/>
                </a:solidFill>
                <a:latin typeface="Martel Sans Light" pitchFamily="34" charset="0"/>
                <a:ea typeface="Martel Sans Light" pitchFamily="34" charset="-122"/>
                <a:cs typeface="Martel Sans Light" pitchFamily="34" charset="-120"/>
              </a:rPr>
              <a:t>Ошибочная оценка порогов или игнорирование отраслевых ограничений — частая причина отмены сделок. Отсутствие предварительного согласования при превышении порогов влечёт признание сделки недействительной.</a:t>
            </a:r>
            <a:endParaRPr lang="en-US" sz="1000" dirty="0"/>
          </a:p>
        </p:txBody>
      </p:sp>
      <p:sp>
        <p:nvSpPr>
          <p:cNvPr id="13" name="Shape 10"/>
          <p:cNvSpPr/>
          <p:nvPr/>
        </p:nvSpPr>
        <p:spPr>
          <a:xfrm>
            <a:off x="5193879" y="4087019"/>
            <a:ext cx="3394695" cy="1858367"/>
          </a:xfrm>
          <a:prstGeom prst="roundRect">
            <a:avLst>
              <a:gd name="adj" fmla="val 1409"/>
            </a:avLst>
          </a:prstGeom>
          <a:solidFill>
            <a:srgbClr val="450707"/>
          </a:solidFill>
          <a:ln/>
        </p:spPr>
      </p:sp>
      <p:pic>
        <p:nvPicPr>
          <p:cNvPr id="14" name="Image 1" descr="preencoded.png"/>
          <p:cNvPicPr>
            <a:picLocks noChangeAspect="1"/>
          </p:cNvPicPr>
          <p:nvPr/>
        </p:nvPicPr>
        <p:blipFill>
          <a:blip r:embed="rId3" cstate="print"/>
          <a:stretch>
            <a:fillRect/>
          </a:stretch>
        </p:blipFill>
        <p:spPr>
          <a:xfrm>
            <a:off x="5324774" y="4330106"/>
            <a:ext cx="163637" cy="174525"/>
          </a:xfrm>
          <a:prstGeom prst="rect">
            <a:avLst/>
          </a:prstGeom>
        </p:spPr>
      </p:pic>
      <p:sp>
        <p:nvSpPr>
          <p:cNvPr id="15" name="Text 11"/>
          <p:cNvSpPr/>
          <p:nvPr/>
        </p:nvSpPr>
        <p:spPr>
          <a:xfrm>
            <a:off x="5619304" y="4305101"/>
            <a:ext cx="2838376" cy="1396008"/>
          </a:xfrm>
          <a:prstGeom prst="rect">
            <a:avLst/>
          </a:prstGeom>
          <a:noFill/>
          <a:ln/>
        </p:spPr>
        <p:txBody>
          <a:bodyPr wrap="square" lIns="0" tIns="0" rIns="0" bIns="0" rtlCol="0" anchor="t"/>
          <a:lstStyle/>
          <a:p>
            <a:pPr marL="0" indent="0" algn="l">
              <a:lnSpc>
                <a:spcPts val="1600"/>
              </a:lnSpc>
              <a:buNone/>
            </a:pPr>
            <a:r>
              <a:rPr lang="en-US" sz="1000" dirty="0">
                <a:solidFill>
                  <a:srgbClr val="FFFFFF"/>
                </a:solidFill>
                <a:latin typeface="Martel Sans Light" pitchFamily="34" charset="0"/>
                <a:ea typeface="Martel Sans Light" pitchFamily="34" charset="-122"/>
                <a:cs typeface="Martel Sans Light" pitchFamily="34" charset="-120"/>
              </a:rPr>
              <a:t>Кейс: приобретение доли в европейском дистрибьюторе — юристы не выявили превышение порога ФАС → сделка недействительна, штраф, активы заблокированы, потери </a:t>
            </a:r>
            <a:r>
              <a:rPr lang="en-US" sz="1000" b="1" dirty="0">
                <a:solidFill>
                  <a:srgbClr val="FFFFFF"/>
                </a:solidFill>
                <a:latin typeface="Martel Sans Light" pitchFamily="34" charset="0"/>
                <a:ea typeface="Martel Sans Light" pitchFamily="34" charset="-122"/>
                <a:cs typeface="Martel Sans Light" pitchFamily="34" charset="-120"/>
              </a:rPr>
              <a:t>60 млн руб.</a:t>
            </a:r>
            <a:endParaRPr lang="en-US" sz="1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000036"/>
        </a:solidFill>
        <a:effectLst/>
      </p:bgPr>
    </p:bg>
    <p:spTree>
      <p:nvGrpSpPr>
        <p:cNvPr id="1" name=""/>
        <p:cNvGrpSpPr/>
        <p:nvPr/>
      </p:nvGrpSpPr>
      <p:grpSpPr>
        <a:xfrm>
          <a:off x="0" y="0"/>
          <a:ext cx="0" cy="0"/>
          <a:chOff x="0" y="0"/>
          <a:chExt cx="0" cy="0"/>
        </a:xfrm>
      </p:grpSpPr>
      <p:sp>
        <p:nvSpPr>
          <p:cNvPr id="2" name="Text 0"/>
          <p:cNvSpPr/>
          <p:nvPr/>
        </p:nvSpPr>
        <p:spPr>
          <a:xfrm>
            <a:off x="473050" y="482699"/>
            <a:ext cx="1299418" cy="216495"/>
          </a:xfrm>
          <a:prstGeom prst="rect">
            <a:avLst/>
          </a:prstGeom>
          <a:noFill/>
          <a:ln/>
        </p:spPr>
        <p:txBody>
          <a:bodyPr wrap="none" lIns="0" tIns="0" rIns="0" bIns="0" rtlCol="0" anchor="t"/>
          <a:lstStyle/>
          <a:p>
            <a:pPr marL="0" indent="0" algn="l">
              <a:lnSpc>
                <a:spcPts val="1250"/>
              </a:lnSpc>
              <a:buNone/>
            </a:pPr>
            <a:r>
              <a:rPr lang="en-US" sz="1000" dirty="0">
                <a:solidFill>
                  <a:srgbClr val="FFFFFF"/>
                </a:solidFill>
                <a:latin typeface="Kanit" pitchFamily="34" charset="0"/>
                <a:ea typeface="Kanit" pitchFamily="34" charset="-122"/>
                <a:cs typeface="Kanit" pitchFamily="34" charset="-120"/>
              </a:rPr>
              <a:t>Итоги</a:t>
            </a:r>
            <a:endParaRPr lang="en-US" sz="1000" dirty="0"/>
          </a:p>
        </p:txBody>
      </p:sp>
      <p:sp>
        <p:nvSpPr>
          <p:cNvPr id="3" name="Text 1"/>
          <p:cNvSpPr/>
          <p:nvPr/>
        </p:nvSpPr>
        <p:spPr>
          <a:xfrm>
            <a:off x="473051" y="748804"/>
            <a:ext cx="5113883" cy="433189"/>
          </a:xfrm>
          <a:prstGeom prst="rect">
            <a:avLst/>
          </a:prstGeom>
          <a:noFill/>
          <a:ln/>
        </p:spPr>
        <p:txBody>
          <a:bodyPr wrap="none" lIns="0" tIns="0" rIns="0" bIns="0" rtlCol="0" anchor="t"/>
          <a:lstStyle/>
          <a:p>
            <a:pPr marL="0" indent="0" algn="l">
              <a:lnSpc>
                <a:spcPts val="2550"/>
              </a:lnSpc>
              <a:buNone/>
            </a:pPr>
            <a:r>
              <a:rPr lang="en-US" sz="2000" dirty="0">
                <a:solidFill>
                  <a:srgbClr val="FFFFFF"/>
                </a:solidFill>
                <a:latin typeface="Kanit" pitchFamily="34" charset="0"/>
                <a:ea typeface="Kanit" pitchFamily="34" charset="-122"/>
                <a:cs typeface="Kanit" pitchFamily="34" charset="-120"/>
              </a:rPr>
              <a:t>Ключевые выводы и алгоритм действий</a:t>
            </a:r>
            <a:endParaRPr lang="en-US" sz="2000" dirty="0"/>
          </a:p>
        </p:txBody>
      </p:sp>
      <p:sp>
        <p:nvSpPr>
          <p:cNvPr id="4" name="Text 2"/>
          <p:cNvSpPr/>
          <p:nvPr/>
        </p:nvSpPr>
        <p:spPr>
          <a:xfrm>
            <a:off x="473050" y="1368326"/>
            <a:ext cx="8197900" cy="434181"/>
          </a:xfrm>
          <a:prstGeom prst="rect">
            <a:avLst/>
          </a:prstGeom>
          <a:noFill/>
          <a:ln/>
        </p:spPr>
        <p:txBody>
          <a:bodyPr wrap="square" lIns="0" tIns="0" rIns="0" bIns="0" rtlCol="0" anchor="t"/>
          <a:lstStyle/>
          <a:p>
            <a:pPr marL="0" indent="0" algn="l">
              <a:lnSpc>
                <a:spcPts val="1250"/>
              </a:lnSpc>
              <a:buNone/>
            </a:pPr>
            <a:r>
              <a:rPr lang="en-US" sz="850" dirty="0">
                <a:solidFill>
                  <a:srgbClr val="D9E1FF"/>
                </a:solidFill>
                <a:latin typeface="Martel Sans Light" pitchFamily="34" charset="0"/>
                <a:ea typeface="Martel Sans Light" pitchFamily="34" charset="-122"/>
                <a:cs typeface="Martel Sans Light" pitchFamily="34" charset="-120"/>
              </a:rPr>
              <a:t>Системное управление правовыми рисками требует проактивного подхода на каждом этапе — от актуализации устава до структурирования сделок M&amp;A.</a:t>
            </a:r>
            <a:endParaRPr lang="en-US" sz="850" dirty="0"/>
          </a:p>
        </p:txBody>
      </p:sp>
      <p:sp>
        <p:nvSpPr>
          <p:cNvPr id="5" name="Shape 3"/>
          <p:cNvSpPr/>
          <p:nvPr/>
        </p:nvSpPr>
        <p:spPr>
          <a:xfrm>
            <a:off x="473051" y="1942207"/>
            <a:ext cx="4052367" cy="1585715"/>
          </a:xfrm>
          <a:prstGeom prst="roundRect">
            <a:avLst>
              <a:gd name="adj" fmla="val 1393"/>
            </a:avLst>
          </a:prstGeom>
          <a:solidFill>
            <a:srgbClr val="2F2B54"/>
          </a:solidFill>
          <a:ln/>
        </p:spPr>
      </p:sp>
      <p:pic>
        <p:nvPicPr>
          <p:cNvPr id="6" name="Image 0" descr="preencoded.png"/>
          <p:cNvPicPr>
            <a:picLocks noChangeAspect="1"/>
          </p:cNvPicPr>
          <p:nvPr/>
        </p:nvPicPr>
        <p:blipFill>
          <a:blip r:embed="rId3" cstate="print"/>
          <a:stretch>
            <a:fillRect/>
          </a:stretch>
        </p:blipFill>
        <p:spPr>
          <a:xfrm>
            <a:off x="583481" y="2089448"/>
            <a:ext cx="331366" cy="441821"/>
          </a:xfrm>
          <a:prstGeom prst="rect">
            <a:avLst/>
          </a:prstGeom>
        </p:spPr>
      </p:pic>
      <p:sp>
        <p:nvSpPr>
          <p:cNvPr id="8" name="Text 4"/>
          <p:cNvSpPr/>
          <p:nvPr/>
        </p:nvSpPr>
        <p:spPr>
          <a:xfrm>
            <a:off x="583482" y="2655491"/>
            <a:ext cx="1745977" cy="216495"/>
          </a:xfrm>
          <a:prstGeom prst="rect">
            <a:avLst/>
          </a:prstGeom>
          <a:noFill/>
          <a:ln/>
        </p:spPr>
        <p:txBody>
          <a:bodyPr wrap="none" lIns="0" tIns="0" rIns="0" bIns="0" rtlCol="0" anchor="t"/>
          <a:lstStyle/>
          <a:p>
            <a:pPr marL="0" indent="0" algn="l">
              <a:lnSpc>
                <a:spcPts val="1250"/>
              </a:lnSpc>
              <a:buNone/>
            </a:pPr>
            <a:r>
              <a:rPr lang="en-US" sz="1000" dirty="0">
                <a:solidFill>
                  <a:srgbClr val="D9E1FF"/>
                </a:solidFill>
                <a:latin typeface="Kanit" pitchFamily="34" charset="0"/>
                <a:ea typeface="Kanit" pitchFamily="34" charset="-122"/>
                <a:cs typeface="Kanit" pitchFamily="34" charset="-120"/>
              </a:rPr>
              <a:t>Корпоративные документы</a:t>
            </a:r>
            <a:endParaRPr lang="en-US" sz="1000" dirty="0"/>
          </a:p>
        </p:txBody>
      </p:sp>
      <p:sp>
        <p:nvSpPr>
          <p:cNvPr id="9" name="Text 5"/>
          <p:cNvSpPr/>
          <p:nvPr/>
        </p:nvSpPr>
        <p:spPr>
          <a:xfrm>
            <a:off x="583481" y="2946499"/>
            <a:ext cx="3831506" cy="434181"/>
          </a:xfrm>
          <a:prstGeom prst="rect">
            <a:avLst/>
          </a:prstGeom>
          <a:noFill/>
          <a:ln/>
        </p:spPr>
        <p:txBody>
          <a:bodyPr wrap="square" lIns="0" tIns="0" rIns="0" bIns="0" rtlCol="0" anchor="t"/>
          <a:lstStyle/>
          <a:p>
            <a:pPr marL="0" indent="0" algn="l">
              <a:lnSpc>
                <a:spcPts val="1250"/>
              </a:lnSpc>
              <a:buNone/>
            </a:pPr>
            <a:r>
              <a:rPr lang="en-US" sz="850" dirty="0">
                <a:solidFill>
                  <a:srgbClr val="D9E1FF"/>
                </a:solidFill>
                <a:latin typeface="Martel Sans Light" pitchFamily="34" charset="0"/>
                <a:ea typeface="Martel Sans Light" pitchFamily="34" charset="-122"/>
                <a:cs typeface="Martel Sans Light" pitchFamily="34" charset="-120"/>
              </a:rPr>
              <a:t>Актуализировать устав, ввести стандарт протоколирования, оформить фактический контроль юридически</a:t>
            </a:r>
            <a:endParaRPr lang="en-US" sz="850" dirty="0"/>
          </a:p>
        </p:txBody>
      </p:sp>
      <p:sp>
        <p:nvSpPr>
          <p:cNvPr id="10" name="Shape 6"/>
          <p:cNvSpPr/>
          <p:nvPr/>
        </p:nvSpPr>
        <p:spPr>
          <a:xfrm>
            <a:off x="4618584" y="1942207"/>
            <a:ext cx="4052367" cy="1585715"/>
          </a:xfrm>
          <a:prstGeom prst="roundRect">
            <a:avLst>
              <a:gd name="adj" fmla="val 1393"/>
            </a:avLst>
          </a:prstGeom>
          <a:solidFill>
            <a:srgbClr val="2F2B54"/>
          </a:solidFill>
          <a:ln/>
        </p:spPr>
      </p:sp>
      <p:pic>
        <p:nvPicPr>
          <p:cNvPr id="11" name="Image 2" descr="preencoded.png"/>
          <p:cNvPicPr>
            <a:picLocks noChangeAspect="1"/>
          </p:cNvPicPr>
          <p:nvPr/>
        </p:nvPicPr>
        <p:blipFill>
          <a:blip r:embed="rId4" cstate="print"/>
          <a:stretch>
            <a:fillRect/>
          </a:stretch>
        </p:blipFill>
        <p:spPr>
          <a:xfrm>
            <a:off x="4729014" y="2089448"/>
            <a:ext cx="331366" cy="441821"/>
          </a:xfrm>
          <a:prstGeom prst="rect">
            <a:avLst/>
          </a:prstGeom>
        </p:spPr>
      </p:pic>
      <p:sp>
        <p:nvSpPr>
          <p:cNvPr id="13" name="Text 7"/>
          <p:cNvSpPr/>
          <p:nvPr/>
        </p:nvSpPr>
        <p:spPr>
          <a:xfrm>
            <a:off x="4729014" y="2655491"/>
            <a:ext cx="1338114" cy="216495"/>
          </a:xfrm>
          <a:prstGeom prst="rect">
            <a:avLst/>
          </a:prstGeom>
          <a:noFill/>
          <a:ln/>
        </p:spPr>
        <p:txBody>
          <a:bodyPr wrap="none" lIns="0" tIns="0" rIns="0" bIns="0" rtlCol="0" anchor="t"/>
          <a:lstStyle/>
          <a:p>
            <a:pPr marL="0" indent="0" algn="l">
              <a:lnSpc>
                <a:spcPts val="1250"/>
              </a:lnSpc>
              <a:buNone/>
            </a:pPr>
            <a:r>
              <a:rPr lang="en-US" sz="1000" dirty="0">
                <a:solidFill>
                  <a:srgbClr val="D9E1FF"/>
                </a:solidFill>
                <a:latin typeface="Kanit" pitchFamily="34" charset="0"/>
                <a:ea typeface="Kanit" pitchFamily="34" charset="-122"/>
                <a:cs typeface="Kanit" pitchFamily="34" charset="-120"/>
              </a:rPr>
              <a:t>Налоговый контроль</a:t>
            </a:r>
            <a:endParaRPr lang="en-US" sz="1000" dirty="0"/>
          </a:p>
        </p:txBody>
      </p:sp>
      <p:sp>
        <p:nvSpPr>
          <p:cNvPr id="14" name="Text 8"/>
          <p:cNvSpPr/>
          <p:nvPr/>
        </p:nvSpPr>
        <p:spPr>
          <a:xfrm>
            <a:off x="4729014" y="2946499"/>
            <a:ext cx="3831506" cy="434181"/>
          </a:xfrm>
          <a:prstGeom prst="rect">
            <a:avLst/>
          </a:prstGeom>
          <a:noFill/>
          <a:ln/>
        </p:spPr>
        <p:txBody>
          <a:bodyPr wrap="square" lIns="0" tIns="0" rIns="0" bIns="0" rtlCol="0" anchor="t"/>
          <a:lstStyle/>
          <a:p>
            <a:pPr marL="0" indent="0" algn="l">
              <a:lnSpc>
                <a:spcPts val="1250"/>
              </a:lnSpc>
              <a:buNone/>
            </a:pPr>
            <a:r>
              <a:rPr lang="en-US" sz="850" dirty="0">
                <a:solidFill>
                  <a:srgbClr val="D9E1FF"/>
                </a:solidFill>
                <a:latin typeface="Martel Sans Light" pitchFamily="34" charset="0"/>
                <a:ea typeface="Martel Sans Light" pitchFamily="34" charset="-122"/>
                <a:cs typeface="Martel Sans Light" pitchFamily="34" charset="-120"/>
              </a:rPr>
              <a:t>Формировать документальный пакет по каждой сделке, проводить должную осмотрительность, готовить ТЦО-документацию</a:t>
            </a:r>
            <a:endParaRPr lang="en-US" sz="850" dirty="0"/>
          </a:p>
        </p:txBody>
      </p:sp>
      <p:sp>
        <p:nvSpPr>
          <p:cNvPr id="15" name="Shape 9"/>
          <p:cNvSpPr/>
          <p:nvPr/>
        </p:nvSpPr>
        <p:spPr>
          <a:xfrm>
            <a:off x="473051" y="3652143"/>
            <a:ext cx="4052367" cy="1802805"/>
          </a:xfrm>
          <a:prstGeom prst="roundRect">
            <a:avLst>
              <a:gd name="adj" fmla="val 1225"/>
            </a:avLst>
          </a:prstGeom>
          <a:solidFill>
            <a:srgbClr val="2F2B54"/>
          </a:solidFill>
          <a:ln/>
        </p:spPr>
      </p:sp>
      <p:pic>
        <p:nvPicPr>
          <p:cNvPr id="16" name="Image 4" descr="preencoded.png"/>
          <p:cNvPicPr>
            <a:picLocks noChangeAspect="1"/>
          </p:cNvPicPr>
          <p:nvPr/>
        </p:nvPicPr>
        <p:blipFill>
          <a:blip r:embed="rId5" cstate="print"/>
          <a:stretch>
            <a:fillRect/>
          </a:stretch>
        </p:blipFill>
        <p:spPr>
          <a:xfrm>
            <a:off x="583481" y="3799384"/>
            <a:ext cx="331366" cy="441821"/>
          </a:xfrm>
          <a:prstGeom prst="rect">
            <a:avLst/>
          </a:prstGeom>
        </p:spPr>
      </p:pic>
      <p:sp>
        <p:nvSpPr>
          <p:cNvPr id="18" name="Text 10"/>
          <p:cNvSpPr/>
          <p:nvPr/>
        </p:nvSpPr>
        <p:spPr>
          <a:xfrm>
            <a:off x="583481" y="4365427"/>
            <a:ext cx="1299418" cy="216495"/>
          </a:xfrm>
          <a:prstGeom prst="rect">
            <a:avLst/>
          </a:prstGeom>
          <a:noFill/>
          <a:ln/>
        </p:spPr>
        <p:txBody>
          <a:bodyPr wrap="none" lIns="0" tIns="0" rIns="0" bIns="0" rtlCol="0" anchor="t"/>
          <a:lstStyle/>
          <a:p>
            <a:pPr marL="0" indent="0" algn="l">
              <a:lnSpc>
                <a:spcPts val="1250"/>
              </a:lnSpc>
              <a:buNone/>
            </a:pPr>
            <a:r>
              <a:rPr lang="en-US" sz="1000" dirty="0">
                <a:solidFill>
                  <a:srgbClr val="D9E1FF"/>
                </a:solidFill>
                <a:latin typeface="Kanit" pitchFamily="34" charset="0"/>
                <a:ea typeface="Kanit" pitchFamily="34" charset="-122"/>
                <a:cs typeface="Kanit" pitchFamily="34" charset="-120"/>
              </a:rPr>
              <a:t>Договорная работа</a:t>
            </a:r>
            <a:endParaRPr lang="en-US" sz="1000" dirty="0"/>
          </a:p>
        </p:txBody>
      </p:sp>
      <p:sp>
        <p:nvSpPr>
          <p:cNvPr id="19" name="Text 11"/>
          <p:cNvSpPr/>
          <p:nvPr/>
        </p:nvSpPr>
        <p:spPr>
          <a:xfrm>
            <a:off x="583481" y="4656435"/>
            <a:ext cx="3831506" cy="434181"/>
          </a:xfrm>
          <a:prstGeom prst="rect">
            <a:avLst/>
          </a:prstGeom>
          <a:noFill/>
          <a:ln/>
        </p:spPr>
        <p:txBody>
          <a:bodyPr wrap="square" lIns="0" tIns="0" rIns="0" bIns="0" rtlCol="0" anchor="t"/>
          <a:lstStyle/>
          <a:p>
            <a:pPr marL="0" indent="0" algn="l">
              <a:lnSpc>
                <a:spcPts val="1250"/>
              </a:lnSpc>
              <a:buNone/>
            </a:pPr>
            <a:r>
              <a:rPr lang="en-US" sz="850" dirty="0">
                <a:solidFill>
                  <a:srgbClr val="D9E1FF"/>
                </a:solidFill>
                <a:latin typeface="Martel Sans Light" pitchFamily="34" charset="0"/>
                <a:ea typeface="Martel Sans Light" pitchFamily="34" charset="-122"/>
                <a:cs typeface="Martel Sans Light" pitchFamily="34" charset="-120"/>
              </a:rPr>
              <a:t>Фиксировать все существенные условия, передавать исключительные права явно, соблюдать требования ФЗ-152</a:t>
            </a:r>
            <a:endParaRPr lang="en-US" sz="850" dirty="0"/>
          </a:p>
        </p:txBody>
      </p:sp>
      <p:sp>
        <p:nvSpPr>
          <p:cNvPr id="20" name="Shape 12"/>
          <p:cNvSpPr/>
          <p:nvPr/>
        </p:nvSpPr>
        <p:spPr>
          <a:xfrm>
            <a:off x="4618584" y="3652143"/>
            <a:ext cx="4052367" cy="1802805"/>
          </a:xfrm>
          <a:prstGeom prst="roundRect">
            <a:avLst>
              <a:gd name="adj" fmla="val 1225"/>
            </a:avLst>
          </a:prstGeom>
          <a:solidFill>
            <a:srgbClr val="2F2B54"/>
          </a:solidFill>
          <a:ln/>
        </p:spPr>
      </p:sp>
      <p:pic>
        <p:nvPicPr>
          <p:cNvPr id="21" name="Image 6" descr="preencoded.png"/>
          <p:cNvPicPr>
            <a:picLocks noChangeAspect="1"/>
          </p:cNvPicPr>
          <p:nvPr/>
        </p:nvPicPr>
        <p:blipFill>
          <a:blip r:embed="rId6" cstate="print"/>
          <a:stretch>
            <a:fillRect/>
          </a:stretch>
        </p:blipFill>
        <p:spPr>
          <a:xfrm>
            <a:off x="4729014" y="3799384"/>
            <a:ext cx="331366" cy="441821"/>
          </a:xfrm>
          <a:prstGeom prst="rect">
            <a:avLst/>
          </a:prstGeom>
        </p:spPr>
      </p:pic>
      <p:sp>
        <p:nvSpPr>
          <p:cNvPr id="23" name="Text 13"/>
          <p:cNvSpPr/>
          <p:nvPr/>
        </p:nvSpPr>
        <p:spPr>
          <a:xfrm>
            <a:off x="4729014" y="4365427"/>
            <a:ext cx="1299418" cy="216495"/>
          </a:xfrm>
          <a:prstGeom prst="rect">
            <a:avLst/>
          </a:prstGeom>
          <a:noFill/>
          <a:ln/>
        </p:spPr>
        <p:txBody>
          <a:bodyPr wrap="none" lIns="0" tIns="0" rIns="0" bIns="0" rtlCol="0" anchor="t"/>
          <a:lstStyle/>
          <a:p>
            <a:pPr marL="0" indent="0" algn="l">
              <a:lnSpc>
                <a:spcPts val="1250"/>
              </a:lnSpc>
              <a:buNone/>
            </a:pPr>
            <a:r>
              <a:rPr lang="en-US" sz="1000" dirty="0">
                <a:solidFill>
                  <a:srgbClr val="D9E1FF"/>
                </a:solidFill>
                <a:latin typeface="Kanit" pitchFamily="34" charset="0"/>
                <a:ea typeface="Kanit" pitchFamily="34" charset="-122"/>
                <a:cs typeface="Kanit" pitchFamily="34" charset="-120"/>
              </a:rPr>
              <a:t>Сделки M&amp;A</a:t>
            </a:r>
            <a:endParaRPr lang="en-US" sz="1000" dirty="0"/>
          </a:p>
        </p:txBody>
      </p:sp>
      <p:sp>
        <p:nvSpPr>
          <p:cNvPr id="24" name="Text 14"/>
          <p:cNvSpPr/>
          <p:nvPr/>
        </p:nvSpPr>
        <p:spPr>
          <a:xfrm>
            <a:off x="4729014" y="4656435"/>
            <a:ext cx="3831506" cy="651272"/>
          </a:xfrm>
          <a:prstGeom prst="rect">
            <a:avLst/>
          </a:prstGeom>
          <a:noFill/>
          <a:ln/>
        </p:spPr>
        <p:txBody>
          <a:bodyPr wrap="square" lIns="0" tIns="0" rIns="0" bIns="0" rtlCol="0" anchor="t"/>
          <a:lstStyle/>
          <a:p>
            <a:pPr marL="0" indent="0" algn="l">
              <a:lnSpc>
                <a:spcPts val="1250"/>
              </a:lnSpc>
              <a:buNone/>
            </a:pPr>
            <a:r>
              <a:rPr lang="en-US" sz="850" dirty="0">
                <a:solidFill>
                  <a:srgbClr val="D9E1FF"/>
                </a:solidFill>
                <a:latin typeface="Martel Sans Light" pitchFamily="34" charset="0"/>
                <a:ea typeface="Martel Sans Light" pitchFamily="34" charset="-122"/>
                <a:cs typeface="Martel Sans Light" pitchFamily="34" charset="-120"/>
              </a:rPr>
              <a:t>Проводить полный due diligence, закладывать резерв 5–15% на юридические риски, проверять регуляторные пороги заблаговременно</a:t>
            </a:r>
            <a:endParaRPr lang="en-US" sz="850" dirty="0"/>
          </a:p>
        </p:txBody>
      </p:sp>
      <p:sp>
        <p:nvSpPr>
          <p:cNvPr id="25" name="Shape 15"/>
          <p:cNvSpPr/>
          <p:nvPr/>
        </p:nvSpPr>
        <p:spPr>
          <a:xfrm>
            <a:off x="473050" y="5594648"/>
            <a:ext cx="8197900" cy="780653"/>
          </a:xfrm>
          <a:prstGeom prst="roundRect">
            <a:avLst>
              <a:gd name="adj" fmla="val 2830"/>
            </a:avLst>
          </a:prstGeom>
          <a:solidFill>
            <a:srgbClr val="022349"/>
          </a:solidFill>
          <a:ln/>
        </p:spPr>
      </p:sp>
      <p:pic>
        <p:nvPicPr>
          <p:cNvPr id="26" name="Image 8" descr="preencoded.png"/>
          <p:cNvPicPr>
            <a:picLocks noChangeAspect="1"/>
          </p:cNvPicPr>
          <p:nvPr/>
        </p:nvPicPr>
        <p:blipFill>
          <a:blip r:embed="rId7" cstate="print"/>
          <a:stretch>
            <a:fillRect/>
          </a:stretch>
        </p:blipFill>
        <p:spPr>
          <a:xfrm>
            <a:off x="583481" y="5789513"/>
            <a:ext cx="138038" cy="147240"/>
          </a:xfrm>
          <a:prstGeom prst="rect">
            <a:avLst/>
          </a:prstGeom>
        </p:spPr>
      </p:pic>
      <p:sp>
        <p:nvSpPr>
          <p:cNvPr id="27" name="Text 16"/>
          <p:cNvSpPr/>
          <p:nvPr/>
        </p:nvSpPr>
        <p:spPr>
          <a:xfrm>
            <a:off x="831949" y="5755680"/>
            <a:ext cx="7728570" cy="434181"/>
          </a:xfrm>
          <a:prstGeom prst="rect">
            <a:avLst/>
          </a:prstGeom>
          <a:noFill/>
          <a:ln/>
        </p:spPr>
        <p:txBody>
          <a:bodyPr wrap="square" lIns="0" tIns="0" rIns="0" bIns="0" rtlCol="0" anchor="t"/>
          <a:lstStyle/>
          <a:p>
            <a:pPr marL="0" indent="0" algn="l">
              <a:lnSpc>
                <a:spcPts val="1250"/>
              </a:lnSpc>
              <a:buNone/>
            </a:pPr>
            <a:r>
              <a:rPr lang="en-US" sz="850" dirty="0">
                <a:solidFill>
                  <a:srgbClr val="FFFFFF"/>
                </a:solidFill>
                <a:latin typeface="Martel Sans Light" pitchFamily="34" charset="0"/>
                <a:ea typeface="Martel Sans Light" pitchFamily="34" charset="-122"/>
                <a:cs typeface="Martel Sans Light" pitchFamily="34" charset="-120"/>
              </a:rPr>
              <a:t>Превентивные меры обходятся в 10–50 раз дешевле ликвидации последствий. Регулярный правовой аудит — не расход, а инвестиция в устойчивость бизнеса.</a:t>
            </a:r>
            <a:endParaRPr lang="en-US" sz="8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ChatGPT Image 27 апр. 2026 г., 13_38_11.png"/>
          <p:cNvPicPr>
            <a:picLocks noGrp="1" noChangeAspect="1"/>
          </p:cNvPicPr>
          <p:nvPr>
            <p:ph idx="1"/>
          </p:nvPr>
        </p:nvPicPr>
        <p:blipFill>
          <a:blip r:embed="rId2" cstate="print"/>
          <a:stretch>
            <a:fillRect/>
          </a:stretch>
        </p:blipFill>
        <p:spPr>
          <a:xfrm>
            <a:off x="0" y="762000"/>
            <a:ext cx="9144000" cy="609600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Рисунок 12" descr="ChatGPT Image 18 мая 2026 г., 16_40_41.png"/>
          <p:cNvPicPr>
            <a:picLocks noChangeAspect="1"/>
          </p:cNvPicPr>
          <p:nvPr/>
        </p:nvPicPr>
        <p:blipFill>
          <a:blip r:embed="rId2" cstate="print"/>
          <a:stretch>
            <a:fillRect/>
          </a:stretch>
        </p:blipFill>
        <p:spPr>
          <a:xfrm>
            <a:off x="0" y="404664"/>
            <a:ext cx="9144000" cy="6096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Рисунок 4" descr="ChatGPT Image 18 мая 2026 г., 16_44_25.png"/>
          <p:cNvPicPr>
            <a:picLocks noChangeAspect="1"/>
          </p:cNvPicPr>
          <p:nvPr/>
        </p:nvPicPr>
        <p:blipFill>
          <a:blip r:embed="rId2" cstate="print"/>
          <a:stretch>
            <a:fillRect/>
          </a:stretch>
        </p:blipFill>
        <p:spPr>
          <a:xfrm>
            <a:off x="0" y="404664"/>
            <a:ext cx="9144000" cy="6096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000036"/>
        </a:solidFill>
        <a:effectLst/>
      </p:bgPr>
    </p:bg>
    <p:spTree>
      <p:nvGrpSpPr>
        <p:cNvPr id="1" name=""/>
        <p:cNvGrpSpPr/>
        <p:nvPr/>
      </p:nvGrpSpPr>
      <p:grpSpPr>
        <a:xfrm>
          <a:off x="0" y="0"/>
          <a:ext cx="0" cy="0"/>
          <a:chOff x="0" y="0"/>
          <a:chExt cx="0" cy="0"/>
        </a:xfrm>
      </p:grpSpPr>
      <p:pic>
        <p:nvPicPr>
          <p:cNvPr id="5" name="Рисунок 4" descr="photo_2026-05-19_10-15-23.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photo_2026-05-19_10-05-54.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photo_2026-05-19_10-05-56.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764704"/>
            <a:ext cx="8229600" cy="1066800"/>
          </a:xfrm>
        </p:spPr>
        <p:txBody>
          <a:bodyPr>
            <a:normAutofit/>
          </a:bodyPr>
          <a:lstStyle/>
          <a:p>
            <a:r>
              <a:rPr lang="ru-RU" dirty="0" smtClean="0"/>
              <a:t>Остались вопросы?</a:t>
            </a:r>
            <a:endParaRPr lang="ru-RU" dirty="0"/>
          </a:p>
        </p:txBody>
      </p:sp>
      <p:sp>
        <p:nvSpPr>
          <p:cNvPr id="8" name="Стрелка вниз 7"/>
          <p:cNvSpPr/>
          <p:nvPr/>
        </p:nvSpPr>
        <p:spPr>
          <a:xfrm>
            <a:off x="2051720" y="1844824"/>
            <a:ext cx="504056"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4211960" y="2996952"/>
            <a:ext cx="4392488" cy="923330"/>
          </a:xfrm>
          <a:prstGeom prst="rect">
            <a:avLst/>
          </a:prstGeom>
          <a:noFill/>
        </p:spPr>
        <p:txBody>
          <a:bodyPr wrap="square" rtlCol="0">
            <a:spAutoFit/>
          </a:bodyPr>
          <a:lstStyle/>
          <a:p>
            <a:r>
              <a:rPr lang="ru-RU" dirty="0" smtClean="0"/>
              <a:t>ООО «</a:t>
            </a:r>
            <a:r>
              <a:rPr lang="ru-RU" dirty="0" err="1" smtClean="0"/>
              <a:t>Леганта</a:t>
            </a:r>
            <a:r>
              <a:rPr lang="ru-RU" dirty="0" smtClean="0"/>
              <a:t> Групп»</a:t>
            </a:r>
          </a:p>
          <a:p>
            <a:r>
              <a:rPr lang="ru-RU" dirty="0" smtClean="0"/>
              <a:t>Электронная почта:</a:t>
            </a:r>
            <a:r>
              <a:rPr lang="en-US" dirty="0" smtClean="0"/>
              <a:t>advokat@leganta.ru</a:t>
            </a:r>
            <a:endParaRPr lang="ru-RU" dirty="0" smtClean="0"/>
          </a:p>
          <a:p>
            <a:r>
              <a:rPr lang="ru-RU" b="1" dirty="0" smtClean="0">
                <a:hlinkClick r:id="rId2"/>
              </a:rPr>
              <a:t>Телефон: +7 </a:t>
            </a:r>
            <a:r>
              <a:rPr lang="ru-RU" b="1" dirty="0" smtClean="0">
                <a:hlinkClick r:id="rId2"/>
              </a:rPr>
              <a:t>(863) 303-28-16</a:t>
            </a:r>
            <a:endParaRPr lang="ru-RU" dirty="0"/>
          </a:p>
        </p:txBody>
      </p:sp>
      <p:pic>
        <p:nvPicPr>
          <p:cNvPr id="1026" name="Picture 2" descr="C:\Users\Пользователь\Downloads\Сайт для юр лиц.png"/>
          <p:cNvPicPr>
            <a:picLocks noChangeAspect="1" noChangeArrowheads="1"/>
          </p:cNvPicPr>
          <p:nvPr/>
        </p:nvPicPr>
        <p:blipFill>
          <a:blip r:embed="rId3" cstate="print"/>
          <a:srcRect/>
          <a:stretch>
            <a:fillRect/>
          </a:stretch>
        </p:blipFill>
        <p:spPr bwMode="auto">
          <a:xfrm>
            <a:off x="539552" y="2492896"/>
            <a:ext cx="3456384" cy="345638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323528" y="1628800"/>
            <a:ext cx="2592288" cy="3744416"/>
          </a:xfrm>
          <a:prstGeom prst="roundRect">
            <a:avLst/>
          </a:prstGeom>
          <a:solidFill>
            <a:schemeClr val="lt1"/>
          </a:solidFill>
          <a:ln>
            <a:solidFill>
              <a:schemeClr val="accent1">
                <a:lumMod val="2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ru-RU" dirty="0" err="1" smtClean="0"/>
              <a:t>Цифровизация</a:t>
            </a:r>
            <a:r>
              <a:rPr lang="ru-RU" dirty="0" smtClean="0"/>
              <a:t> ФНС: АСК НДС-2, большие данные, реальный контроль</a:t>
            </a:r>
          </a:p>
        </p:txBody>
      </p:sp>
      <p:sp>
        <p:nvSpPr>
          <p:cNvPr id="2" name="Заголовок 1"/>
          <p:cNvSpPr>
            <a:spLocks noGrp="1"/>
          </p:cNvSpPr>
          <p:nvPr>
            <p:ph type="title"/>
          </p:nvPr>
        </p:nvSpPr>
        <p:spPr>
          <a:xfrm>
            <a:off x="755576" y="620688"/>
            <a:ext cx="8229600" cy="1066800"/>
          </a:xfrm>
        </p:spPr>
        <p:txBody>
          <a:bodyPr>
            <a:normAutofit/>
          </a:bodyPr>
          <a:lstStyle/>
          <a:p>
            <a:r>
              <a:rPr lang="ru-RU" b="1" dirty="0" smtClean="0"/>
              <a:t>Почему это актуально сейчас?</a:t>
            </a:r>
            <a:endParaRPr lang="ru-RU" dirty="0"/>
          </a:p>
        </p:txBody>
      </p:sp>
      <p:sp>
        <p:nvSpPr>
          <p:cNvPr id="3" name="Содержимое 2"/>
          <p:cNvSpPr>
            <a:spLocks noGrp="1"/>
          </p:cNvSpPr>
          <p:nvPr>
            <p:ph idx="1"/>
          </p:nvPr>
        </p:nvSpPr>
        <p:spPr/>
        <p:txBody>
          <a:bodyPr>
            <a:normAutofit lnSpcReduction="10000"/>
          </a:bodyPr>
          <a:lstStyle/>
          <a:p>
            <a:pPr>
              <a:buNone/>
            </a:pPr>
            <a:endParaRPr lang="ru-RU" i="1" dirty="0" smtClean="0"/>
          </a:p>
          <a:p>
            <a:pPr>
              <a:buNone/>
            </a:pPr>
            <a:endParaRPr lang="ru-RU" i="1" dirty="0" smtClean="0"/>
          </a:p>
          <a:p>
            <a:pPr algn="just">
              <a:buNone/>
            </a:pPr>
            <a:endParaRPr lang="ru-RU" i="1" dirty="0" smtClean="0"/>
          </a:p>
          <a:p>
            <a:pPr>
              <a:buNone/>
            </a:pPr>
            <a:endParaRPr lang="ru-RU" i="1" dirty="0" smtClean="0"/>
          </a:p>
          <a:p>
            <a:pPr>
              <a:buNone/>
            </a:pPr>
            <a:endParaRPr lang="ru-RU" i="1" dirty="0" smtClean="0"/>
          </a:p>
          <a:p>
            <a:pPr>
              <a:buNone/>
            </a:pPr>
            <a:endParaRPr lang="ru-RU" i="1" dirty="0" smtClean="0"/>
          </a:p>
          <a:p>
            <a:pPr>
              <a:buNone/>
            </a:pPr>
            <a:endParaRPr lang="ru-RU" i="1" dirty="0" smtClean="0"/>
          </a:p>
          <a:p>
            <a:pPr>
              <a:buNone/>
            </a:pPr>
            <a:endParaRPr lang="ru-RU" i="1" dirty="0" smtClean="0"/>
          </a:p>
          <a:p>
            <a:pPr>
              <a:buNone/>
            </a:pPr>
            <a:r>
              <a:rPr lang="ru-RU" i="1" dirty="0" smtClean="0"/>
              <a:t>Вывод: аудит — не формальность, а инструмент сохранения стоимости</a:t>
            </a:r>
            <a:endParaRPr lang="ru-RU" dirty="0" smtClean="0"/>
          </a:p>
        </p:txBody>
      </p:sp>
      <p:sp>
        <p:nvSpPr>
          <p:cNvPr id="5" name="Скругленный прямоугольник 4"/>
          <p:cNvSpPr/>
          <p:nvPr/>
        </p:nvSpPr>
        <p:spPr>
          <a:xfrm>
            <a:off x="3347864" y="1628800"/>
            <a:ext cx="2664296" cy="3744416"/>
          </a:xfrm>
          <a:prstGeom prst="roundRect">
            <a:avLst/>
          </a:prstGeom>
          <a:solidFill>
            <a:schemeClr val="lt1"/>
          </a:solidFill>
          <a:ln>
            <a:solidFill>
              <a:schemeClr val="accent1">
                <a:lumMod val="2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ru-RU" dirty="0" smtClean="0"/>
              <a:t>Ужесточение судебной практики: субсидиарная ответственность, «пробивание корпоративной вуали»</a:t>
            </a:r>
          </a:p>
        </p:txBody>
      </p:sp>
      <p:sp>
        <p:nvSpPr>
          <p:cNvPr id="6" name="Скругленный прямоугольник 5"/>
          <p:cNvSpPr/>
          <p:nvPr/>
        </p:nvSpPr>
        <p:spPr>
          <a:xfrm>
            <a:off x="6444208" y="1628800"/>
            <a:ext cx="2520280" cy="3744416"/>
          </a:xfrm>
          <a:prstGeom prst="roundRect">
            <a:avLst/>
          </a:prstGeom>
          <a:solidFill>
            <a:schemeClr val="lt1"/>
          </a:solidFill>
          <a:ln>
            <a:solidFill>
              <a:schemeClr val="accent1">
                <a:lumMod val="2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ru-RU" dirty="0" smtClean="0"/>
              <a:t>Рост стоимости ошибок: исправление в 8–12 раз дороже профилактики</a:t>
            </a:r>
          </a:p>
        </p:txBody>
      </p:sp>
      <p:pic>
        <p:nvPicPr>
          <p:cNvPr id="7" name="Рисунок 6" descr="Presentation-Board-Plain--Streamline-Freehand.png"/>
          <p:cNvPicPr>
            <a:picLocks noChangeAspect="1"/>
          </p:cNvPicPr>
          <p:nvPr/>
        </p:nvPicPr>
        <p:blipFill>
          <a:blip r:embed="rId2" cstate="print"/>
          <a:stretch>
            <a:fillRect/>
          </a:stretch>
        </p:blipFill>
        <p:spPr>
          <a:xfrm>
            <a:off x="1403648" y="1700808"/>
            <a:ext cx="228600" cy="228600"/>
          </a:xfrm>
          <a:prstGeom prst="rect">
            <a:avLst/>
          </a:prstGeom>
        </p:spPr>
      </p:pic>
      <p:pic>
        <p:nvPicPr>
          <p:cNvPr id="8" name="Рисунок 7" descr="Presentation-Board-Plain--Streamline-Freehand.png"/>
          <p:cNvPicPr>
            <a:picLocks noChangeAspect="1"/>
          </p:cNvPicPr>
          <p:nvPr/>
        </p:nvPicPr>
        <p:blipFill>
          <a:blip r:embed="rId2" cstate="print"/>
          <a:stretch>
            <a:fillRect/>
          </a:stretch>
        </p:blipFill>
        <p:spPr>
          <a:xfrm>
            <a:off x="4499992" y="1700808"/>
            <a:ext cx="228600" cy="228600"/>
          </a:xfrm>
          <a:prstGeom prst="rect">
            <a:avLst/>
          </a:prstGeom>
        </p:spPr>
      </p:pic>
      <p:pic>
        <p:nvPicPr>
          <p:cNvPr id="9" name="Рисунок 8" descr="Presentation-Board-Plain--Streamline-Freehand.png"/>
          <p:cNvPicPr>
            <a:picLocks noChangeAspect="1"/>
          </p:cNvPicPr>
          <p:nvPr/>
        </p:nvPicPr>
        <p:blipFill>
          <a:blip r:embed="rId2" cstate="print"/>
          <a:stretch>
            <a:fillRect/>
          </a:stretch>
        </p:blipFill>
        <p:spPr>
          <a:xfrm>
            <a:off x="7596336" y="1700808"/>
            <a:ext cx="228600" cy="2286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ChatGPT Image 27 апр. 2026 г., 12_54_11.png"/>
          <p:cNvPicPr>
            <a:picLocks noGrp="1" noChangeAspect="1"/>
          </p:cNvPicPr>
          <p:nvPr>
            <p:ph idx="1"/>
          </p:nvPr>
        </p:nvPicPr>
        <p:blipFill>
          <a:blip r:embed="rId2" cstate="print"/>
          <a:stretch>
            <a:fillRect/>
          </a:stretch>
        </p:blipFill>
        <p:spPr>
          <a:xfrm>
            <a:off x="4056" y="548680"/>
            <a:ext cx="9139944" cy="6093296"/>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000036"/>
        </a:solidFill>
        <a:effectLst/>
      </p:bgPr>
    </p:bg>
    <p:spTree>
      <p:nvGrpSpPr>
        <p:cNvPr id="1" name=""/>
        <p:cNvGrpSpPr/>
        <p:nvPr/>
      </p:nvGrpSpPr>
      <p:grpSpPr>
        <a:xfrm>
          <a:off x="0" y="0"/>
          <a:ext cx="0" cy="0"/>
          <a:chOff x="0" y="0"/>
          <a:chExt cx="0" cy="0"/>
        </a:xfrm>
      </p:grpSpPr>
      <p:sp>
        <p:nvSpPr>
          <p:cNvPr id="2" name="Shape 0"/>
          <p:cNvSpPr/>
          <p:nvPr/>
        </p:nvSpPr>
        <p:spPr>
          <a:xfrm>
            <a:off x="523577" y="855862"/>
            <a:ext cx="1159446" cy="327917"/>
          </a:xfrm>
          <a:prstGeom prst="roundRect">
            <a:avLst>
              <a:gd name="adj" fmla="val 6388"/>
            </a:avLst>
          </a:prstGeom>
          <a:solidFill>
            <a:srgbClr val="4C0107"/>
          </a:solidFill>
          <a:ln/>
        </p:spPr>
      </p:sp>
      <p:sp>
        <p:nvSpPr>
          <p:cNvPr id="3" name="Text 1"/>
          <p:cNvSpPr/>
          <p:nvPr/>
        </p:nvSpPr>
        <p:spPr>
          <a:xfrm>
            <a:off x="602084" y="908150"/>
            <a:ext cx="1002432" cy="223341"/>
          </a:xfrm>
          <a:prstGeom prst="rect">
            <a:avLst/>
          </a:prstGeom>
          <a:noFill/>
          <a:ln/>
        </p:spPr>
        <p:txBody>
          <a:bodyPr wrap="none" lIns="0" tIns="0" rIns="0" bIns="0" rtlCol="0" anchor="t"/>
          <a:lstStyle/>
          <a:p>
            <a:pPr marL="0" indent="0" algn="l">
              <a:lnSpc>
                <a:spcPts val="1300"/>
              </a:lnSpc>
              <a:buNone/>
            </a:pPr>
            <a:r>
              <a:rPr lang="en-US" sz="800" dirty="0">
                <a:solidFill>
                  <a:srgbClr val="D9E1FF"/>
                </a:solidFill>
                <a:latin typeface="Martel Sans Light" pitchFamily="34" charset="0"/>
                <a:ea typeface="Martel Sans Light" pitchFamily="34" charset="-122"/>
                <a:cs typeface="Martel Sans Light" pitchFamily="34" charset="-120"/>
              </a:rPr>
              <a:t>ТОЧКА РИСКА №1–2</a:t>
            </a:r>
            <a:endParaRPr lang="en-US" sz="800" dirty="0"/>
          </a:p>
        </p:txBody>
      </p:sp>
      <p:sp>
        <p:nvSpPr>
          <p:cNvPr id="4" name="Text 2"/>
          <p:cNvSpPr/>
          <p:nvPr/>
        </p:nvSpPr>
        <p:spPr>
          <a:xfrm>
            <a:off x="523578" y="1253529"/>
            <a:ext cx="7536359" cy="513259"/>
          </a:xfrm>
          <a:prstGeom prst="rect">
            <a:avLst/>
          </a:prstGeom>
          <a:noFill/>
          <a:ln/>
        </p:spPr>
        <p:txBody>
          <a:bodyPr wrap="none" lIns="0" tIns="0" rIns="0" bIns="0" rtlCol="0" anchor="t"/>
          <a:lstStyle/>
          <a:p>
            <a:pPr marL="0" indent="0" algn="l">
              <a:lnSpc>
                <a:spcPts val="3000"/>
              </a:lnSpc>
              <a:buNone/>
            </a:pPr>
            <a:r>
              <a:rPr lang="en-US" sz="2400" dirty="0">
                <a:solidFill>
                  <a:srgbClr val="FFFFFF"/>
                </a:solidFill>
                <a:latin typeface="Kanit" pitchFamily="34" charset="0"/>
                <a:ea typeface="Kanit" pitchFamily="34" charset="-122"/>
                <a:cs typeface="Kanit" pitchFamily="34" charset="-120"/>
              </a:rPr>
              <a:t>Устав и протоколы: фундамент, который подводит</a:t>
            </a:r>
            <a:endParaRPr lang="en-US" sz="2400" dirty="0"/>
          </a:p>
        </p:txBody>
      </p:sp>
      <p:sp>
        <p:nvSpPr>
          <p:cNvPr id="5" name="Shape 3"/>
          <p:cNvSpPr/>
          <p:nvPr/>
        </p:nvSpPr>
        <p:spPr>
          <a:xfrm>
            <a:off x="429296" y="2028529"/>
            <a:ext cx="4077295" cy="3973612"/>
          </a:xfrm>
          <a:prstGeom prst="roundRect">
            <a:avLst>
              <a:gd name="adj" fmla="val 659"/>
            </a:avLst>
          </a:prstGeom>
          <a:solidFill>
            <a:srgbClr val="1B1744"/>
          </a:solidFill>
          <a:ln/>
        </p:spPr>
      </p:sp>
      <p:sp>
        <p:nvSpPr>
          <p:cNvPr id="6" name="Text 4"/>
          <p:cNvSpPr/>
          <p:nvPr/>
        </p:nvSpPr>
        <p:spPr>
          <a:xfrm>
            <a:off x="560189" y="2203054"/>
            <a:ext cx="3115494" cy="256679"/>
          </a:xfrm>
          <a:prstGeom prst="rect">
            <a:avLst/>
          </a:prstGeom>
          <a:noFill/>
          <a:ln/>
        </p:spPr>
        <p:txBody>
          <a:bodyPr wrap="none" lIns="0" tIns="0" rIns="0" bIns="0" rtlCol="0" anchor="t"/>
          <a:lstStyle/>
          <a:p>
            <a:pPr marL="0" indent="0" algn="l">
              <a:lnSpc>
                <a:spcPts val="1500"/>
              </a:lnSpc>
              <a:buNone/>
            </a:pPr>
            <a:r>
              <a:rPr lang="en-US" sz="1200" dirty="0">
                <a:solidFill>
                  <a:srgbClr val="FFFFFF"/>
                </a:solidFill>
                <a:latin typeface="Kanit" pitchFamily="34" charset="0"/>
                <a:ea typeface="Kanit" pitchFamily="34" charset="-122"/>
                <a:cs typeface="Kanit" pitchFamily="34" charset="-120"/>
              </a:rPr>
              <a:t>Устав, работающий против собственника</a:t>
            </a:r>
            <a:endParaRPr lang="en-US" sz="1200" dirty="0"/>
          </a:p>
        </p:txBody>
      </p:sp>
      <p:sp>
        <p:nvSpPr>
          <p:cNvPr id="7" name="Text 5"/>
          <p:cNvSpPr/>
          <p:nvPr/>
        </p:nvSpPr>
        <p:spPr>
          <a:xfrm>
            <a:off x="560190" y="2634258"/>
            <a:ext cx="3815507" cy="1675209"/>
          </a:xfrm>
          <a:prstGeom prst="rect">
            <a:avLst/>
          </a:prstGeom>
          <a:noFill/>
          <a:ln/>
        </p:spPr>
        <p:txBody>
          <a:bodyPr wrap="square" lIns="0" tIns="0" rIns="0" bIns="0" rtlCol="0" anchor="t"/>
          <a:lstStyle/>
          <a:p>
            <a:pPr marL="0" indent="0" algn="l">
              <a:lnSpc>
                <a:spcPts val="1600"/>
              </a:lnSpc>
              <a:buNone/>
            </a:pPr>
            <a:r>
              <a:rPr lang="en-US" sz="1000" dirty="0">
                <a:solidFill>
                  <a:srgbClr val="D9E1FF"/>
                </a:solidFill>
                <a:latin typeface="Martel Sans Light" pitchFamily="34" charset="0"/>
                <a:ea typeface="Martel Sans Light" pitchFamily="34" charset="-122"/>
                <a:cs typeface="Martel Sans Light" pitchFamily="34" charset="-120"/>
              </a:rPr>
              <a:t>Значительная часть компаний действует по редакциям устава, зарегистрированным до 2015–2017 гг., не отражающим изменения в ГК РФ. Результат — оспоримость сделок по ст. 45, 46 ФЗ об ООО: нарушение порядка одобрения крупных сделок влечёт персональную ответственность директора.</a:t>
            </a:r>
            <a:endParaRPr lang="en-US" sz="1000" dirty="0"/>
          </a:p>
        </p:txBody>
      </p:sp>
      <p:sp>
        <p:nvSpPr>
          <p:cNvPr id="8" name="Shape 6"/>
          <p:cNvSpPr/>
          <p:nvPr/>
        </p:nvSpPr>
        <p:spPr>
          <a:xfrm>
            <a:off x="560190" y="4505822"/>
            <a:ext cx="3815507" cy="1299964"/>
          </a:xfrm>
          <a:prstGeom prst="roundRect">
            <a:avLst>
              <a:gd name="adj" fmla="val 2014"/>
            </a:avLst>
          </a:prstGeom>
          <a:solidFill>
            <a:srgbClr val="450707"/>
          </a:solidFill>
          <a:ln/>
        </p:spPr>
      </p:sp>
      <p:sp>
        <p:nvSpPr>
          <p:cNvPr id="10" name="Text 7"/>
          <p:cNvSpPr/>
          <p:nvPr/>
        </p:nvSpPr>
        <p:spPr>
          <a:xfrm>
            <a:off x="985615" y="4723904"/>
            <a:ext cx="3259187" cy="837605"/>
          </a:xfrm>
          <a:prstGeom prst="rect">
            <a:avLst/>
          </a:prstGeom>
          <a:noFill/>
          <a:ln/>
        </p:spPr>
        <p:txBody>
          <a:bodyPr wrap="square" lIns="0" tIns="0" rIns="0" bIns="0" rtlCol="0" anchor="t"/>
          <a:lstStyle/>
          <a:p>
            <a:pPr marL="0" indent="0" algn="l">
              <a:lnSpc>
                <a:spcPts val="1600"/>
              </a:lnSpc>
              <a:buNone/>
            </a:pPr>
            <a:r>
              <a:rPr lang="en-US" sz="1000" dirty="0">
                <a:solidFill>
                  <a:srgbClr val="FFFFFF"/>
                </a:solidFill>
                <a:latin typeface="Martel Sans Light" pitchFamily="34" charset="0"/>
                <a:ea typeface="Martel Sans Light" pitchFamily="34" charset="-122"/>
                <a:cs typeface="Martel Sans Light" pitchFamily="34" charset="-120"/>
              </a:rPr>
              <a:t>Кейс 2023: суд взыскал с гендиректора </a:t>
            </a:r>
            <a:r>
              <a:rPr lang="en-US" sz="1000" b="1" dirty="0">
                <a:solidFill>
                  <a:srgbClr val="FFFFFF"/>
                </a:solidFill>
                <a:latin typeface="Martel Sans Light" pitchFamily="34" charset="0"/>
                <a:ea typeface="Martel Sans Light" pitchFamily="34" charset="-122"/>
                <a:cs typeface="Martel Sans Light" pitchFamily="34" charset="-120"/>
              </a:rPr>
              <a:t>9 млн руб.</a:t>
            </a:r>
            <a:r>
              <a:rPr lang="en-US" sz="1000" dirty="0">
                <a:solidFill>
                  <a:srgbClr val="FFFFFF"/>
                </a:solidFill>
                <a:latin typeface="Martel Sans Light" pitchFamily="34" charset="0"/>
                <a:ea typeface="Martel Sans Light" pitchFamily="34" charset="-122"/>
                <a:cs typeface="Martel Sans Light" pitchFamily="34" charset="-120"/>
              </a:rPr>
              <a:t> за сделку на 42 млн без одобрения собрания (лимит — 3 млн руб.)</a:t>
            </a:r>
            <a:endParaRPr lang="en-US" sz="1000" dirty="0"/>
          </a:p>
        </p:txBody>
      </p:sp>
      <p:sp>
        <p:nvSpPr>
          <p:cNvPr id="11" name="Text 8"/>
          <p:cNvSpPr/>
          <p:nvPr/>
        </p:nvSpPr>
        <p:spPr>
          <a:xfrm>
            <a:off x="4736456" y="2203054"/>
            <a:ext cx="2329235" cy="256679"/>
          </a:xfrm>
          <a:prstGeom prst="rect">
            <a:avLst/>
          </a:prstGeom>
          <a:noFill/>
          <a:ln/>
        </p:spPr>
        <p:txBody>
          <a:bodyPr wrap="none" lIns="0" tIns="0" rIns="0" bIns="0" rtlCol="0" anchor="t"/>
          <a:lstStyle/>
          <a:p>
            <a:pPr marL="0" indent="0" algn="l">
              <a:lnSpc>
                <a:spcPts val="1500"/>
              </a:lnSpc>
              <a:buNone/>
            </a:pPr>
            <a:r>
              <a:rPr lang="en-US" sz="1200" dirty="0">
                <a:solidFill>
                  <a:srgbClr val="FFFFFF"/>
                </a:solidFill>
                <a:latin typeface="Kanit" pitchFamily="34" charset="0"/>
                <a:ea typeface="Kanit" pitchFamily="34" charset="-122"/>
                <a:cs typeface="Kanit" pitchFamily="34" charset="-120"/>
              </a:rPr>
              <a:t>Протоколы как доказательство</a:t>
            </a:r>
            <a:endParaRPr lang="en-US" sz="1200" dirty="0"/>
          </a:p>
        </p:txBody>
      </p:sp>
      <p:sp>
        <p:nvSpPr>
          <p:cNvPr id="12" name="Text 9"/>
          <p:cNvSpPr/>
          <p:nvPr/>
        </p:nvSpPr>
        <p:spPr>
          <a:xfrm>
            <a:off x="4736455" y="2634257"/>
            <a:ext cx="3888730" cy="1396008"/>
          </a:xfrm>
          <a:prstGeom prst="rect">
            <a:avLst/>
          </a:prstGeom>
          <a:noFill/>
          <a:ln/>
        </p:spPr>
        <p:txBody>
          <a:bodyPr wrap="square" lIns="0" tIns="0" rIns="0" bIns="0" rtlCol="0" anchor="t"/>
          <a:lstStyle/>
          <a:p>
            <a:pPr marL="0" indent="0" algn="l">
              <a:lnSpc>
                <a:spcPts val="1600"/>
              </a:lnSpc>
              <a:buNone/>
            </a:pPr>
            <a:r>
              <a:rPr lang="en-US" sz="1000" dirty="0">
                <a:solidFill>
                  <a:srgbClr val="D9E1FF"/>
                </a:solidFill>
                <a:latin typeface="Martel Sans Light" pitchFamily="34" charset="0"/>
                <a:ea typeface="Martel Sans Light" pitchFamily="34" charset="-122"/>
                <a:cs typeface="Martel Sans Light" pitchFamily="34" charset="-120"/>
              </a:rPr>
              <a:t>С 2015 года нотариальное удостоверение решений собраний — общее правило (п. 3 ст. 67.1 ГК РФ). Протокол без указания даты, кворума, результатов голосования по каждому вопросу не признаётся допустимым доказательством в суде.</a:t>
            </a:r>
            <a:endParaRPr lang="en-US" sz="1000" dirty="0"/>
          </a:p>
        </p:txBody>
      </p:sp>
      <p:sp>
        <p:nvSpPr>
          <p:cNvPr id="13" name="Shape 10"/>
          <p:cNvSpPr/>
          <p:nvPr/>
        </p:nvSpPr>
        <p:spPr>
          <a:xfrm>
            <a:off x="4736455" y="4226621"/>
            <a:ext cx="3888730" cy="1299964"/>
          </a:xfrm>
          <a:prstGeom prst="roundRect">
            <a:avLst>
              <a:gd name="adj" fmla="val 2014"/>
            </a:avLst>
          </a:prstGeom>
          <a:solidFill>
            <a:srgbClr val="450707"/>
          </a:solidFill>
          <a:ln/>
        </p:spPr>
      </p:sp>
      <p:sp>
        <p:nvSpPr>
          <p:cNvPr id="15" name="Text 11"/>
          <p:cNvSpPr/>
          <p:nvPr/>
        </p:nvSpPr>
        <p:spPr>
          <a:xfrm>
            <a:off x="5161881" y="4444703"/>
            <a:ext cx="3332411" cy="837605"/>
          </a:xfrm>
          <a:prstGeom prst="rect">
            <a:avLst/>
          </a:prstGeom>
          <a:noFill/>
          <a:ln/>
        </p:spPr>
        <p:txBody>
          <a:bodyPr wrap="square" lIns="0" tIns="0" rIns="0" bIns="0" rtlCol="0" anchor="t"/>
          <a:lstStyle/>
          <a:p>
            <a:pPr marL="0" indent="0" algn="l">
              <a:lnSpc>
                <a:spcPts val="1600"/>
              </a:lnSpc>
              <a:buNone/>
            </a:pPr>
            <a:r>
              <a:rPr lang="en-US" sz="1000" dirty="0">
                <a:solidFill>
                  <a:srgbClr val="FFFFFF"/>
                </a:solidFill>
                <a:latin typeface="Martel Sans Light" pitchFamily="34" charset="0"/>
                <a:ea typeface="Martel Sans Light" pitchFamily="34" charset="-122"/>
                <a:cs typeface="Martel Sans Light" pitchFamily="34" charset="-120"/>
              </a:rPr>
              <a:t>Кейс 2024: реорганизация без нотариального удостоверения → солидарная ответственность участников </a:t>
            </a:r>
            <a:r>
              <a:rPr lang="en-US" sz="1000" b="1" dirty="0">
                <a:solidFill>
                  <a:srgbClr val="FFFFFF"/>
                </a:solidFill>
                <a:latin typeface="Martel Sans Light" pitchFamily="34" charset="0"/>
                <a:ea typeface="Martel Sans Light" pitchFamily="34" charset="-122"/>
                <a:cs typeface="Martel Sans Light" pitchFamily="34" charset="-120"/>
              </a:rPr>
              <a:t>150 млн руб.</a:t>
            </a:r>
            <a:endParaRPr lang="en-US" sz="1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000036"/>
        </a:solidFill>
        <a:effectLst/>
      </p:bgPr>
    </p:bg>
    <p:spTree>
      <p:nvGrpSpPr>
        <p:cNvPr id="1" name=""/>
        <p:cNvGrpSpPr/>
        <p:nvPr/>
      </p:nvGrpSpPr>
      <p:grpSpPr>
        <a:xfrm>
          <a:off x="0" y="0"/>
          <a:ext cx="0" cy="0"/>
          <a:chOff x="0" y="0"/>
          <a:chExt cx="0" cy="0"/>
        </a:xfrm>
      </p:grpSpPr>
      <p:sp>
        <p:nvSpPr>
          <p:cNvPr id="2" name="Shape 0"/>
          <p:cNvSpPr/>
          <p:nvPr/>
        </p:nvSpPr>
        <p:spPr>
          <a:xfrm>
            <a:off x="776661" y="440233"/>
            <a:ext cx="948333" cy="237232"/>
          </a:xfrm>
          <a:prstGeom prst="roundRect">
            <a:avLst>
              <a:gd name="adj" fmla="val 6898"/>
            </a:avLst>
          </a:prstGeom>
          <a:solidFill>
            <a:srgbClr val="4C0107"/>
          </a:solidFill>
          <a:ln/>
        </p:spPr>
      </p:sp>
      <p:sp>
        <p:nvSpPr>
          <p:cNvPr id="3" name="Text 1"/>
          <p:cNvSpPr/>
          <p:nvPr/>
        </p:nvSpPr>
        <p:spPr>
          <a:xfrm>
            <a:off x="837977" y="481113"/>
            <a:ext cx="825698" cy="155476"/>
          </a:xfrm>
          <a:prstGeom prst="rect">
            <a:avLst/>
          </a:prstGeom>
          <a:noFill/>
          <a:ln/>
        </p:spPr>
        <p:txBody>
          <a:bodyPr wrap="none" lIns="0" tIns="0" rIns="0" bIns="0" rtlCol="0" anchor="t"/>
          <a:lstStyle/>
          <a:p>
            <a:pPr marL="0" indent="0" algn="l">
              <a:lnSpc>
                <a:spcPts val="900"/>
              </a:lnSpc>
              <a:buNone/>
            </a:pPr>
            <a:r>
              <a:rPr lang="en-US" sz="600" dirty="0">
                <a:solidFill>
                  <a:srgbClr val="D9E1FF"/>
                </a:solidFill>
                <a:latin typeface="Martel Sans Light" pitchFamily="34" charset="0"/>
                <a:ea typeface="Martel Sans Light" pitchFamily="34" charset="-122"/>
                <a:cs typeface="Martel Sans Light" pitchFamily="34" charset="-120"/>
              </a:rPr>
              <a:t>АЛГОРИТМ ЗАЩИТЫ</a:t>
            </a:r>
            <a:endParaRPr lang="en-US" sz="600" dirty="0"/>
          </a:p>
        </p:txBody>
      </p:sp>
      <p:sp>
        <p:nvSpPr>
          <p:cNvPr id="4" name="Text 2"/>
          <p:cNvSpPr/>
          <p:nvPr/>
        </p:nvSpPr>
        <p:spPr>
          <a:xfrm>
            <a:off x="776661" y="720031"/>
            <a:ext cx="6585645" cy="401043"/>
          </a:xfrm>
          <a:prstGeom prst="rect">
            <a:avLst/>
          </a:prstGeom>
          <a:noFill/>
          <a:ln/>
        </p:spPr>
        <p:txBody>
          <a:bodyPr wrap="none" lIns="0" tIns="0" rIns="0" bIns="0" rtlCol="0" anchor="t"/>
          <a:lstStyle/>
          <a:p>
            <a:pPr marL="0" indent="0" algn="l">
              <a:lnSpc>
                <a:spcPts val="2350"/>
              </a:lnSpc>
              <a:buNone/>
            </a:pPr>
            <a:r>
              <a:rPr lang="en-US" sz="1850" dirty="0">
                <a:solidFill>
                  <a:srgbClr val="FFFFFF"/>
                </a:solidFill>
                <a:latin typeface="Kanit" pitchFamily="34" charset="0"/>
                <a:ea typeface="Kanit" pitchFamily="34" charset="-122"/>
                <a:cs typeface="Kanit" pitchFamily="34" charset="-120"/>
              </a:rPr>
              <a:t>Стандарты устава и протокола: практические чек-листы</a:t>
            </a:r>
            <a:endParaRPr lang="en-US" sz="1850" dirty="0"/>
          </a:p>
        </p:txBody>
      </p:sp>
      <p:sp>
        <p:nvSpPr>
          <p:cNvPr id="5" name="Text 3"/>
          <p:cNvSpPr/>
          <p:nvPr/>
        </p:nvSpPr>
        <p:spPr>
          <a:xfrm>
            <a:off x="776660" y="1387277"/>
            <a:ext cx="1759148" cy="200521"/>
          </a:xfrm>
          <a:prstGeom prst="rect">
            <a:avLst/>
          </a:prstGeom>
          <a:noFill/>
          <a:ln/>
        </p:spPr>
        <p:txBody>
          <a:bodyPr wrap="none" lIns="0" tIns="0" rIns="0" bIns="0" rtlCol="0" anchor="t"/>
          <a:lstStyle/>
          <a:p>
            <a:pPr marL="0" indent="0" algn="l">
              <a:lnSpc>
                <a:spcPts val="1150"/>
              </a:lnSpc>
              <a:buNone/>
            </a:pPr>
            <a:r>
              <a:rPr lang="en-US" sz="900" dirty="0">
                <a:solidFill>
                  <a:srgbClr val="FFFFFF"/>
                </a:solidFill>
                <a:latin typeface="Kanit" pitchFamily="34" charset="0"/>
                <a:ea typeface="Kanit" pitchFamily="34" charset="-122"/>
                <a:cs typeface="Kanit" pitchFamily="34" charset="-120"/>
              </a:rPr>
              <a:t>Актуализация устава — 4 шага</a:t>
            </a:r>
            <a:endParaRPr lang="en-US" sz="900" dirty="0"/>
          </a:p>
        </p:txBody>
      </p:sp>
      <p:sp>
        <p:nvSpPr>
          <p:cNvPr id="6" name="Text 4"/>
          <p:cNvSpPr/>
          <p:nvPr/>
        </p:nvSpPr>
        <p:spPr>
          <a:xfrm>
            <a:off x="776660" y="1707555"/>
            <a:ext cx="204490" cy="170359"/>
          </a:xfrm>
          <a:prstGeom prst="rect">
            <a:avLst/>
          </a:prstGeom>
          <a:noFill/>
          <a:ln/>
        </p:spPr>
        <p:txBody>
          <a:bodyPr wrap="none" lIns="0" tIns="0" rIns="0" bIns="0" rtlCol="0" anchor="ctr"/>
          <a:lstStyle/>
          <a:p>
            <a:pPr marL="0" indent="0" algn="l">
              <a:lnSpc>
                <a:spcPct val="100000"/>
              </a:lnSpc>
              <a:buNone/>
            </a:pPr>
            <a:r>
              <a:rPr lang="en-US" sz="800" dirty="0">
                <a:solidFill>
                  <a:srgbClr val="D9E1FF"/>
                </a:solidFill>
                <a:latin typeface="Kanit Light" pitchFamily="34" charset="0"/>
                <a:ea typeface="Kanit Light" pitchFamily="34" charset="-122"/>
                <a:cs typeface="Kanit Light" pitchFamily="34" charset="-120"/>
              </a:rPr>
              <a:t>01</a:t>
            </a:r>
            <a:endParaRPr lang="en-US" sz="800" dirty="0"/>
          </a:p>
        </p:txBody>
      </p:sp>
      <p:pic>
        <p:nvPicPr>
          <p:cNvPr id="7" name="Image 0" descr="preencoded.png"/>
          <p:cNvPicPr>
            <a:picLocks noChangeAspect="1"/>
          </p:cNvPicPr>
          <p:nvPr/>
        </p:nvPicPr>
        <p:blipFill>
          <a:blip r:embed="rId3" cstate="print"/>
          <a:stretch>
            <a:fillRect/>
          </a:stretch>
        </p:blipFill>
        <p:spPr>
          <a:xfrm>
            <a:off x="776660" y="1920081"/>
            <a:ext cx="3670548" cy="19051"/>
          </a:xfrm>
          <a:prstGeom prst="rect">
            <a:avLst/>
          </a:prstGeom>
        </p:spPr>
      </p:pic>
      <p:sp>
        <p:nvSpPr>
          <p:cNvPr id="8" name="Text 5"/>
          <p:cNvSpPr/>
          <p:nvPr/>
        </p:nvSpPr>
        <p:spPr>
          <a:xfrm>
            <a:off x="776661" y="2026345"/>
            <a:ext cx="1203201" cy="200521"/>
          </a:xfrm>
          <a:prstGeom prst="rect">
            <a:avLst/>
          </a:prstGeom>
          <a:noFill/>
          <a:ln/>
        </p:spPr>
        <p:txBody>
          <a:bodyPr wrap="none" lIns="0" tIns="0" rIns="0" bIns="0" rtlCol="0" anchor="t"/>
          <a:lstStyle/>
          <a:p>
            <a:pPr marL="0" indent="0" algn="l">
              <a:lnSpc>
                <a:spcPts val="1150"/>
              </a:lnSpc>
              <a:buNone/>
            </a:pPr>
            <a:r>
              <a:rPr lang="en-US" sz="900" dirty="0">
                <a:solidFill>
                  <a:srgbClr val="D9E1FF"/>
                </a:solidFill>
                <a:latin typeface="Kanit" pitchFamily="34" charset="0"/>
                <a:ea typeface="Kanit" pitchFamily="34" charset="-122"/>
                <a:cs typeface="Kanit" pitchFamily="34" charset="-120"/>
              </a:rPr>
              <a:t>Сверка с ЕГРЮЛ</a:t>
            </a:r>
            <a:endParaRPr lang="en-US" sz="900" dirty="0"/>
          </a:p>
        </p:txBody>
      </p:sp>
      <p:sp>
        <p:nvSpPr>
          <p:cNvPr id="9" name="Text 6"/>
          <p:cNvSpPr/>
          <p:nvPr/>
        </p:nvSpPr>
        <p:spPr>
          <a:xfrm>
            <a:off x="776660" y="2333329"/>
            <a:ext cx="3670548" cy="388343"/>
          </a:xfrm>
          <a:prstGeom prst="rect">
            <a:avLst/>
          </a:prstGeom>
          <a:noFill/>
          <a:ln/>
        </p:spPr>
        <p:txBody>
          <a:bodyPr wrap="square" lIns="0" tIns="0" rIns="0" bIns="0" rtlCol="0" anchor="t"/>
          <a:lstStyle/>
          <a:p>
            <a:pPr marL="0" indent="0" algn="l">
              <a:lnSpc>
                <a:spcPts val="1100"/>
              </a:lnSpc>
              <a:buNone/>
            </a:pPr>
            <a:r>
              <a:rPr lang="en-US" sz="800" dirty="0">
                <a:solidFill>
                  <a:srgbClr val="D9E1FF"/>
                </a:solidFill>
                <a:latin typeface="Martel Sans Light" pitchFamily="34" charset="0"/>
                <a:ea typeface="Martel Sans Light" pitchFamily="34" charset="-122"/>
                <a:cs typeface="Martel Sans Light" pitchFamily="34" charset="-120"/>
              </a:rPr>
              <a:t>Действующая редакция устава — фактическая структура управления — данные реестра</a:t>
            </a:r>
            <a:endParaRPr lang="en-US" sz="800" dirty="0"/>
          </a:p>
        </p:txBody>
      </p:sp>
      <p:sp>
        <p:nvSpPr>
          <p:cNvPr id="10" name="Text 7"/>
          <p:cNvSpPr/>
          <p:nvPr/>
        </p:nvSpPr>
        <p:spPr>
          <a:xfrm>
            <a:off x="776660" y="2930327"/>
            <a:ext cx="204490" cy="170359"/>
          </a:xfrm>
          <a:prstGeom prst="rect">
            <a:avLst/>
          </a:prstGeom>
          <a:noFill/>
          <a:ln/>
        </p:spPr>
        <p:txBody>
          <a:bodyPr wrap="none" lIns="0" tIns="0" rIns="0" bIns="0" rtlCol="0" anchor="ctr"/>
          <a:lstStyle/>
          <a:p>
            <a:pPr marL="0" indent="0" algn="l">
              <a:lnSpc>
                <a:spcPct val="100000"/>
              </a:lnSpc>
              <a:buNone/>
            </a:pPr>
            <a:r>
              <a:rPr lang="en-US" sz="800" dirty="0">
                <a:solidFill>
                  <a:srgbClr val="D9E1FF"/>
                </a:solidFill>
                <a:latin typeface="Kanit Light" pitchFamily="34" charset="0"/>
                <a:ea typeface="Kanit Light" pitchFamily="34" charset="-122"/>
                <a:cs typeface="Kanit Light" pitchFamily="34" charset="-120"/>
              </a:rPr>
              <a:t>02</a:t>
            </a:r>
            <a:endParaRPr lang="en-US" sz="800" dirty="0"/>
          </a:p>
        </p:txBody>
      </p:sp>
      <p:pic>
        <p:nvPicPr>
          <p:cNvPr id="11" name="Image 1" descr="preencoded.png"/>
          <p:cNvPicPr>
            <a:picLocks noChangeAspect="1"/>
          </p:cNvPicPr>
          <p:nvPr/>
        </p:nvPicPr>
        <p:blipFill>
          <a:blip r:embed="rId3" cstate="print"/>
          <a:stretch>
            <a:fillRect/>
          </a:stretch>
        </p:blipFill>
        <p:spPr>
          <a:xfrm>
            <a:off x="776660" y="3129260"/>
            <a:ext cx="3670548" cy="19051"/>
          </a:xfrm>
          <a:prstGeom prst="rect">
            <a:avLst/>
          </a:prstGeom>
        </p:spPr>
      </p:pic>
      <p:sp>
        <p:nvSpPr>
          <p:cNvPr id="12" name="Text 8"/>
          <p:cNvSpPr/>
          <p:nvPr/>
        </p:nvSpPr>
        <p:spPr>
          <a:xfrm>
            <a:off x="776661" y="3249117"/>
            <a:ext cx="1345927" cy="200521"/>
          </a:xfrm>
          <a:prstGeom prst="rect">
            <a:avLst/>
          </a:prstGeom>
          <a:noFill/>
          <a:ln/>
        </p:spPr>
        <p:txBody>
          <a:bodyPr wrap="none" lIns="0" tIns="0" rIns="0" bIns="0" rtlCol="0" anchor="t"/>
          <a:lstStyle/>
          <a:p>
            <a:pPr marL="0" indent="0" algn="l">
              <a:lnSpc>
                <a:spcPts val="1150"/>
              </a:lnSpc>
              <a:buNone/>
            </a:pPr>
            <a:r>
              <a:rPr lang="en-US" sz="900" dirty="0">
                <a:solidFill>
                  <a:srgbClr val="D9E1FF"/>
                </a:solidFill>
                <a:latin typeface="Kanit" pitchFamily="34" charset="0"/>
                <a:ea typeface="Kanit" pitchFamily="34" charset="-122"/>
                <a:cs typeface="Kanit" pitchFamily="34" charset="-120"/>
              </a:rPr>
              <a:t>Актуализация лимитов</a:t>
            </a:r>
            <a:endParaRPr lang="en-US" sz="900" dirty="0"/>
          </a:p>
        </p:txBody>
      </p:sp>
      <p:sp>
        <p:nvSpPr>
          <p:cNvPr id="13" name="Text 9"/>
          <p:cNvSpPr/>
          <p:nvPr/>
        </p:nvSpPr>
        <p:spPr>
          <a:xfrm>
            <a:off x="776660" y="3556099"/>
            <a:ext cx="3670548" cy="388343"/>
          </a:xfrm>
          <a:prstGeom prst="rect">
            <a:avLst/>
          </a:prstGeom>
          <a:noFill/>
          <a:ln/>
        </p:spPr>
        <p:txBody>
          <a:bodyPr wrap="square" lIns="0" tIns="0" rIns="0" bIns="0" rtlCol="0" anchor="t"/>
          <a:lstStyle/>
          <a:p>
            <a:pPr marL="0" indent="0" algn="l">
              <a:lnSpc>
                <a:spcPts val="1100"/>
              </a:lnSpc>
              <a:buNone/>
            </a:pPr>
            <a:r>
              <a:rPr lang="en-US" sz="800" dirty="0">
                <a:solidFill>
                  <a:srgbClr val="D9E1FF"/>
                </a:solidFill>
                <a:latin typeface="Martel Sans Light" pitchFamily="34" charset="0"/>
                <a:ea typeface="Martel Sans Light" pitchFamily="34" charset="-122"/>
                <a:cs typeface="Martel Sans Light" pitchFamily="34" charset="-120"/>
              </a:rPr>
              <a:t>Привести пороги одобрения сделок в соответствие с операционными бюджетами компании</a:t>
            </a:r>
            <a:endParaRPr lang="en-US" sz="800" dirty="0"/>
          </a:p>
        </p:txBody>
      </p:sp>
      <p:sp>
        <p:nvSpPr>
          <p:cNvPr id="14" name="Text 10"/>
          <p:cNvSpPr/>
          <p:nvPr/>
        </p:nvSpPr>
        <p:spPr>
          <a:xfrm>
            <a:off x="776660" y="4153099"/>
            <a:ext cx="204490" cy="170359"/>
          </a:xfrm>
          <a:prstGeom prst="rect">
            <a:avLst/>
          </a:prstGeom>
          <a:noFill/>
          <a:ln/>
        </p:spPr>
        <p:txBody>
          <a:bodyPr wrap="none" lIns="0" tIns="0" rIns="0" bIns="0" rtlCol="0" anchor="ctr"/>
          <a:lstStyle/>
          <a:p>
            <a:pPr marL="0" indent="0" algn="l">
              <a:lnSpc>
                <a:spcPct val="100000"/>
              </a:lnSpc>
              <a:buNone/>
            </a:pPr>
            <a:r>
              <a:rPr lang="en-US" sz="800" dirty="0">
                <a:solidFill>
                  <a:srgbClr val="D9E1FF"/>
                </a:solidFill>
                <a:latin typeface="Kanit Light" pitchFamily="34" charset="0"/>
                <a:ea typeface="Kanit Light" pitchFamily="34" charset="-122"/>
                <a:cs typeface="Kanit Light" pitchFamily="34" charset="-120"/>
              </a:rPr>
              <a:t>03</a:t>
            </a:r>
            <a:endParaRPr lang="en-US" sz="800" dirty="0"/>
          </a:p>
        </p:txBody>
      </p:sp>
      <p:pic>
        <p:nvPicPr>
          <p:cNvPr id="15" name="Image 2" descr="preencoded.png"/>
          <p:cNvPicPr>
            <a:picLocks noChangeAspect="1"/>
          </p:cNvPicPr>
          <p:nvPr/>
        </p:nvPicPr>
        <p:blipFill>
          <a:blip r:embed="rId3" cstate="print"/>
          <a:stretch>
            <a:fillRect/>
          </a:stretch>
        </p:blipFill>
        <p:spPr>
          <a:xfrm>
            <a:off x="776660" y="4338439"/>
            <a:ext cx="3670548" cy="19051"/>
          </a:xfrm>
          <a:prstGeom prst="rect">
            <a:avLst/>
          </a:prstGeom>
        </p:spPr>
      </p:pic>
      <p:sp>
        <p:nvSpPr>
          <p:cNvPr id="16" name="Text 11"/>
          <p:cNvSpPr/>
          <p:nvPr/>
        </p:nvSpPr>
        <p:spPr>
          <a:xfrm>
            <a:off x="776661" y="4471889"/>
            <a:ext cx="1203201" cy="200521"/>
          </a:xfrm>
          <a:prstGeom prst="rect">
            <a:avLst/>
          </a:prstGeom>
          <a:noFill/>
          <a:ln/>
        </p:spPr>
        <p:txBody>
          <a:bodyPr wrap="none" lIns="0" tIns="0" rIns="0" bIns="0" rtlCol="0" anchor="t"/>
          <a:lstStyle/>
          <a:p>
            <a:pPr marL="0" indent="0" algn="l">
              <a:lnSpc>
                <a:spcPts val="1150"/>
              </a:lnSpc>
              <a:buNone/>
            </a:pPr>
            <a:r>
              <a:rPr lang="en-US" sz="900" dirty="0">
                <a:solidFill>
                  <a:srgbClr val="D9E1FF"/>
                </a:solidFill>
                <a:latin typeface="Kanit" pitchFamily="34" charset="0"/>
                <a:ea typeface="Kanit" pitchFamily="34" charset="-122"/>
                <a:cs typeface="Kanit" pitchFamily="34" charset="-120"/>
              </a:rPr>
              <a:t>Устранение отсылок</a:t>
            </a:r>
            <a:endParaRPr lang="en-US" sz="900" dirty="0"/>
          </a:p>
        </p:txBody>
      </p:sp>
      <p:sp>
        <p:nvSpPr>
          <p:cNvPr id="17" name="Text 12"/>
          <p:cNvSpPr/>
          <p:nvPr/>
        </p:nvSpPr>
        <p:spPr>
          <a:xfrm>
            <a:off x="776660" y="4778871"/>
            <a:ext cx="3670548" cy="194171"/>
          </a:xfrm>
          <a:prstGeom prst="rect">
            <a:avLst/>
          </a:prstGeom>
          <a:noFill/>
          <a:ln/>
        </p:spPr>
        <p:txBody>
          <a:bodyPr wrap="none" lIns="0" tIns="0" rIns="0" bIns="0" rtlCol="0" anchor="t"/>
          <a:lstStyle/>
          <a:p>
            <a:pPr marL="0" indent="0" algn="l">
              <a:lnSpc>
                <a:spcPts val="1100"/>
              </a:lnSpc>
              <a:buNone/>
            </a:pPr>
            <a:r>
              <a:rPr lang="en-US" sz="800" dirty="0">
                <a:solidFill>
                  <a:srgbClr val="D9E1FF"/>
                </a:solidFill>
                <a:latin typeface="Martel Sans Light" pitchFamily="34" charset="0"/>
                <a:ea typeface="Martel Sans Light" pitchFamily="34" charset="-122"/>
                <a:cs typeface="Martel Sans Light" pitchFamily="34" charset="-120"/>
              </a:rPr>
              <a:t>Исключить ссылки на незарегистрированные внутренние регламенты</a:t>
            </a:r>
            <a:endParaRPr lang="en-US" sz="800" dirty="0"/>
          </a:p>
        </p:txBody>
      </p:sp>
      <p:sp>
        <p:nvSpPr>
          <p:cNvPr id="18" name="Text 13"/>
          <p:cNvSpPr/>
          <p:nvPr/>
        </p:nvSpPr>
        <p:spPr>
          <a:xfrm>
            <a:off x="776660" y="5181699"/>
            <a:ext cx="204490" cy="170359"/>
          </a:xfrm>
          <a:prstGeom prst="rect">
            <a:avLst/>
          </a:prstGeom>
          <a:noFill/>
          <a:ln/>
        </p:spPr>
        <p:txBody>
          <a:bodyPr wrap="none" lIns="0" tIns="0" rIns="0" bIns="0" rtlCol="0" anchor="ctr"/>
          <a:lstStyle/>
          <a:p>
            <a:pPr marL="0" indent="0" algn="l">
              <a:lnSpc>
                <a:spcPct val="100000"/>
              </a:lnSpc>
              <a:buNone/>
            </a:pPr>
            <a:r>
              <a:rPr lang="en-US" sz="800" dirty="0">
                <a:solidFill>
                  <a:srgbClr val="D9E1FF"/>
                </a:solidFill>
                <a:latin typeface="Kanit Light" pitchFamily="34" charset="0"/>
                <a:ea typeface="Kanit Light" pitchFamily="34" charset="-122"/>
                <a:cs typeface="Kanit Light" pitchFamily="34" charset="-120"/>
              </a:rPr>
              <a:t>04</a:t>
            </a:r>
            <a:endParaRPr lang="en-US" sz="800" dirty="0"/>
          </a:p>
        </p:txBody>
      </p:sp>
      <p:pic>
        <p:nvPicPr>
          <p:cNvPr id="19" name="Image 3" descr="preencoded.png"/>
          <p:cNvPicPr>
            <a:picLocks noChangeAspect="1"/>
          </p:cNvPicPr>
          <p:nvPr/>
        </p:nvPicPr>
        <p:blipFill>
          <a:blip r:embed="rId3" cstate="print"/>
          <a:stretch>
            <a:fillRect/>
          </a:stretch>
        </p:blipFill>
        <p:spPr>
          <a:xfrm>
            <a:off x="776660" y="5353447"/>
            <a:ext cx="3670548" cy="19051"/>
          </a:xfrm>
          <a:prstGeom prst="rect">
            <a:avLst/>
          </a:prstGeom>
        </p:spPr>
      </p:pic>
      <p:sp>
        <p:nvSpPr>
          <p:cNvPr id="20" name="Text 14"/>
          <p:cNvSpPr/>
          <p:nvPr/>
        </p:nvSpPr>
        <p:spPr>
          <a:xfrm>
            <a:off x="776661" y="5500490"/>
            <a:ext cx="1694557" cy="200521"/>
          </a:xfrm>
          <a:prstGeom prst="rect">
            <a:avLst/>
          </a:prstGeom>
          <a:noFill/>
          <a:ln/>
        </p:spPr>
        <p:txBody>
          <a:bodyPr wrap="none" lIns="0" tIns="0" rIns="0" bIns="0" rtlCol="0" anchor="t"/>
          <a:lstStyle/>
          <a:p>
            <a:pPr marL="0" indent="0" algn="l">
              <a:lnSpc>
                <a:spcPts val="1150"/>
              </a:lnSpc>
              <a:buNone/>
            </a:pPr>
            <a:r>
              <a:rPr lang="en-US" sz="900" dirty="0">
                <a:solidFill>
                  <a:srgbClr val="D9E1FF"/>
                </a:solidFill>
                <a:latin typeface="Kanit" pitchFamily="34" charset="0"/>
                <a:ea typeface="Kanit" pitchFamily="34" charset="-122"/>
                <a:cs typeface="Kanit" pitchFamily="34" charset="-120"/>
              </a:rPr>
              <a:t>Делегирование полномочий</a:t>
            </a:r>
            <a:endParaRPr lang="en-US" sz="900" dirty="0"/>
          </a:p>
        </p:txBody>
      </p:sp>
      <p:sp>
        <p:nvSpPr>
          <p:cNvPr id="21" name="Text 15"/>
          <p:cNvSpPr/>
          <p:nvPr/>
        </p:nvSpPr>
        <p:spPr>
          <a:xfrm>
            <a:off x="776660" y="5807473"/>
            <a:ext cx="3670548" cy="388343"/>
          </a:xfrm>
          <a:prstGeom prst="rect">
            <a:avLst/>
          </a:prstGeom>
          <a:noFill/>
          <a:ln/>
        </p:spPr>
        <p:txBody>
          <a:bodyPr wrap="square" lIns="0" tIns="0" rIns="0" bIns="0" rtlCol="0" anchor="t"/>
          <a:lstStyle/>
          <a:p>
            <a:pPr marL="0" indent="0" algn="l">
              <a:lnSpc>
                <a:spcPts val="1100"/>
              </a:lnSpc>
              <a:buNone/>
            </a:pPr>
            <a:r>
              <a:rPr lang="en-US" sz="800" dirty="0">
                <a:solidFill>
                  <a:srgbClr val="D9E1FF"/>
                </a:solidFill>
                <a:latin typeface="Martel Sans Light" pitchFamily="34" charset="0"/>
                <a:ea typeface="Martel Sans Light" pitchFamily="34" charset="-122"/>
                <a:cs typeface="Martel Sans Light" pitchFamily="34" charset="-120"/>
              </a:rPr>
              <a:t>Зафиксировать порядок делегирования и механизмы контроля исполнения</a:t>
            </a:r>
            <a:endParaRPr lang="en-US" sz="800" dirty="0"/>
          </a:p>
        </p:txBody>
      </p:sp>
      <p:sp>
        <p:nvSpPr>
          <p:cNvPr id="22" name="Text 16"/>
          <p:cNvSpPr/>
          <p:nvPr/>
        </p:nvSpPr>
        <p:spPr>
          <a:xfrm>
            <a:off x="4701407" y="1387277"/>
            <a:ext cx="1964159" cy="200521"/>
          </a:xfrm>
          <a:prstGeom prst="rect">
            <a:avLst/>
          </a:prstGeom>
          <a:noFill/>
          <a:ln/>
        </p:spPr>
        <p:txBody>
          <a:bodyPr wrap="none" lIns="0" tIns="0" rIns="0" bIns="0" rtlCol="0" anchor="t"/>
          <a:lstStyle/>
          <a:p>
            <a:pPr marL="0" indent="0" algn="l">
              <a:lnSpc>
                <a:spcPts val="1150"/>
              </a:lnSpc>
              <a:buNone/>
            </a:pPr>
            <a:r>
              <a:rPr lang="en-US" sz="900" dirty="0">
                <a:solidFill>
                  <a:srgbClr val="FFFFFF"/>
                </a:solidFill>
                <a:latin typeface="Kanit" pitchFamily="34" charset="0"/>
                <a:ea typeface="Kanit" pitchFamily="34" charset="-122"/>
                <a:cs typeface="Kanit" pitchFamily="34" charset="-120"/>
              </a:rPr>
              <a:t>Стандарт оформления протокола</a:t>
            </a:r>
            <a:endParaRPr lang="en-US" sz="900" dirty="0"/>
          </a:p>
        </p:txBody>
      </p:sp>
      <p:sp>
        <p:nvSpPr>
          <p:cNvPr id="24" name="Text 17"/>
          <p:cNvSpPr/>
          <p:nvPr/>
        </p:nvSpPr>
        <p:spPr>
          <a:xfrm>
            <a:off x="5033740" y="1707555"/>
            <a:ext cx="3338215" cy="194171"/>
          </a:xfrm>
          <a:prstGeom prst="rect">
            <a:avLst/>
          </a:prstGeom>
          <a:noFill/>
          <a:ln/>
        </p:spPr>
        <p:txBody>
          <a:bodyPr wrap="none" lIns="0" tIns="0" rIns="0" bIns="0" rtlCol="0" anchor="t"/>
          <a:lstStyle/>
          <a:p>
            <a:pPr marL="0" indent="0" algn="l">
              <a:lnSpc>
                <a:spcPts val="1100"/>
              </a:lnSpc>
              <a:buNone/>
            </a:pPr>
            <a:r>
              <a:rPr lang="en-US" sz="800" dirty="0">
                <a:solidFill>
                  <a:srgbClr val="D9E1FF"/>
                </a:solidFill>
                <a:latin typeface="Martel Sans Light" pitchFamily="34" charset="0"/>
                <a:ea typeface="Martel Sans Light" pitchFamily="34" charset="-122"/>
                <a:cs typeface="Martel Sans Light" pitchFamily="34" charset="-120"/>
              </a:rPr>
              <a:t>Утверждение повестки дня </a:t>
            </a:r>
            <a:r>
              <a:rPr lang="en-US" sz="800" b="1" dirty="0">
                <a:solidFill>
                  <a:srgbClr val="D9E1FF"/>
                </a:solidFill>
                <a:latin typeface="Martel Sans Light" pitchFamily="34" charset="0"/>
                <a:ea typeface="Martel Sans Light" pitchFamily="34" charset="-122"/>
                <a:cs typeface="Martel Sans Light" pitchFamily="34" charset="-120"/>
              </a:rPr>
              <a:t>до начала</a:t>
            </a:r>
            <a:r>
              <a:rPr lang="en-US" sz="800" dirty="0">
                <a:solidFill>
                  <a:srgbClr val="D9E1FF"/>
                </a:solidFill>
                <a:latin typeface="Martel Sans Light" pitchFamily="34" charset="0"/>
                <a:ea typeface="Martel Sans Light" pitchFamily="34" charset="-122"/>
                <a:cs typeface="Martel Sans Light" pitchFamily="34" charset="-120"/>
              </a:rPr>
              <a:t> заседания</a:t>
            </a:r>
            <a:endParaRPr lang="en-US" sz="800" dirty="0"/>
          </a:p>
        </p:txBody>
      </p:sp>
      <p:sp>
        <p:nvSpPr>
          <p:cNvPr id="26" name="Text 18"/>
          <p:cNvSpPr/>
          <p:nvPr/>
        </p:nvSpPr>
        <p:spPr>
          <a:xfrm>
            <a:off x="5033740" y="2336403"/>
            <a:ext cx="3338215" cy="194171"/>
          </a:xfrm>
          <a:prstGeom prst="rect">
            <a:avLst/>
          </a:prstGeom>
          <a:noFill/>
          <a:ln/>
        </p:spPr>
        <p:txBody>
          <a:bodyPr wrap="none" lIns="0" tIns="0" rIns="0" bIns="0" rtlCol="0" anchor="t"/>
          <a:lstStyle/>
          <a:p>
            <a:pPr marL="0" indent="0" algn="l">
              <a:lnSpc>
                <a:spcPts val="1100"/>
              </a:lnSpc>
              <a:buNone/>
            </a:pPr>
            <a:r>
              <a:rPr lang="en-US" sz="800" dirty="0">
                <a:solidFill>
                  <a:srgbClr val="D9E1FF"/>
                </a:solidFill>
                <a:latin typeface="Martel Sans Light" pitchFamily="34" charset="0"/>
                <a:ea typeface="Martel Sans Light" pitchFamily="34" charset="-122"/>
                <a:cs typeface="Martel Sans Light" pitchFamily="34" charset="-120"/>
              </a:rPr>
              <a:t>Фиксация кворума: ФИО, доли, основания участия</a:t>
            </a:r>
            <a:endParaRPr lang="en-US" sz="800" dirty="0"/>
          </a:p>
        </p:txBody>
      </p:sp>
      <p:sp>
        <p:nvSpPr>
          <p:cNvPr id="28" name="Text 19"/>
          <p:cNvSpPr/>
          <p:nvPr/>
        </p:nvSpPr>
        <p:spPr>
          <a:xfrm>
            <a:off x="5033740" y="2965253"/>
            <a:ext cx="3338215" cy="388343"/>
          </a:xfrm>
          <a:prstGeom prst="rect">
            <a:avLst/>
          </a:prstGeom>
          <a:noFill/>
          <a:ln/>
        </p:spPr>
        <p:txBody>
          <a:bodyPr wrap="square" lIns="0" tIns="0" rIns="0" bIns="0" rtlCol="0" anchor="t"/>
          <a:lstStyle/>
          <a:p>
            <a:pPr marL="0" indent="0" algn="l">
              <a:lnSpc>
                <a:spcPts val="1100"/>
              </a:lnSpc>
              <a:buNone/>
            </a:pPr>
            <a:r>
              <a:rPr lang="en-US" sz="800" dirty="0">
                <a:solidFill>
                  <a:srgbClr val="D9E1FF"/>
                </a:solidFill>
                <a:latin typeface="Martel Sans Light" pitchFamily="34" charset="0"/>
                <a:ea typeface="Martel Sans Light" pitchFamily="34" charset="-122"/>
                <a:cs typeface="Martel Sans Light" pitchFamily="34" charset="-120"/>
              </a:rPr>
              <a:t>Постатейное голосование с указанием результатов по каждому вопросу</a:t>
            </a:r>
            <a:endParaRPr lang="en-US" sz="800" dirty="0"/>
          </a:p>
        </p:txBody>
      </p:sp>
      <p:sp>
        <p:nvSpPr>
          <p:cNvPr id="30" name="Text 20"/>
          <p:cNvSpPr/>
          <p:nvPr/>
        </p:nvSpPr>
        <p:spPr>
          <a:xfrm>
            <a:off x="5033740" y="3594100"/>
            <a:ext cx="3338215" cy="194171"/>
          </a:xfrm>
          <a:prstGeom prst="rect">
            <a:avLst/>
          </a:prstGeom>
          <a:noFill/>
          <a:ln/>
        </p:spPr>
        <p:txBody>
          <a:bodyPr wrap="none" lIns="0" tIns="0" rIns="0" bIns="0" rtlCol="0" anchor="t"/>
          <a:lstStyle/>
          <a:p>
            <a:pPr marL="0" indent="0" algn="l">
              <a:lnSpc>
                <a:spcPts val="1100"/>
              </a:lnSpc>
              <a:buNone/>
            </a:pPr>
            <a:r>
              <a:rPr lang="en-US" sz="800" dirty="0">
                <a:solidFill>
                  <a:srgbClr val="D9E1FF"/>
                </a:solidFill>
                <a:latin typeface="Martel Sans Light" pitchFamily="34" charset="0"/>
                <a:ea typeface="Martel Sans Light" pitchFamily="34" charset="-122"/>
                <a:cs typeface="Martel Sans Light" pitchFamily="34" charset="-120"/>
              </a:rPr>
              <a:t>Подписание + печать + </a:t>
            </a:r>
            <a:r>
              <a:rPr lang="en-US" sz="800" b="1" dirty="0">
                <a:solidFill>
                  <a:srgbClr val="D9E1FF"/>
                </a:solidFill>
                <a:latin typeface="Martel Sans Light" pitchFamily="34" charset="0"/>
                <a:ea typeface="Martel Sans Light" pitchFamily="34" charset="-122"/>
                <a:cs typeface="Martel Sans Light" pitchFamily="34" charset="-120"/>
              </a:rPr>
              <a:t>нотариальное удостоверение</a:t>
            </a:r>
            <a:endParaRPr lang="en-US" sz="800" dirty="0"/>
          </a:p>
        </p:txBody>
      </p:sp>
      <p:sp>
        <p:nvSpPr>
          <p:cNvPr id="32" name="Text 21"/>
          <p:cNvSpPr/>
          <p:nvPr/>
        </p:nvSpPr>
        <p:spPr>
          <a:xfrm>
            <a:off x="5033740" y="4222948"/>
            <a:ext cx="3338215" cy="194171"/>
          </a:xfrm>
          <a:prstGeom prst="rect">
            <a:avLst/>
          </a:prstGeom>
          <a:noFill/>
          <a:ln/>
        </p:spPr>
        <p:txBody>
          <a:bodyPr wrap="none" lIns="0" tIns="0" rIns="0" bIns="0" rtlCol="0" anchor="t"/>
          <a:lstStyle/>
          <a:p>
            <a:pPr marL="0" indent="0" algn="l">
              <a:lnSpc>
                <a:spcPts val="1100"/>
              </a:lnSpc>
              <a:buNone/>
            </a:pPr>
            <a:r>
              <a:rPr lang="en-US" sz="800" dirty="0">
                <a:solidFill>
                  <a:srgbClr val="D9E1FF"/>
                </a:solidFill>
                <a:latin typeface="Martel Sans Light" pitchFamily="34" charset="0"/>
                <a:ea typeface="Martel Sans Light" pitchFamily="34" charset="-122"/>
                <a:cs typeface="Martel Sans Light" pitchFamily="34" charset="-120"/>
              </a:rPr>
              <a:t>Рассылка копий участникам в течение </a:t>
            </a:r>
            <a:r>
              <a:rPr lang="en-US" sz="800" b="1" dirty="0">
                <a:solidFill>
                  <a:srgbClr val="D9E1FF"/>
                </a:solidFill>
                <a:latin typeface="Martel Sans Light" pitchFamily="34" charset="0"/>
                <a:ea typeface="Martel Sans Light" pitchFamily="34" charset="-122"/>
                <a:cs typeface="Martel Sans Light" pitchFamily="34" charset="-120"/>
              </a:rPr>
              <a:t>3 рабочих дней</a:t>
            </a:r>
            <a:endParaRPr lang="en-US" sz="800" dirty="0"/>
          </a:p>
        </p:txBody>
      </p:sp>
      <p:sp>
        <p:nvSpPr>
          <p:cNvPr id="33" name="Овал 32"/>
          <p:cNvSpPr/>
          <p:nvPr/>
        </p:nvSpPr>
        <p:spPr>
          <a:xfrm>
            <a:off x="4788024" y="170080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Овал 33"/>
          <p:cNvSpPr/>
          <p:nvPr/>
        </p:nvSpPr>
        <p:spPr>
          <a:xfrm>
            <a:off x="4788024" y="234888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Овал 34"/>
          <p:cNvSpPr/>
          <p:nvPr/>
        </p:nvSpPr>
        <p:spPr>
          <a:xfrm>
            <a:off x="4788024" y="299695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Овал 35"/>
          <p:cNvSpPr/>
          <p:nvPr/>
        </p:nvSpPr>
        <p:spPr>
          <a:xfrm>
            <a:off x="4788024" y="3573016"/>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Овал 36"/>
          <p:cNvSpPr/>
          <p:nvPr/>
        </p:nvSpPr>
        <p:spPr>
          <a:xfrm>
            <a:off x="4788024" y="422108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000036"/>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cstate="print"/>
          <a:stretch>
            <a:fillRect/>
          </a:stretch>
        </p:blipFill>
        <p:spPr>
          <a:xfrm>
            <a:off x="5715000" y="0"/>
            <a:ext cx="3429000" cy="6858000"/>
          </a:xfrm>
          <a:prstGeom prst="rect">
            <a:avLst/>
          </a:prstGeom>
        </p:spPr>
      </p:pic>
      <p:sp>
        <p:nvSpPr>
          <p:cNvPr id="3" name="Shape 0"/>
          <p:cNvSpPr/>
          <p:nvPr/>
        </p:nvSpPr>
        <p:spPr>
          <a:xfrm>
            <a:off x="433612" y="415033"/>
            <a:ext cx="871017" cy="255687"/>
          </a:xfrm>
          <a:prstGeom prst="roundRect">
            <a:avLst>
              <a:gd name="adj" fmla="val 6784"/>
            </a:avLst>
          </a:prstGeom>
          <a:solidFill>
            <a:srgbClr val="4C0107"/>
          </a:solidFill>
          <a:ln/>
        </p:spPr>
      </p:sp>
      <p:sp>
        <p:nvSpPr>
          <p:cNvPr id="4" name="Text 1"/>
          <p:cNvSpPr/>
          <p:nvPr/>
        </p:nvSpPr>
        <p:spPr>
          <a:xfrm>
            <a:off x="498650" y="458392"/>
            <a:ext cx="740941" cy="168969"/>
          </a:xfrm>
          <a:prstGeom prst="rect">
            <a:avLst/>
          </a:prstGeom>
          <a:noFill/>
          <a:ln/>
        </p:spPr>
        <p:txBody>
          <a:bodyPr wrap="none" lIns="0" tIns="0" rIns="0" bIns="0" rtlCol="0" anchor="t"/>
          <a:lstStyle/>
          <a:p>
            <a:pPr marL="0" indent="0" algn="l">
              <a:lnSpc>
                <a:spcPts val="950"/>
              </a:lnSpc>
              <a:buNone/>
            </a:pPr>
            <a:r>
              <a:rPr lang="en-US" sz="650" dirty="0">
                <a:solidFill>
                  <a:srgbClr val="D9E1FF"/>
                </a:solidFill>
                <a:latin typeface="Martel Sans Light" pitchFamily="34" charset="0"/>
                <a:ea typeface="Martel Sans Light" pitchFamily="34" charset="-122"/>
                <a:cs typeface="Martel Sans Light" pitchFamily="34" charset="-120"/>
              </a:rPr>
              <a:t>ТОЧКА РИСКА №3</a:t>
            </a:r>
            <a:endParaRPr lang="en-US" sz="650" dirty="0"/>
          </a:p>
        </p:txBody>
      </p:sp>
      <p:sp>
        <p:nvSpPr>
          <p:cNvPr id="5" name="Text 2"/>
          <p:cNvSpPr/>
          <p:nvPr/>
        </p:nvSpPr>
        <p:spPr>
          <a:xfrm>
            <a:off x="433612" y="718544"/>
            <a:ext cx="4847779" cy="850305"/>
          </a:xfrm>
          <a:prstGeom prst="rect">
            <a:avLst/>
          </a:prstGeom>
          <a:noFill/>
          <a:ln/>
        </p:spPr>
        <p:txBody>
          <a:bodyPr wrap="square" lIns="0" tIns="0" rIns="0" bIns="0" rtlCol="0" anchor="t"/>
          <a:lstStyle/>
          <a:p>
            <a:pPr marL="0" indent="0" algn="l">
              <a:lnSpc>
                <a:spcPts val="2500"/>
              </a:lnSpc>
              <a:buNone/>
            </a:pPr>
            <a:r>
              <a:rPr lang="en-US" sz="2000" dirty="0">
                <a:solidFill>
                  <a:srgbClr val="FFFFFF"/>
                </a:solidFill>
                <a:latin typeface="Kanit" pitchFamily="34" charset="0"/>
                <a:ea typeface="Kanit" pitchFamily="34" charset="-122"/>
                <a:cs typeface="Kanit" pitchFamily="34" charset="-120"/>
              </a:rPr>
              <a:t>Фактический контроль без юридического оформления</a:t>
            </a:r>
            <a:endParaRPr lang="en-US" sz="2000" dirty="0"/>
          </a:p>
        </p:txBody>
      </p:sp>
      <p:sp>
        <p:nvSpPr>
          <p:cNvPr id="6" name="Text 3"/>
          <p:cNvSpPr/>
          <p:nvPr/>
        </p:nvSpPr>
        <p:spPr>
          <a:xfrm>
            <a:off x="433612" y="1748333"/>
            <a:ext cx="4847779" cy="634008"/>
          </a:xfrm>
          <a:prstGeom prst="rect">
            <a:avLst/>
          </a:prstGeom>
          <a:noFill/>
          <a:ln/>
        </p:spPr>
        <p:txBody>
          <a:bodyPr wrap="square" lIns="0" tIns="0" rIns="0" bIns="0" rtlCol="0" anchor="t"/>
          <a:lstStyle/>
          <a:p>
            <a:pPr marL="0" indent="0" algn="l">
              <a:lnSpc>
                <a:spcPts val="1200"/>
              </a:lnSpc>
              <a:buNone/>
            </a:pPr>
            <a:r>
              <a:rPr lang="en-US" sz="850" dirty="0">
                <a:solidFill>
                  <a:srgbClr val="D9E1FF"/>
                </a:solidFill>
                <a:latin typeface="Martel Sans Light" pitchFamily="34" charset="0"/>
                <a:ea typeface="Martel Sans Light" pitchFamily="34" charset="-122"/>
                <a:cs typeface="Martel Sans Light" pitchFamily="34" charset="-120"/>
              </a:rPr>
              <a:t>Реальное управление лицом, не входящим в органы управления, — одно из главных оснований для субсидиарной ответственности при банкротстве. Суды используют переписку, доверенности, логи ДБО, показания сотрудников.</a:t>
            </a:r>
            <a:endParaRPr lang="en-US" sz="850" dirty="0"/>
          </a:p>
        </p:txBody>
      </p:sp>
      <p:sp>
        <p:nvSpPr>
          <p:cNvPr id="7" name="Shape 4"/>
          <p:cNvSpPr/>
          <p:nvPr/>
        </p:nvSpPr>
        <p:spPr>
          <a:xfrm>
            <a:off x="433612" y="2516982"/>
            <a:ext cx="4847779" cy="1181001"/>
          </a:xfrm>
          <a:prstGeom prst="roundRect">
            <a:avLst>
              <a:gd name="adj" fmla="val 1836"/>
            </a:avLst>
          </a:prstGeom>
          <a:solidFill>
            <a:srgbClr val="450707"/>
          </a:solidFill>
          <a:ln/>
        </p:spPr>
      </p:sp>
      <p:sp>
        <p:nvSpPr>
          <p:cNvPr id="9" name="Text 5"/>
          <p:cNvSpPr/>
          <p:nvPr/>
        </p:nvSpPr>
        <p:spPr>
          <a:xfrm>
            <a:off x="785813" y="2672755"/>
            <a:ext cx="4387230" cy="845344"/>
          </a:xfrm>
          <a:prstGeom prst="rect">
            <a:avLst/>
          </a:prstGeom>
          <a:noFill/>
          <a:ln/>
        </p:spPr>
        <p:txBody>
          <a:bodyPr wrap="square" lIns="0" tIns="0" rIns="0" bIns="0" rtlCol="0" anchor="t"/>
          <a:lstStyle/>
          <a:p>
            <a:pPr marL="0" indent="0" algn="l">
              <a:lnSpc>
                <a:spcPts val="1200"/>
              </a:lnSpc>
              <a:buNone/>
            </a:pPr>
            <a:r>
              <a:rPr lang="en-US" sz="850" dirty="0">
                <a:solidFill>
                  <a:srgbClr val="FFFFFF"/>
                </a:solidFill>
                <a:latin typeface="Martel Sans Light" pitchFamily="34" charset="0"/>
                <a:ea typeface="Martel Sans Light" pitchFamily="34" charset="-122"/>
                <a:cs typeface="Martel Sans Light" pitchFamily="34" charset="-120"/>
              </a:rPr>
              <a:t>Кейс: бенефициар торговой группы, управлявший компанией через номинального директора, привлечён к субсидиарной ответственности на </a:t>
            </a:r>
            <a:r>
              <a:rPr lang="en-US" sz="850" b="1" dirty="0">
                <a:solidFill>
                  <a:srgbClr val="FFFFFF"/>
                </a:solidFill>
                <a:latin typeface="Martel Sans Light" pitchFamily="34" charset="0"/>
                <a:ea typeface="Martel Sans Light" pitchFamily="34" charset="-122"/>
                <a:cs typeface="Martel Sans Light" pitchFamily="34" charset="-120"/>
              </a:rPr>
              <a:t>230 млн руб.</a:t>
            </a:r>
            <a:r>
              <a:rPr lang="en-US" sz="850" dirty="0">
                <a:solidFill>
                  <a:srgbClr val="FFFFFF"/>
                </a:solidFill>
                <a:latin typeface="Martel Sans Light" pitchFamily="34" charset="0"/>
                <a:ea typeface="Martel Sans Light" pitchFamily="34" charset="-122"/>
                <a:cs typeface="Martel Sans Light" pitchFamily="34" charset="-120"/>
              </a:rPr>
              <a:t> — на основании доверенностей с широкими полномочиями и переписки в мессенджерах.</a:t>
            </a:r>
            <a:endParaRPr lang="en-US" sz="850" dirty="0"/>
          </a:p>
        </p:txBody>
      </p:sp>
      <p:sp>
        <p:nvSpPr>
          <p:cNvPr id="10" name="Shape 6"/>
          <p:cNvSpPr/>
          <p:nvPr/>
        </p:nvSpPr>
        <p:spPr>
          <a:xfrm>
            <a:off x="433611" y="3832622"/>
            <a:ext cx="2379018" cy="1456631"/>
          </a:xfrm>
          <a:prstGeom prst="roundRect">
            <a:avLst>
              <a:gd name="adj" fmla="val 1489"/>
            </a:avLst>
          </a:prstGeom>
          <a:solidFill>
            <a:srgbClr val="100C35"/>
          </a:solidFill>
          <a:ln w="14288">
            <a:solidFill>
              <a:srgbClr val="48446D"/>
            </a:solidFill>
            <a:prstDash val="solid"/>
          </a:ln>
        </p:spPr>
      </p:sp>
      <p:sp>
        <p:nvSpPr>
          <p:cNvPr id="11" name="Text 7"/>
          <p:cNvSpPr/>
          <p:nvPr/>
        </p:nvSpPr>
        <p:spPr>
          <a:xfrm>
            <a:off x="556246" y="3996135"/>
            <a:ext cx="1694185" cy="212527"/>
          </a:xfrm>
          <a:prstGeom prst="rect">
            <a:avLst/>
          </a:prstGeom>
          <a:noFill/>
          <a:ln/>
        </p:spPr>
        <p:txBody>
          <a:bodyPr wrap="none" lIns="0" tIns="0" rIns="0" bIns="0" rtlCol="0" anchor="t"/>
          <a:lstStyle/>
          <a:p>
            <a:pPr marL="0" indent="0" algn="l">
              <a:lnSpc>
                <a:spcPts val="1250"/>
              </a:lnSpc>
              <a:buNone/>
            </a:pPr>
            <a:r>
              <a:rPr lang="en-US" sz="1000" dirty="0">
                <a:solidFill>
                  <a:srgbClr val="D9E1FF"/>
                </a:solidFill>
                <a:latin typeface="Kanit" pitchFamily="34" charset="0"/>
                <a:ea typeface="Kanit" pitchFamily="34" charset="-122"/>
                <a:cs typeface="Kanit" pitchFamily="34" charset="-120"/>
              </a:rPr>
              <a:t>Юридическое оформление</a:t>
            </a:r>
            <a:endParaRPr lang="en-US" sz="1000" dirty="0"/>
          </a:p>
        </p:txBody>
      </p:sp>
      <p:sp>
        <p:nvSpPr>
          <p:cNvPr id="12" name="Text 8"/>
          <p:cNvSpPr/>
          <p:nvPr/>
        </p:nvSpPr>
        <p:spPr>
          <a:xfrm>
            <a:off x="556246" y="4280396"/>
            <a:ext cx="2133749" cy="845344"/>
          </a:xfrm>
          <a:prstGeom prst="rect">
            <a:avLst/>
          </a:prstGeom>
          <a:noFill/>
          <a:ln/>
        </p:spPr>
        <p:txBody>
          <a:bodyPr wrap="square" lIns="0" tIns="0" rIns="0" bIns="0" rtlCol="0" anchor="t"/>
          <a:lstStyle/>
          <a:p>
            <a:pPr marL="0" indent="0" algn="l">
              <a:lnSpc>
                <a:spcPts val="1200"/>
              </a:lnSpc>
              <a:buNone/>
            </a:pPr>
            <a:r>
              <a:rPr lang="en-US" sz="850" dirty="0">
                <a:solidFill>
                  <a:srgbClr val="D9E1FF"/>
                </a:solidFill>
                <a:latin typeface="Martel Sans Light" pitchFamily="34" charset="0"/>
                <a:ea typeface="Martel Sans Light" pitchFamily="34" charset="-122"/>
                <a:cs typeface="Martel Sans Light" pitchFamily="34" charset="-120"/>
              </a:rPr>
              <a:t>Договор управления, вход в совет директоров или увеличение доли участия вместо неформального влияния</a:t>
            </a:r>
            <a:endParaRPr lang="en-US" sz="850" dirty="0"/>
          </a:p>
        </p:txBody>
      </p:sp>
      <p:sp>
        <p:nvSpPr>
          <p:cNvPr id="13" name="Shape 9"/>
          <p:cNvSpPr/>
          <p:nvPr/>
        </p:nvSpPr>
        <p:spPr>
          <a:xfrm>
            <a:off x="2902372" y="3832622"/>
            <a:ext cx="2379018" cy="1456631"/>
          </a:xfrm>
          <a:prstGeom prst="roundRect">
            <a:avLst>
              <a:gd name="adj" fmla="val 1489"/>
            </a:avLst>
          </a:prstGeom>
          <a:solidFill>
            <a:srgbClr val="100C35"/>
          </a:solidFill>
          <a:ln w="14288">
            <a:solidFill>
              <a:srgbClr val="48446D"/>
            </a:solidFill>
            <a:prstDash val="solid"/>
          </a:ln>
        </p:spPr>
      </p:sp>
      <p:sp>
        <p:nvSpPr>
          <p:cNvPr id="14" name="Text 10"/>
          <p:cNvSpPr/>
          <p:nvPr/>
        </p:nvSpPr>
        <p:spPr>
          <a:xfrm>
            <a:off x="3025007" y="3996135"/>
            <a:ext cx="1404193" cy="212527"/>
          </a:xfrm>
          <a:prstGeom prst="rect">
            <a:avLst/>
          </a:prstGeom>
          <a:noFill/>
          <a:ln/>
        </p:spPr>
        <p:txBody>
          <a:bodyPr wrap="none" lIns="0" tIns="0" rIns="0" bIns="0" rtlCol="0" anchor="t"/>
          <a:lstStyle/>
          <a:p>
            <a:pPr marL="0" indent="0" algn="l">
              <a:lnSpc>
                <a:spcPts val="1250"/>
              </a:lnSpc>
              <a:buNone/>
            </a:pPr>
            <a:r>
              <a:rPr lang="en-US" sz="1000" dirty="0">
                <a:solidFill>
                  <a:srgbClr val="D9E1FF"/>
                </a:solidFill>
                <a:latin typeface="Kanit" pitchFamily="34" charset="0"/>
                <a:ea typeface="Kanit" pitchFamily="34" charset="-122"/>
                <a:cs typeface="Kanit" pitchFamily="34" charset="-120"/>
              </a:rPr>
              <a:t>Реестр доверенностей</a:t>
            </a:r>
            <a:endParaRPr lang="en-US" sz="1000" dirty="0"/>
          </a:p>
        </p:txBody>
      </p:sp>
      <p:sp>
        <p:nvSpPr>
          <p:cNvPr id="15" name="Text 11"/>
          <p:cNvSpPr/>
          <p:nvPr/>
        </p:nvSpPr>
        <p:spPr>
          <a:xfrm>
            <a:off x="3025007" y="4280396"/>
            <a:ext cx="2133749" cy="634008"/>
          </a:xfrm>
          <a:prstGeom prst="rect">
            <a:avLst/>
          </a:prstGeom>
          <a:noFill/>
          <a:ln/>
        </p:spPr>
        <p:txBody>
          <a:bodyPr wrap="square" lIns="0" tIns="0" rIns="0" bIns="0" rtlCol="0" anchor="t"/>
          <a:lstStyle/>
          <a:p>
            <a:pPr marL="0" indent="0" algn="l">
              <a:lnSpc>
                <a:spcPts val="1200"/>
              </a:lnSpc>
              <a:buNone/>
            </a:pPr>
            <a:r>
              <a:rPr lang="en-US" sz="850" dirty="0">
                <a:solidFill>
                  <a:srgbClr val="D9E1FF"/>
                </a:solidFill>
                <a:latin typeface="Martel Sans Light" pitchFamily="34" charset="0"/>
                <a:ea typeface="Martel Sans Light" pitchFamily="34" charset="-122"/>
                <a:cs typeface="Martel Sans Light" pitchFamily="34" charset="-120"/>
              </a:rPr>
              <a:t>Чёткие лимиты полномочий, сроки действия, регламентированный порядок отзыва</a:t>
            </a:r>
            <a:endParaRPr lang="en-US" sz="850" dirty="0"/>
          </a:p>
        </p:txBody>
      </p:sp>
      <p:sp>
        <p:nvSpPr>
          <p:cNvPr id="16" name="Shape 12"/>
          <p:cNvSpPr/>
          <p:nvPr/>
        </p:nvSpPr>
        <p:spPr>
          <a:xfrm>
            <a:off x="433612" y="5408911"/>
            <a:ext cx="4847779" cy="1033959"/>
          </a:xfrm>
          <a:prstGeom prst="roundRect">
            <a:avLst>
              <a:gd name="adj" fmla="val 2097"/>
            </a:avLst>
          </a:prstGeom>
          <a:solidFill>
            <a:srgbClr val="100C35"/>
          </a:solidFill>
          <a:ln w="14288">
            <a:solidFill>
              <a:srgbClr val="48446D"/>
            </a:solidFill>
            <a:prstDash val="solid"/>
          </a:ln>
        </p:spPr>
      </p:sp>
      <p:sp>
        <p:nvSpPr>
          <p:cNvPr id="17" name="Text 13"/>
          <p:cNvSpPr/>
          <p:nvPr/>
        </p:nvSpPr>
        <p:spPr>
          <a:xfrm>
            <a:off x="556246" y="5572423"/>
            <a:ext cx="1818977" cy="212527"/>
          </a:xfrm>
          <a:prstGeom prst="rect">
            <a:avLst/>
          </a:prstGeom>
          <a:noFill/>
          <a:ln/>
        </p:spPr>
        <p:txBody>
          <a:bodyPr wrap="none" lIns="0" tIns="0" rIns="0" bIns="0" rtlCol="0" anchor="t"/>
          <a:lstStyle/>
          <a:p>
            <a:pPr marL="0" indent="0" algn="l">
              <a:lnSpc>
                <a:spcPts val="1250"/>
              </a:lnSpc>
              <a:buNone/>
            </a:pPr>
            <a:r>
              <a:rPr lang="en-US" sz="1000" dirty="0">
                <a:solidFill>
                  <a:srgbClr val="D9E1FF"/>
                </a:solidFill>
                <a:latin typeface="Kanit" pitchFamily="34" charset="0"/>
                <a:ea typeface="Kanit" pitchFamily="34" charset="-122"/>
                <a:cs typeface="Kanit" pitchFamily="34" charset="-120"/>
              </a:rPr>
              <a:t>Документирование решений</a:t>
            </a:r>
            <a:endParaRPr lang="en-US" sz="1000" dirty="0"/>
          </a:p>
        </p:txBody>
      </p:sp>
      <p:sp>
        <p:nvSpPr>
          <p:cNvPr id="18" name="Text 14"/>
          <p:cNvSpPr/>
          <p:nvPr/>
        </p:nvSpPr>
        <p:spPr>
          <a:xfrm>
            <a:off x="556245" y="5856684"/>
            <a:ext cx="4602510" cy="422672"/>
          </a:xfrm>
          <a:prstGeom prst="rect">
            <a:avLst/>
          </a:prstGeom>
          <a:noFill/>
          <a:ln/>
        </p:spPr>
        <p:txBody>
          <a:bodyPr wrap="square" lIns="0" tIns="0" rIns="0" bIns="0" rtlCol="0" anchor="t"/>
          <a:lstStyle/>
          <a:p>
            <a:pPr marL="0" indent="0" algn="l">
              <a:lnSpc>
                <a:spcPts val="1200"/>
              </a:lnSpc>
              <a:buNone/>
            </a:pPr>
            <a:r>
              <a:rPr lang="en-US" sz="850" dirty="0">
                <a:solidFill>
                  <a:srgbClr val="D9E1FF"/>
                </a:solidFill>
                <a:latin typeface="Martel Sans Light" pitchFamily="34" charset="0"/>
                <a:ea typeface="Martel Sans Light" pitchFamily="34" charset="-122"/>
                <a:cs typeface="Martel Sans Light" pitchFamily="34" charset="-120"/>
              </a:rPr>
              <a:t>Все управленческие решения фиксируются внутренними приказами и локальными актами — устные распоряжения исключаются</a:t>
            </a:r>
            <a:endParaRPr lang="en-US" sz="8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000036"/>
        </a:solidFill>
        <a:effectLst/>
      </p:bgPr>
    </p:bg>
    <p:spTree>
      <p:nvGrpSpPr>
        <p:cNvPr id="1" name=""/>
        <p:cNvGrpSpPr/>
        <p:nvPr/>
      </p:nvGrpSpPr>
      <p:grpSpPr>
        <a:xfrm>
          <a:off x="0" y="0"/>
          <a:ext cx="0" cy="0"/>
          <a:chOff x="0" y="0"/>
          <a:chExt cx="0" cy="0"/>
        </a:xfrm>
      </p:grpSpPr>
      <p:sp>
        <p:nvSpPr>
          <p:cNvPr id="2" name="Shape 0"/>
          <p:cNvSpPr/>
          <p:nvPr/>
        </p:nvSpPr>
        <p:spPr>
          <a:xfrm>
            <a:off x="474538" y="459681"/>
            <a:ext cx="1062038" cy="287735"/>
          </a:xfrm>
          <a:prstGeom prst="roundRect">
            <a:avLst>
              <a:gd name="adj" fmla="val 6597"/>
            </a:avLst>
          </a:prstGeom>
          <a:solidFill>
            <a:srgbClr val="4C0107"/>
          </a:solidFill>
          <a:ln/>
        </p:spPr>
      </p:sp>
      <p:sp>
        <p:nvSpPr>
          <p:cNvPr id="3" name="Text 1"/>
          <p:cNvSpPr/>
          <p:nvPr/>
        </p:nvSpPr>
        <p:spPr>
          <a:xfrm>
            <a:off x="545678" y="507108"/>
            <a:ext cx="919758" cy="192881"/>
          </a:xfrm>
          <a:prstGeom prst="rect">
            <a:avLst/>
          </a:prstGeom>
          <a:noFill/>
          <a:ln/>
        </p:spPr>
        <p:txBody>
          <a:bodyPr wrap="none" lIns="0" tIns="0" rIns="0" bIns="0" rtlCol="0" anchor="t"/>
          <a:lstStyle/>
          <a:p>
            <a:pPr marL="0" indent="0" algn="l">
              <a:lnSpc>
                <a:spcPts val="1100"/>
              </a:lnSpc>
              <a:buNone/>
            </a:pPr>
            <a:r>
              <a:rPr lang="en-US" sz="700" dirty="0">
                <a:solidFill>
                  <a:srgbClr val="D9E1FF"/>
                </a:solidFill>
                <a:latin typeface="Martel Sans Light" pitchFamily="34" charset="0"/>
                <a:ea typeface="Martel Sans Light" pitchFamily="34" charset="-122"/>
                <a:cs typeface="Martel Sans Light" pitchFamily="34" charset="-120"/>
              </a:rPr>
              <a:t>ТОЧКИ РИСКА №4–5</a:t>
            </a:r>
            <a:endParaRPr lang="en-US" sz="700" dirty="0"/>
          </a:p>
        </p:txBody>
      </p:sp>
      <p:sp>
        <p:nvSpPr>
          <p:cNvPr id="4" name="Text 2"/>
          <p:cNvSpPr/>
          <p:nvPr/>
        </p:nvSpPr>
        <p:spPr>
          <a:xfrm>
            <a:off x="474539" y="804665"/>
            <a:ext cx="7315349" cy="465137"/>
          </a:xfrm>
          <a:prstGeom prst="rect">
            <a:avLst/>
          </a:prstGeom>
          <a:noFill/>
          <a:ln/>
        </p:spPr>
        <p:txBody>
          <a:bodyPr wrap="none" lIns="0" tIns="0" rIns="0" bIns="0" rtlCol="0" anchor="t"/>
          <a:lstStyle/>
          <a:p>
            <a:pPr marL="0" indent="0" algn="l">
              <a:lnSpc>
                <a:spcPts val="2700"/>
              </a:lnSpc>
              <a:buNone/>
            </a:pPr>
            <a:r>
              <a:rPr lang="en-US" sz="2150" dirty="0">
                <a:solidFill>
                  <a:srgbClr val="FFFFFF"/>
                </a:solidFill>
                <a:latin typeface="Kanit" pitchFamily="34" charset="0"/>
                <a:ea typeface="Kanit" pitchFamily="34" charset="-122"/>
                <a:cs typeface="Kanit" pitchFamily="34" charset="-120"/>
              </a:rPr>
              <a:t>Налоговые «красные флаги»: расходы и цепочки НДС</a:t>
            </a:r>
            <a:endParaRPr lang="en-US" sz="2150" dirty="0"/>
          </a:p>
        </p:txBody>
      </p:sp>
      <p:sp>
        <p:nvSpPr>
          <p:cNvPr id="5" name="Shape 3"/>
          <p:cNvSpPr/>
          <p:nvPr/>
        </p:nvSpPr>
        <p:spPr>
          <a:xfrm>
            <a:off x="389112" y="1484809"/>
            <a:ext cx="4123581" cy="3161308"/>
          </a:xfrm>
          <a:prstGeom prst="roundRect">
            <a:avLst>
              <a:gd name="adj" fmla="val 751"/>
            </a:avLst>
          </a:prstGeom>
          <a:solidFill>
            <a:srgbClr val="1B1744"/>
          </a:solidFill>
          <a:ln/>
        </p:spPr>
      </p:sp>
      <p:sp>
        <p:nvSpPr>
          <p:cNvPr id="6" name="Text 4"/>
          <p:cNvSpPr/>
          <p:nvPr/>
        </p:nvSpPr>
        <p:spPr>
          <a:xfrm>
            <a:off x="507727" y="1628081"/>
            <a:ext cx="3223394" cy="232668"/>
          </a:xfrm>
          <a:prstGeom prst="rect">
            <a:avLst/>
          </a:prstGeom>
          <a:noFill/>
          <a:ln/>
        </p:spPr>
        <p:txBody>
          <a:bodyPr wrap="none" lIns="0" tIns="0" rIns="0" bIns="0" rtlCol="0" anchor="t"/>
          <a:lstStyle/>
          <a:p>
            <a:pPr marL="0" indent="0" algn="l">
              <a:lnSpc>
                <a:spcPts val="1350"/>
              </a:lnSpc>
              <a:buNone/>
            </a:pPr>
            <a:r>
              <a:rPr lang="en-US" sz="1050" dirty="0">
                <a:solidFill>
                  <a:srgbClr val="FFFFFF"/>
                </a:solidFill>
                <a:latin typeface="Kanit" pitchFamily="34" charset="0"/>
                <a:ea typeface="Kanit" pitchFamily="34" charset="-122"/>
                <a:cs typeface="Kanit" pitchFamily="34" charset="-120"/>
              </a:rPr>
              <a:t>Ст. 54.1 НК РФ: деловая цель важнее документов</a:t>
            </a:r>
            <a:endParaRPr lang="en-US" sz="1050" dirty="0"/>
          </a:p>
        </p:txBody>
      </p:sp>
      <p:sp>
        <p:nvSpPr>
          <p:cNvPr id="7" name="Text 5"/>
          <p:cNvSpPr/>
          <p:nvPr/>
        </p:nvSpPr>
        <p:spPr>
          <a:xfrm>
            <a:off x="507728" y="2004021"/>
            <a:ext cx="3886349" cy="964407"/>
          </a:xfrm>
          <a:prstGeom prst="rect">
            <a:avLst/>
          </a:prstGeom>
          <a:noFill/>
          <a:ln/>
        </p:spPr>
        <p:txBody>
          <a:bodyPr wrap="square" lIns="0" tIns="0" rIns="0" bIns="0" rtlCol="0" anchor="t"/>
          <a:lstStyle/>
          <a:p>
            <a:pPr marL="0" indent="0" algn="l">
              <a:lnSpc>
                <a:spcPts val="1400"/>
              </a:lnSpc>
              <a:buNone/>
            </a:pPr>
            <a:r>
              <a:rPr lang="en-US" sz="900" dirty="0">
                <a:solidFill>
                  <a:srgbClr val="D9E1FF"/>
                </a:solidFill>
                <a:latin typeface="Martel Sans Light" pitchFamily="34" charset="0"/>
                <a:ea typeface="Martel Sans Light" pitchFamily="34" charset="-122"/>
                <a:cs typeface="Martel Sans Light" pitchFamily="34" charset="-120"/>
              </a:rPr>
              <a:t>ФНС оценивает экономическую обоснованность операции, соответствие цены рынку, наличие измеримого результата. Особый риск — консалтинг, маркетинг, аренда и закупки у аффилированных лиц без ТЗ и отчётов об исполнении.</a:t>
            </a:r>
            <a:endParaRPr lang="en-US" sz="900" dirty="0"/>
          </a:p>
        </p:txBody>
      </p:sp>
      <p:sp>
        <p:nvSpPr>
          <p:cNvPr id="8" name="Shape 6"/>
          <p:cNvSpPr/>
          <p:nvPr/>
        </p:nvSpPr>
        <p:spPr>
          <a:xfrm>
            <a:off x="507728" y="3129657"/>
            <a:ext cx="3886349" cy="1114128"/>
          </a:xfrm>
          <a:prstGeom prst="roundRect">
            <a:avLst>
              <a:gd name="adj" fmla="val 2130"/>
            </a:avLst>
          </a:prstGeom>
          <a:solidFill>
            <a:srgbClr val="4B3F02"/>
          </a:solidFill>
          <a:ln/>
        </p:spPr>
      </p:sp>
      <p:pic>
        <p:nvPicPr>
          <p:cNvPr id="9" name="Image 0" descr="preencoded.png"/>
          <p:cNvPicPr>
            <a:picLocks noChangeAspect="1"/>
          </p:cNvPicPr>
          <p:nvPr/>
        </p:nvPicPr>
        <p:blipFill>
          <a:blip r:embed="rId3" cstate="print"/>
          <a:stretch>
            <a:fillRect/>
          </a:stretch>
        </p:blipFill>
        <p:spPr>
          <a:xfrm>
            <a:off x="626344" y="3341291"/>
            <a:ext cx="148233" cy="158155"/>
          </a:xfrm>
          <a:prstGeom prst="rect">
            <a:avLst/>
          </a:prstGeom>
        </p:spPr>
      </p:pic>
      <p:sp>
        <p:nvSpPr>
          <p:cNvPr id="10" name="Text 7"/>
          <p:cNvSpPr/>
          <p:nvPr/>
        </p:nvSpPr>
        <p:spPr>
          <a:xfrm>
            <a:off x="893192" y="3312418"/>
            <a:ext cx="3382268" cy="723305"/>
          </a:xfrm>
          <a:prstGeom prst="rect">
            <a:avLst/>
          </a:prstGeom>
          <a:noFill/>
          <a:ln/>
        </p:spPr>
        <p:txBody>
          <a:bodyPr wrap="square" lIns="0" tIns="0" rIns="0" bIns="0" rtlCol="0" anchor="t"/>
          <a:lstStyle/>
          <a:p>
            <a:pPr marL="0" indent="0" algn="l">
              <a:lnSpc>
                <a:spcPts val="1400"/>
              </a:lnSpc>
              <a:buNone/>
            </a:pPr>
            <a:r>
              <a:rPr lang="en-US" sz="900" dirty="0">
                <a:solidFill>
                  <a:srgbClr val="FFFFFF"/>
                </a:solidFill>
                <a:latin typeface="Martel Sans Light" pitchFamily="34" charset="0"/>
                <a:ea typeface="Martel Sans Light" pitchFamily="34" charset="-122"/>
                <a:cs typeface="Martel Sans Light" pitchFamily="34" charset="-120"/>
              </a:rPr>
              <a:t>Кейс: ИТ-компания, договор на разработку модуля 18 млн руб. без ТЗ и детальных актов → доначисления </a:t>
            </a:r>
            <a:r>
              <a:rPr lang="en-US" sz="900" b="1" dirty="0">
                <a:solidFill>
                  <a:srgbClr val="FFFFFF"/>
                </a:solidFill>
                <a:latin typeface="Martel Sans Light" pitchFamily="34" charset="0"/>
                <a:ea typeface="Martel Sans Light" pitchFamily="34" charset="-122"/>
                <a:cs typeface="Martel Sans Light" pitchFamily="34" charset="-120"/>
              </a:rPr>
              <a:t>7 млн руб.</a:t>
            </a:r>
            <a:endParaRPr lang="en-US" sz="900" dirty="0"/>
          </a:p>
        </p:txBody>
      </p:sp>
      <p:sp>
        <p:nvSpPr>
          <p:cNvPr id="11" name="Text 8"/>
          <p:cNvSpPr/>
          <p:nvPr/>
        </p:nvSpPr>
        <p:spPr>
          <a:xfrm>
            <a:off x="4721499" y="1628081"/>
            <a:ext cx="2415555" cy="232668"/>
          </a:xfrm>
          <a:prstGeom prst="rect">
            <a:avLst/>
          </a:prstGeom>
          <a:noFill/>
          <a:ln/>
        </p:spPr>
        <p:txBody>
          <a:bodyPr wrap="none" lIns="0" tIns="0" rIns="0" bIns="0" rtlCol="0" anchor="t"/>
          <a:lstStyle/>
          <a:p>
            <a:pPr marL="0" indent="0" algn="l">
              <a:lnSpc>
                <a:spcPts val="1350"/>
              </a:lnSpc>
              <a:buNone/>
            </a:pPr>
            <a:r>
              <a:rPr lang="en-US" sz="1050" dirty="0">
                <a:solidFill>
                  <a:srgbClr val="FFFFFF"/>
                </a:solidFill>
                <a:latin typeface="Kanit" pitchFamily="34" charset="0"/>
                <a:ea typeface="Kanit" pitchFamily="34" charset="-122"/>
                <a:cs typeface="Kanit" pitchFamily="34" charset="-120"/>
              </a:rPr>
              <a:t>АСК НДС-2: риск на уровне цепочки</a:t>
            </a:r>
            <a:endParaRPr lang="en-US" sz="1050" dirty="0"/>
          </a:p>
        </p:txBody>
      </p:sp>
      <p:sp>
        <p:nvSpPr>
          <p:cNvPr id="12" name="Text 9"/>
          <p:cNvSpPr/>
          <p:nvPr/>
        </p:nvSpPr>
        <p:spPr>
          <a:xfrm>
            <a:off x="4721498" y="2004021"/>
            <a:ext cx="3952726" cy="964407"/>
          </a:xfrm>
          <a:prstGeom prst="rect">
            <a:avLst/>
          </a:prstGeom>
          <a:noFill/>
          <a:ln/>
        </p:spPr>
        <p:txBody>
          <a:bodyPr wrap="square" lIns="0" tIns="0" rIns="0" bIns="0" rtlCol="0" anchor="t"/>
          <a:lstStyle/>
          <a:p>
            <a:pPr marL="0" indent="0" algn="l">
              <a:lnSpc>
                <a:spcPts val="1400"/>
              </a:lnSpc>
              <a:buNone/>
            </a:pPr>
            <a:r>
              <a:rPr lang="en-US" sz="900" dirty="0">
                <a:solidFill>
                  <a:srgbClr val="D9E1FF"/>
                </a:solidFill>
                <a:latin typeface="Martel Sans Light" pitchFamily="34" charset="0"/>
                <a:ea typeface="Martel Sans Light" pitchFamily="34" charset="-122"/>
                <a:cs typeface="Martel Sans Light" pitchFamily="34" charset="-120"/>
              </a:rPr>
              <a:t>Система выявляет разрывы в декларациях в реальном времени. ФНС анализирует поставщиков 2-го и 3-го звена. Даже добросовестный прямой договор не защищает, если контрагент признан «техническим».</a:t>
            </a:r>
            <a:endParaRPr lang="en-US" sz="900" dirty="0"/>
          </a:p>
        </p:txBody>
      </p:sp>
      <p:sp>
        <p:nvSpPr>
          <p:cNvPr id="13" name="Shape 10"/>
          <p:cNvSpPr/>
          <p:nvPr/>
        </p:nvSpPr>
        <p:spPr>
          <a:xfrm>
            <a:off x="4721498" y="3129658"/>
            <a:ext cx="3952726" cy="1355229"/>
          </a:xfrm>
          <a:prstGeom prst="roundRect">
            <a:avLst>
              <a:gd name="adj" fmla="val 1751"/>
            </a:avLst>
          </a:prstGeom>
          <a:solidFill>
            <a:srgbClr val="4B3F02"/>
          </a:solidFill>
          <a:ln/>
        </p:spPr>
      </p:sp>
      <p:pic>
        <p:nvPicPr>
          <p:cNvPr id="14" name="Image 1" descr="preencoded.png"/>
          <p:cNvPicPr>
            <a:picLocks noChangeAspect="1"/>
          </p:cNvPicPr>
          <p:nvPr/>
        </p:nvPicPr>
        <p:blipFill>
          <a:blip r:embed="rId3" cstate="print"/>
          <a:stretch>
            <a:fillRect/>
          </a:stretch>
        </p:blipFill>
        <p:spPr>
          <a:xfrm>
            <a:off x="4840115" y="3341291"/>
            <a:ext cx="148233" cy="158155"/>
          </a:xfrm>
          <a:prstGeom prst="rect">
            <a:avLst/>
          </a:prstGeom>
        </p:spPr>
      </p:pic>
      <p:sp>
        <p:nvSpPr>
          <p:cNvPr id="15" name="Text 11"/>
          <p:cNvSpPr/>
          <p:nvPr/>
        </p:nvSpPr>
        <p:spPr>
          <a:xfrm>
            <a:off x="5106964" y="3312418"/>
            <a:ext cx="3448645" cy="964407"/>
          </a:xfrm>
          <a:prstGeom prst="rect">
            <a:avLst/>
          </a:prstGeom>
          <a:noFill/>
          <a:ln/>
        </p:spPr>
        <p:txBody>
          <a:bodyPr wrap="square" lIns="0" tIns="0" rIns="0" bIns="0" rtlCol="0" anchor="t"/>
          <a:lstStyle/>
          <a:p>
            <a:pPr marL="0" indent="0" algn="l">
              <a:lnSpc>
                <a:spcPts val="1400"/>
              </a:lnSpc>
              <a:buNone/>
            </a:pPr>
            <a:r>
              <a:rPr lang="en-US" sz="900" dirty="0">
                <a:solidFill>
                  <a:srgbClr val="FFFFFF"/>
                </a:solidFill>
                <a:latin typeface="Martel Sans Light" pitchFamily="34" charset="0"/>
                <a:ea typeface="Martel Sans Light" pitchFamily="34" charset="-122"/>
                <a:cs typeface="Martel Sans Light" pitchFamily="34" charset="-120"/>
              </a:rPr>
              <a:t>Кейс: строительная организация — посредник ликвидирован без уплаты налогов → покупателю материалов отказано в вычете НДС, доначисления </a:t>
            </a:r>
            <a:r>
              <a:rPr lang="en-US" sz="900" b="1" dirty="0">
                <a:solidFill>
                  <a:srgbClr val="FFFFFF"/>
                </a:solidFill>
                <a:latin typeface="Martel Sans Light" pitchFamily="34" charset="0"/>
                <a:ea typeface="Martel Sans Light" pitchFamily="34" charset="-122"/>
                <a:cs typeface="Martel Sans Light" pitchFamily="34" charset="-120"/>
              </a:rPr>
              <a:t>11 млн руб.</a:t>
            </a:r>
            <a:endParaRPr lang="en-US" sz="900" dirty="0"/>
          </a:p>
        </p:txBody>
      </p:sp>
      <p:sp>
        <p:nvSpPr>
          <p:cNvPr id="16" name="Shape 12"/>
          <p:cNvSpPr/>
          <p:nvPr/>
        </p:nvSpPr>
        <p:spPr>
          <a:xfrm>
            <a:off x="474539" y="4807348"/>
            <a:ext cx="8194923" cy="1590873"/>
          </a:xfrm>
          <a:prstGeom prst="roundRect">
            <a:avLst>
              <a:gd name="adj" fmla="val 1491"/>
            </a:avLst>
          </a:prstGeom>
          <a:solidFill>
            <a:srgbClr val="2F2B54"/>
          </a:solidFill>
          <a:ln/>
        </p:spPr>
      </p:sp>
      <p:sp>
        <p:nvSpPr>
          <p:cNvPr id="17" name="Shape 13"/>
          <p:cNvSpPr/>
          <p:nvPr/>
        </p:nvSpPr>
        <p:spPr>
          <a:xfrm>
            <a:off x="474539" y="4807348"/>
            <a:ext cx="2731591" cy="1590873"/>
          </a:xfrm>
          <a:prstGeom prst="roundRect">
            <a:avLst>
              <a:gd name="adj" fmla="val 1491"/>
            </a:avLst>
          </a:prstGeom>
          <a:solidFill>
            <a:srgbClr val="2F2B54"/>
          </a:solidFill>
          <a:ln/>
        </p:spPr>
      </p:sp>
      <p:sp>
        <p:nvSpPr>
          <p:cNvPr id="18" name="Text 14"/>
          <p:cNvSpPr/>
          <p:nvPr/>
        </p:nvSpPr>
        <p:spPr>
          <a:xfrm>
            <a:off x="593155" y="4965501"/>
            <a:ext cx="2494359" cy="465336"/>
          </a:xfrm>
          <a:prstGeom prst="rect">
            <a:avLst/>
          </a:prstGeom>
          <a:noFill/>
          <a:ln/>
        </p:spPr>
        <p:txBody>
          <a:bodyPr wrap="square" lIns="0" tIns="0" rIns="0" bIns="0" rtlCol="0" anchor="t"/>
          <a:lstStyle/>
          <a:p>
            <a:pPr marL="0" indent="0" algn="l">
              <a:lnSpc>
                <a:spcPts val="1350"/>
              </a:lnSpc>
              <a:buNone/>
            </a:pPr>
            <a:r>
              <a:rPr lang="en-US" sz="1050" dirty="0">
                <a:solidFill>
                  <a:srgbClr val="D9E1FF"/>
                </a:solidFill>
                <a:latin typeface="Kanit" pitchFamily="34" charset="0"/>
                <a:ea typeface="Kanit" pitchFamily="34" charset="-122"/>
                <a:cs typeface="Kanit" pitchFamily="34" charset="-120"/>
              </a:rPr>
              <a:t>Документальный пакет по каждой сделке</a:t>
            </a:r>
            <a:endParaRPr lang="en-US" sz="1050" dirty="0"/>
          </a:p>
        </p:txBody>
      </p:sp>
      <p:sp>
        <p:nvSpPr>
          <p:cNvPr id="19" name="Text 15"/>
          <p:cNvSpPr/>
          <p:nvPr/>
        </p:nvSpPr>
        <p:spPr>
          <a:xfrm>
            <a:off x="593155" y="5516762"/>
            <a:ext cx="2494359" cy="723305"/>
          </a:xfrm>
          <a:prstGeom prst="rect">
            <a:avLst/>
          </a:prstGeom>
          <a:noFill/>
          <a:ln/>
        </p:spPr>
        <p:txBody>
          <a:bodyPr wrap="square" lIns="0" tIns="0" rIns="0" bIns="0" rtlCol="0" anchor="t"/>
          <a:lstStyle/>
          <a:p>
            <a:pPr marL="0" indent="0" algn="l">
              <a:lnSpc>
                <a:spcPts val="1400"/>
              </a:lnSpc>
              <a:buNone/>
            </a:pPr>
            <a:r>
              <a:rPr lang="en-US" sz="900" dirty="0">
                <a:solidFill>
                  <a:srgbClr val="D9E1FF"/>
                </a:solidFill>
                <a:latin typeface="Martel Sans Light" pitchFamily="34" charset="0"/>
                <a:ea typeface="Martel Sans Light" pitchFamily="34" charset="-122"/>
                <a:cs typeface="Martel Sans Light" pitchFamily="34" charset="-120"/>
              </a:rPr>
              <a:t>Коммерческое предложение → сравнительный анализ цен → ТЗ → отчёт об исполнении → переписка</a:t>
            </a:r>
            <a:endParaRPr lang="en-US" sz="900" dirty="0"/>
          </a:p>
        </p:txBody>
      </p:sp>
      <p:sp>
        <p:nvSpPr>
          <p:cNvPr id="20" name="Shape 16"/>
          <p:cNvSpPr/>
          <p:nvPr/>
        </p:nvSpPr>
        <p:spPr>
          <a:xfrm>
            <a:off x="3206130" y="4807348"/>
            <a:ext cx="2731666" cy="1590873"/>
          </a:xfrm>
          <a:prstGeom prst="rect">
            <a:avLst/>
          </a:prstGeom>
          <a:solidFill>
            <a:srgbClr val="2F2B54"/>
          </a:solidFill>
          <a:ln/>
        </p:spPr>
      </p:sp>
      <p:sp>
        <p:nvSpPr>
          <p:cNvPr id="21" name="Shape 17"/>
          <p:cNvSpPr/>
          <p:nvPr/>
        </p:nvSpPr>
        <p:spPr>
          <a:xfrm>
            <a:off x="3206130" y="4807348"/>
            <a:ext cx="14288" cy="1590873"/>
          </a:xfrm>
          <a:prstGeom prst="roundRect">
            <a:avLst>
              <a:gd name="adj" fmla="val 124550"/>
            </a:avLst>
          </a:prstGeom>
          <a:solidFill>
            <a:srgbClr val="48446D"/>
          </a:solidFill>
          <a:ln/>
        </p:spPr>
      </p:sp>
      <p:sp>
        <p:nvSpPr>
          <p:cNvPr id="22" name="Text 18"/>
          <p:cNvSpPr/>
          <p:nvPr/>
        </p:nvSpPr>
        <p:spPr>
          <a:xfrm>
            <a:off x="3324747" y="4965502"/>
            <a:ext cx="1906935" cy="232668"/>
          </a:xfrm>
          <a:prstGeom prst="rect">
            <a:avLst/>
          </a:prstGeom>
          <a:noFill/>
          <a:ln/>
        </p:spPr>
        <p:txBody>
          <a:bodyPr wrap="none" lIns="0" tIns="0" rIns="0" bIns="0" rtlCol="0" anchor="t"/>
          <a:lstStyle/>
          <a:p>
            <a:pPr marL="0" indent="0" algn="l">
              <a:lnSpc>
                <a:spcPts val="1350"/>
              </a:lnSpc>
              <a:buNone/>
            </a:pPr>
            <a:r>
              <a:rPr lang="en-US" sz="1050" dirty="0">
                <a:solidFill>
                  <a:srgbClr val="D9E1FF"/>
                </a:solidFill>
                <a:latin typeface="Kanit" pitchFamily="34" charset="0"/>
                <a:ea typeface="Kanit" pitchFamily="34" charset="-122"/>
                <a:cs typeface="Kanit" pitchFamily="34" charset="-120"/>
              </a:rPr>
              <a:t>Должная осмотрительность</a:t>
            </a:r>
            <a:endParaRPr lang="en-US" sz="1050" dirty="0"/>
          </a:p>
        </p:txBody>
      </p:sp>
      <p:sp>
        <p:nvSpPr>
          <p:cNvPr id="23" name="Text 19"/>
          <p:cNvSpPr/>
          <p:nvPr/>
        </p:nvSpPr>
        <p:spPr>
          <a:xfrm>
            <a:off x="3324746" y="5284094"/>
            <a:ext cx="2494434" cy="723305"/>
          </a:xfrm>
          <a:prstGeom prst="rect">
            <a:avLst/>
          </a:prstGeom>
          <a:noFill/>
          <a:ln/>
        </p:spPr>
        <p:txBody>
          <a:bodyPr wrap="square" lIns="0" tIns="0" rIns="0" bIns="0" rtlCol="0" anchor="t"/>
          <a:lstStyle/>
          <a:p>
            <a:pPr marL="0" indent="0" algn="l">
              <a:lnSpc>
                <a:spcPts val="1400"/>
              </a:lnSpc>
              <a:buNone/>
            </a:pPr>
            <a:r>
              <a:rPr lang="en-US" sz="900" dirty="0">
                <a:solidFill>
                  <a:srgbClr val="D9E1FF"/>
                </a:solidFill>
                <a:latin typeface="Martel Sans Light" pitchFamily="34" charset="0"/>
                <a:ea typeface="Martel Sans Light" pitchFamily="34" charset="-122"/>
                <a:cs typeface="Martel Sans Light" pitchFamily="34" charset="-120"/>
              </a:rPr>
              <a:t>Проверка по ЕГРЮЛ, запрос документов, анализ деятельности, мониторинг статуса </a:t>
            </a:r>
            <a:r>
              <a:rPr lang="en-US" sz="900" b="1" dirty="0">
                <a:solidFill>
                  <a:srgbClr val="D9E1FF"/>
                </a:solidFill>
                <a:latin typeface="Martel Sans Light" pitchFamily="34" charset="0"/>
                <a:ea typeface="Martel Sans Light" pitchFamily="34" charset="-122"/>
                <a:cs typeface="Martel Sans Light" pitchFamily="34" charset="-120"/>
              </a:rPr>
              <a:t>ежеквартально</a:t>
            </a:r>
            <a:endParaRPr lang="en-US" sz="900" dirty="0"/>
          </a:p>
        </p:txBody>
      </p:sp>
      <p:sp>
        <p:nvSpPr>
          <p:cNvPr id="24" name="Shape 20"/>
          <p:cNvSpPr/>
          <p:nvPr/>
        </p:nvSpPr>
        <p:spPr>
          <a:xfrm>
            <a:off x="5937796" y="4807348"/>
            <a:ext cx="2731666" cy="1590873"/>
          </a:xfrm>
          <a:prstGeom prst="rect">
            <a:avLst/>
          </a:prstGeom>
          <a:solidFill>
            <a:srgbClr val="2F2B54"/>
          </a:solidFill>
          <a:ln/>
        </p:spPr>
      </p:sp>
      <p:sp>
        <p:nvSpPr>
          <p:cNvPr id="25" name="Shape 21"/>
          <p:cNvSpPr/>
          <p:nvPr/>
        </p:nvSpPr>
        <p:spPr>
          <a:xfrm>
            <a:off x="5937796" y="4807348"/>
            <a:ext cx="14288" cy="1590873"/>
          </a:xfrm>
          <a:prstGeom prst="roundRect">
            <a:avLst>
              <a:gd name="adj" fmla="val 124550"/>
            </a:avLst>
          </a:prstGeom>
          <a:solidFill>
            <a:srgbClr val="48446D"/>
          </a:solidFill>
          <a:ln/>
        </p:spPr>
      </p:sp>
      <p:sp>
        <p:nvSpPr>
          <p:cNvPr id="26" name="Text 22"/>
          <p:cNvSpPr/>
          <p:nvPr/>
        </p:nvSpPr>
        <p:spPr>
          <a:xfrm>
            <a:off x="6056413" y="4965502"/>
            <a:ext cx="1424657" cy="232668"/>
          </a:xfrm>
          <a:prstGeom prst="rect">
            <a:avLst/>
          </a:prstGeom>
          <a:noFill/>
          <a:ln/>
        </p:spPr>
        <p:txBody>
          <a:bodyPr wrap="none" lIns="0" tIns="0" rIns="0" bIns="0" rtlCol="0" anchor="t"/>
          <a:lstStyle/>
          <a:p>
            <a:pPr marL="0" indent="0" algn="l">
              <a:lnSpc>
                <a:spcPts val="1350"/>
              </a:lnSpc>
              <a:buNone/>
            </a:pPr>
            <a:r>
              <a:rPr lang="en-US" sz="1050" dirty="0">
                <a:solidFill>
                  <a:srgbClr val="D9E1FF"/>
                </a:solidFill>
                <a:latin typeface="Kanit" pitchFamily="34" charset="0"/>
                <a:ea typeface="Kanit" pitchFamily="34" charset="-122"/>
                <a:cs typeface="Kanit" pitchFamily="34" charset="-120"/>
              </a:rPr>
              <a:t>Гарантии в договоре</a:t>
            </a:r>
            <a:endParaRPr lang="en-US" sz="1050" dirty="0"/>
          </a:p>
        </p:txBody>
      </p:sp>
      <p:sp>
        <p:nvSpPr>
          <p:cNvPr id="27" name="Text 23"/>
          <p:cNvSpPr/>
          <p:nvPr/>
        </p:nvSpPr>
        <p:spPr>
          <a:xfrm>
            <a:off x="6056412" y="5284094"/>
            <a:ext cx="2494434" cy="723305"/>
          </a:xfrm>
          <a:prstGeom prst="rect">
            <a:avLst/>
          </a:prstGeom>
          <a:noFill/>
          <a:ln/>
        </p:spPr>
        <p:txBody>
          <a:bodyPr wrap="square" lIns="0" tIns="0" rIns="0" bIns="0" rtlCol="0" anchor="t"/>
          <a:lstStyle/>
          <a:p>
            <a:pPr marL="0" indent="0" algn="l">
              <a:lnSpc>
                <a:spcPts val="1400"/>
              </a:lnSpc>
              <a:buNone/>
            </a:pPr>
            <a:r>
              <a:rPr lang="en-US" sz="900" dirty="0">
                <a:solidFill>
                  <a:srgbClr val="D9E1FF"/>
                </a:solidFill>
                <a:latin typeface="Martel Sans Light" pitchFamily="34" charset="0"/>
                <a:ea typeface="Martel Sans Light" pitchFamily="34" charset="-122"/>
                <a:cs typeface="Martel Sans Light" pitchFamily="34" charset="-120"/>
              </a:rPr>
              <a:t>Условие об уплате налогов контрагентом и возмещении убытков при нарушении налоговых обязательств</a:t>
            </a:r>
            <a:endParaRPr lang="en-US" sz="9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000036"/>
        </a:solidFill>
        <a:effectLst/>
      </p:bgPr>
    </p:bg>
    <p:spTree>
      <p:nvGrpSpPr>
        <p:cNvPr id="1" name=""/>
        <p:cNvGrpSpPr/>
        <p:nvPr/>
      </p:nvGrpSpPr>
      <p:grpSpPr>
        <a:xfrm>
          <a:off x="0" y="0"/>
          <a:ext cx="0" cy="0"/>
          <a:chOff x="0" y="0"/>
          <a:chExt cx="0" cy="0"/>
        </a:xfrm>
      </p:grpSpPr>
      <p:sp>
        <p:nvSpPr>
          <p:cNvPr id="2" name="Shape 0"/>
          <p:cNvSpPr/>
          <p:nvPr/>
        </p:nvSpPr>
        <p:spPr>
          <a:xfrm>
            <a:off x="507282" y="489644"/>
            <a:ext cx="1018803" cy="314325"/>
          </a:xfrm>
          <a:prstGeom prst="roundRect">
            <a:avLst>
              <a:gd name="adj" fmla="val 6456"/>
            </a:avLst>
          </a:prstGeom>
          <a:solidFill>
            <a:srgbClr val="4C0107"/>
          </a:solidFill>
          <a:ln/>
        </p:spPr>
      </p:sp>
      <p:sp>
        <p:nvSpPr>
          <p:cNvPr id="3" name="Text 1"/>
          <p:cNvSpPr/>
          <p:nvPr/>
        </p:nvSpPr>
        <p:spPr>
          <a:xfrm>
            <a:off x="583333" y="540346"/>
            <a:ext cx="866701" cy="212924"/>
          </a:xfrm>
          <a:prstGeom prst="rect">
            <a:avLst/>
          </a:prstGeom>
          <a:noFill/>
          <a:ln/>
        </p:spPr>
        <p:txBody>
          <a:bodyPr wrap="none" lIns="0" tIns="0" rIns="0" bIns="0" rtlCol="0" anchor="t"/>
          <a:lstStyle/>
          <a:p>
            <a:pPr marL="0" indent="0" algn="l">
              <a:lnSpc>
                <a:spcPts val="1250"/>
              </a:lnSpc>
              <a:buNone/>
            </a:pPr>
            <a:r>
              <a:rPr lang="en-US" sz="750" dirty="0">
                <a:solidFill>
                  <a:srgbClr val="D9E1FF"/>
                </a:solidFill>
                <a:latin typeface="Martel Sans Light" pitchFamily="34" charset="0"/>
                <a:ea typeface="Martel Sans Light" pitchFamily="34" charset="-122"/>
                <a:cs typeface="Martel Sans Light" pitchFamily="34" charset="-120"/>
              </a:rPr>
              <a:t>ТОЧКА РИСКА №6</a:t>
            </a:r>
            <a:endParaRPr lang="en-US" sz="750" dirty="0"/>
          </a:p>
        </p:txBody>
      </p:sp>
      <p:sp>
        <p:nvSpPr>
          <p:cNvPr id="4" name="Text 2"/>
          <p:cNvSpPr/>
          <p:nvPr/>
        </p:nvSpPr>
        <p:spPr>
          <a:xfrm>
            <a:off x="507282" y="869454"/>
            <a:ext cx="6776889" cy="497284"/>
          </a:xfrm>
          <a:prstGeom prst="rect">
            <a:avLst/>
          </a:prstGeom>
          <a:noFill/>
          <a:ln/>
        </p:spPr>
        <p:txBody>
          <a:bodyPr wrap="none" lIns="0" tIns="0" rIns="0" bIns="0" rtlCol="0" anchor="t"/>
          <a:lstStyle/>
          <a:p>
            <a:pPr marL="0" indent="0" algn="l">
              <a:lnSpc>
                <a:spcPts val="2900"/>
              </a:lnSpc>
              <a:buNone/>
            </a:pPr>
            <a:r>
              <a:rPr lang="en-US" sz="2300" dirty="0">
                <a:solidFill>
                  <a:srgbClr val="FFFFFF"/>
                </a:solidFill>
                <a:latin typeface="Kanit" pitchFamily="34" charset="0"/>
                <a:ea typeface="Kanit" pitchFamily="34" charset="-122"/>
                <a:cs typeface="Kanit" pitchFamily="34" charset="-120"/>
              </a:rPr>
              <a:t>Трансфертное ценообразование внутри групп</a:t>
            </a:r>
            <a:endParaRPr lang="en-US" sz="2300" dirty="0"/>
          </a:p>
        </p:txBody>
      </p:sp>
      <p:sp>
        <p:nvSpPr>
          <p:cNvPr id="5" name="Text 3"/>
          <p:cNvSpPr/>
          <p:nvPr/>
        </p:nvSpPr>
        <p:spPr>
          <a:xfrm>
            <a:off x="507282" y="1612405"/>
            <a:ext cx="8129439" cy="798612"/>
          </a:xfrm>
          <a:prstGeom prst="rect">
            <a:avLst/>
          </a:prstGeom>
          <a:noFill/>
          <a:ln/>
        </p:spPr>
        <p:txBody>
          <a:bodyPr wrap="square" lIns="0" tIns="0" rIns="0" bIns="0" rtlCol="0" anchor="t"/>
          <a:lstStyle/>
          <a:p>
            <a:pPr marL="0" indent="0" algn="l">
              <a:lnSpc>
                <a:spcPts val="1550"/>
              </a:lnSpc>
              <a:buNone/>
            </a:pPr>
            <a:r>
              <a:rPr lang="en-US" sz="950" dirty="0">
                <a:solidFill>
                  <a:srgbClr val="D9E1FF"/>
                </a:solidFill>
                <a:latin typeface="Martel Sans Light" pitchFamily="34" charset="0"/>
                <a:ea typeface="Martel Sans Light" pitchFamily="34" charset="-122"/>
                <a:cs typeface="Martel Sans Light" pitchFamily="34" charset="-120"/>
              </a:rPr>
              <a:t>С 2023 года ФНС расширила аналитические возможности по выявлению внутригрупповых операций, не соответствующих рыночному уровню. Суды принимают сторону инспекции при отсутствии документации по ТЦО, даже если сделки не достигают порогов для декларирования.</a:t>
            </a:r>
            <a:endParaRPr lang="en-US" sz="950" dirty="0"/>
          </a:p>
        </p:txBody>
      </p:sp>
      <p:sp>
        <p:nvSpPr>
          <p:cNvPr id="6" name="Shape 4"/>
          <p:cNvSpPr/>
          <p:nvPr/>
        </p:nvSpPr>
        <p:spPr>
          <a:xfrm>
            <a:off x="507282" y="2595265"/>
            <a:ext cx="8129439" cy="1236464"/>
          </a:xfrm>
          <a:prstGeom prst="roundRect">
            <a:avLst>
              <a:gd name="adj" fmla="val 2051"/>
            </a:avLst>
          </a:prstGeom>
          <a:solidFill>
            <a:srgbClr val="450707"/>
          </a:solidFill>
          <a:ln/>
        </p:spPr>
      </p:sp>
      <p:pic>
        <p:nvPicPr>
          <p:cNvPr id="7" name="Image 0" descr="preencoded.png"/>
          <p:cNvPicPr>
            <a:picLocks noChangeAspect="1"/>
          </p:cNvPicPr>
          <p:nvPr/>
        </p:nvPicPr>
        <p:blipFill>
          <a:blip r:embed="rId3" cstate="print"/>
          <a:stretch>
            <a:fillRect/>
          </a:stretch>
        </p:blipFill>
        <p:spPr>
          <a:xfrm>
            <a:off x="634082" y="2830116"/>
            <a:ext cx="158502" cy="169069"/>
          </a:xfrm>
          <a:prstGeom prst="rect">
            <a:avLst/>
          </a:prstGeom>
        </p:spPr>
      </p:pic>
      <p:sp>
        <p:nvSpPr>
          <p:cNvPr id="8" name="Text 5"/>
          <p:cNvSpPr/>
          <p:nvPr/>
        </p:nvSpPr>
        <p:spPr>
          <a:xfrm>
            <a:off x="919386" y="2801243"/>
            <a:ext cx="7590532" cy="798612"/>
          </a:xfrm>
          <a:prstGeom prst="rect">
            <a:avLst/>
          </a:prstGeom>
          <a:noFill/>
          <a:ln/>
        </p:spPr>
        <p:txBody>
          <a:bodyPr wrap="square" lIns="0" tIns="0" rIns="0" bIns="0" rtlCol="0" anchor="t"/>
          <a:lstStyle/>
          <a:p>
            <a:pPr marL="0" indent="0" algn="l">
              <a:lnSpc>
                <a:spcPts val="1550"/>
              </a:lnSpc>
              <a:buNone/>
            </a:pPr>
            <a:r>
              <a:rPr lang="en-US" sz="950" dirty="0">
                <a:solidFill>
                  <a:srgbClr val="FFFFFF"/>
                </a:solidFill>
                <a:latin typeface="Martel Sans Light" pitchFamily="34" charset="0"/>
                <a:ea typeface="Martel Sans Light" pitchFamily="34" charset="-122"/>
                <a:cs typeface="Martel Sans Light" pitchFamily="34" charset="-120"/>
              </a:rPr>
              <a:t>Кейс: производитель реализовывал продукцию дистрибьютору с наценкой 5% при рыночной норме. Прибыль концентрировалась в дистрибьюторе. ФНС пересчитала налоги по методу сопоставимых рыночных цен → </a:t>
            </a:r>
            <a:r>
              <a:rPr lang="en-US" sz="950" b="1" dirty="0">
                <a:solidFill>
                  <a:srgbClr val="FFFFFF"/>
                </a:solidFill>
                <a:latin typeface="Martel Sans Light" pitchFamily="34" charset="0"/>
                <a:ea typeface="Martel Sans Light" pitchFamily="34" charset="-122"/>
                <a:cs typeface="Martel Sans Light" pitchFamily="34" charset="-120"/>
              </a:rPr>
              <a:t>42 млн руб. доначислений</a:t>
            </a:r>
            <a:r>
              <a:rPr lang="en-US" sz="950" dirty="0">
                <a:solidFill>
                  <a:srgbClr val="FFFFFF"/>
                </a:solidFill>
                <a:latin typeface="Martel Sans Light" pitchFamily="34" charset="0"/>
                <a:ea typeface="Martel Sans Light" pitchFamily="34" charset="-122"/>
                <a:cs typeface="Martel Sans Light" pitchFamily="34" charset="-120"/>
              </a:rPr>
              <a:t>. Суд указал: отсутствие документации исключает возможность защиты избранных условий.</a:t>
            </a:r>
            <a:endParaRPr lang="en-US" sz="950" dirty="0"/>
          </a:p>
        </p:txBody>
      </p:sp>
      <p:sp>
        <p:nvSpPr>
          <p:cNvPr id="10" name="Text 6"/>
          <p:cNvSpPr/>
          <p:nvPr/>
        </p:nvSpPr>
        <p:spPr>
          <a:xfrm>
            <a:off x="977801" y="4015979"/>
            <a:ext cx="2053382" cy="248643"/>
          </a:xfrm>
          <a:prstGeom prst="rect">
            <a:avLst/>
          </a:prstGeom>
          <a:noFill/>
          <a:ln/>
        </p:spPr>
        <p:txBody>
          <a:bodyPr wrap="none" lIns="0" tIns="0" rIns="0" bIns="0" rtlCol="0" anchor="t"/>
          <a:lstStyle/>
          <a:p>
            <a:pPr marL="0" indent="0" algn="l">
              <a:lnSpc>
                <a:spcPts val="1450"/>
              </a:lnSpc>
              <a:buNone/>
            </a:pPr>
            <a:r>
              <a:rPr lang="en-US" sz="1150" dirty="0">
                <a:solidFill>
                  <a:srgbClr val="D9E1FF"/>
                </a:solidFill>
                <a:latin typeface="Kanit" pitchFamily="34" charset="0"/>
                <a:ea typeface="Kanit" pitchFamily="34" charset="-122"/>
                <a:cs typeface="Kanit" pitchFamily="34" charset="-120"/>
              </a:rPr>
              <a:t>Политика ценообразования</a:t>
            </a:r>
            <a:endParaRPr lang="en-US" sz="1150" dirty="0"/>
          </a:p>
        </p:txBody>
      </p:sp>
      <p:sp>
        <p:nvSpPr>
          <p:cNvPr id="11" name="Text 7"/>
          <p:cNvSpPr/>
          <p:nvPr/>
        </p:nvSpPr>
        <p:spPr>
          <a:xfrm>
            <a:off x="977801" y="4362847"/>
            <a:ext cx="3517404" cy="798612"/>
          </a:xfrm>
          <a:prstGeom prst="rect">
            <a:avLst/>
          </a:prstGeom>
          <a:noFill/>
          <a:ln/>
        </p:spPr>
        <p:txBody>
          <a:bodyPr wrap="square" lIns="0" tIns="0" rIns="0" bIns="0" rtlCol="0" anchor="t"/>
          <a:lstStyle/>
          <a:p>
            <a:pPr marL="0" indent="0" algn="l">
              <a:lnSpc>
                <a:spcPts val="1550"/>
              </a:lnSpc>
              <a:buNone/>
            </a:pPr>
            <a:r>
              <a:rPr lang="en-US" sz="950" dirty="0">
                <a:solidFill>
                  <a:srgbClr val="D9E1FF"/>
                </a:solidFill>
                <a:latin typeface="Martel Sans Light" pitchFamily="34" charset="0"/>
                <a:ea typeface="Martel Sans Light" pitchFamily="34" charset="-122"/>
                <a:cs typeface="Martel Sans Light" pitchFamily="34" charset="-120"/>
              </a:rPr>
              <a:t>Разработать и утвердить единую политику ценообразования внутри группы с описанием метода и обоснованием выбора</a:t>
            </a:r>
            <a:endParaRPr lang="en-US" sz="950" dirty="0"/>
          </a:p>
        </p:txBody>
      </p:sp>
      <p:sp>
        <p:nvSpPr>
          <p:cNvPr id="13" name="Text 8"/>
          <p:cNvSpPr/>
          <p:nvPr/>
        </p:nvSpPr>
        <p:spPr>
          <a:xfrm>
            <a:off x="5119241" y="4015979"/>
            <a:ext cx="1492002" cy="248643"/>
          </a:xfrm>
          <a:prstGeom prst="rect">
            <a:avLst/>
          </a:prstGeom>
          <a:noFill/>
          <a:ln/>
        </p:spPr>
        <p:txBody>
          <a:bodyPr wrap="none" lIns="0" tIns="0" rIns="0" bIns="0" rtlCol="0" anchor="t"/>
          <a:lstStyle/>
          <a:p>
            <a:pPr marL="0" indent="0" algn="l">
              <a:lnSpc>
                <a:spcPts val="1450"/>
              </a:lnSpc>
              <a:buNone/>
            </a:pPr>
            <a:r>
              <a:rPr lang="en-US" sz="1150" dirty="0">
                <a:solidFill>
                  <a:srgbClr val="D9E1FF"/>
                </a:solidFill>
                <a:latin typeface="Kanit" pitchFamily="34" charset="0"/>
                <a:ea typeface="Kanit" pitchFamily="34" charset="-122"/>
                <a:cs typeface="Kanit" pitchFamily="34" charset="-120"/>
              </a:rPr>
              <a:t>Ежегодный анализ</a:t>
            </a:r>
            <a:endParaRPr lang="en-US" sz="1150" dirty="0"/>
          </a:p>
        </p:txBody>
      </p:sp>
      <p:sp>
        <p:nvSpPr>
          <p:cNvPr id="14" name="Text 9"/>
          <p:cNvSpPr/>
          <p:nvPr/>
        </p:nvSpPr>
        <p:spPr>
          <a:xfrm>
            <a:off x="5119241" y="4362847"/>
            <a:ext cx="3517478" cy="798612"/>
          </a:xfrm>
          <a:prstGeom prst="rect">
            <a:avLst/>
          </a:prstGeom>
          <a:noFill/>
          <a:ln/>
        </p:spPr>
        <p:txBody>
          <a:bodyPr wrap="square" lIns="0" tIns="0" rIns="0" bIns="0" rtlCol="0" anchor="t"/>
          <a:lstStyle/>
          <a:p>
            <a:pPr marL="0" indent="0" algn="l">
              <a:lnSpc>
                <a:spcPts val="1550"/>
              </a:lnSpc>
              <a:buNone/>
            </a:pPr>
            <a:r>
              <a:rPr lang="en-US" sz="950" dirty="0">
                <a:solidFill>
                  <a:srgbClr val="D9E1FF"/>
                </a:solidFill>
                <a:latin typeface="Martel Sans Light" pitchFamily="34" charset="0"/>
                <a:ea typeface="Martel Sans Light" pitchFamily="34" charset="-122"/>
                <a:cs typeface="Martel Sans Light" pitchFamily="34" charset="-120"/>
              </a:rPr>
              <a:t>Анализ сопоставимых сделок с привлечением независимых источников данных не реже одного раза в год</a:t>
            </a:r>
            <a:endParaRPr lang="en-US" sz="950" dirty="0"/>
          </a:p>
        </p:txBody>
      </p:sp>
      <p:sp>
        <p:nvSpPr>
          <p:cNvPr id="16" name="Text 10"/>
          <p:cNvSpPr/>
          <p:nvPr/>
        </p:nvSpPr>
        <p:spPr>
          <a:xfrm>
            <a:off x="977802" y="5488980"/>
            <a:ext cx="1763167" cy="248643"/>
          </a:xfrm>
          <a:prstGeom prst="rect">
            <a:avLst/>
          </a:prstGeom>
          <a:noFill/>
          <a:ln/>
        </p:spPr>
        <p:txBody>
          <a:bodyPr wrap="none" lIns="0" tIns="0" rIns="0" bIns="0" rtlCol="0" anchor="t"/>
          <a:lstStyle/>
          <a:p>
            <a:pPr marL="0" indent="0" algn="l">
              <a:lnSpc>
                <a:spcPts val="1450"/>
              </a:lnSpc>
              <a:buNone/>
            </a:pPr>
            <a:r>
              <a:rPr lang="en-US" sz="1150" dirty="0">
                <a:solidFill>
                  <a:srgbClr val="D9E1FF"/>
                </a:solidFill>
                <a:latin typeface="Kanit" pitchFamily="34" charset="0"/>
                <a:ea typeface="Kanit" pitchFamily="34" charset="-122"/>
                <a:cs typeface="Kanit" pitchFamily="34" charset="-120"/>
              </a:rPr>
              <a:t>Отчётная документация</a:t>
            </a:r>
            <a:endParaRPr lang="en-US" sz="1150" dirty="0"/>
          </a:p>
        </p:txBody>
      </p:sp>
      <p:sp>
        <p:nvSpPr>
          <p:cNvPr id="17" name="Text 11"/>
          <p:cNvSpPr/>
          <p:nvPr/>
        </p:nvSpPr>
        <p:spPr>
          <a:xfrm>
            <a:off x="977801" y="5835848"/>
            <a:ext cx="3517404" cy="532408"/>
          </a:xfrm>
          <a:prstGeom prst="rect">
            <a:avLst/>
          </a:prstGeom>
          <a:noFill/>
          <a:ln/>
        </p:spPr>
        <p:txBody>
          <a:bodyPr wrap="square" lIns="0" tIns="0" rIns="0" bIns="0" rtlCol="0" anchor="t"/>
          <a:lstStyle/>
          <a:p>
            <a:pPr marL="0" indent="0" algn="l">
              <a:lnSpc>
                <a:spcPts val="1550"/>
              </a:lnSpc>
              <a:buNone/>
            </a:pPr>
            <a:r>
              <a:rPr lang="en-US" sz="950" dirty="0">
                <a:solidFill>
                  <a:srgbClr val="D9E1FF"/>
                </a:solidFill>
                <a:latin typeface="Martel Sans Light" pitchFamily="34" charset="0"/>
                <a:ea typeface="Martel Sans Light" pitchFamily="34" charset="-122"/>
                <a:cs typeface="Martel Sans Light" pitchFamily="34" charset="-120"/>
              </a:rPr>
              <a:t>Описание метода, расчёты, обоснование, данные о распределении рисков внутри группы</a:t>
            </a:r>
            <a:endParaRPr lang="en-US" sz="950" dirty="0"/>
          </a:p>
        </p:txBody>
      </p:sp>
      <p:sp>
        <p:nvSpPr>
          <p:cNvPr id="19" name="Text 12"/>
          <p:cNvSpPr/>
          <p:nvPr/>
        </p:nvSpPr>
        <p:spPr>
          <a:xfrm>
            <a:off x="5119241" y="5488980"/>
            <a:ext cx="2467942" cy="248643"/>
          </a:xfrm>
          <a:prstGeom prst="rect">
            <a:avLst/>
          </a:prstGeom>
          <a:noFill/>
          <a:ln/>
        </p:spPr>
        <p:txBody>
          <a:bodyPr wrap="none" lIns="0" tIns="0" rIns="0" bIns="0" rtlCol="0" anchor="t"/>
          <a:lstStyle/>
          <a:p>
            <a:pPr marL="0" indent="0" algn="l">
              <a:lnSpc>
                <a:spcPts val="1450"/>
              </a:lnSpc>
              <a:buNone/>
            </a:pPr>
            <a:r>
              <a:rPr lang="en-US" sz="1150" dirty="0">
                <a:solidFill>
                  <a:srgbClr val="D9E1FF"/>
                </a:solidFill>
                <a:latin typeface="Kanit" pitchFamily="34" charset="0"/>
                <a:ea typeface="Kanit" pitchFamily="34" charset="-122"/>
                <a:cs typeface="Kanit" pitchFamily="34" charset="-120"/>
              </a:rPr>
              <a:t>Превентивное консультирование</a:t>
            </a:r>
            <a:endParaRPr lang="en-US" sz="1150" dirty="0"/>
          </a:p>
        </p:txBody>
      </p:sp>
      <p:sp>
        <p:nvSpPr>
          <p:cNvPr id="20" name="Text 13"/>
          <p:cNvSpPr/>
          <p:nvPr/>
        </p:nvSpPr>
        <p:spPr>
          <a:xfrm>
            <a:off x="5119241" y="5835848"/>
            <a:ext cx="3517478" cy="532408"/>
          </a:xfrm>
          <a:prstGeom prst="rect">
            <a:avLst/>
          </a:prstGeom>
          <a:noFill/>
          <a:ln/>
        </p:spPr>
        <p:txBody>
          <a:bodyPr wrap="square" lIns="0" tIns="0" rIns="0" bIns="0" rtlCol="0" anchor="t"/>
          <a:lstStyle/>
          <a:p>
            <a:pPr marL="0" indent="0" algn="l">
              <a:lnSpc>
                <a:spcPts val="1550"/>
              </a:lnSpc>
              <a:buNone/>
            </a:pPr>
            <a:r>
              <a:rPr lang="en-US" sz="950" dirty="0">
                <a:solidFill>
                  <a:srgbClr val="D9E1FF"/>
                </a:solidFill>
                <a:latin typeface="Martel Sans Light" pitchFamily="34" charset="0"/>
                <a:ea typeface="Martel Sans Light" pitchFamily="34" charset="-122"/>
                <a:cs typeface="Martel Sans Light" pitchFamily="34" charset="-120"/>
              </a:rPr>
              <a:t>Заблаговременное обращение к специалистам при приближении объёмов сделок к пороговым значениям</a:t>
            </a:r>
            <a:endParaRPr lang="en-US" sz="950" dirty="0"/>
          </a:p>
        </p:txBody>
      </p:sp>
      <p:sp>
        <p:nvSpPr>
          <p:cNvPr id="21" name="Овал 20"/>
          <p:cNvSpPr/>
          <p:nvPr/>
        </p:nvSpPr>
        <p:spPr>
          <a:xfrm>
            <a:off x="683568" y="400506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Овал 21"/>
          <p:cNvSpPr/>
          <p:nvPr/>
        </p:nvSpPr>
        <p:spPr>
          <a:xfrm>
            <a:off x="4860032" y="400506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Овал 22"/>
          <p:cNvSpPr/>
          <p:nvPr/>
        </p:nvSpPr>
        <p:spPr>
          <a:xfrm>
            <a:off x="683568" y="551723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Овал 23"/>
          <p:cNvSpPr/>
          <p:nvPr/>
        </p:nvSpPr>
        <p:spPr>
          <a:xfrm>
            <a:off x="4860032" y="551723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000036"/>
        </a:solidFill>
        <a:effectLst/>
      </p:bgPr>
    </p:bg>
    <p:spTree>
      <p:nvGrpSpPr>
        <p:cNvPr id="1" name=""/>
        <p:cNvGrpSpPr/>
        <p:nvPr/>
      </p:nvGrpSpPr>
      <p:grpSpPr>
        <a:xfrm>
          <a:off x="0" y="0"/>
          <a:ext cx="0" cy="0"/>
          <a:chOff x="0" y="0"/>
          <a:chExt cx="0" cy="0"/>
        </a:xfrm>
      </p:grpSpPr>
      <p:sp>
        <p:nvSpPr>
          <p:cNvPr id="2" name="Shape 0"/>
          <p:cNvSpPr/>
          <p:nvPr/>
        </p:nvSpPr>
        <p:spPr>
          <a:xfrm>
            <a:off x="449982" y="439340"/>
            <a:ext cx="1007120" cy="268288"/>
          </a:xfrm>
          <a:prstGeom prst="roundRect">
            <a:avLst>
              <a:gd name="adj" fmla="val 6709"/>
            </a:avLst>
          </a:prstGeom>
          <a:solidFill>
            <a:srgbClr val="4C0107"/>
          </a:solidFill>
          <a:ln/>
        </p:spPr>
      </p:sp>
      <p:sp>
        <p:nvSpPr>
          <p:cNvPr id="3" name="Text 1"/>
          <p:cNvSpPr/>
          <p:nvPr/>
        </p:nvSpPr>
        <p:spPr>
          <a:xfrm>
            <a:off x="517476" y="484287"/>
            <a:ext cx="872133" cy="178395"/>
          </a:xfrm>
          <a:prstGeom prst="rect">
            <a:avLst/>
          </a:prstGeom>
          <a:noFill/>
          <a:ln/>
        </p:spPr>
        <p:txBody>
          <a:bodyPr wrap="none" lIns="0" tIns="0" rIns="0" bIns="0" rtlCol="0" anchor="t"/>
          <a:lstStyle/>
          <a:p>
            <a:pPr marL="0" indent="0" algn="l">
              <a:lnSpc>
                <a:spcPts val="1050"/>
              </a:lnSpc>
              <a:buNone/>
            </a:pPr>
            <a:r>
              <a:rPr lang="en-US" sz="700" dirty="0">
                <a:solidFill>
                  <a:srgbClr val="D9E1FF"/>
                </a:solidFill>
                <a:latin typeface="Martel Sans Light" pitchFamily="34" charset="0"/>
                <a:ea typeface="Martel Sans Light" pitchFamily="34" charset="-122"/>
                <a:cs typeface="Martel Sans Light" pitchFamily="34" charset="-120"/>
              </a:rPr>
              <a:t>ТОЧКИ РИСКА №7–8</a:t>
            </a:r>
            <a:endParaRPr lang="en-US" sz="700" dirty="0"/>
          </a:p>
        </p:txBody>
      </p:sp>
      <p:sp>
        <p:nvSpPr>
          <p:cNvPr id="4" name="Text 2"/>
          <p:cNvSpPr/>
          <p:nvPr/>
        </p:nvSpPr>
        <p:spPr>
          <a:xfrm>
            <a:off x="449982" y="759123"/>
            <a:ext cx="8244036" cy="882253"/>
          </a:xfrm>
          <a:prstGeom prst="rect">
            <a:avLst/>
          </a:prstGeom>
          <a:noFill/>
          <a:ln/>
        </p:spPr>
        <p:txBody>
          <a:bodyPr wrap="square" lIns="0" tIns="0" rIns="0" bIns="0" rtlCol="0" anchor="t"/>
          <a:lstStyle/>
          <a:p>
            <a:pPr marL="0" indent="0" algn="l">
              <a:lnSpc>
                <a:spcPts val="2600"/>
              </a:lnSpc>
              <a:buNone/>
            </a:pPr>
            <a:r>
              <a:rPr lang="en-US" sz="2050" dirty="0">
                <a:solidFill>
                  <a:srgbClr val="FFFFFF"/>
                </a:solidFill>
                <a:latin typeface="Kanit" pitchFamily="34" charset="0"/>
                <a:ea typeface="Kanit" pitchFamily="34" charset="-122"/>
                <a:cs typeface="Kanit" pitchFamily="34" charset="-120"/>
              </a:rPr>
              <a:t>Договорные ловушки: существенные условия и скрытые обязательства</a:t>
            </a:r>
            <a:endParaRPr lang="en-US" sz="2050" dirty="0"/>
          </a:p>
        </p:txBody>
      </p:sp>
      <p:sp>
        <p:nvSpPr>
          <p:cNvPr id="5" name="Text 3"/>
          <p:cNvSpPr/>
          <p:nvPr/>
        </p:nvSpPr>
        <p:spPr>
          <a:xfrm>
            <a:off x="449983" y="1963539"/>
            <a:ext cx="2473375" cy="220563"/>
          </a:xfrm>
          <a:prstGeom prst="rect">
            <a:avLst/>
          </a:prstGeom>
          <a:noFill/>
          <a:ln/>
        </p:spPr>
        <p:txBody>
          <a:bodyPr wrap="none" lIns="0" tIns="0" rIns="0" bIns="0" rtlCol="0" anchor="t"/>
          <a:lstStyle/>
          <a:p>
            <a:pPr marL="0" indent="0" algn="l">
              <a:lnSpc>
                <a:spcPts val="1300"/>
              </a:lnSpc>
              <a:buNone/>
            </a:pPr>
            <a:r>
              <a:rPr lang="en-US" sz="1000" dirty="0">
                <a:solidFill>
                  <a:srgbClr val="FFFFFF"/>
                </a:solidFill>
                <a:latin typeface="Kanit" pitchFamily="34" charset="0"/>
                <a:ea typeface="Kanit" pitchFamily="34" charset="-122"/>
                <a:cs typeface="Kanit" pitchFamily="34" charset="-120"/>
              </a:rPr>
              <a:t>Ст. 432 ГК РФ: незаключённый договор</a:t>
            </a:r>
            <a:endParaRPr lang="en-US" sz="1000" dirty="0"/>
          </a:p>
        </p:txBody>
      </p:sp>
      <p:sp>
        <p:nvSpPr>
          <p:cNvPr id="6" name="Text 4"/>
          <p:cNvSpPr/>
          <p:nvPr/>
        </p:nvSpPr>
        <p:spPr>
          <a:xfrm>
            <a:off x="449983" y="2312989"/>
            <a:ext cx="3984799" cy="892572"/>
          </a:xfrm>
          <a:prstGeom prst="rect">
            <a:avLst/>
          </a:prstGeom>
          <a:noFill/>
          <a:ln/>
        </p:spPr>
        <p:txBody>
          <a:bodyPr wrap="square" lIns="0" tIns="0" rIns="0" bIns="0" rtlCol="0" anchor="t"/>
          <a:lstStyle/>
          <a:p>
            <a:pPr marL="0" indent="0" algn="l">
              <a:lnSpc>
                <a:spcPts val="1300"/>
              </a:lnSpc>
              <a:buNone/>
            </a:pPr>
            <a:r>
              <a:rPr lang="en-US" sz="850" dirty="0">
                <a:solidFill>
                  <a:srgbClr val="D9E1FF"/>
                </a:solidFill>
                <a:latin typeface="Martel Sans Light" pitchFamily="34" charset="0"/>
                <a:ea typeface="Martel Sans Light" pitchFamily="34" charset="-122"/>
                <a:cs typeface="Martel Sans Light" pitchFamily="34" charset="-120"/>
              </a:rPr>
              <a:t>Размытость предмета, цены, сроков или порядка приёмки ведёт к признанию договора незаключённым. Спецификации без подписи уполномоченного лица и идентифицирующих признаков товара не являются частью договора.</a:t>
            </a:r>
            <a:endParaRPr lang="en-US" sz="850" dirty="0"/>
          </a:p>
        </p:txBody>
      </p:sp>
      <p:sp>
        <p:nvSpPr>
          <p:cNvPr id="7" name="Shape 5"/>
          <p:cNvSpPr/>
          <p:nvPr/>
        </p:nvSpPr>
        <p:spPr>
          <a:xfrm>
            <a:off x="449983" y="3350517"/>
            <a:ext cx="3984799" cy="1026616"/>
          </a:xfrm>
          <a:prstGeom prst="roundRect">
            <a:avLst>
              <a:gd name="adj" fmla="val 2192"/>
            </a:avLst>
          </a:prstGeom>
          <a:solidFill>
            <a:srgbClr val="4B3F02"/>
          </a:solidFill>
          <a:ln/>
        </p:spPr>
      </p:sp>
      <p:pic>
        <p:nvPicPr>
          <p:cNvPr id="8" name="Image 0" descr="preencoded.png"/>
          <p:cNvPicPr>
            <a:picLocks noChangeAspect="1"/>
          </p:cNvPicPr>
          <p:nvPr/>
        </p:nvPicPr>
        <p:blipFill>
          <a:blip r:embed="rId3" cstate="print"/>
          <a:stretch>
            <a:fillRect/>
          </a:stretch>
        </p:blipFill>
        <p:spPr>
          <a:xfrm>
            <a:off x="562421" y="3552627"/>
            <a:ext cx="140568" cy="149920"/>
          </a:xfrm>
          <a:prstGeom prst="rect">
            <a:avLst/>
          </a:prstGeom>
        </p:spPr>
      </p:pic>
      <p:sp>
        <p:nvSpPr>
          <p:cNvPr id="9" name="Text 6"/>
          <p:cNvSpPr/>
          <p:nvPr/>
        </p:nvSpPr>
        <p:spPr>
          <a:xfrm>
            <a:off x="815429" y="3516808"/>
            <a:ext cx="3506912" cy="669429"/>
          </a:xfrm>
          <a:prstGeom prst="rect">
            <a:avLst/>
          </a:prstGeom>
          <a:noFill/>
          <a:ln/>
        </p:spPr>
        <p:txBody>
          <a:bodyPr wrap="square" lIns="0" tIns="0" rIns="0" bIns="0" rtlCol="0" anchor="t"/>
          <a:lstStyle/>
          <a:p>
            <a:pPr marL="0" indent="0" algn="l">
              <a:lnSpc>
                <a:spcPts val="1300"/>
              </a:lnSpc>
              <a:buNone/>
            </a:pPr>
            <a:r>
              <a:rPr lang="en-US" sz="850" dirty="0">
                <a:solidFill>
                  <a:srgbClr val="FFFFFF"/>
                </a:solidFill>
                <a:latin typeface="Martel Sans Light" pitchFamily="34" charset="0"/>
                <a:ea typeface="Martel Sans Light" pitchFamily="34" charset="-122"/>
                <a:cs typeface="Martel Sans Light" pitchFamily="34" charset="-120"/>
              </a:rPr>
              <a:t>Кейс: поставка оборудования, спецификация без серийных номеров и сроков → суд отказал в неустойке, договор признан незаключённым, потери от простоев </a:t>
            </a:r>
            <a:r>
              <a:rPr lang="en-US" sz="850" b="1" dirty="0">
                <a:solidFill>
                  <a:srgbClr val="FFFFFF"/>
                </a:solidFill>
                <a:latin typeface="Martel Sans Light" pitchFamily="34" charset="0"/>
                <a:ea typeface="Martel Sans Light" pitchFamily="34" charset="-122"/>
                <a:cs typeface="Martel Sans Light" pitchFamily="34" charset="-120"/>
              </a:rPr>
              <a:t>12 млн руб.</a:t>
            </a:r>
            <a:endParaRPr lang="en-US" sz="850" dirty="0"/>
          </a:p>
        </p:txBody>
      </p:sp>
      <p:sp>
        <p:nvSpPr>
          <p:cNvPr id="10" name="Text 7"/>
          <p:cNvSpPr/>
          <p:nvPr/>
        </p:nvSpPr>
        <p:spPr>
          <a:xfrm>
            <a:off x="4713983" y="1963539"/>
            <a:ext cx="3180531" cy="220563"/>
          </a:xfrm>
          <a:prstGeom prst="rect">
            <a:avLst/>
          </a:prstGeom>
          <a:noFill/>
          <a:ln/>
        </p:spPr>
        <p:txBody>
          <a:bodyPr wrap="none" lIns="0" tIns="0" rIns="0" bIns="0" rtlCol="0" anchor="t"/>
          <a:lstStyle/>
          <a:p>
            <a:pPr marL="0" indent="0" algn="l">
              <a:lnSpc>
                <a:spcPts val="1300"/>
              </a:lnSpc>
              <a:buNone/>
            </a:pPr>
            <a:r>
              <a:rPr lang="en-US" sz="1000" dirty="0">
                <a:solidFill>
                  <a:srgbClr val="FFFFFF"/>
                </a:solidFill>
                <a:latin typeface="Kanit" pitchFamily="34" charset="0"/>
                <a:ea typeface="Kanit" pitchFamily="34" charset="-122"/>
                <a:cs typeface="Kanit" pitchFamily="34" charset="-120"/>
              </a:rPr>
              <a:t>ИС, персональные данные, конфиденциальность</a:t>
            </a:r>
            <a:endParaRPr lang="en-US" sz="1000" dirty="0"/>
          </a:p>
        </p:txBody>
      </p:sp>
      <p:sp>
        <p:nvSpPr>
          <p:cNvPr id="11" name="Text 8"/>
          <p:cNvSpPr/>
          <p:nvPr/>
        </p:nvSpPr>
        <p:spPr>
          <a:xfrm>
            <a:off x="4713983" y="2312988"/>
            <a:ext cx="3984799" cy="669429"/>
          </a:xfrm>
          <a:prstGeom prst="rect">
            <a:avLst/>
          </a:prstGeom>
          <a:noFill/>
          <a:ln/>
        </p:spPr>
        <p:txBody>
          <a:bodyPr wrap="square" lIns="0" tIns="0" rIns="0" bIns="0" rtlCol="0" anchor="t"/>
          <a:lstStyle/>
          <a:p>
            <a:pPr marL="0" indent="0" algn="l">
              <a:lnSpc>
                <a:spcPts val="1300"/>
              </a:lnSpc>
              <a:buNone/>
            </a:pPr>
            <a:r>
              <a:rPr lang="en-US" sz="850" dirty="0">
                <a:solidFill>
                  <a:srgbClr val="D9E1FF"/>
                </a:solidFill>
                <a:latin typeface="Martel Sans Light" pitchFamily="34" charset="0"/>
                <a:ea typeface="Martel Sans Light" pitchFamily="34" charset="-122"/>
                <a:cs typeface="Martel Sans Light" pitchFamily="34" charset="-120"/>
              </a:rPr>
              <a:t>«Право использования» ≠ исключительные права. Нарушение ФЗ-152 «О персональных данных» — штрафы до </a:t>
            </a:r>
            <a:r>
              <a:rPr lang="en-US" sz="850" b="1" dirty="0">
                <a:solidFill>
                  <a:srgbClr val="D9E1FF"/>
                </a:solidFill>
                <a:latin typeface="Martel Sans Light" pitchFamily="34" charset="0"/>
                <a:ea typeface="Martel Sans Light" pitchFamily="34" charset="-122"/>
                <a:cs typeface="Martel Sans Light" pitchFamily="34" charset="-120"/>
              </a:rPr>
              <a:t>6 млн руб.</a:t>
            </a:r>
            <a:r>
              <a:rPr lang="en-US" sz="850" dirty="0">
                <a:solidFill>
                  <a:srgbClr val="D9E1FF"/>
                </a:solidFill>
                <a:latin typeface="Martel Sans Light" pitchFamily="34" charset="0"/>
                <a:ea typeface="Martel Sans Light" pitchFamily="34" charset="-122"/>
                <a:cs typeface="Martel Sans Light" pitchFamily="34" charset="-120"/>
              </a:rPr>
              <a:t> и блокировка ресурсов.</a:t>
            </a:r>
            <a:endParaRPr lang="en-US" sz="850" dirty="0"/>
          </a:p>
        </p:txBody>
      </p:sp>
      <p:sp>
        <p:nvSpPr>
          <p:cNvPr id="12" name="Shape 9"/>
          <p:cNvSpPr/>
          <p:nvPr/>
        </p:nvSpPr>
        <p:spPr>
          <a:xfrm>
            <a:off x="4713983" y="3127375"/>
            <a:ext cx="3984799" cy="1026616"/>
          </a:xfrm>
          <a:prstGeom prst="roundRect">
            <a:avLst>
              <a:gd name="adj" fmla="val 2192"/>
            </a:avLst>
          </a:prstGeom>
          <a:solidFill>
            <a:srgbClr val="4B3F02"/>
          </a:solidFill>
          <a:ln/>
        </p:spPr>
      </p:sp>
      <p:pic>
        <p:nvPicPr>
          <p:cNvPr id="13" name="Image 1" descr="preencoded.png"/>
          <p:cNvPicPr>
            <a:picLocks noChangeAspect="1"/>
          </p:cNvPicPr>
          <p:nvPr/>
        </p:nvPicPr>
        <p:blipFill>
          <a:blip r:embed="rId3" cstate="print"/>
          <a:stretch>
            <a:fillRect/>
          </a:stretch>
        </p:blipFill>
        <p:spPr>
          <a:xfrm>
            <a:off x="4826422" y="3329484"/>
            <a:ext cx="140568" cy="149920"/>
          </a:xfrm>
          <a:prstGeom prst="rect">
            <a:avLst/>
          </a:prstGeom>
        </p:spPr>
      </p:pic>
      <p:sp>
        <p:nvSpPr>
          <p:cNvPr id="14" name="Text 10"/>
          <p:cNvSpPr/>
          <p:nvPr/>
        </p:nvSpPr>
        <p:spPr>
          <a:xfrm>
            <a:off x="5079429" y="3293665"/>
            <a:ext cx="3506912" cy="669429"/>
          </a:xfrm>
          <a:prstGeom prst="rect">
            <a:avLst/>
          </a:prstGeom>
          <a:noFill/>
          <a:ln/>
        </p:spPr>
        <p:txBody>
          <a:bodyPr wrap="square" lIns="0" tIns="0" rIns="0" bIns="0" rtlCol="0" anchor="t"/>
          <a:lstStyle/>
          <a:p>
            <a:pPr marL="0" indent="0" algn="l">
              <a:lnSpc>
                <a:spcPts val="1300"/>
              </a:lnSpc>
              <a:buNone/>
            </a:pPr>
            <a:r>
              <a:rPr lang="en-US" sz="850" dirty="0">
                <a:solidFill>
                  <a:srgbClr val="FFFFFF"/>
                </a:solidFill>
                <a:latin typeface="Martel Sans Light" pitchFamily="34" charset="0"/>
                <a:ea typeface="Martel Sans Light" pitchFamily="34" charset="-122"/>
                <a:cs typeface="Martel Sans Light" pitchFamily="34" charset="-120"/>
              </a:rPr>
              <a:t>Кейс: разработка мобильного приложения — «право использования» вместо исключительных прав → исполнитель выиграл иск, задержка выхода на рынок СНГ на </a:t>
            </a:r>
            <a:r>
              <a:rPr lang="en-US" sz="850" b="1" dirty="0">
                <a:solidFill>
                  <a:srgbClr val="FFFFFF"/>
                </a:solidFill>
                <a:latin typeface="Martel Sans Light" pitchFamily="34" charset="0"/>
                <a:ea typeface="Martel Sans Light" pitchFamily="34" charset="-122"/>
                <a:cs typeface="Martel Sans Light" pitchFamily="34" charset="-120"/>
              </a:rPr>
              <a:t>3 года</a:t>
            </a:r>
            <a:r>
              <a:rPr lang="en-US" sz="850" dirty="0">
                <a:solidFill>
                  <a:srgbClr val="FFFFFF"/>
                </a:solidFill>
                <a:latin typeface="Martel Sans Light" pitchFamily="34" charset="0"/>
                <a:ea typeface="Martel Sans Light" pitchFamily="34" charset="-122"/>
                <a:cs typeface="Martel Sans Light" pitchFamily="34" charset="-120"/>
              </a:rPr>
              <a:t>.</a:t>
            </a:r>
            <a:endParaRPr lang="en-US" sz="850" dirty="0"/>
          </a:p>
        </p:txBody>
      </p:sp>
      <p:sp>
        <p:nvSpPr>
          <p:cNvPr id="15" name="Shape 11"/>
          <p:cNvSpPr/>
          <p:nvPr/>
        </p:nvSpPr>
        <p:spPr>
          <a:xfrm>
            <a:off x="449983" y="4667053"/>
            <a:ext cx="4073649" cy="1751508"/>
          </a:xfrm>
          <a:prstGeom prst="roundRect">
            <a:avLst>
              <a:gd name="adj" fmla="val 5221"/>
            </a:avLst>
          </a:prstGeom>
          <a:solidFill>
            <a:srgbClr val="100C35"/>
          </a:solidFill>
          <a:ln w="14288">
            <a:solidFill>
              <a:srgbClr val="48446D"/>
            </a:solidFill>
            <a:prstDash val="solid"/>
          </a:ln>
        </p:spPr>
      </p:sp>
      <p:pic>
        <p:nvPicPr>
          <p:cNvPr id="16" name="Image 2" descr="preencoded.png"/>
          <p:cNvPicPr>
            <a:picLocks noChangeAspect="1"/>
          </p:cNvPicPr>
          <p:nvPr/>
        </p:nvPicPr>
        <p:blipFill>
          <a:blip r:embed="rId4" cstate="print"/>
          <a:stretch>
            <a:fillRect/>
          </a:stretch>
        </p:blipFill>
        <p:spPr>
          <a:xfrm>
            <a:off x="435694" y="4667053"/>
            <a:ext cx="57150" cy="1751508"/>
          </a:xfrm>
          <a:prstGeom prst="rect">
            <a:avLst/>
          </a:prstGeom>
        </p:spPr>
      </p:pic>
      <p:sp>
        <p:nvSpPr>
          <p:cNvPr id="17" name="Text 12"/>
          <p:cNvSpPr/>
          <p:nvPr/>
        </p:nvSpPr>
        <p:spPr>
          <a:xfrm>
            <a:off x="619571" y="4836021"/>
            <a:ext cx="2108820" cy="220563"/>
          </a:xfrm>
          <a:prstGeom prst="rect">
            <a:avLst/>
          </a:prstGeom>
          <a:noFill/>
          <a:ln/>
        </p:spPr>
        <p:txBody>
          <a:bodyPr wrap="none" lIns="0" tIns="0" rIns="0" bIns="0" rtlCol="0" anchor="t"/>
          <a:lstStyle/>
          <a:p>
            <a:pPr marL="0" indent="0" algn="l">
              <a:lnSpc>
                <a:spcPts val="1300"/>
              </a:lnSpc>
              <a:buNone/>
            </a:pPr>
            <a:r>
              <a:rPr lang="en-US" sz="1000" dirty="0">
                <a:solidFill>
                  <a:srgbClr val="D9E1FF"/>
                </a:solidFill>
                <a:latin typeface="Kanit" pitchFamily="34" charset="0"/>
                <a:ea typeface="Kanit" pitchFamily="34" charset="-122"/>
                <a:cs typeface="Kanit" pitchFamily="34" charset="-120"/>
              </a:rPr>
              <a:t>Чек-лист существенных условий</a:t>
            </a:r>
            <a:endParaRPr lang="en-US" sz="1000" dirty="0"/>
          </a:p>
        </p:txBody>
      </p:sp>
      <p:sp>
        <p:nvSpPr>
          <p:cNvPr id="18" name="Text 13"/>
          <p:cNvSpPr/>
          <p:nvPr/>
        </p:nvSpPr>
        <p:spPr>
          <a:xfrm>
            <a:off x="619571" y="5133876"/>
            <a:ext cx="3777332" cy="1115715"/>
          </a:xfrm>
          <a:prstGeom prst="rect">
            <a:avLst/>
          </a:prstGeom>
          <a:noFill/>
          <a:ln/>
        </p:spPr>
        <p:txBody>
          <a:bodyPr wrap="square" lIns="0" tIns="0" rIns="0" bIns="0" rtlCol="0" anchor="t"/>
          <a:lstStyle/>
          <a:p>
            <a:pPr marL="0" indent="0" algn="l">
              <a:lnSpc>
                <a:spcPts val="1300"/>
              </a:lnSpc>
              <a:buNone/>
            </a:pPr>
            <a:r>
              <a:rPr lang="en-US" sz="850" b="1" dirty="0">
                <a:solidFill>
                  <a:srgbClr val="D9E1FF"/>
                </a:solidFill>
                <a:latin typeface="Martel Sans Light" pitchFamily="34" charset="0"/>
                <a:ea typeface="Martel Sans Light" pitchFamily="34" charset="-122"/>
                <a:cs typeface="Martel Sans Light" pitchFamily="34" charset="-120"/>
              </a:rPr>
              <a:t>Предмет</a:t>
            </a:r>
            <a:r>
              <a:rPr lang="en-US" sz="850" dirty="0">
                <a:solidFill>
                  <a:srgbClr val="D9E1FF"/>
                </a:solidFill>
                <a:latin typeface="Martel Sans Light" pitchFamily="34" charset="0"/>
                <a:ea typeface="Martel Sans Light" pitchFamily="34" charset="-122"/>
                <a:cs typeface="Martel Sans Light" pitchFamily="34" charset="-120"/>
              </a:rPr>
              <a:t> — точное наименование, характеристики, ГОСТ/ТУ; </a:t>
            </a:r>
            <a:r>
              <a:rPr lang="en-US" sz="850" b="1" dirty="0">
                <a:solidFill>
                  <a:srgbClr val="D9E1FF"/>
                </a:solidFill>
                <a:latin typeface="Martel Sans Light" pitchFamily="34" charset="0"/>
                <a:ea typeface="Martel Sans Light" pitchFamily="34" charset="-122"/>
                <a:cs typeface="Martel Sans Light" pitchFamily="34" charset="-120"/>
              </a:rPr>
              <a:t>Цена</a:t>
            </a:r>
            <a:r>
              <a:rPr lang="en-US" sz="850" dirty="0">
                <a:solidFill>
                  <a:srgbClr val="D9E1FF"/>
                </a:solidFill>
                <a:latin typeface="Martel Sans Light" pitchFamily="34" charset="0"/>
                <a:ea typeface="Martel Sans Light" pitchFamily="34" charset="-122"/>
                <a:cs typeface="Martel Sans Light" pitchFamily="34" charset="-120"/>
              </a:rPr>
              <a:t> — твёрдая/переменная, НДС, расчёты; </a:t>
            </a:r>
            <a:r>
              <a:rPr lang="en-US" sz="850" b="1" dirty="0">
                <a:solidFill>
                  <a:srgbClr val="D9E1FF"/>
                </a:solidFill>
                <a:latin typeface="Martel Sans Light" pitchFamily="34" charset="0"/>
                <a:ea typeface="Martel Sans Light" pitchFamily="34" charset="-122"/>
                <a:cs typeface="Martel Sans Light" pitchFamily="34" charset="-120"/>
              </a:rPr>
              <a:t>Сроки</a:t>
            </a:r>
            <a:r>
              <a:rPr lang="en-US" sz="850" dirty="0">
                <a:solidFill>
                  <a:srgbClr val="D9E1FF"/>
                </a:solidFill>
                <a:latin typeface="Martel Sans Light" pitchFamily="34" charset="0"/>
                <a:ea typeface="Martel Sans Light" pitchFamily="34" charset="-122"/>
                <a:cs typeface="Martel Sans Light" pitchFamily="34" charset="-120"/>
              </a:rPr>
              <a:t> — даты, этапы, последствия нарушений; </a:t>
            </a:r>
            <a:r>
              <a:rPr lang="en-US" sz="850" b="1" dirty="0">
                <a:solidFill>
                  <a:srgbClr val="D9E1FF"/>
                </a:solidFill>
                <a:latin typeface="Martel Sans Light" pitchFamily="34" charset="0"/>
                <a:ea typeface="Martel Sans Light" pitchFamily="34" charset="-122"/>
                <a:cs typeface="Martel Sans Light" pitchFamily="34" charset="-120"/>
              </a:rPr>
              <a:t>Приёмка</a:t>
            </a:r>
            <a:r>
              <a:rPr lang="en-US" sz="850" dirty="0">
                <a:solidFill>
                  <a:srgbClr val="D9E1FF"/>
                </a:solidFill>
                <a:latin typeface="Martel Sans Light" pitchFamily="34" charset="0"/>
                <a:ea typeface="Martel Sans Light" pitchFamily="34" charset="-122"/>
                <a:cs typeface="Martel Sans Light" pitchFamily="34" charset="-120"/>
              </a:rPr>
              <a:t> — процедура, акты, сроки устранения недостатков; </a:t>
            </a:r>
            <a:r>
              <a:rPr lang="en-US" sz="850" b="1" dirty="0">
                <a:solidFill>
                  <a:srgbClr val="D9E1FF"/>
                </a:solidFill>
                <a:latin typeface="Martel Sans Light" pitchFamily="34" charset="0"/>
                <a:ea typeface="Martel Sans Light" pitchFamily="34" charset="-122"/>
                <a:cs typeface="Martel Sans Light" pitchFamily="34" charset="-120"/>
              </a:rPr>
              <a:t>Ответственность</a:t>
            </a:r>
            <a:r>
              <a:rPr lang="en-US" sz="850" dirty="0">
                <a:solidFill>
                  <a:srgbClr val="D9E1FF"/>
                </a:solidFill>
                <a:latin typeface="Martel Sans Light" pitchFamily="34" charset="0"/>
                <a:ea typeface="Martel Sans Light" pitchFamily="34" charset="-122"/>
                <a:cs typeface="Martel Sans Light" pitchFamily="34" charset="-120"/>
              </a:rPr>
              <a:t> — неустойка, форс-мажор; </a:t>
            </a:r>
            <a:r>
              <a:rPr lang="en-US" sz="850" b="1" dirty="0">
                <a:solidFill>
                  <a:srgbClr val="D9E1FF"/>
                </a:solidFill>
                <a:latin typeface="Martel Sans Light" pitchFamily="34" charset="0"/>
                <a:ea typeface="Martel Sans Light" pitchFamily="34" charset="-122"/>
                <a:cs typeface="Martel Sans Light" pitchFamily="34" charset="-120"/>
              </a:rPr>
              <a:t>Споры</a:t>
            </a:r>
            <a:r>
              <a:rPr lang="en-US" sz="850" dirty="0">
                <a:solidFill>
                  <a:srgbClr val="D9E1FF"/>
                </a:solidFill>
                <a:latin typeface="Martel Sans Light" pitchFamily="34" charset="0"/>
                <a:ea typeface="Martel Sans Light" pitchFamily="34" charset="-122"/>
                <a:cs typeface="Martel Sans Light" pitchFamily="34" charset="-120"/>
              </a:rPr>
              <a:t> — подсудность, досудебный порядок</a:t>
            </a:r>
            <a:endParaRPr lang="en-US" sz="850" dirty="0"/>
          </a:p>
        </p:txBody>
      </p:sp>
      <p:sp>
        <p:nvSpPr>
          <p:cNvPr id="19" name="Shape 14"/>
          <p:cNvSpPr/>
          <p:nvPr/>
        </p:nvSpPr>
        <p:spPr>
          <a:xfrm>
            <a:off x="4620296" y="4667053"/>
            <a:ext cx="4073723" cy="1751508"/>
          </a:xfrm>
          <a:prstGeom prst="roundRect">
            <a:avLst>
              <a:gd name="adj" fmla="val 5221"/>
            </a:avLst>
          </a:prstGeom>
          <a:solidFill>
            <a:srgbClr val="100C35"/>
          </a:solidFill>
          <a:ln w="14288">
            <a:solidFill>
              <a:srgbClr val="48446D"/>
            </a:solidFill>
            <a:prstDash val="solid"/>
          </a:ln>
        </p:spPr>
      </p:sp>
      <p:pic>
        <p:nvPicPr>
          <p:cNvPr id="20" name="Image 3" descr="preencoded.png"/>
          <p:cNvPicPr>
            <a:picLocks noChangeAspect="1"/>
          </p:cNvPicPr>
          <p:nvPr/>
        </p:nvPicPr>
        <p:blipFill>
          <a:blip r:embed="rId4" cstate="print"/>
          <a:stretch>
            <a:fillRect/>
          </a:stretch>
        </p:blipFill>
        <p:spPr>
          <a:xfrm>
            <a:off x="4606007" y="4667053"/>
            <a:ext cx="57150" cy="1751508"/>
          </a:xfrm>
          <a:prstGeom prst="rect">
            <a:avLst/>
          </a:prstGeom>
        </p:spPr>
      </p:pic>
      <p:sp>
        <p:nvSpPr>
          <p:cNvPr id="21" name="Text 15"/>
          <p:cNvSpPr/>
          <p:nvPr/>
        </p:nvSpPr>
        <p:spPr>
          <a:xfrm>
            <a:off x="4789885" y="4836021"/>
            <a:ext cx="1779687" cy="220563"/>
          </a:xfrm>
          <a:prstGeom prst="rect">
            <a:avLst/>
          </a:prstGeom>
          <a:noFill/>
          <a:ln/>
        </p:spPr>
        <p:txBody>
          <a:bodyPr wrap="none" lIns="0" tIns="0" rIns="0" bIns="0" rtlCol="0" anchor="t"/>
          <a:lstStyle/>
          <a:p>
            <a:pPr marL="0" indent="0" algn="l">
              <a:lnSpc>
                <a:spcPts val="1300"/>
              </a:lnSpc>
              <a:buNone/>
            </a:pPr>
            <a:r>
              <a:rPr lang="en-US" sz="1000" dirty="0">
                <a:solidFill>
                  <a:srgbClr val="D9E1FF"/>
                </a:solidFill>
                <a:latin typeface="Kanit" pitchFamily="34" charset="0"/>
                <a:ea typeface="Kanit" pitchFamily="34" charset="-122"/>
                <a:cs typeface="Kanit" pitchFamily="34" charset="-120"/>
              </a:rPr>
              <a:t>Формулировки для ИС и ПД</a:t>
            </a:r>
            <a:endParaRPr lang="en-US" sz="1000" dirty="0"/>
          </a:p>
        </p:txBody>
      </p:sp>
      <p:sp>
        <p:nvSpPr>
          <p:cNvPr id="22" name="Text 16"/>
          <p:cNvSpPr/>
          <p:nvPr/>
        </p:nvSpPr>
        <p:spPr>
          <a:xfrm>
            <a:off x="4789885" y="5133876"/>
            <a:ext cx="3777407" cy="1115715"/>
          </a:xfrm>
          <a:prstGeom prst="rect">
            <a:avLst/>
          </a:prstGeom>
          <a:noFill/>
          <a:ln/>
        </p:spPr>
        <p:txBody>
          <a:bodyPr wrap="square" lIns="0" tIns="0" rIns="0" bIns="0" rtlCol="0" anchor="t"/>
          <a:lstStyle/>
          <a:p>
            <a:pPr marL="0" indent="0" algn="l">
              <a:lnSpc>
                <a:spcPts val="1300"/>
              </a:lnSpc>
              <a:buNone/>
            </a:pPr>
            <a:r>
              <a:rPr lang="en-US" sz="850" b="1" dirty="0">
                <a:solidFill>
                  <a:srgbClr val="D9E1FF"/>
                </a:solidFill>
                <a:latin typeface="Martel Sans Light" pitchFamily="34" charset="0"/>
                <a:ea typeface="Martel Sans Light" pitchFamily="34" charset="-122"/>
                <a:cs typeface="Martel Sans Light" pitchFamily="34" charset="-120"/>
              </a:rPr>
              <a:t>ИС:</a:t>
            </a:r>
            <a:r>
              <a:rPr lang="en-US" sz="850" dirty="0">
                <a:solidFill>
                  <a:srgbClr val="D9E1FF"/>
                </a:solidFill>
                <a:latin typeface="Martel Sans Light" pitchFamily="34" charset="0"/>
                <a:ea typeface="Martel Sans Light" pitchFamily="34" charset="-122"/>
                <a:cs typeface="Martel Sans Light" pitchFamily="34" charset="-120"/>
              </a:rPr>
              <a:t> «исключительные права переходят к заказчику в момент полной оплаты/приёмки»; </a:t>
            </a:r>
            <a:r>
              <a:rPr lang="en-US" sz="850" b="1" dirty="0">
                <a:solidFill>
                  <a:srgbClr val="D9E1FF"/>
                </a:solidFill>
                <a:latin typeface="Martel Sans Light" pitchFamily="34" charset="0"/>
                <a:ea typeface="Martel Sans Light" pitchFamily="34" charset="-122"/>
                <a:cs typeface="Martel Sans Light" pitchFamily="34" charset="-120"/>
              </a:rPr>
              <a:t>ПД:</a:t>
            </a:r>
            <a:r>
              <a:rPr lang="en-US" sz="850" dirty="0">
                <a:solidFill>
                  <a:srgbClr val="D9E1FF"/>
                </a:solidFill>
                <a:latin typeface="Martel Sans Light" pitchFamily="34" charset="0"/>
                <a:ea typeface="Martel Sans Light" pitchFamily="34" charset="-122"/>
                <a:cs typeface="Martel Sans Light" pitchFamily="34" charset="-120"/>
              </a:rPr>
              <a:t> оператор — заказчик, исполнитель — обработчик по договору в соответствии с ФЗ-152; </a:t>
            </a:r>
            <a:r>
              <a:rPr lang="en-US" sz="850" b="1" dirty="0">
                <a:solidFill>
                  <a:srgbClr val="D9E1FF"/>
                </a:solidFill>
                <a:latin typeface="Martel Sans Light" pitchFamily="34" charset="0"/>
                <a:ea typeface="Martel Sans Light" pitchFamily="34" charset="-122"/>
                <a:cs typeface="Martel Sans Light" pitchFamily="34" charset="-120"/>
              </a:rPr>
              <a:t>Конфиденциальность:</a:t>
            </a:r>
            <a:r>
              <a:rPr lang="en-US" sz="850" dirty="0">
                <a:solidFill>
                  <a:srgbClr val="D9E1FF"/>
                </a:solidFill>
                <a:latin typeface="Martel Sans Light" pitchFamily="34" charset="0"/>
                <a:ea typeface="Martel Sans Light" pitchFamily="34" charset="-122"/>
                <a:cs typeface="Martel Sans Light" pitchFamily="34" charset="-120"/>
              </a:rPr>
              <a:t> перечень сведений, срок, штрафные санкции, порядок возврата</a:t>
            </a:r>
            <a:endParaRPr lang="en-US" sz="85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Другая 5">
      <a:dk1>
        <a:sysClr val="windowText" lastClr="000000"/>
      </a:dk1>
      <a:lt1>
        <a:sysClr val="window" lastClr="FFFFFF"/>
      </a:lt1>
      <a:dk2>
        <a:srgbClr val="002060"/>
      </a:dk2>
      <a:lt2>
        <a:srgbClr val="FDEADA"/>
      </a:lt2>
      <a:accent1>
        <a:srgbClr val="C6D9F0"/>
      </a:accent1>
      <a:accent2>
        <a:srgbClr val="C0504D"/>
      </a:accent2>
      <a:accent3>
        <a:srgbClr val="9BBB59"/>
      </a:accent3>
      <a:accent4>
        <a:srgbClr val="7030A0"/>
      </a:accent4>
      <a:accent5>
        <a:srgbClr val="4BACC6"/>
      </a:accent5>
      <a:accent6>
        <a:srgbClr val="F79646"/>
      </a:accent6>
      <a:hlink>
        <a:srgbClr val="0000FF"/>
      </a:hlink>
      <a:folHlink>
        <a:srgbClr val="800080"/>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491</TotalTime>
  <Words>1271</Words>
  <Application>Microsoft Office PowerPoint</Application>
  <PresentationFormat>Экран (4:3)</PresentationFormat>
  <Paragraphs>127</Paragraphs>
  <Slides>18</Slides>
  <Notes>8</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Городская</vt:lpstr>
      <vt:lpstr>Юридический аудит бизнеса: 10 точек риска, которые могут стоить миллионов </vt:lpstr>
      <vt:lpstr>Почему это актуально сейчас?</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Остались вопросы?</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Юридический аудит бизнеса: 10 точек риска, которые могут стоить миллионов </dc:title>
  <dc:creator>Пользователь</dc:creator>
  <cp:lastModifiedBy>Пользователь</cp:lastModifiedBy>
  <cp:revision>57</cp:revision>
  <dcterms:created xsi:type="dcterms:W3CDTF">2026-04-27T09:41:29Z</dcterms:created>
  <dcterms:modified xsi:type="dcterms:W3CDTF">2026-05-19T07:53:43Z</dcterms:modified>
</cp:coreProperties>
</file>