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svg" ContentType="image/sv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4630400" cy="8229600"/>
  <p:notesSz cx="8229600" cy="14630400"/>
  <p:embeddedFontLst>
    <p:embeddedFont>
      <p:font typeface="Arimo" panose="020B0604020202020204" charset="0"/>
      <p:regular r:id="rId18"/>
    </p:embeddedFont>
    <p:embeddedFont>
      <p:font typeface="Noto Sans Extra Bold" panose="020B0604020202020204" charset="0"/>
      <p:regular r:id="rId19"/>
    </p:embeddedFont>
  </p:embeddedFontLst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4" d="100"/>
          <a:sy n="54" d="100"/>
        </p:scale>
        <p:origin x="7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tags" Target="tags/tag1.xml" /><Relationship Id="rId18" Type="http://schemas.openxmlformats.org/officeDocument/2006/relationships/font" Target="fonts/font1.fntdata" /><Relationship Id="rId19" Type="http://schemas.openxmlformats.org/officeDocument/2006/relationships/font" Target="fonts/font2.fntdata" /><Relationship Id="rId2" Type="http://schemas.openxmlformats.org/officeDocument/2006/relationships/notesMaster" Target="notesMasters/notesMaster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15721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image" Target="../media/image36.png" /><Relationship Id="rId11" Type="http://schemas.openxmlformats.org/officeDocument/2006/relationships/image" Target="../media/image37.svg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9.jpeg" /><Relationship Id="rId4" Type="http://schemas.openxmlformats.org/officeDocument/2006/relationships/image" Target="../media/image30.png" /><Relationship Id="rId5" Type="http://schemas.openxmlformats.org/officeDocument/2006/relationships/image" Target="../media/image31.svg" /><Relationship Id="rId6" Type="http://schemas.openxmlformats.org/officeDocument/2006/relationships/image" Target="../media/image32.png" /><Relationship Id="rId7" Type="http://schemas.openxmlformats.org/officeDocument/2006/relationships/image" Target="../media/image33.svg" /><Relationship Id="rId8" Type="http://schemas.openxmlformats.org/officeDocument/2006/relationships/image" Target="../media/image34.png" /><Relationship Id="rId9" Type="http://schemas.openxmlformats.org/officeDocument/2006/relationships/image" Target="../media/image35.sv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image" Target="../media/image45.png" /><Relationship Id="rId11" Type="http://schemas.openxmlformats.org/officeDocument/2006/relationships/image" Target="../media/image46.svg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38.jpeg" /><Relationship Id="rId4" Type="http://schemas.openxmlformats.org/officeDocument/2006/relationships/image" Target="../media/image39.png" /><Relationship Id="rId5" Type="http://schemas.openxmlformats.org/officeDocument/2006/relationships/image" Target="../media/image40.svg" /><Relationship Id="rId6" Type="http://schemas.openxmlformats.org/officeDocument/2006/relationships/image" Target="../media/image41.png" /><Relationship Id="rId7" Type="http://schemas.openxmlformats.org/officeDocument/2006/relationships/image" Target="../media/image42.svg" /><Relationship Id="rId8" Type="http://schemas.openxmlformats.org/officeDocument/2006/relationships/image" Target="../media/image43.png" /><Relationship Id="rId9" Type="http://schemas.openxmlformats.org/officeDocument/2006/relationships/image" Target="../media/image44.sv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4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4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38.jpeg" /><Relationship Id="rId4" Type="http://schemas.openxmlformats.org/officeDocument/2006/relationships/image" Target="../media/image49.png" /><Relationship Id="rId5" Type="http://schemas.openxmlformats.org/officeDocument/2006/relationships/hyperlink" Target="https://lk.usoft.ru/seminars/view/3901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7.png" /><Relationship Id="rId4" Type="http://schemas.openxmlformats.org/officeDocument/2006/relationships/image" Target="../media/image8.svg" /><Relationship Id="rId5" Type="http://schemas.openxmlformats.org/officeDocument/2006/relationships/image" Target="../media/image9.png" /><Relationship Id="rId6" Type="http://schemas.openxmlformats.org/officeDocument/2006/relationships/image" Target="../media/image10.svg" /><Relationship Id="rId7" Type="http://schemas.openxmlformats.org/officeDocument/2006/relationships/image" Target="../media/image11.png" /><Relationship Id="rId8" Type="http://schemas.openxmlformats.org/officeDocument/2006/relationships/image" Target="../media/image12.svg" /><Relationship Id="rId9" Type="http://schemas.openxmlformats.org/officeDocument/2006/relationships/image" Target="../media/image1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4.png" /><Relationship Id="rId4" Type="http://schemas.openxmlformats.org/officeDocument/2006/relationships/image" Target="../media/image15.svg" /><Relationship Id="rId5" Type="http://schemas.openxmlformats.org/officeDocument/2006/relationships/image" Target="../media/image16.png" /><Relationship Id="rId6" Type="http://schemas.openxmlformats.org/officeDocument/2006/relationships/image" Target="../media/image17.svg" /><Relationship Id="rId7" Type="http://schemas.openxmlformats.org/officeDocument/2006/relationships/image" Target="../media/image18.png" /><Relationship Id="rId8" Type="http://schemas.openxmlformats.org/officeDocument/2006/relationships/image" Target="../media/image19.sv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0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1.png" /><Relationship Id="rId4" Type="http://schemas.openxmlformats.org/officeDocument/2006/relationships/image" Target="../media/image22.png" /><Relationship Id="rId5" Type="http://schemas.openxmlformats.org/officeDocument/2006/relationships/image" Target="../media/image23.svg" /><Relationship Id="rId6" Type="http://schemas.openxmlformats.org/officeDocument/2006/relationships/image" Target="../media/image24.png" /><Relationship Id="rId7" Type="http://schemas.openxmlformats.org/officeDocument/2006/relationships/image" Target="../media/image25.svg" /><Relationship Id="rId8" Type="http://schemas.openxmlformats.org/officeDocument/2006/relationships/image" Target="../media/image26.png" /><Relationship Id="rId9" Type="http://schemas.openxmlformats.org/officeDocument/2006/relationships/image" Target="../media/image27.sv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95450"/>
            <a:ext cx="13042821" cy="25824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6750"/>
              </a:lnSpc>
              <a:buNone/>
            </a:pPr>
            <a:r>
              <a:rPr lang="en-US" sz="61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Служебный роман и его последствия: правовые риски и методы урегулирования</a:t>
            </a:r>
            <a:endParaRPr lang="en-US" sz="6150"/>
          </a:p>
        </p:txBody>
      </p:sp>
      <p:sp>
        <p:nvSpPr>
          <p:cNvPr id="4" name="Text 1"/>
          <p:cNvSpPr/>
          <p:nvPr/>
        </p:nvSpPr>
        <p:spPr>
          <a:xfrm>
            <a:off x="793790" y="4822150"/>
            <a:ext cx="6244709" cy="15591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200" b="1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Лектор: Юрист бюро юридической помощи ООО «Леганта Групп»</a:t>
            </a:r>
            <a:endParaRPr lang="ru-RU" sz="2200" b="1">
              <a:solidFill>
                <a:srgbClr val="192A47"/>
              </a:solidFill>
              <a:latin typeface="Arimo" pitchFamily="34" charset="0"/>
              <a:ea typeface="Arimo" pitchFamily="34" charset="-122"/>
              <a:cs typeface="Arimo" pitchFamily="34" charset="-120"/>
            </a:endParaRPr>
          </a:p>
          <a:p>
            <a:pPr marL="0" indent="0" algn="l">
              <a:lnSpc>
                <a:spcPts val="2450"/>
              </a:lnSpc>
              <a:buNone/>
            </a:pPr>
            <a:endParaRPr lang="ru-RU" sz="2200" b="1">
              <a:solidFill>
                <a:srgbClr val="192A47"/>
              </a:solidFill>
              <a:latin typeface="Arimo" pitchFamily="34" charset="0"/>
              <a:ea typeface="Arimo" pitchFamily="34" charset="-122"/>
              <a:cs typeface="Arimo" pitchFamily="34" charset="-120"/>
            </a:endParaRPr>
          </a:p>
          <a:p>
            <a:pPr marL="0" indent="0" algn="l">
              <a:lnSpc>
                <a:spcPts val="2450"/>
              </a:lnSpc>
              <a:buNone/>
            </a:pPr>
            <a:r>
              <a:rPr lang="en-US" sz="2200" b="1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Бабкина Полина Александровна</a:t>
            </a:r>
            <a:endParaRPr lang="en-US" sz="2200"/>
          </a:p>
        </p:txBody>
      </p:sp>
      <p:sp>
        <p:nvSpPr>
          <p:cNvPr id="5" name="Text 2"/>
          <p:cNvSpPr/>
          <p:nvPr/>
        </p:nvSpPr>
        <p:spPr>
          <a:xfrm>
            <a:off x="793790" y="6585347"/>
            <a:ext cx="6244709" cy="3118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200" b="1">
                <a:solidFill>
                  <a:schemeClr val="accent1">
                    <a:lumMod val="50000"/>
                  </a:schemeClr>
                </a:solidFill>
                <a:latin typeface="Noto Sans Extra Bold" panose="020b0604020202020204" charset="0"/>
                <a:ea typeface="Noto Sans Extra Bold" panose="020b0604020202020204" charset="0"/>
                <a:cs typeface="Noto Sans Extra Bold" panose="020b0604020202020204" charset="0"/>
              </a:rPr>
              <a:t>babkina_polina05@mail.ru</a:t>
            </a:r>
          </a:p>
          <a:p>
            <a:pPr marL="0" indent="0" algn="l">
              <a:lnSpc>
                <a:spcPts val="2450"/>
              </a:lnSpc>
              <a:buNone/>
            </a:pPr>
            <a:endParaRPr lang="en-US" sz="2200" b="1">
              <a:solidFill>
                <a:schemeClr val="accent1">
                  <a:lumMod val="50000"/>
                </a:schemeClr>
              </a:solidFill>
              <a:latin typeface="Noto Sans Extra Bold" panose="020b0604020202020204" charset="0"/>
              <a:ea typeface="Noto Sans Extra Bold" panose="020b0604020202020204" charset="0"/>
              <a:cs typeface="Noto Sans Extra Bold" panose="020b060402020202020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262" y="4873228"/>
            <a:ext cx="1842968" cy="184296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93790" y="7356396"/>
            <a:ext cx="13042821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750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40437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93790" y="2961084"/>
            <a:ext cx="726638" cy="252413"/>
          </a:xfrm>
          <a:prstGeom prst="roundRect">
            <a:avLst>
              <a:gd name="adj" fmla="val 24155"/>
            </a:avLst>
          </a:prstGeom>
          <a:solidFill>
            <a:srgbClr val="D0E1FB"/>
          </a:solidFill>
        </p:spPr>
        <p:txBody>
          <a:bodyPr/>
          <a:lstStyle/>
          <a:p/>
        </p:txBody>
      </p:sp>
      <p:sp>
        <p:nvSpPr>
          <p:cNvPr id="4" name="Text 1"/>
          <p:cNvSpPr/>
          <p:nvPr/>
        </p:nvSpPr>
        <p:spPr>
          <a:xfrm>
            <a:off x="902613" y="3015496"/>
            <a:ext cx="508992" cy="14358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1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БЛОК 5</a:t>
            </a:r>
            <a:endParaRPr lang="en-US" sz="1100"/>
          </a:p>
        </p:txBody>
      </p:sp>
      <p:sp>
        <p:nvSpPr>
          <p:cNvPr id="5" name="Text 2"/>
          <p:cNvSpPr/>
          <p:nvPr/>
        </p:nvSpPr>
        <p:spPr>
          <a:xfrm>
            <a:off x="793790" y="3271480"/>
            <a:ext cx="8114705" cy="4989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5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Типичные ошибки работодателей</a:t>
            </a:r>
            <a:endParaRPr lang="en-US" sz="3550"/>
          </a:p>
        </p:txBody>
      </p:sp>
      <p:sp>
        <p:nvSpPr>
          <p:cNvPr id="6" name="Text 3"/>
          <p:cNvSpPr/>
          <p:nvPr/>
        </p:nvSpPr>
        <p:spPr>
          <a:xfrm>
            <a:off x="793790" y="3828455"/>
            <a:ext cx="2300764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7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Чего делать нельзя</a:t>
            </a:r>
            <a:endParaRPr lang="en-US" sz="1750"/>
          </a:p>
        </p:txBody>
      </p:sp>
      <p:sp>
        <p:nvSpPr>
          <p:cNvPr id="7" name="Text 4"/>
          <p:cNvSpPr/>
          <p:nvPr/>
        </p:nvSpPr>
        <p:spPr>
          <a:xfrm>
            <a:off x="793790" y="4295537"/>
            <a:ext cx="13042821" cy="35909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4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Практика 2025 года демонстрирует: большинство правовых проблем возникает не из-за самого романа, а из-за неграмотных действий работодателя при его урегулировании.</a:t>
            </a:r>
            <a:endParaRPr lang="en-US" sz="140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790" y="4817864"/>
            <a:ext cx="544354" cy="54435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519595" y="4817864"/>
            <a:ext cx="4688800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7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Ошибка 1: Принуждение к увольнению</a:t>
            </a:r>
            <a:endParaRPr lang="en-US" sz="1750"/>
          </a:p>
        </p:txBody>
      </p:sp>
      <p:sp>
        <p:nvSpPr>
          <p:cNvPr id="10" name="Text 6"/>
          <p:cNvSpPr/>
          <p:nvPr/>
        </p:nvSpPr>
        <p:spPr>
          <a:xfrm>
            <a:off x="1519595" y="5154335"/>
            <a:ext cx="5704880" cy="7181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4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Самая грубая ошибка. Ведёт к восстановлению на работе с оплатой вынужденного прогула и компенсацией морального вреда. Давление может быть зафиксировано аудиозаписью — это допустимое доказательство в суде</a:t>
            </a:r>
            <a:endParaRPr lang="en-US" sz="140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05926" y="4817864"/>
            <a:ext cx="544354" cy="54435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8131731" y="4817864"/>
            <a:ext cx="5704880" cy="4988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7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Ошибка 2: Массовое выявление нарушений перед увольнением</a:t>
            </a:r>
            <a:endParaRPr lang="en-US" sz="1750"/>
          </a:p>
        </p:txBody>
      </p:sp>
      <p:sp>
        <p:nvSpPr>
          <p:cNvPr id="13" name="Text 8"/>
          <p:cNvSpPr/>
          <p:nvPr/>
        </p:nvSpPr>
        <p:spPr>
          <a:xfrm>
            <a:off x="8131731" y="5403771"/>
            <a:ext cx="5704880" cy="7181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4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Суды расценивают это как искусственное создание повода для увольнения в отместку за конфликт. Особенно подозрительно, если нарушения «находят» именно у одного из партнёров после расставания</a:t>
            </a:r>
            <a:endParaRPr lang="en-US" sz="140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790" y="6412230"/>
            <a:ext cx="544354" cy="544354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519595" y="6412230"/>
            <a:ext cx="5704880" cy="4988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7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Ошибка 3: Игнорирование цифровых доказательств</a:t>
            </a:r>
            <a:endParaRPr lang="en-US" sz="1750"/>
          </a:p>
        </p:txBody>
      </p:sp>
      <p:sp>
        <p:nvSpPr>
          <p:cNvPr id="16" name="Text 10"/>
          <p:cNvSpPr/>
          <p:nvPr/>
        </p:nvSpPr>
        <p:spPr>
          <a:xfrm>
            <a:off x="1519595" y="6998137"/>
            <a:ext cx="5704880" cy="5386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4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Аудио- и видеозаписи, скриншоты корпоративной переписки — допустимые доказательства. Ссылаться на отсутствие нотариального удостоверения переписки бесполезно</a:t>
            </a:r>
            <a:endParaRPr lang="en-US" sz="140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05926" y="6412230"/>
            <a:ext cx="544354" cy="544354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131731" y="6412230"/>
            <a:ext cx="5704880" cy="4988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7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Ошибка 4: Непроведение профилактики утечек данных</a:t>
            </a:r>
            <a:endParaRPr lang="en-US" sz="1750"/>
          </a:p>
        </p:txBody>
      </p:sp>
      <p:sp>
        <p:nvSpPr>
          <p:cNvPr id="19" name="Text 12"/>
          <p:cNvSpPr/>
          <p:nvPr/>
        </p:nvSpPr>
        <p:spPr>
          <a:xfrm>
            <a:off x="8131731" y="6998137"/>
            <a:ext cx="5704880" cy="5386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4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Если обиженный бывший партнёр выложит базу клиентов в сеть, компания получит штраф до </a:t>
            </a:r>
            <a:r>
              <a:rPr lang="en-US" sz="1400" b="1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15 млн руб.</a:t>
            </a:r>
            <a:r>
              <a:rPr lang="en-US" sz="14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по законодательству о персональных данных (с 30 мая 2025 г.)</a:t>
            </a:r>
            <a:endParaRPr lang="en-US" sz="1400"/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3504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96885"/>
            <a:ext cx="5103614" cy="5613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40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Итоги и выводы</a:t>
            </a:r>
            <a:endParaRPr lang="en-US" sz="4000"/>
          </a:p>
        </p:txBody>
      </p:sp>
      <p:sp>
        <p:nvSpPr>
          <p:cNvPr id="4" name="Text 1"/>
          <p:cNvSpPr/>
          <p:nvPr/>
        </p:nvSpPr>
        <p:spPr>
          <a:xfrm>
            <a:off x="6280190" y="1431727"/>
            <a:ext cx="2551748" cy="2806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endParaRPr lang="en-US" sz="200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0190" y="2023586"/>
            <a:ext cx="306110" cy="30611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770013" y="2051566"/>
            <a:ext cx="3173611" cy="5612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Закон молчит, но риски реальны</a:t>
            </a:r>
            <a:endParaRPr lang="en-US" sz="2000"/>
          </a:p>
        </p:txBody>
      </p:sp>
      <p:sp>
        <p:nvSpPr>
          <p:cNvPr id="7" name="Text 3"/>
          <p:cNvSpPr/>
          <p:nvPr/>
        </p:nvSpPr>
        <p:spPr>
          <a:xfrm>
            <a:off x="6770013" y="2722959"/>
            <a:ext cx="3173611" cy="12801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ТК РФ не запрещает служебные романы, однако ст. 3, ст. 349.1–349.2 и нормы УК создают правовые риски при фаворитизме, конфликте интересов и утечке данных.</a:t>
            </a:r>
            <a:endParaRPr lang="en-US" sz="160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3176" y="2023586"/>
            <a:ext cx="306110" cy="30611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0662999" y="2051566"/>
            <a:ext cx="3173611" cy="5612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ЛНА — главный инструмент защиты</a:t>
            </a:r>
            <a:endParaRPr lang="en-US" sz="2000"/>
          </a:p>
        </p:txBody>
      </p:sp>
      <p:sp>
        <p:nvSpPr>
          <p:cNvPr id="10" name="Text 5"/>
          <p:cNvSpPr/>
          <p:nvPr/>
        </p:nvSpPr>
        <p:spPr>
          <a:xfrm>
            <a:off x="10662999" y="2722959"/>
            <a:ext cx="3173611" cy="12801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Политика non-fraternisation, кодекс этики и положение о конфликте интересов снижают риски, если приняты с соблюдением порядка учёта мнения работников.</a:t>
            </a:r>
            <a:endParaRPr lang="en-US" sz="160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80190" y="4406265"/>
            <a:ext cx="306110" cy="30611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770013" y="4434245"/>
            <a:ext cx="3173611" cy="5612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Расставание опаснее романа</a:t>
            </a:r>
            <a:endParaRPr lang="en-US" sz="2000"/>
          </a:p>
        </p:txBody>
      </p:sp>
      <p:sp>
        <p:nvSpPr>
          <p:cNvPr id="13" name="Text 7"/>
          <p:cNvSpPr/>
          <p:nvPr/>
        </p:nvSpPr>
        <p:spPr>
          <a:xfrm>
            <a:off x="6770013" y="5105638"/>
            <a:ext cx="3173611" cy="1066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Самый высокий риск для компании — не в период отношений, а в момент разрыва. Эмоции переходят в рабочие процессы, суды и утечки данных.</a:t>
            </a:r>
            <a:endParaRPr lang="en-US" sz="160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73176" y="4406265"/>
            <a:ext cx="306110" cy="30611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662999" y="4434245"/>
            <a:ext cx="3173611" cy="5612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Пять шагов к безопасной среде</a:t>
            </a:r>
            <a:endParaRPr lang="en-US" sz="2000"/>
          </a:p>
        </p:txBody>
      </p:sp>
      <p:sp>
        <p:nvSpPr>
          <p:cNvPr id="16" name="Text 9"/>
          <p:cNvSpPr/>
          <p:nvPr/>
        </p:nvSpPr>
        <p:spPr>
          <a:xfrm>
            <a:off x="10662999" y="5105638"/>
            <a:ext cx="3173611" cy="12801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Признание → уведомление → декларация → работа с расставанием → особые правила для топов. Это превентивнее и дешевле любого судебного спора.</a:t>
            </a:r>
            <a:endParaRPr lang="en-US" sz="1600"/>
          </a:p>
        </p:txBody>
      </p:sp>
      <p:sp>
        <p:nvSpPr>
          <p:cNvPr id="17" name="Text 10"/>
          <p:cNvSpPr/>
          <p:nvPr/>
        </p:nvSpPr>
        <p:spPr>
          <a:xfrm>
            <a:off x="6586299" y="6799183"/>
            <a:ext cx="7250311" cy="4267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Служебный роман — не повод для паники, а повод выстроить прозрачные правила. Грамотная политика защищает и работника, и работодателя.</a:t>
            </a:r>
            <a:endParaRPr lang="en-US" sz="1600"/>
          </a:p>
        </p:txBody>
      </p:sp>
      <p:sp>
        <p:nvSpPr>
          <p:cNvPr id="18" name="Shape 11"/>
          <p:cNvSpPr/>
          <p:nvPr/>
        </p:nvSpPr>
        <p:spPr>
          <a:xfrm>
            <a:off x="6280190" y="6592491"/>
            <a:ext cx="22860" cy="840105"/>
          </a:xfrm>
          <a:prstGeom prst="rect">
            <a:avLst/>
          </a:prstGeom>
          <a:solidFill>
            <a:srgbClr val="0D47A1"/>
          </a:solid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5785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326368"/>
            <a:ext cx="13042821" cy="11227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40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Ниже представлены три темы для включения в план моих следующих вебинаров на лето. </a:t>
            </a:r>
            <a:endParaRPr lang="en-US" sz="4000"/>
          </a:p>
        </p:txBody>
      </p:sp>
      <p:sp>
        <p:nvSpPr>
          <p:cNvPr id="4" name="Text 1"/>
          <p:cNvSpPr/>
          <p:nvPr/>
        </p:nvSpPr>
        <p:spPr>
          <a:xfrm>
            <a:off x="793790" y="4724638"/>
            <a:ext cx="13042821" cy="2133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endParaRPr lang="en-US" sz="1600"/>
          </a:p>
        </p:txBody>
      </p:sp>
      <p:sp>
        <p:nvSpPr>
          <p:cNvPr id="5" name="Text 2"/>
          <p:cNvSpPr/>
          <p:nvPr/>
        </p:nvSpPr>
        <p:spPr>
          <a:xfrm>
            <a:off x="793790" y="5213509"/>
            <a:ext cx="13042821" cy="67365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Проголосуйте за ту, которая кажется вам наиболее актуальной и интересной, чтобы мы обсудили ее первой. </a:t>
            </a:r>
            <a:endParaRPr lang="en-US" sz="2400"/>
          </a:p>
        </p:txBody>
      </p:sp>
      <p:sp>
        <p:nvSpPr>
          <p:cNvPr id="6" name="Text 3"/>
          <p:cNvSpPr/>
          <p:nvPr/>
        </p:nvSpPr>
        <p:spPr>
          <a:xfrm>
            <a:off x="793790" y="5960626"/>
            <a:ext cx="3062168" cy="33682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endParaRPr lang="en-US" sz="2400"/>
          </a:p>
        </p:txBody>
      </p:sp>
      <p:sp>
        <p:nvSpPr>
          <p:cNvPr id="7" name="Text 4"/>
          <p:cNvSpPr/>
          <p:nvPr/>
        </p:nvSpPr>
        <p:spPr>
          <a:xfrm>
            <a:off x="793790" y="6370915"/>
            <a:ext cx="13042821" cy="67365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Вы можете просто ответить в чате номером темы (1, 2 или 3) или написать краткий комментарий.</a:t>
            </a:r>
            <a:endParaRPr lang="en-US" sz="2400"/>
          </a:p>
        </p:txBody>
      </p:sp>
      <p:sp>
        <p:nvSpPr>
          <p:cNvPr id="8" name="Text 5"/>
          <p:cNvSpPr/>
          <p:nvPr/>
        </p:nvSpPr>
        <p:spPr>
          <a:xfrm>
            <a:off x="793790" y="7118033"/>
            <a:ext cx="3062168" cy="33682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endParaRPr lang="en-US" sz="2400"/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9902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93790" y="3100268"/>
            <a:ext cx="1398865" cy="272296"/>
          </a:xfrm>
          <a:prstGeom prst="roundRect">
            <a:avLst>
              <a:gd name="adj" fmla="val 23791"/>
            </a:avLst>
          </a:prstGeom>
          <a:solidFill>
            <a:srgbClr val="D0E1FB"/>
          </a:solidFill>
        </p:spPr>
        <p:txBody>
          <a:bodyPr/>
          <a:lstStyle/>
          <a:p/>
        </p:txBody>
      </p:sp>
      <p:sp>
        <p:nvSpPr>
          <p:cNvPr id="4" name="Text 1"/>
          <p:cNvSpPr/>
          <p:nvPr/>
        </p:nvSpPr>
        <p:spPr>
          <a:xfrm>
            <a:off x="909399" y="3158014"/>
            <a:ext cx="1167646" cy="156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ГОЛОСОВАНИЕ</a:t>
            </a:r>
            <a:endParaRPr lang="en-US" sz="1200"/>
          </a:p>
        </p:txBody>
      </p:sp>
      <p:sp>
        <p:nvSpPr>
          <p:cNvPr id="5" name="Text 2"/>
          <p:cNvSpPr/>
          <p:nvPr/>
        </p:nvSpPr>
        <p:spPr>
          <a:xfrm>
            <a:off x="793790" y="3438049"/>
            <a:ext cx="4820007" cy="53006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7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Темы</a:t>
            </a:r>
            <a:endParaRPr lang="en-US" sz="3750"/>
          </a:p>
        </p:txBody>
      </p:sp>
      <p:sp>
        <p:nvSpPr>
          <p:cNvPr id="6" name="Shape 3"/>
          <p:cNvSpPr/>
          <p:nvPr/>
        </p:nvSpPr>
        <p:spPr>
          <a:xfrm>
            <a:off x="1010603" y="4213860"/>
            <a:ext cx="22860" cy="3325297"/>
          </a:xfrm>
          <a:prstGeom prst="roundRect">
            <a:avLst>
              <a:gd name="adj" fmla="val 354232"/>
            </a:avLst>
          </a:prstGeom>
          <a:solidFill>
            <a:srgbClr val="B6C7E1"/>
          </a:solidFill>
        </p:spPr>
        <p:txBody>
          <a:bodyPr/>
          <a:lstStyle/>
          <a:p/>
        </p:txBody>
      </p:sp>
      <p:sp>
        <p:nvSpPr>
          <p:cNvPr id="7" name="Shape 4"/>
          <p:cNvSpPr/>
          <p:nvPr/>
        </p:nvSpPr>
        <p:spPr>
          <a:xfrm>
            <a:off x="1204615" y="4419243"/>
            <a:ext cx="578406" cy="22860"/>
          </a:xfrm>
          <a:prstGeom prst="roundRect">
            <a:avLst>
              <a:gd name="adj" fmla="val 354232"/>
            </a:avLst>
          </a:prstGeom>
          <a:solidFill>
            <a:srgbClr val="B6C7E1"/>
          </a:solidFill>
        </p:spPr>
        <p:txBody>
          <a:bodyPr/>
          <a:lstStyle/>
          <a:p/>
        </p:txBody>
      </p:sp>
      <p:sp>
        <p:nvSpPr>
          <p:cNvPr id="8" name="Shape 5"/>
          <p:cNvSpPr/>
          <p:nvPr/>
        </p:nvSpPr>
        <p:spPr>
          <a:xfrm>
            <a:off x="793730" y="4213860"/>
            <a:ext cx="433745" cy="433745"/>
          </a:xfrm>
          <a:prstGeom prst="roundRect">
            <a:avLst>
              <a:gd name="adj" fmla="val 18669"/>
            </a:avLst>
          </a:prstGeom>
          <a:solidFill>
            <a:srgbClr val="E5EEFB"/>
          </a:solidFill>
          <a:ln w="7620">
            <a:solidFill>
              <a:srgbClr val="B6C7E1"/>
            </a:solidFill>
            <a:prstDash val="solid"/>
          </a:ln>
        </p:spPr>
        <p:txBody>
          <a:bodyPr/>
          <a:lstStyle/>
          <a:p/>
        </p:txBody>
      </p:sp>
      <p:sp>
        <p:nvSpPr>
          <p:cNvPr id="9" name="Text 6"/>
          <p:cNvSpPr/>
          <p:nvPr/>
        </p:nvSpPr>
        <p:spPr>
          <a:xfrm>
            <a:off x="865942" y="4271665"/>
            <a:ext cx="289203" cy="3180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1</a:t>
            </a:r>
            <a:endParaRPr lang="en-US" sz="2250"/>
          </a:p>
        </p:txBody>
      </p:sp>
      <p:sp>
        <p:nvSpPr>
          <p:cNvPr id="10" name="Text 7"/>
          <p:cNvSpPr/>
          <p:nvPr/>
        </p:nvSpPr>
        <p:spPr>
          <a:xfrm>
            <a:off x="1974652" y="4271605"/>
            <a:ext cx="11861959" cy="63603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2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Развод директора и раздел бизнеса: как сохранить компанию и не потерять управление.</a:t>
            </a:r>
            <a:endParaRPr lang="en-US" sz="2250"/>
          </a:p>
        </p:txBody>
      </p:sp>
      <p:sp>
        <p:nvSpPr>
          <p:cNvPr id="11" name="Text 8"/>
          <p:cNvSpPr/>
          <p:nvPr/>
        </p:nvSpPr>
        <p:spPr>
          <a:xfrm>
            <a:off x="1974652" y="5005864"/>
            <a:ext cx="11861959" cy="1960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endParaRPr lang="en-US" sz="1500"/>
          </a:p>
        </p:txBody>
      </p:sp>
      <p:sp>
        <p:nvSpPr>
          <p:cNvPr id="12" name="Shape 9"/>
          <p:cNvSpPr/>
          <p:nvPr/>
        </p:nvSpPr>
        <p:spPr>
          <a:xfrm>
            <a:off x="1204615" y="5735003"/>
            <a:ext cx="578406" cy="22860"/>
          </a:xfrm>
          <a:prstGeom prst="roundRect">
            <a:avLst>
              <a:gd name="adj" fmla="val 354232"/>
            </a:avLst>
          </a:prstGeom>
          <a:solidFill>
            <a:srgbClr val="B6C7E1"/>
          </a:solidFill>
        </p:spPr>
        <p:txBody>
          <a:bodyPr/>
          <a:lstStyle/>
          <a:p/>
        </p:txBody>
      </p:sp>
      <p:sp>
        <p:nvSpPr>
          <p:cNvPr id="13" name="Shape 10"/>
          <p:cNvSpPr/>
          <p:nvPr/>
        </p:nvSpPr>
        <p:spPr>
          <a:xfrm>
            <a:off x="793730" y="5529620"/>
            <a:ext cx="433745" cy="433745"/>
          </a:xfrm>
          <a:prstGeom prst="roundRect">
            <a:avLst>
              <a:gd name="adj" fmla="val 18669"/>
            </a:avLst>
          </a:prstGeom>
          <a:solidFill>
            <a:srgbClr val="E5EEFB"/>
          </a:solidFill>
          <a:ln w="7620">
            <a:solidFill>
              <a:srgbClr val="B6C7E1"/>
            </a:solidFill>
            <a:prstDash val="solid"/>
          </a:ln>
        </p:spPr>
        <p:txBody>
          <a:bodyPr/>
          <a:lstStyle/>
          <a:p/>
        </p:txBody>
      </p:sp>
      <p:sp>
        <p:nvSpPr>
          <p:cNvPr id="14" name="Text 11"/>
          <p:cNvSpPr/>
          <p:nvPr/>
        </p:nvSpPr>
        <p:spPr>
          <a:xfrm>
            <a:off x="865942" y="5587425"/>
            <a:ext cx="289203" cy="3180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2</a:t>
            </a:r>
            <a:endParaRPr lang="en-US" sz="2250"/>
          </a:p>
        </p:txBody>
      </p:sp>
      <p:sp>
        <p:nvSpPr>
          <p:cNvPr id="15" name="Text 12"/>
          <p:cNvSpPr/>
          <p:nvPr/>
        </p:nvSpPr>
        <p:spPr>
          <a:xfrm>
            <a:off x="1974652" y="5587365"/>
            <a:ext cx="11861959" cy="63603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2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Арбитражный процесс для кадровика и юриста: как не пропустить срок, правильно подать иск и выиграть у контрагента.</a:t>
            </a:r>
            <a:endParaRPr lang="en-US" sz="2250"/>
          </a:p>
        </p:txBody>
      </p:sp>
      <p:sp>
        <p:nvSpPr>
          <p:cNvPr id="16" name="Text 13"/>
          <p:cNvSpPr/>
          <p:nvPr/>
        </p:nvSpPr>
        <p:spPr>
          <a:xfrm>
            <a:off x="1974652" y="6321623"/>
            <a:ext cx="11861959" cy="1960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endParaRPr lang="en-US" sz="1500"/>
          </a:p>
        </p:txBody>
      </p:sp>
      <p:sp>
        <p:nvSpPr>
          <p:cNvPr id="17" name="Shape 14"/>
          <p:cNvSpPr/>
          <p:nvPr/>
        </p:nvSpPr>
        <p:spPr>
          <a:xfrm>
            <a:off x="1204615" y="7050762"/>
            <a:ext cx="578406" cy="22860"/>
          </a:xfrm>
          <a:prstGeom prst="roundRect">
            <a:avLst>
              <a:gd name="adj" fmla="val 354232"/>
            </a:avLst>
          </a:prstGeom>
          <a:solidFill>
            <a:srgbClr val="B6C7E1"/>
          </a:solidFill>
        </p:spPr>
        <p:txBody>
          <a:bodyPr/>
          <a:lstStyle/>
          <a:p/>
        </p:txBody>
      </p:sp>
      <p:sp>
        <p:nvSpPr>
          <p:cNvPr id="18" name="Shape 15"/>
          <p:cNvSpPr/>
          <p:nvPr/>
        </p:nvSpPr>
        <p:spPr>
          <a:xfrm>
            <a:off x="793730" y="6845379"/>
            <a:ext cx="433745" cy="433745"/>
          </a:xfrm>
          <a:prstGeom prst="roundRect">
            <a:avLst>
              <a:gd name="adj" fmla="val 18669"/>
            </a:avLst>
          </a:prstGeom>
          <a:solidFill>
            <a:srgbClr val="E5EEFB"/>
          </a:solidFill>
          <a:ln w="7620">
            <a:solidFill>
              <a:srgbClr val="B6C7E1"/>
            </a:solidFill>
            <a:prstDash val="solid"/>
          </a:ln>
        </p:spPr>
        <p:txBody>
          <a:bodyPr/>
          <a:lstStyle/>
          <a:p/>
        </p:txBody>
      </p:sp>
      <p:sp>
        <p:nvSpPr>
          <p:cNvPr id="19" name="Text 16"/>
          <p:cNvSpPr/>
          <p:nvPr/>
        </p:nvSpPr>
        <p:spPr>
          <a:xfrm>
            <a:off x="865942" y="6903184"/>
            <a:ext cx="289203" cy="3180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3</a:t>
            </a:r>
            <a:endParaRPr lang="en-US" sz="2250"/>
          </a:p>
        </p:txBody>
      </p:sp>
      <p:sp>
        <p:nvSpPr>
          <p:cNvPr id="20" name="Text 17"/>
          <p:cNvSpPr/>
          <p:nvPr/>
        </p:nvSpPr>
        <p:spPr>
          <a:xfrm>
            <a:off x="1974652" y="6903125"/>
            <a:ext cx="11861959" cy="63603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2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Семейный конфликт на работе: алименты, приставы и право на личную жизнь сотрудника.</a:t>
            </a:r>
            <a:endParaRPr lang="en-US" sz="2250"/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3504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88306"/>
            <a:ext cx="7556421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7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Следующий вебинар:</a:t>
            </a:r>
            <a:endParaRPr lang="en-US" sz="1750"/>
          </a:p>
        </p:txBody>
      </p:sp>
      <p:sp>
        <p:nvSpPr>
          <p:cNvPr id="4" name="Text 1"/>
          <p:cNvSpPr/>
          <p:nvPr/>
        </p:nvSpPr>
        <p:spPr>
          <a:xfrm>
            <a:off x="6280190" y="2164556"/>
            <a:ext cx="7556421" cy="74842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6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Прокурорская проверка: инструкция по выживанию для бизнеса.</a:t>
            </a:r>
            <a:endParaRPr lang="en-US" sz="2650"/>
          </a:p>
        </p:txBody>
      </p:sp>
      <p:pic>
        <p:nvPicPr>
          <p:cNvPr id="5" name="Image 1" descr="preencoded.png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954" y="3253145"/>
            <a:ext cx="3320772" cy="62376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80190" y="4217075"/>
            <a:ext cx="2835235" cy="62364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2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Разберем с Вами:</a:t>
            </a:r>
            <a:endParaRPr lang="en-US" sz="2200"/>
          </a:p>
        </p:txBody>
      </p:sp>
      <p:sp>
        <p:nvSpPr>
          <p:cNvPr id="7" name="Text 3"/>
          <p:cNvSpPr/>
          <p:nvPr/>
        </p:nvSpPr>
        <p:spPr>
          <a:xfrm>
            <a:off x="6280190" y="5180886"/>
            <a:ext cx="7556421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Tx/>
              <a:buChar char="​"/>
            </a:pPr>
            <a:r>
              <a:rPr lang="en-US" sz="17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Чем прокурор отличается от инспектора ГИТ.</a:t>
            </a:r>
            <a:endParaRPr lang="en-US" sz="1750"/>
          </a:p>
        </p:txBody>
      </p:sp>
      <p:sp>
        <p:nvSpPr>
          <p:cNvPr id="8" name="Shape 4"/>
          <p:cNvSpPr/>
          <p:nvPr/>
        </p:nvSpPr>
        <p:spPr>
          <a:xfrm>
            <a:off x="6280190" y="5192078"/>
            <a:ext cx="226814" cy="226814"/>
          </a:xfrm>
          <a:prstGeom prst="roundRect">
            <a:avLst>
              <a:gd name="adj" fmla="val 42003"/>
            </a:avLst>
          </a:prstGeom>
          <a:noFill/>
          <a:ln w="22860">
            <a:solidFill>
              <a:srgbClr val="0D47A1"/>
            </a:solidFill>
            <a:prstDash val="solid"/>
          </a:ln>
        </p:spPr>
        <p:txBody>
          <a:bodyPr/>
          <a:lstStyle/>
          <a:p/>
        </p:txBody>
      </p:sp>
      <p:sp>
        <p:nvSpPr>
          <p:cNvPr id="9" name="Text 5"/>
          <p:cNvSpPr/>
          <p:nvPr/>
        </p:nvSpPr>
        <p:spPr>
          <a:xfrm>
            <a:off x="6280190" y="5509617"/>
            <a:ext cx="7556421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Tx/>
              <a:buChar char="​"/>
            </a:pPr>
            <a:r>
              <a:rPr lang="en-US" sz="17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Анатомия прокурорской проверки.</a:t>
            </a:r>
            <a:endParaRPr lang="en-US" sz="1750"/>
          </a:p>
        </p:txBody>
      </p:sp>
      <p:sp>
        <p:nvSpPr>
          <p:cNvPr id="10" name="Shape 6"/>
          <p:cNvSpPr/>
          <p:nvPr/>
        </p:nvSpPr>
        <p:spPr>
          <a:xfrm>
            <a:off x="6280190" y="5520809"/>
            <a:ext cx="226814" cy="226814"/>
          </a:xfrm>
          <a:prstGeom prst="roundRect">
            <a:avLst>
              <a:gd name="adj" fmla="val 42003"/>
            </a:avLst>
          </a:prstGeom>
          <a:noFill/>
          <a:ln w="22860">
            <a:solidFill>
              <a:srgbClr val="0D47A1"/>
            </a:solidFill>
            <a:prstDash val="solid"/>
          </a:ln>
        </p:spPr>
        <p:txBody>
          <a:bodyPr/>
          <a:lstStyle/>
          <a:p/>
        </p:txBody>
      </p:sp>
      <p:sp>
        <p:nvSpPr>
          <p:cNvPr id="11" name="Text 7"/>
          <p:cNvSpPr/>
          <p:nvPr/>
        </p:nvSpPr>
        <p:spPr>
          <a:xfrm>
            <a:off x="6280190" y="5838349"/>
            <a:ext cx="7556421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Tx/>
              <a:buChar char="​"/>
            </a:pPr>
            <a:r>
              <a:rPr lang="en-US" sz="17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Зона особого риска: что ищут в первую очередь.</a:t>
            </a:r>
            <a:endParaRPr lang="en-US" sz="1750"/>
          </a:p>
        </p:txBody>
      </p:sp>
      <p:sp>
        <p:nvSpPr>
          <p:cNvPr id="12" name="Shape 8"/>
          <p:cNvSpPr/>
          <p:nvPr/>
        </p:nvSpPr>
        <p:spPr>
          <a:xfrm>
            <a:off x="6280190" y="5849541"/>
            <a:ext cx="226814" cy="226814"/>
          </a:xfrm>
          <a:prstGeom prst="roundRect">
            <a:avLst>
              <a:gd name="adj" fmla="val 42003"/>
            </a:avLst>
          </a:prstGeom>
          <a:noFill/>
          <a:ln w="22860">
            <a:solidFill>
              <a:srgbClr val="0D47A1"/>
            </a:solidFill>
            <a:prstDash val="solid"/>
          </a:ln>
        </p:spPr>
        <p:txBody>
          <a:bodyPr/>
          <a:lstStyle/>
          <a:p/>
        </p:txBody>
      </p:sp>
      <p:sp>
        <p:nvSpPr>
          <p:cNvPr id="13" name="Text 9"/>
          <p:cNvSpPr/>
          <p:nvPr/>
        </p:nvSpPr>
        <p:spPr>
          <a:xfrm>
            <a:off x="6280190" y="6167080"/>
            <a:ext cx="7556421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Tx/>
              <a:buChar char="​"/>
            </a:pPr>
            <a:r>
              <a:rPr lang="en-US" sz="17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Тактика поведения: 5 "не" и 3 "обязан".</a:t>
            </a:r>
            <a:endParaRPr lang="en-US" sz="1750"/>
          </a:p>
        </p:txBody>
      </p:sp>
      <p:sp>
        <p:nvSpPr>
          <p:cNvPr id="14" name="Shape 10"/>
          <p:cNvSpPr/>
          <p:nvPr/>
        </p:nvSpPr>
        <p:spPr>
          <a:xfrm>
            <a:off x="6280190" y="6178272"/>
            <a:ext cx="226814" cy="226814"/>
          </a:xfrm>
          <a:prstGeom prst="roundRect">
            <a:avLst>
              <a:gd name="adj" fmla="val 42003"/>
            </a:avLst>
          </a:prstGeom>
          <a:noFill/>
          <a:ln w="22860">
            <a:solidFill>
              <a:srgbClr val="0D47A1"/>
            </a:solidFill>
            <a:prstDash val="solid"/>
          </a:ln>
        </p:spPr>
        <p:txBody>
          <a:bodyPr/>
          <a:lstStyle/>
          <a:p/>
        </p:txBody>
      </p:sp>
      <p:sp>
        <p:nvSpPr>
          <p:cNvPr id="15" name="Text 11"/>
          <p:cNvSpPr/>
          <p:nvPr/>
        </p:nvSpPr>
        <p:spPr>
          <a:xfrm>
            <a:off x="6280190" y="6495812"/>
            <a:ext cx="7556421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Tx/>
              <a:buChar char="​"/>
            </a:pPr>
            <a:r>
              <a:rPr lang="en-US" sz="17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Реагирование на акт прокурорского реагирования.</a:t>
            </a:r>
            <a:endParaRPr lang="en-US" sz="1750"/>
          </a:p>
        </p:txBody>
      </p:sp>
      <p:sp>
        <p:nvSpPr>
          <p:cNvPr id="16" name="Shape 12"/>
          <p:cNvSpPr/>
          <p:nvPr/>
        </p:nvSpPr>
        <p:spPr>
          <a:xfrm>
            <a:off x="6280190" y="6507004"/>
            <a:ext cx="226814" cy="226814"/>
          </a:xfrm>
          <a:prstGeom prst="roundRect">
            <a:avLst>
              <a:gd name="adj" fmla="val 42003"/>
            </a:avLst>
          </a:prstGeom>
          <a:noFill/>
          <a:ln w="22860">
            <a:solidFill>
              <a:srgbClr val="0D47A1"/>
            </a:solidFill>
            <a:prstDash val="solid"/>
          </a:ln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2886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99642"/>
            <a:ext cx="13042821" cy="134695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32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Романы на работе — неотъемлемая, хотя и непростая часть корпоративной жизни. Данные исследований (2025 год) позволяют увидеть его настоящий масштаб:</a:t>
            </a:r>
            <a:endParaRPr lang="en-US" sz="3200"/>
          </a:p>
        </p:txBody>
      </p:sp>
      <p:sp>
        <p:nvSpPr>
          <p:cNvPr id="4" name="Shape 1"/>
          <p:cNvSpPr/>
          <p:nvPr/>
        </p:nvSpPr>
        <p:spPr>
          <a:xfrm>
            <a:off x="793790" y="3624143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0D47A1"/>
          </a:solidFill>
        </p:spPr>
        <p:txBody>
          <a:bodyPr/>
          <a:lstStyle/>
          <a:p/>
        </p:txBody>
      </p:sp>
      <p:sp>
        <p:nvSpPr>
          <p:cNvPr id="5" name="Shape 2"/>
          <p:cNvSpPr/>
          <p:nvPr/>
        </p:nvSpPr>
        <p:spPr>
          <a:xfrm>
            <a:off x="1018223" y="3624143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0D47A1"/>
          </a:solidFill>
        </p:spPr>
        <p:txBody>
          <a:bodyPr/>
          <a:lstStyle/>
          <a:p/>
        </p:txBody>
      </p:sp>
      <p:sp>
        <p:nvSpPr>
          <p:cNvPr id="6" name="Shape 3"/>
          <p:cNvSpPr/>
          <p:nvPr/>
        </p:nvSpPr>
        <p:spPr>
          <a:xfrm>
            <a:off x="1242655" y="3624143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E5EEFB"/>
          </a:solidFill>
          <a:ln w="7620">
            <a:solidFill>
              <a:srgbClr val="B6C7E1"/>
            </a:solidFill>
            <a:prstDash val="solid"/>
          </a:ln>
        </p:spPr>
        <p:txBody>
          <a:bodyPr/>
          <a:lstStyle/>
          <a:p/>
        </p:txBody>
      </p:sp>
      <p:sp>
        <p:nvSpPr>
          <p:cNvPr id="7" name="Shape 4"/>
          <p:cNvSpPr/>
          <p:nvPr/>
        </p:nvSpPr>
        <p:spPr>
          <a:xfrm>
            <a:off x="1467088" y="3624143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E5EEFB"/>
          </a:solidFill>
          <a:ln w="7620">
            <a:solidFill>
              <a:srgbClr val="B6C7E1"/>
            </a:solidFill>
            <a:prstDash val="solid"/>
          </a:ln>
        </p:spPr>
        <p:txBody>
          <a:bodyPr/>
          <a:lstStyle/>
          <a:p/>
        </p:txBody>
      </p:sp>
      <p:sp>
        <p:nvSpPr>
          <p:cNvPr id="8" name="Shape 5"/>
          <p:cNvSpPr/>
          <p:nvPr/>
        </p:nvSpPr>
        <p:spPr>
          <a:xfrm>
            <a:off x="1691521" y="3624143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E5EEFB"/>
          </a:solidFill>
          <a:ln w="7620">
            <a:solidFill>
              <a:srgbClr val="B6C7E1"/>
            </a:solidFill>
            <a:prstDash val="solid"/>
          </a:ln>
        </p:spPr>
        <p:txBody>
          <a:bodyPr/>
          <a:lstStyle/>
          <a:p/>
        </p:txBody>
      </p:sp>
      <p:sp>
        <p:nvSpPr>
          <p:cNvPr id="9" name="Text 6"/>
          <p:cNvSpPr/>
          <p:nvPr/>
        </p:nvSpPr>
        <p:spPr>
          <a:xfrm>
            <a:off x="2048589" y="3598545"/>
            <a:ext cx="530304" cy="25515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46%</a:t>
            </a:r>
            <a:endParaRPr lang="en-US" sz="2000"/>
          </a:p>
        </p:txBody>
      </p:sp>
      <p:sp>
        <p:nvSpPr>
          <p:cNvPr id="10" name="Text 7"/>
          <p:cNvSpPr/>
          <p:nvPr/>
        </p:nvSpPr>
        <p:spPr>
          <a:xfrm>
            <a:off x="793790" y="4068008"/>
            <a:ext cx="2551748" cy="2806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Романы на работе</a:t>
            </a:r>
            <a:endParaRPr lang="en-US" sz="2000"/>
          </a:p>
        </p:txBody>
      </p:sp>
      <p:sp>
        <p:nvSpPr>
          <p:cNvPr id="11" name="Text 8"/>
          <p:cNvSpPr/>
          <p:nvPr/>
        </p:nvSpPr>
        <p:spPr>
          <a:xfrm>
            <a:off x="793790" y="4458772"/>
            <a:ext cx="4194572" cy="4267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россиян заводили служебные романы (по данным Работа.ру)</a:t>
            </a:r>
            <a:endParaRPr lang="en-US" sz="1600"/>
          </a:p>
        </p:txBody>
      </p:sp>
      <p:sp>
        <p:nvSpPr>
          <p:cNvPr id="12" name="Shape 9"/>
          <p:cNvSpPr/>
          <p:nvPr/>
        </p:nvSpPr>
        <p:spPr>
          <a:xfrm>
            <a:off x="5217914" y="3624143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0D47A1"/>
          </a:solidFill>
        </p:spPr>
        <p:txBody>
          <a:bodyPr/>
          <a:lstStyle/>
          <a:p/>
        </p:txBody>
      </p:sp>
      <p:sp>
        <p:nvSpPr>
          <p:cNvPr id="13" name="Shape 10"/>
          <p:cNvSpPr/>
          <p:nvPr/>
        </p:nvSpPr>
        <p:spPr>
          <a:xfrm>
            <a:off x="5442347" y="3624143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0D47A1"/>
          </a:solidFill>
        </p:spPr>
        <p:txBody>
          <a:bodyPr/>
          <a:lstStyle/>
          <a:p/>
        </p:txBody>
      </p:sp>
      <p:sp>
        <p:nvSpPr>
          <p:cNvPr id="14" name="Shape 11"/>
          <p:cNvSpPr/>
          <p:nvPr/>
        </p:nvSpPr>
        <p:spPr>
          <a:xfrm>
            <a:off x="5666780" y="3624143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0D47A1"/>
          </a:solidFill>
        </p:spPr>
        <p:txBody>
          <a:bodyPr/>
          <a:lstStyle/>
          <a:p/>
        </p:txBody>
      </p:sp>
      <p:sp>
        <p:nvSpPr>
          <p:cNvPr id="15" name="Shape 12"/>
          <p:cNvSpPr/>
          <p:nvPr/>
        </p:nvSpPr>
        <p:spPr>
          <a:xfrm>
            <a:off x="5891213" y="3624143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E5EEFB"/>
          </a:solidFill>
          <a:ln w="7620">
            <a:solidFill>
              <a:srgbClr val="B6C7E1"/>
            </a:solidFill>
            <a:prstDash val="solid"/>
          </a:ln>
        </p:spPr>
        <p:txBody>
          <a:bodyPr/>
          <a:lstStyle/>
          <a:p/>
        </p:txBody>
      </p:sp>
      <p:sp>
        <p:nvSpPr>
          <p:cNvPr id="16" name="Shape 13"/>
          <p:cNvSpPr/>
          <p:nvPr/>
        </p:nvSpPr>
        <p:spPr>
          <a:xfrm>
            <a:off x="6115645" y="3624143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E5EEFB"/>
          </a:solidFill>
          <a:ln w="7620">
            <a:solidFill>
              <a:srgbClr val="B6C7E1"/>
            </a:solidFill>
            <a:prstDash val="solid"/>
          </a:ln>
        </p:spPr>
        <p:txBody>
          <a:bodyPr/>
          <a:lstStyle/>
          <a:p/>
        </p:txBody>
      </p:sp>
      <p:sp>
        <p:nvSpPr>
          <p:cNvPr id="17" name="Text 14"/>
          <p:cNvSpPr/>
          <p:nvPr/>
        </p:nvSpPr>
        <p:spPr>
          <a:xfrm>
            <a:off x="6472714" y="3598545"/>
            <a:ext cx="530304" cy="25515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64%</a:t>
            </a:r>
            <a:endParaRPr lang="en-US" sz="2000"/>
          </a:p>
        </p:txBody>
      </p:sp>
      <p:sp>
        <p:nvSpPr>
          <p:cNvPr id="18" name="Text 15"/>
          <p:cNvSpPr/>
          <p:nvPr/>
        </p:nvSpPr>
        <p:spPr>
          <a:xfrm>
            <a:off x="5217914" y="4068008"/>
            <a:ext cx="2930843" cy="2806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Считают допустимым</a:t>
            </a:r>
            <a:endParaRPr lang="en-US" sz="2000"/>
          </a:p>
        </p:txBody>
      </p:sp>
      <p:sp>
        <p:nvSpPr>
          <p:cNvPr id="19" name="Text 16"/>
          <p:cNvSpPr/>
          <p:nvPr/>
        </p:nvSpPr>
        <p:spPr>
          <a:xfrm>
            <a:off x="5217914" y="4458772"/>
            <a:ext cx="4194572" cy="4267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россиян считают служебные романы приемлемыми</a:t>
            </a:r>
            <a:endParaRPr lang="en-US" sz="1600"/>
          </a:p>
        </p:txBody>
      </p:sp>
      <p:sp>
        <p:nvSpPr>
          <p:cNvPr id="20" name="Shape 17"/>
          <p:cNvSpPr/>
          <p:nvPr/>
        </p:nvSpPr>
        <p:spPr>
          <a:xfrm>
            <a:off x="9642038" y="3624143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0D47A1"/>
          </a:solidFill>
        </p:spPr>
        <p:txBody>
          <a:bodyPr/>
          <a:lstStyle/>
          <a:p/>
        </p:txBody>
      </p:sp>
      <p:sp>
        <p:nvSpPr>
          <p:cNvPr id="21" name="Shape 18"/>
          <p:cNvSpPr/>
          <p:nvPr/>
        </p:nvSpPr>
        <p:spPr>
          <a:xfrm>
            <a:off x="9866471" y="3624143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0D47A1"/>
          </a:solidFill>
        </p:spPr>
        <p:txBody>
          <a:bodyPr/>
          <a:lstStyle/>
          <a:p/>
        </p:txBody>
      </p:sp>
      <p:sp>
        <p:nvSpPr>
          <p:cNvPr id="22" name="Shape 19"/>
          <p:cNvSpPr/>
          <p:nvPr/>
        </p:nvSpPr>
        <p:spPr>
          <a:xfrm>
            <a:off x="10090904" y="3624143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E5EEFB"/>
          </a:solidFill>
          <a:ln w="7620">
            <a:solidFill>
              <a:srgbClr val="B6C7E1"/>
            </a:solidFill>
            <a:prstDash val="solid"/>
          </a:ln>
        </p:spPr>
        <p:txBody>
          <a:bodyPr/>
          <a:lstStyle/>
          <a:p/>
        </p:txBody>
      </p:sp>
      <p:sp>
        <p:nvSpPr>
          <p:cNvPr id="23" name="Shape 20"/>
          <p:cNvSpPr/>
          <p:nvPr/>
        </p:nvSpPr>
        <p:spPr>
          <a:xfrm>
            <a:off x="10315337" y="3624143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E5EEFB"/>
          </a:solidFill>
          <a:ln w="7620">
            <a:solidFill>
              <a:srgbClr val="B6C7E1"/>
            </a:solidFill>
            <a:prstDash val="solid"/>
          </a:ln>
        </p:spPr>
        <p:txBody>
          <a:bodyPr/>
          <a:lstStyle/>
          <a:p/>
        </p:txBody>
      </p:sp>
      <p:sp>
        <p:nvSpPr>
          <p:cNvPr id="24" name="Shape 21"/>
          <p:cNvSpPr/>
          <p:nvPr/>
        </p:nvSpPr>
        <p:spPr>
          <a:xfrm>
            <a:off x="10539770" y="3624143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E5EEFB"/>
          </a:solidFill>
          <a:ln w="7620">
            <a:solidFill>
              <a:srgbClr val="B6C7E1"/>
            </a:solidFill>
            <a:prstDash val="solid"/>
          </a:ln>
        </p:spPr>
        <p:txBody>
          <a:bodyPr/>
          <a:lstStyle/>
          <a:p/>
        </p:txBody>
      </p:sp>
      <p:sp>
        <p:nvSpPr>
          <p:cNvPr id="25" name="Text 22"/>
          <p:cNvSpPr/>
          <p:nvPr/>
        </p:nvSpPr>
        <p:spPr>
          <a:xfrm>
            <a:off x="10896838" y="3598545"/>
            <a:ext cx="530304" cy="25515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30%</a:t>
            </a:r>
            <a:endParaRPr lang="en-US" sz="2000"/>
          </a:p>
        </p:txBody>
      </p:sp>
      <p:sp>
        <p:nvSpPr>
          <p:cNvPr id="26" name="Text 23"/>
          <p:cNvSpPr/>
          <p:nvPr/>
        </p:nvSpPr>
        <p:spPr>
          <a:xfrm>
            <a:off x="9642038" y="4068008"/>
            <a:ext cx="2551748" cy="2806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Создают семью</a:t>
            </a:r>
            <a:endParaRPr lang="en-US" sz="2000"/>
          </a:p>
        </p:txBody>
      </p:sp>
      <p:sp>
        <p:nvSpPr>
          <p:cNvPr id="27" name="Text 24"/>
          <p:cNvSpPr/>
          <p:nvPr/>
        </p:nvSpPr>
        <p:spPr>
          <a:xfrm>
            <a:off x="9642038" y="4458772"/>
            <a:ext cx="4194572" cy="4267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пар, познакомившихся на работе, в итоге вступают в брак</a:t>
            </a:r>
            <a:endParaRPr lang="en-US" sz="1600"/>
          </a:p>
        </p:txBody>
      </p:sp>
      <p:sp>
        <p:nvSpPr>
          <p:cNvPr id="28" name="Shape 25"/>
          <p:cNvSpPr/>
          <p:nvPr/>
        </p:nvSpPr>
        <p:spPr>
          <a:xfrm>
            <a:off x="793790" y="5354955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0D47A1"/>
          </a:solidFill>
        </p:spPr>
        <p:txBody>
          <a:bodyPr/>
          <a:lstStyle/>
          <a:p/>
        </p:txBody>
      </p:sp>
      <p:sp>
        <p:nvSpPr>
          <p:cNvPr id="29" name="Shape 26"/>
          <p:cNvSpPr/>
          <p:nvPr/>
        </p:nvSpPr>
        <p:spPr>
          <a:xfrm>
            <a:off x="1018223" y="5354955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E5EEFB"/>
          </a:solidFill>
          <a:ln w="7620">
            <a:solidFill>
              <a:srgbClr val="B6C7E1"/>
            </a:solidFill>
            <a:prstDash val="solid"/>
          </a:ln>
        </p:spPr>
        <p:txBody>
          <a:bodyPr/>
          <a:lstStyle/>
          <a:p/>
        </p:txBody>
      </p:sp>
      <p:sp>
        <p:nvSpPr>
          <p:cNvPr id="30" name="Shape 27"/>
          <p:cNvSpPr/>
          <p:nvPr/>
        </p:nvSpPr>
        <p:spPr>
          <a:xfrm>
            <a:off x="1242655" y="5354955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E5EEFB"/>
          </a:solidFill>
          <a:ln w="7620">
            <a:solidFill>
              <a:srgbClr val="B6C7E1"/>
            </a:solidFill>
            <a:prstDash val="solid"/>
          </a:ln>
        </p:spPr>
        <p:txBody>
          <a:bodyPr/>
          <a:lstStyle/>
          <a:p/>
        </p:txBody>
      </p:sp>
      <p:sp>
        <p:nvSpPr>
          <p:cNvPr id="31" name="Shape 28"/>
          <p:cNvSpPr/>
          <p:nvPr/>
        </p:nvSpPr>
        <p:spPr>
          <a:xfrm>
            <a:off x="1467088" y="5354955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E5EEFB"/>
          </a:solidFill>
          <a:ln w="7620">
            <a:solidFill>
              <a:srgbClr val="B6C7E1"/>
            </a:solidFill>
            <a:prstDash val="solid"/>
          </a:ln>
        </p:spPr>
        <p:txBody>
          <a:bodyPr/>
          <a:lstStyle/>
          <a:p/>
        </p:txBody>
      </p:sp>
      <p:sp>
        <p:nvSpPr>
          <p:cNvPr id="32" name="Shape 29"/>
          <p:cNvSpPr/>
          <p:nvPr/>
        </p:nvSpPr>
        <p:spPr>
          <a:xfrm>
            <a:off x="1691521" y="5354955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E5EEFB"/>
          </a:solidFill>
          <a:ln w="7620">
            <a:solidFill>
              <a:srgbClr val="B6C7E1"/>
            </a:solidFill>
            <a:prstDash val="solid"/>
          </a:ln>
        </p:spPr>
        <p:txBody>
          <a:bodyPr/>
          <a:lstStyle/>
          <a:p/>
        </p:txBody>
      </p:sp>
      <p:sp>
        <p:nvSpPr>
          <p:cNvPr id="33" name="Text 30"/>
          <p:cNvSpPr/>
          <p:nvPr/>
        </p:nvSpPr>
        <p:spPr>
          <a:xfrm>
            <a:off x="2048589" y="5329357"/>
            <a:ext cx="530304" cy="25515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25%</a:t>
            </a:r>
            <a:endParaRPr lang="en-US" sz="2000"/>
          </a:p>
        </p:txBody>
      </p:sp>
      <p:sp>
        <p:nvSpPr>
          <p:cNvPr id="34" name="Text 31"/>
          <p:cNvSpPr/>
          <p:nvPr/>
        </p:nvSpPr>
        <p:spPr>
          <a:xfrm>
            <a:off x="793790" y="5798820"/>
            <a:ext cx="2551748" cy="2806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Увольнение</a:t>
            </a:r>
            <a:endParaRPr lang="en-US" sz="2000"/>
          </a:p>
        </p:txBody>
      </p:sp>
      <p:sp>
        <p:nvSpPr>
          <p:cNvPr id="35" name="Text 32"/>
          <p:cNvSpPr/>
          <p:nvPr/>
        </p:nvSpPr>
        <p:spPr>
          <a:xfrm>
            <a:off x="793790" y="6189583"/>
            <a:ext cx="4194572" cy="6400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 каждом четвертом случае роман заканчивается увольнением одного из партнёров</a:t>
            </a:r>
            <a:endParaRPr lang="en-US" sz="1600"/>
          </a:p>
        </p:txBody>
      </p:sp>
      <p:sp>
        <p:nvSpPr>
          <p:cNvPr id="36" name="Shape 33"/>
          <p:cNvSpPr/>
          <p:nvPr/>
        </p:nvSpPr>
        <p:spPr>
          <a:xfrm>
            <a:off x="5217914" y="5354955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0D47A1"/>
          </a:solidFill>
        </p:spPr>
        <p:txBody>
          <a:bodyPr/>
          <a:lstStyle/>
          <a:p/>
        </p:txBody>
      </p:sp>
      <p:sp>
        <p:nvSpPr>
          <p:cNvPr id="37" name="Shape 34"/>
          <p:cNvSpPr/>
          <p:nvPr/>
        </p:nvSpPr>
        <p:spPr>
          <a:xfrm>
            <a:off x="5442347" y="5354955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0D47A1"/>
          </a:solidFill>
        </p:spPr>
        <p:txBody>
          <a:bodyPr/>
          <a:lstStyle/>
          <a:p/>
        </p:txBody>
      </p:sp>
      <p:sp>
        <p:nvSpPr>
          <p:cNvPr id="38" name="Shape 35"/>
          <p:cNvSpPr/>
          <p:nvPr/>
        </p:nvSpPr>
        <p:spPr>
          <a:xfrm>
            <a:off x="5666780" y="5354955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0D47A1"/>
          </a:solidFill>
        </p:spPr>
        <p:txBody>
          <a:bodyPr/>
          <a:lstStyle/>
          <a:p/>
        </p:txBody>
      </p:sp>
      <p:sp>
        <p:nvSpPr>
          <p:cNvPr id="39" name="Shape 36"/>
          <p:cNvSpPr/>
          <p:nvPr/>
        </p:nvSpPr>
        <p:spPr>
          <a:xfrm>
            <a:off x="5891213" y="5354955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E5EEFB"/>
          </a:solidFill>
          <a:ln w="7620">
            <a:solidFill>
              <a:srgbClr val="B6C7E1"/>
            </a:solidFill>
            <a:prstDash val="solid"/>
          </a:ln>
        </p:spPr>
        <p:txBody>
          <a:bodyPr/>
          <a:lstStyle/>
          <a:p/>
        </p:txBody>
      </p:sp>
      <p:sp>
        <p:nvSpPr>
          <p:cNvPr id="40" name="Shape 37"/>
          <p:cNvSpPr/>
          <p:nvPr/>
        </p:nvSpPr>
        <p:spPr>
          <a:xfrm>
            <a:off x="6115645" y="5354955"/>
            <a:ext cx="204073" cy="204073"/>
          </a:xfrm>
          <a:prstGeom prst="roundRect">
            <a:avLst>
              <a:gd name="adj" fmla="val 224037"/>
            </a:avLst>
          </a:prstGeom>
          <a:solidFill>
            <a:srgbClr val="E5EEFB"/>
          </a:solidFill>
          <a:ln w="7620">
            <a:solidFill>
              <a:srgbClr val="B6C7E1"/>
            </a:solidFill>
            <a:prstDash val="solid"/>
          </a:ln>
        </p:spPr>
        <p:txBody>
          <a:bodyPr/>
          <a:lstStyle/>
          <a:p/>
        </p:txBody>
      </p:sp>
      <p:sp>
        <p:nvSpPr>
          <p:cNvPr id="41" name="Text 38"/>
          <p:cNvSpPr/>
          <p:nvPr/>
        </p:nvSpPr>
        <p:spPr>
          <a:xfrm>
            <a:off x="6472714" y="5329357"/>
            <a:ext cx="530304" cy="25515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0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53%</a:t>
            </a:r>
            <a:endParaRPr lang="en-US" sz="2000"/>
          </a:p>
        </p:txBody>
      </p:sp>
      <p:sp>
        <p:nvSpPr>
          <p:cNvPr id="42" name="Text 39"/>
          <p:cNvSpPr/>
          <p:nvPr/>
        </p:nvSpPr>
        <p:spPr>
          <a:xfrm>
            <a:off x="5217914" y="5798820"/>
            <a:ext cx="2551748" cy="2806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Признаются в этом</a:t>
            </a:r>
            <a:endParaRPr lang="en-US" sz="2000"/>
          </a:p>
        </p:txBody>
      </p:sp>
      <p:sp>
        <p:nvSpPr>
          <p:cNvPr id="43" name="Text 40"/>
          <p:cNvSpPr/>
          <p:nvPr/>
        </p:nvSpPr>
        <p:spPr>
          <a:xfrm>
            <a:off x="5217914" y="6189583"/>
            <a:ext cx="4194572" cy="4267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представители высшего и среднего менеджмента</a:t>
            </a:r>
            <a:endParaRPr lang="en-US" sz="1600"/>
          </a:p>
        </p:txBody>
      </p:sp>
      <p:sp>
        <p:nvSpPr>
          <p:cNvPr id="44" name="Text 41"/>
          <p:cNvSpPr/>
          <p:nvPr/>
        </p:nvSpPr>
        <p:spPr>
          <a:xfrm>
            <a:off x="793790" y="7036356"/>
            <a:ext cx="13042821" cy="2133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endParaRPr lang="en-US" sz="1600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58757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41327"/>
            <a:ext cx="13042821" cy="19959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5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В 2025–2026 годах эта тема обрела новое звучание: появились законодательные инициативы, изменилась судебная практика, ужесточилась ответственность за утечку персональных данных.</a:t>
            </a:r>
            <a:endParaRPr lang="en-US" sz="3550"/>
          </a:p>
        </p:txBody>
      </p:sp>
      <p:sp>
        <p:nvSpPr>
          <p:cNvPr id="4" name="Text 1"/>
          <p:cNvSpPr/>
          <p:nvPr/>
        </p:nvSpPr>
        <p:spPr>
          <a:xfrm>
            <a:off x="793790" y="4377452"/>
            <a:ext cx="13042821" cy="62364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2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Личная симпатия может привести к несправедливым решениям или нарушениям прав и свобод других сотрудников. Например:</a:t>
            </a:r>
            <a:endParaRPr lang="en-US" sz="2200"/>
          </a:p>
        </p:txBody>
      </p:sp>
      <p:sp>
        <p:nvSpPr>
          <p:cNvPr id="5" name="Text 2"/>
          <p:cNvSpPr/>
          <p:nvPr/>
        </p:nvSpPr>
        <p:spPr>
          <a:xfrm>
            <a:off x="793790" y="5256252"/>
            <a:ext cx="13042821" cy="62364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50"/>
              </a:lnSpc>
              <a:buSzTx/>
              <a:buChar char="​"/>
            </a:pPr>
            <a:r>
              <a:rPr lang="en-US" sz="17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При распределении премий и бонусов, потому что партнер руководителя может получать больше других.</a:t>
            </a:r>
            <a:endParaRPr lang="en-US" sz="1750"/>
          </a:p>
        </p:txBody>
      </p:sp>
      <p:sp>
        <p:nvSpPr>
          <p:cNvPr id="6" name="Shape 3"/>
          <p:cNvSpPr/>
          <p:nvPr/>
        </p:nvSpPr>
        <p:spPr>
          <a:xfrm>
            <a:off x="793790" y="5270302"/>
            <a:ext cx="283488" cy="283488"/>
          </a:xfrm>
          <a:prstGeom prst="roundRect">
            <a:avLst>
              <a:gd name="adj" fmla="val 42007"/>
            </a:avLst>
          </a:prstGeom>
          <a:noFill/>
          <a:ln w="30480">
            <a:solidFill>
              <a:srgbClr val="0D47A1"/>
            </a:solidFill>
            <a:prstDash val="solid"/>
          </a:ln>
        </p:spPr>
        <p:txBody>
          <a:bodyPr/>
          <a:lstStyle/>
          <a:p/>
        </p:txBody>
      </p:sp>
      <p:sp>
        <p:nvSpPr>
          <p:cNvPr id="7" name="Text 4"/>
          <p:cNvSpPr/>
          <p:nvPr/>
        </p:nvSpPr>
        <p:spPr>
          <a:xfrm>
            <a:off x="793790" y="5959197"/>
            <a:ext cx="13042821" cy="62364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50"/>
              </a:lnSpc>
              <a:buSzTx/>
              <a:buChar char="​"/>
            </a:pPr>
            <a:r>
              <a:rPr lang="en-US" sz="17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При продвижении по службе, когда на повышение идет не самый компетентный, а «свой» сотрудник.</a:t>
            </a:r>
            <a:endParaRPr lang="en-US" sz="1750"/>
          </a:p>
        </p:txBody>
      </p:sp>
      <p:sp>
        <p:nvSpPr>
          <p:cNvPr id="8" name="Shape 5"/>
          <p:cNvSpPr/>
          <p:nvPr/>
        </p:nvSpPr>
        <p:spPr>
          <a:xfrm>
            <a:off x="793790" y="5973247"/>
            <a:ext cx="283488" cy="283488"/>
          </a:xfrm>
          <a:prstGeom prst="roundRect">
            <a:avLst>
              <a:gd name="adj" fmla="val 42007"/>
            </a:avLst>
          </a:prstGeom>
          <a:noFill/>
          <a:ln w="30480">
            <a:solidFill>
              <a:srgbClr val="0D47A1"/>
            </a:solidFill>
            <a:prstDash val="solid"/>
          </a:ln>
        </p:spPr>
        <p:txBody>
          <a:bodyPr/>
          <a:lstStyle/>
          <a:p/>
        </p:txBody>
      </p:sp>
      <p:sp>
        <p:nvSpPr>
          <p:cNvPr id="9" name="Text 6"/>
          <p:cNvSpPr/>
          <p:nvPr/>
        </p:nvSpPr>
        <p:spPr>
          <a:xfrm>
            <a:off x="793790" y="6662142"/>
            <a:ext cx="13042821" cy="3118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Tx/>
              <a:buChar char="​"/>
            </a:pPr>
            <a:r>
              <a:rPr lang="en-US" sz="17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При оценке работы, когда руководитель закрывает глаза на ошибки партнера.</a:t>
            </a:r>
            <a:endParaRPr lang="en-US" sz="1750"/>
          </a:p>
        </p:txBody>
      </p:sp>
      <p:sp>
        <p:nvSpPr>
          <p:cNvPr id="10" name="Shape 7"/>
          <p:cNvSpPr/>
          <p:nvPr/>
        </p:nvSpPr>
        <p:spPr>
          <a:xfrm>
            <a:off x="793790" y="6676192"/>
            <a:ext cx="283488" cy="283488"/>
          </a:xfrm>
          <a:prstGeom prst="roundRect">
            <a:avLst>
              <a:gd name="adj" fmla="val 42007"/>
            </a:avLst>
          </a:prstGeom>
          <a:noFill/>
          <a:ln w="30480">
            <a:solidFill>
              <a:srgbClr val="0D47A1"/>
            </a:solidFill>
            <a:prstDash val="solid"/>
          </a:ln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793790" y="623768"/>
            <a:ext cx="817245" cy="293013"/>
          </a:xfrm>
          <a:prstGeom prst="roundRect">
            <a:avLst>
              <a:gd name="adj" fmla="val 23409"/>
            </a:avLst>
          </a:prstGeom>
          <a:solidFill>
            <a:srgbClr val="D0E1FB"/>
          </a:solidFill>
        </p:spPr>
        <p:txBody>
          <a:bodyPr/>
          <a:lstStyle/>
          <a:p/>
        </p:txBody>
      </p:sp>
      <p:sp>
        <p:nvSpPr>
          <p:cNvPr id="3" name="Text 1"/>
          <p:cNvSpPr/>
          <p:nvPr/>
        </p:nvSpPr>
        <p:spPr>
          <a:xfrm>
            <a:off x="916186" y="684967"/>
            <a:ext cx="572453" cy="1706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БЛОК 1</a:t>
            </a:r>
            <a:endParaRPr lang="en-US" sz="1250"/>
          </a:p>
        </p:txBody>
      </p:sp>
      <p:sp>
        <p:nvSpPr>
          <p:cNvPr id="4" name="Text 2"/>
          <p:cNvSpPr/>
          <p:nvPr/>
        </p:nvSpPr>
        <p:spPr>
          <a:xfrm>
            <a:off x="793790" y="990243"/>
            <a:ext cx="13042821" cy="11227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40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Правовой вакуум: что говорит (и не говорит) закон</a:t>
            </a:r>
            <a:endParaRPr lang="en-US" sz="4000"/>
          </a:p>
        </p:txBody>
      </p:sp>
      <p:sp>
        <p:nvSpPr>
          <p:cNvPr id="5" name="Text 3"/>
          <p:cNvSpPr/>
          <p:nvPr/>
        </p:nvSpPr>
        <p:spPr>
          <a:xfrm>
            <a:off x="793790" y="2388513"/>
            <a:ext cx="13042821" cy="4267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b="1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Ключевой тезис:</a:t>
            </a:r>
            <a:r>
              <a:rPr lang="en-US" sz="16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Трудовой кодекс РФ не содержит ни слова о служебных романах, флирте или личных отношениях между коллегами. Личная жизнь сотрудника — его частное дело.</a:t>
            </a:r>
            <a:endParaRPr lang="en-US" sz="1600"/>
          </a:p>
        </p:txBody>
      </p:sp>
      <p:sp>
        <p:nvSpPr>
          <p:cNvPr id="6" name="Shape 4"/>
          <p:cNvSpPr/>
          <p:nvPr/>
        </p:nvSpPr>
        <p:spPr>
          <a:xfrm>
            <a:off x="793790" y="3021925"/>
            <a:ext cx="459224" cy="459224"/>
          </a:xfrm>
          <a:prstGeom prst="roundRect">
            <a:avLst>
              <a:gd name="adj" fmla="val 18671"/>
            </a:avLst>
          </a:prstGeom>
          <a:solidFill>
            <a:srgbClr val="0D47A1">
              <a:alpha val="50000"/>
            </a:srgbClr>
          </a:solidFill>
          <a:ln w="7620">
            <a:solidFill>
              <a:srgbClr val="2660BA"/>
            </a:solidFill>
            <a:prstDash val="solid"/>
          </a:ln>
        </p:spPr>
        <p:txBody>
          <a:bodyPr/>
          <a:lstStyle/>
          <a:p/>
        </p:txBody>
      </p:sp>
      <p:sp>
        <p:nvSpPr>
          <p:cNvPr id="7" name="Text 5"/>
          <p:cNvSpPr/>
          <p:nvPr/>
        </p:nvSpPr>
        <p:spPr>
          <a:xfrm>
            <a:off x="870287" y="3083064"/>
            <a:ext cx="306110" cy="33682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>
                <a:solidFill>
                  <a:srgbClr val="FFFFFF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1</a:t>
            </a:r>
            <a:endParaRPr lang="en-US" sz="2400"/>
          </a:p>
        </p:txBody>
      </p:sp>
      <p:sp>
        <p:nvSpPr>
          <p:cNvPr id="8" name="Text 6"/>
          <p:cNvSpPr/>
          <p:nvPr/>
        </p:nvSpPr>
        <p:spPr>
          <a:xfrm>
            <a:off x="1436727" y="3111222"/>
            <a:ext cx="3211949" cy="2806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Запрет дискриминации </a:t>
            </a:r>
            <a:endParaRPr lang="en-US" sz="2000"/>
          </a:p>
        </p:txBody>
      </p:sp>
      <p:sp>
        <p:nvSpPr>
          <p:cNvPr id="9" name="Text 7"/>
          <p:cNvSpPr/>
          <p:nvPr/>
        </p:nvSpPr>
        <p:spPr>
          <a:xfrm>
            <a:off x="1436727" y="3465314"/>
            <a:ext cx="2551748" cy="2806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(ст. 3 ТК РФ)</a:t>
            </a:r>
            <a:endParaRPr lang="en-US" sz="2000"/>
          </a:p>
        </p:txBody>
      </p:sp>
      <p:sp>
        <p:nvSpPr>
          <p:cNvPr id="10" name="Text 8"/>
          <p:cNvSpPr/>
          <p:nvPr/>
        </p:nvSpPr>
        <p:spPr>
          <a:xfrm>
            <a:off x="1436727" y="3856077"/>
            <a:ext cx="3551634" cy="18660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Только деловые качества учитываются при найме и оплате труда. Продвижение «своего» сотрудника вместо компетентного — юридическое основание для иска.</a:t>
            </a:r>
            <a:endParaRPr lang="en-US" sz="2000"/>
          </a:p>
        </p:txBody>
      </p:sp>
      <p:sp>
        <p:nvSpPr>
          <p:cNvPr id="11" name="Shape 9"/>
          <p:cNvSpPr/>
          <p:nvPr/>
        </p:nvSpPr>
        <p:spPr>
          <a:xfrm>
            <a:off x="5217914" y="3021925"/>
            <a:ext cx="459224" cy="459224"/>
          </a:xfrm>
          <a:prstGeom prst="roundRect">
            <a:avLst>
              <a:gd name="adj" fmla="val 18671"/>
            </a:avLst>
          </a:prstGeom>
          <a:solidFill>
            <a:srgbClr val="0D47A1">
              <a:alpha val="50000"/>
            </a:srgbClr>
          </a:solidFill>
          <a:ln w="7620">
            <a:solidFill>
              <a:srgbClr val="2660BA"/>
            </a:solidFill>
            <a:prstDash val="solid"/>
          </a:ln>
        </p:spPr>
        <p:txBody>
          <a:bodyPr/>
          <a:lstStyle/>
          <a:p/>
        </p:txBody>
      </p:sp>
      <p:sp>
        <p:nvSpPr>
          <p:cNvPr id="12" name="Text 10"/>
          <p:cNvSpPr/>
          <p:nvPr/>
        </p:nvSpPr>
        <p:spPr>
          <a:xfrm>
            <a:off x="5294412" y="3083064"/>
            <a:ext cx="306110" cy="33682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>
                <a:solidFill>
                  <a:srgbClr val="FFFFFF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2</a:t>
            </a:r>
            <a:endParaRPr lang="en-US" sz="2400"/>
          </a:p>
        </p:txBody>
      </p:sp>
      <p:sp>
        <p:nvSpPr>
          <p:cNvPr id="13" name="Text 11"/>
          <p:cNvSpPr/>
          <p:nvPr/>
        </p:nvSpPr>
        <p:spPr>
          <a:xfrm>
            <a:off x="5860852" y="3111222"/>
            <a:ext cx="3551634" cy="5612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Ст. 349.1–349.2 ТК РФ — конфликт интересов</a:t>
            </a:r>
            <a:endParaRPr lang="en-US" sz="2000"/>
          </a:p>
        </p:txBody>
      </p:sp>
      <p:sp>
        <p:nvSpPr>
          <p:cNvPr id="14" name="Text 12"/>
          <p:cNvSpPr/>
          <p:nvPr/>
        </p:nvSpPr>
        <p:spPr>
          <a:xfrm>
            <a:off x="5860852" y="3782616"/>
            <a:ext cx="3551634" cy="18660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Обязанность уведомлять о личной заинтересованности закреплена прежде всего для работников госкорпораций. Для коммерческого сектора — добровольное решение работодателя в ЛНА</a:t>
            </a:r>
            <a:endParaRPr lang="en-US" sz="2000"/>
          </a:p>
        </p:txBody>
      </p:sp>
      <p:sp>
        <p:nvSpPr>
          <p:cNvPr id="15" name="Shape 13"/>
          <p:cNvSpPr/>
          <p:nvPr/>
        </p:nvSpPr>
        <p:spPr>
          <a:xfrm>
            <a:off x="9642038" y="3021925"/>
            <a:ext cx="459224" cy="459224"/>
          </a:xfrm>
          <a:prstGeom prst="roundRect">
            <a:avLst>
              <a:gd name="adj" fmla="val 18671"/>
            </a:avLst>
          </a:prstGeom>
          <a:solidFill>
            <a:srgbClr val="0D47A1">
              <a:alpha val="50000"/>
            </a:srgbClr>
          </a:solidFill>
          <a:ln w="7620">
            <a:solidFill>
              <a:srgbClr val="2660BA"/>
            </a:solidFill>
            <a:prstDash val="solid"/>
          </a:ln>
        </p:spPr>
        <p:txBody>
          <a:bodyPr/>
          <a:lstStyle/>
          <a:p/>
        </p:txBody>
      </p:sp>
      <p:sp>
        <p:nvSpPr>
          <p:cNvPr id="16" name="Text 14"/>
          <p:cNvSpPr/>
          <p:nvPr/>
        </p:nvSpPr>
        <p:spPr>
          <a:xfrm>
            <a:off x="9718536" y="3083064"/>
            <a:ext cx="306110" cy="33682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>
                <a:solidFill>
                  <a:srgbClr val="FFFFFF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3</a:t>
            </a:r>
            <a:endParaRPr lang="en-US" sz="2400"/>
          </a:p>
        </p:txBody>
      </p:sp>
      <p:sp>
        <p:nvSpPr>
          <p:cNvPr id="17" name="Text 15"/>
          <p:cNvSpPr/>
          <p:nvPr/>
        </p:nvSpPr>
        <p:spPr>
          <a:xfrm>
            <a:off x="10284976" y="3111222"/>
            <a:ext cx="3551634" cy="5612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Инициатива депутата Иванова (2025)</a:t>
            </a:r>
            <a:endParaRPr lang="en-US" sz="2000"/>
          </a:p>
        </p:txBody>
      </p:sp>
      <p:sp>
        <p:nvSpPr>
          <p:cNvPr id="18" name="Text 16"/>
          <p:cNvSpPr/>
          <p:nvPr/>
        </p:nvSpPr>
        <p:spPr>
          <a:xfrm>
            <a:off x="10284976" y="3782616"/>
            <a:ext cx="3551634" cy="18660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Депутат предложил ввести наказание за флирт вплоть до увольнения. 41% россиян — против, 20% — за. Инициатива так и осталась инициативой: изменений в законодательство не внесено</a:t>
            </a:r>
            <a:endParaRPr lang="en-US" sz="2000"/>
          </a:p>
        </p:txBody>
      </p:sp>
      <p:sp>
        <p:nvSpPr>
          <p:cNvPr id="19" name="Shape 17"/>
          <p:cNvSpPr/>
          <p:nvPr/>
        </p:nvSpPr>
        <p:spPr>
          <a:xfrm>
            <a:off x="793790" y="5928836"/>
            <a:ext cx="13042821" cy="928687"/>
          </a:xfrm>
          <a:prstGeom prst="roundRect">
            <a:avLst>
              <a:gd name="adj" fmla="val 9232"/>
            </a:avLst>
          </a:prstGeom>
          <a:solidFill>
            <a:srgbClr val="B6D6FC"/>
          </a:solidFill>
        </p:spPr>
        <p:txBody>
          <a:bodyPr/>
          <a:lstStyle/>
          <a:p/>
        </p:txBody>
      </p:sp>
      <p:pic>
        <p:nvPicPr>
          <p:cNvPr id="2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63" y="6183868"/>
            <a:ext cx="255151" cy="204073"/>
          </a:xfrm>
          <a:prstGeom prst="rect">
            <a:avLst/>
          </a:prstGeom>
        </p:spPr>
      </p:pic>
      <p:sp>
        <p:nvSpPr>
          <p:cNvPr id="21" name="Text 18"/>
          <p:cNvSpPr/>
          <p:nvPr/>
        </p:nvSpPr>
        <p:spPr>
          <a:xfrm>
            <a:off x="1457087" y="6163508"/>
            <a:ext cx="12175450" cy="4267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Судебную практику об увольнении за служебный роман найти невозможно — чаще всего всё решается «по собственному желанию». Доказать роман непросто: совместные обеды и беседы не являются достаточным аргументом.</a:t>
            </a:r>
            <a:endParaRPr lang="en-US" sz="1600"/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793790" y="775573"/>
            <a:ext cx="681395" cy="232886"/>
          </a:xfrm>
          <a:prstGeom prst="roundRect">
            <a:avLst>
              <a:gd name="adj" fmla="val 24544"/>
            </a:avLst>
          </a:prstGeom>
          <a:solidFill>
            <a:srgbClr val="D0E1FB"/>
          </a:solidFill>
        </p:spPr>
        <p:txBody>
          <a:bodyPr/>
          <a:lstStyle/>
          <a:p/>
        </p:txBody>
      </p:sp>
      <p:sp>
        <p:nvSpPr>
          <p:cNvPr id="3" name="Text 1"/>
          <p:cNvSpPr/>
          <p:nvPr/>
        </p:nvSpPr>
        <p:spPr>
          <a:xfrm>
            <a:off x="895826" y="826532"/>
            <a:ext cx="477322" cy="13096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БЛОК 2</a:t>
            </a:r>
            <a:endParaRPr lang="en-US" sz="1050"/>
          </a:p>
        </p:txBody>
      </p:sp>
      <p:sp>
        <p:nvSpPr>
          <p:cNvPr id="4" name="Text 2"/>
          <p:cNvSpPr/>
          <p:nvPr/>
        </p:nvSpPr>
        <p:spPr>
          <a:xfrm>
            <a:off x="793790" y="1059418"/>
            <a:ext cx="8299847" cy="46779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33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Три главных риска для работодателя</a:t>
            </a:r>
            <a:endParaRPr lang="en-US" sz="3300"/>
          </a:p>
        </p:txBody>
      </p:sp>
      <p:sp>
        <p:nvSpPr>
          <p:cNvPr id="5" name="Text 3"/>
          <p:cNvSpPr/>
          <p:nvPr/>
        </p:nvSpPr>
        <p:spPr>
          <a:xfrm>
            <a:off x="793790" y="1578173"/>
            <a:ext cx="3265051" cy="23383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когда любовь мешает работе</a:t>
            </a:r>
            <a:endParaRPr lang="en-US" sz="1650"/>
          </a:p>
        </p:txBody>
      </p:sp>
      <p:sp>
        <p:nvSpPr>
          <p:cNvPr id="6" name="Text 4"/>
          <p:cNvSpPr/>
          <p:nvPr/>
        </p:nvSpPr>
        <p:spPr>
          <a:xfrm>
            <a:off x="793790" y="2003346"/>
            <a:ext cx="13042821" cy="16371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endParaRPr lang="en-US" sz="130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790" y="2310527"/>
            <a:ext cx="510302" cy="51030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93790" y="2980253"/>
            <a:ext cx="4241244" cy="46767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Риск 1: Конфликт интересов и судебные споры</a:t>
            </a:r>
            <a:endParaRPr lang="en-US" sz="1650"/>
          </a:p>
        </p:txBody>
      </p:sp>
      <p:sp>
        <p:nvSpPr>
          <p:cNvPr id="9" name="Text 6"/>
          <p:cNvSpPr/>
          <p:nvPr/>
        </p:nvSpPr>
        <p:spPr>
          <a:xfrm>
            <a:off x="793790" y="3524369"/>
            <a:ext cx="4241244" cy="9822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3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Институт конфликта интересов в трудовом праве появился относительно недавно. В России обязанность сообщать работодателю о потенциальном конфликте интересов и принимать меры по его предотвращению закреплена в ст. 349.1–349.2 ТК РФ.</a:t>
            </a:r>
            <a:endParaRPr lang="en-US" sz="1300"/>
          </a:p>
        </p:txBody>
      </p:sp>
      <p:sp>
        <p:nvSpPr>
          <p:cNvPr id="10" name="Text 7"/>
          <p:cNvSpPr/>
          <p:nvPr/>
        </p:nvSpPr>
        <p:spPr>
          <a:xfrm>
            <a:off x="793790" y="4583073"/>
            <a:ext cx="4241244" cy="11459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3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На работника государственной корпорации, публично-правовой компании, государственной компании, в отношении которого применяются нормы настоящей статьи, распространяются положения частей 3 - 6 статьи 13 Федерального закона от 25 декабря 2008 года № 273-ФЗ "О противодействии коррупции".</a:t>
            </a:r>
            <a:endParaRPr lang="en-US" sz="130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94459" y="2310527"/>
            <a:ext cx="510302" cy="51030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194459" y="2980253"/>
            <a:ext cx="4241363" cy="46767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Риск 2: Утечка персональных данных и репутационные потери</a:t>
            </a:r>
            <a:endParaRPr lang="en-US" sz="1650"/>
          </a:p>
        </p:txBody>
      </p:sp>
      <p:sp>
        <p:nvSpPr>
          <p:cNvPr id="13" name="Text 9"/>
          <p:cNvSpPr/>
          <p:nvPr/>
        </p:nvSpPr>
        <p:spPr>
          <a:xfrm>
            <a:off x="5194459" y="3524369"/>
            <a:ext cx="4241363" cy="65484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3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 30 мая 2025 г. вступили в силу штрафы за нарушение закона о персональных данных, включая новые составы правонарушений и многократное увеличение ответственности.</a:t>
            </a:r>
            <a:endParaRPr lang="en-US" sz="1300"/>
          </a:p>
        </p:txBody>
      </p:sp>
      <p:sp>
        <p:nvSpPr>
          <p:cNvPr id="14" name="Text 10"/>
          <p:cNvSpPr/>
          <p:nvPr/>
        </p:nvSpPr>
        <p:spPr>
          <a:xfrm>
            <a:off x="5194459" y="4255651"/>
            <a:ext cx="4241363" cy="4911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300" b="1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Как это связано со служебным романом?</a:t>
            </a:r>
            <a:r>
              <a:rPr lang="en-US" sz="13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Обиженный бывший партнер, имея доступ к корпоративным системам, может:</a:t>
            </a:r>
            <a:endParaRPr lang="en-US" sz="1300"/>
          </a:p>
        </p:txBody>
      </p:sp>
      <p:sp>
        <p:nvSpPr>
          <p:cNvPr id="15" name="Text 11"/>
          <p:cNvSpPr/>
          <p:nvPr/>
        </p:nvSpPr>
        <p:spPr>
          <a:xfrm>
            <a:off x="5194459" y="4823222"/>
            <a:ext cx="4241363" cy="65484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3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· опубликовать внутреннюю переписку компании с клиентами — утечка базы данных клиентов с персональными данными грозит компании многомиллионными штрафами.</a:t>
            </a:r>
            <a:endParaRPr lang="en-US" sz="1300"/>
          </a:p>
        </p:txBody>
      </p:sp>
      <p:sp>
        <p:nvSpPr>
          <p:cNvPr id="16" name="Text 12"/>
          <p:cNvSpPr/>
          <p:nvPr/>
        </p:nvSpPr>
        <p:spPr>
          <a:xfrm>
            <a:off x="5194459" y="5554504"/>
            <a:ext cx="4241363" cy="4911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3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· выложить в сеть компрометирующую информацию о коллегах — нарушение приватности + репутационный ущерб.</a:t>
            </a:r>
            <a:endParaRPr lang="en-US" sz="1300"/>
          </a:p>
        </p:txBody>
      </p:sp>
      <p:sp>
        <p:nvSpPr>
          <p:cNvPr id="17" name="Text 13"/>
          <p:cNvSpPr/>
          <p:nvPr/>
        </p:nvSpPr>
        <p:spPr>
          <a:xfrm>
            <a:off x="5194459" y="6122075"/>
            <a:ext cx="4241363" cy="4911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3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· скопировать клиентскую базу, методологию, финансовую отчетность — хищение коммерческой тайны (ст. 183 УК РФ).</a:t>
            </a:r>
            <a:endParaRPr lang="en-US" sz="130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95247" y="2310527"/>
            <a:ext cx="510302" cy="510302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9595247" y="2980253"/>
            <a:ext cx="4241363" cy="46767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Риск 3: Принуждение к увольнению и восстановление через суд</a:t>
            </a:r>
            <a:endParaRPr lang="en-US" sz="1650"/>
          </a:p>
        </p:txBody>
      </p:sp>
      <p:sp>
        <p:nvSpPr>
          <p:cNvPr id="20" name="Text 15"/>
          <p:cNvSpPr/>
          <p:nvPr/>
        </p:nvSpPr>
        <p:spPr>
          <a:xfrm>
            <a:off x="9595247" y="3524369"/>
            <a:ext cx="4241363" cy="81867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Самый высокий риск для компании возникает не в момент счастья влюбленных, а в момент их расставания. Эмоции переходят на рабочие процессы.</a:t>
            </a:r>
            <a:endParaRPr lang="en-US" sz="1650"/>
          </a:p>
        </p:txBody>
      </p:sp>
      <p:sp>
        <p:nvSpPr>
          <p:cNvPr id="21" name="Text 16"/>
          <p:cNvSpPr/>
          <p:nvPr/>
        </p:nvSpPr>
        <p:spPr>
          <a:xfrm>
            <a:off x="9595247" y="4419481"/>
            <a:ext cx="4241363" cy="81867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Давление с требованием написать заявление «по собственному желанию» рассматривается судами как принуждение. </a:t>
            </a:r>
            <a:endParaRPr lang="en-US" sz="1650"/>
          </a:p>
        </p:txBody>
      </p:sp>
      <p:sp>
        <p:nvSpPr>
          <p:cNvPr id="22" name="Text 17"/>
          <p:cNvSpPr/>
          <p:nvPr/>
        </p:nvSpPr>
        <p:spPr>
          <a:xfrm>
            <a:off x="9595247" y="5314593"/>
            <a:ext cx="4241363" cy="81867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Работника восстановят, работодатель выплатит средний заработок за весь период вынужденного прогула + компенсацию морального вреда. </a:t>
            </a:r>
            <a:endParaRPr lang="en-US" sz="1650"/>
          </a:p>
        </p:txBody>
      </p:sp>
      <p:sp>
        <p:nvSpPr>
          <p:cNvPr id="23" name="Text 18"/>
          <p:cNvSpPr/>
          <p:nvPr/>
        </p:nvSpPr>
        <p:spPr>
          <a:xfrm>
            <a:off x="9595247" y="6209705"/>
            <a:ext cx="4241363" cy="20466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endParaRPr lang="en-US" sz="1650"/>
          </a:p>
        </p:txBody>
      </p:sp>
      <p:sp>
        <p:nvSpPr>
          <p:cNvPr id="24" name="Shape 19"/>
          <p:cNvSpPr/>
          <p:nvPr/>
        </p:nvSpPr>
        <p:spPr>
          <a:xfrm>
            <a:off x="793790" y="6756678"/>
            <a:ext cx="13042821" cy="697230"/>
          </a:xfrm>
          <a:prstGeom prst="roundRect">
            <a:avLst>
              <a:gd name="adj" fmla="val 10248"/>
            </a:avLst>
          </a:prstGeom>
          <a:solidFill>
            <a:srgbClr val="FCF2B5"/>
          </a:solidFill>
        </p:spPr>
        <p:txBody>
          <a:bodyPr/>
          <a:lstStyle/>
          <a:p/>
        </p:txBody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811" y="6969204"/>
            <a:ext cx="212646" cy="170021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1346478" y="6926699"/>
            <a:ext cx="12320111" cy="32742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30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Пример PR-риска: летом 2025 года «камера поцелуев» на концерте Coldplay засняла женатого CEO компании Astronomer с подчиненной. История мгновенно стала вирусной и нанесла серьёзный удар по репутации бренда.</a:t>
            </a:r>
            <a:endParaRPr lang="en-US" sz="1300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793790" y="675680"/>
            <a:ext cx="2233613" cy="335518"/>
          </a:xfrm>
          <a:prstGeom prst="roundRect">
            <a:avLst>
              <a:gd name="adj" fmla="val 22715"/>
            </a:avLst>
          </a:prstGeom>
          <a:solidFill>
            <a:srgbClr val="D0E1FB"/>
          </a:solidFill>
        </p:spPr>
        <p:txBody>
          <a:bodyPr/>
          <a:lstStyle/>
          <a:p/>
        </p:txBody>
      </p:sp>
      <p:sp>
        <p:nvSpPr>
          <p:cNvPr id="3" name="Text 1"/>
          <p:cNvSpPr/>
          <p:nvPr/>
        </p:nvSpPr>
        <p:spPr>
          <a:xfrm>
            <a:off x="929878" y="743664"/>
            <a:ext cx="1961436" cy="1995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4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СУДЕБНАЯ ПРАКТИКА</a:t>
            </a:r>
            <a:endParaRPr lang="en-US" sz="1400"/>
          </a:p>
        </p:txBody>
      </p:sp>
      <p:sp>
        <p:nvSpPr>
          <p:cNvPr id="4" name="Text 2"/>
          <p:cNvSpPr/>
          <p:nvPr/>
        </p:nvSpPr>
        <p:spPr>
          <a:xfrm>
            <a:off x="793790" y="1101923"/>
            <a:ext cx="13042821" cy="12475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44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Семейные драмы на рабочем месте: реальные кейсы</a:t>
            </a:r>
            <a:endParaRPr lang="en-US" sz="445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790" y="2689622"/>
            <a:ext cx="566976" cy="56697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93790" y="3540085"/>
            <a:ext cx="4158615" cy="12472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2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Дело Ольги: «Меня уволили за прогул после того, как я потребовала алименты с гендиректора»</a:t>
            </a:r>
            <a:endParaRPr lang="en-US" sz="2200"/>
          </a:p>
        </p:txBody>
      </p:sp>
      <p:sp>
        <p:nvSpPr>
          <p:cNvPr id="7" name="Text 4"/>
          <p:cNvSpPr/>
          <p:nvPr/>
        </p:nvSpPr>
        <p:spPr>
          <a:xfrm>
            <a:off x="793790" y="4923472"/>
            <a:ext cx="4158615" cy="19954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7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Суды признали увольнение незаконным: у Ольги был гибкий дистанционный график, прогулов не было, процедура нарушена. КСОЮ особо указал, что увольнение инициировал бывший муж-гендиректор после её обращения за алиментами. </a:t>
            </a:r>
            <a:endParaRPr lang="en-US" sz="1750"/>
          </a:p>
        </p:txBody>
      </p:sp>
      <p:sp>
        <p:nvSpPr>
          <p:cNvPr id="8" name="Text 5"/>
          <p:cNvSpPr/>
          <p:nvPr/>
        </p:nvSpPr>
        <p:spPr>
          <a:xfrm>
            <a:off x="793790" y="7055048"/>
            <a:ext cx="4158615" cy="4988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750" i="1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Определение Третьего КСОЮ от 04.10.2023 по делу № 88-20190/2023</a:t>
            </a:r>
            <a:endParaRPr lang="en-US" sz="175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5893" y="2689622"/>
            <a:ext cx="566976" cy="566976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235893" y="3540085"/>
            <a:ext cx="4158615" cy="93547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2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Дело Елены: «Сократили в отместку за раздел имущества»</a:t>
            </a:r>
            <a:endParaRPr lang="en-US" sz="2200"/>
          </a:p>
        </p:txBody>
      </p:sp>
      <p:sp>
        <p:nvSpPr>
          <p:cNvPr id="11" name="Text 7"/>
          <p:cNvSpPr/>
          <p:nvPr/>
        </p:nvSpPr>
        <p:spPr>
          <a:xfrm>
            <a:off x="5235893" y="4611648"/>
            <a:ext cx="4158615" cy="174605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7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Начальника юротдела сократили в разгар бракоразводного процесса с директором компании. КСОЮ отправил дело на пересмотр: суды не проверили вакансии и не исследовали довод о дискриминационном увольнении. </a:t>
            </a:r>
            <a:endParaRPr lang="en-US" sz="1750"/>
          </a:p>
        </p:txBody>
      </p:sp>
      <p:sp>
        <p:nvSpPr>
          <p:cNvPr id="12" name="Text 8"/>
          <p:cNvSpPr/>
          <p:nvPr/>
        </p:nvSpPr>
        <p:spPr>
          <a:xfrm>
            <a:off x="5235893" y="6493788"/>
            <a:ext cx="4158615" cy="2494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750"/>
          </a:p>
        </p:txBody>
      </p:sp>
      <p:sp>
        <p:nvSpPr>
          <p:cNvPr id="13" name="Text 9"/>
          <p:cNvSpPr/>
          <p:nvPr/>
        </p:nvSpPr>
        <p:spPr>
          <a:xfrm>
            <a:off x="5235893" y="6879312"/>
            <a:ext cx="4158615" cy="4988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750" i="1" err="1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Определение Четв</a:t>
            </a:r>
            <a:r>
              <a:rPr lang="ru-RU" sz="1750" i="1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е</a:t>
            </a:r>
            <a:r>
              <a:rPr lang="en-US" sz="1750" i="1" err="1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ртого КСОЮ от 08.12.2022 по делу № 88-35281/2022</a:t>
            </a:r>
            <a:endParaRPr lang="en-US" sz="175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77995" y="2689622"/>
            <a:ext cx="566976" cy="566976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9677995" y="3540085"/>
            <a:ext cx="4158615" cy="93547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2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Дело Сергея: «Руководство давило — подписал соглашение»</a:t>
            </a:r>
            <a:endParaRPr lang="en-US" sz="2200"/>
          </a:p>
        </p:txBody>
      </p:sp>
      <p:sp>
        <p:nvSpPr>
          <p:cNvPr id="16" name="Text 11"/>
          <p:cNvSpPr/>
          <p:nvPr/>
        </p:nvSpPr>
        <p:spPr>
          <a:xfrm>
            <a:off x="9677995" y="4611648"/>
            <a:ext cx="4158615" cy="19954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7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Главбух подписал соглашение об увольнении под давлением жены-начальника. Суд не нашёл доказательств принуждения, но взыскал 5 тыс. руб. компенсации морального вреда — за то, что Анна выгрузила справку 2-НДФЛ о доходах Сергея без его согласия через «1С». </a:t>
            </a:r>
            <a:endParaRPr lang="en-US" sz="1750"/>
          </a:p>
        </p:txBody>
      </p:sp>
      <p:sp>
        <p:nvSpPr>
          <p:cNvPr id="17" name="Text 12"/>
          <p:cNvSpPr/>
          <p:nvPr/>
        </p:nvSpPr>
        <p:spPr>
          <a:xfrm>
            <a:off x="9677995" y="6743224"/>
            <a:ext cx="4158615" cy="7483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750" i="1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Решение Краснофлотского районного суда г. Хабаровска от 28.09.2023 по делу № 2-500/2023</a:t>
            </a:r>
            <a:endParaRPr lang="en-US" sz="1750"/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793790" y="1041202"/>
            <a:ext cx="772001" cy="272296"/>
          </a:xfrm>
          <a:prstGeom prst="roundRect">
            <a:avLst>
              <a:gd name="adj" fmla="val 23791"/>
            </a:avLst>
          </a:prstGeom>
          <a:solidFill>
            <a:srgbClr val="D0E1FB"/>
          </a:solidFill>
        </p:spPr>
        <p:txBody>
          <a:bodyPr/>
          <a:lstStyle/>
          <a:p/>
        </p:txBody>
      </p:sp>
      <p:sp>
        <p:nvSpPr>
          <p:cNvPr id="3" name="Text 1"/>
          <p:cNvSpPr/>
          <p:nvPr/>
        </p:nvSpPr>
        <p:spPr>
          <a:xfrm>
            <a:off x="909399" y="1098947"/>
            <a:ext cx="540782" cy="1568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БЛОК 3</a:t>
            </a:r>
            <a:endParaRPr lang="en-US" sz="1200"/>
          </a:p>
        </p:txBody>
      </p:sp>
      <p:sp>
        <p:nvSpPr>
          <p:cNvPr id="4" name="Text 2"/>
          <p:cNvSpPr/>
          <p:nvPr/>
        </p:nvSpPr>
        <p:spPr>
          <a:xfrm>
            <a:off x="793790" y="1378982"/>
            <a:ext cx="12898398" cy="53006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7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Инструменты защиты: политика non-fraternisation</a:t>
            </a:r>
            <a:endParaRPr lang="en-US" sz="3750"/>
          </a:p>
        </p:txBody>
      </p:sp>
      <p:sp>
        <p:nvSpPr>
          <p:cNvPr id="5" name="Text 3"/>
          <p:cNvSpPr/>
          <p:nvPr/>
        </p:nvSpPr>
        <p:spPr>
          <a:xfrm>
            <a:off x="793790" y="2318623"/>
            <a:ext cx="3915728" cy="2650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8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Язык ценностей — не запретов</a:t>
            </a:r>
            <a:endParaRPr lang="en-US" sz="1850"/>
          </a:p>
        </p:txBody>
      </p:sp>
      <p:sp>
        <p:nvSpPr>
          <p:cNvPr id="6" name="Shape 4"/>
          <p:cNvSpPr/>
          <p:nvPr/>
        </p:nvSpPr>
        <p:spPr>
          <a:xfrm>
            <a:off x="793790" y="2767965"/>
            <a:ext cx="7637502" cy="3630216"/>
          </a:xfrm>
          <a:prstGeom prst="roundRect">
            <a:avLst>
              <a:gd name="adj" fmla="val 223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/>
        </p:txBody>
      </p:sp>
      <p:sp>
        <p:nvSpPr>
          <p:cNvPr id="7" name="Text 5"/>
          <p:cNvSpPr/>
          <p:nvPr/>
        </p:nvSpPr>
        <p:spPr>
          <a:xfrm>
            <a:off x="994291" y="2881432"/>
            <a:ext cx="3421737" cy="1960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 b="1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Вместо (язык запретов)</a:t>
            </a:r>
            <a:endParaRPr lang="en-US" sz="1500"/>
          </a:p>
        </p:txBody>
      </p:sp>
      <p:sp>
        <p:nvSpPr>
          <p:cNvPr id="8" name="Text 6"/>
          <p:cNvSpPr/>
          <p:nvPr/>
        </p:nvSpPr>
        <p:spPr>
          <a:xfrm>
            <a:off x="4809173" y="2881432"/>
            <a:ext cx="3421737" cy="1960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 b="1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Говорим (язык ценностей)</a:t>
            </a:r>
            <a:endParaRPr lang="en-US" sz="1500"/>
          </a:p>
        </p:txBody>
      </p:sp>
      <p:sp>
        <p:nvSpPr>
          <p:cNvPr id="9" name="Text 7"/>
          <p:cNvSpPr/>
          <p:nvPr/>
        </p:nvSpPr>
        <p:spPr>
          <a:xfrm>
            <a:off x="994291" y="3296841"/>
            <a:ext cx="3421737" cy="39219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«Запрещено встречаться с коллегами»</a:t>
            </a:r>
            <a:endParaRPr lang="en-US" sz="1500"/>
          </a:p>
        </p:txBody>
      </p:sp>
      <p:sp>
        <p:nvSpPr>
          <p:cNvPr id="10" name="Text 8"/>
          <p:cNvSpPr/>
          <p:nvPr/>
        </p:nvSpPr>
        <p:spPr>
          <a:xfrm>
            <a:off x="4809173" y="3296841"/>
            <a:ext cx="3421737" cy="7843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«Мы просим избегать романтических отношений в цепочке подчинения, чтобы защитить вашу объективность и избежать фаворитизма»</a:t>
            </a:r>
            <a:endParaRPr lang="en-US" sz="1500"/>
          </a:p>
        </p:txBody>
      </p:sp>
      <p:sp>
        <p:nvSpPr>
          <p:cNvPr id="11" name="Text 9"/>
          <p:cNvSpPr/>
          <p:nvPr/>
        </p:nvSpPr>
        <p:spPr>
          <a:xfrm>
            <a:off x="994291" y="4300538"/>
            <a:ext cx="3421737" cy="1960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«Нельзя дружить с начальником»</a:t>
            </a:r>
            <a:endParaRPr lang="en-US" sz="1500"/>
          </a:p>
        </p:txBody>
      </p:sp>
      <p:sp>
        <p:nvSpPr>
          <p:cNvPr id="12" name="Text 10"/>
          <p:cNvSpPr/>
          <p:nvPr/>
        </p:nvSpPr>
        <p:spPr>
          <a:xfrm>
            <a:off x="4809173" y="4300538"/>
            <a:ext cx="3421737" cy="7843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«Мы поощряем дружескую атмосферу, но придерживаемся принципа субординации для справедливой оценки результатов»</a:t>
            </a:r>
            <a:endParaRPr lang="en-US" sz="1500"/>
          </a:p>
        </p:txBody>
      </p:sp>
      <p:sp>
        <p:nvSpPr>
          <p:cNvPr id="13" name="Text 11"/>
          <p:cNvSpPr/>
          <p:nvPr/>
        </p:nvSpPr>
        <p:spPr>
          <a:xfrm>
            <a:off x="994291" y="5304234"/>
            <a:ext cx="3421737" cy="39219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«При обнаружении отношений — увольнение»</a:t>
            </a:r>
            <a:endParaRPr lang="en-US" sz="1500"/>
          </a:p>
        </p:txBody>
      </p:sp>
      <p:sp>
        <p:nvSpPr>
          <p:cNvPr id="14" name="Text 12"/>
          <p:cNvSpPr/>
          <p:nvPr/>
        </p:nvSpPr>
        <p:spPr>
          <a:xfrm>
            <a:off x="4809173" y="5304234"/>
            <a:ext cx="3421737" cy="9804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«Если личные отношения могут повлиять на работу, мы поможем перевести одного из сотрудников в другой отдел, чтобы сохранить профессионализм»</a:t>
            </a:r>
            <a:endParaRPr lang="en-US" sz="1500"/>
          </a:p>
        </p:txBody>
      </p:sp>
      <p:sp>
        <p:nvSpPr>
          <p:cNvPr id="15" name="Text 13"/>
          <p:cNvSpPr/>
          <p:nvPr/>
        </p:nvSpPr>
        <p:spPr>
          <a:xfrm>
            <a:off x="8909209" y="2318623"/>
            <a:ext cx="4075986" cy="2650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8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Что должен включать документ</a:t>
            </a:r>
            <a:endParaRPr lang="en-US" sz="1850"/>
          </a:p>
        </p:txBody>
      </p:sp>
      <p:sp>
        <p:nvSpPr>
          <p:cNvPr id="16" name="Shape 14"/>
          <p:cNvSpPr/>
          <p:nvPr/>
        </p:nvSpPr>
        <p:spPr>
          <a:xfrm>
            <a:off x="8909209" y="2767965"/>
            <a:ext cx="4934903" cy="2811780"/>
          </a:xfrm>
          <a:prstGeom prst="roundRect">
            <a:avLst>
              <a:gd name="adj" fmla="val 2880"/>
            </a:avLst>
          </a:prstGeom>
          <a:solidFill>
            <a:srgbClr val="E5EEFB"/>
          </a:solidFill>
          <a:ln w="7620">
            <a:solidFill>
              <a:srgbClr val="B6C7E1"/>
            </a:solidFill>
            <a:prstDash val="solid"/>
          </a:ln>
        </p:spPr>
        <p:txBody>
          <a:bodyPr/>
          <a:lstStyle/>
          <a:p/>
        </p:txBody>
      </p:sp>
      <p:sp>
        <p:nvSpPr>
          <p:cNvPr id="17" name="Shape 15"/>
          <p:cNvSpPr/>
          <p:nvPr/>
        </p:nvSpPr>
        <p:spPr>
          <a:xfrm>
            <a:off x="8916829" y="2775585"/>
            <a:ext cx="4919663" cy="699135"/>
          </a:xfrm>
          <a:prstGeom prst="roundRect">
            <a:avLst>
              <a:gd name="adj" fmla="val 11583"/>
            </a:avLst>
          </a:prstGeom>
          <a:solidFill>
            <a:srgbClr val="E1F5FE"/>
          </a:solidFill>
        </p:spPr>
        <p:txBody>
          <a:bodyPr/>
          <a:lstStyle/>
          <a:p/>
        </p:txBody>
      </p:sp>
      <p:sp>
        <p:nvSpPr>
          <p:cNvPr id="18" name="Text 16"/>
          <p:cNvSpPr/>
          <p:nvPr/>
        </p:nvSpPr>
        <p:spPr>
          <a:xfrm>
            <a:off x="9109591" y="2968347"/>
            <a:ext cx="4534138" cy="3136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Определение конфликта интересов применительно к личным отношениям</a:t>
            </a:r>
            <a:endParaRPr lang="en-US" sz="1200"/>
          </a:p>
        </p:txBody>
      </p:sp>
      <p:sp>
        <p:nvSpPr>
          <p:cNvPr id="19" name="Shape 17"/>
          <p:cNvSpPr/>
          <p:nvPr/>
        </p:nvSpPr>
        <p:spPr>
          <a:xfrm>
            <a:off x="8916829" y="3474720"/>
            <a:ext cx="4919663" cy="699135"/>
          </a:xfrm>
          <a:prstGeom prst="rect">
            <a:avLst/>
          </a:prstGeom>
          <a:solidFill>
            <a:srgbClr val="E1F5FE"/>
          </a:solidFill>
        </p:spPr>
        <p:txBody>
          <a:bodyPr/>
          <a:lstStyle/>
          <a:p/>
        </p:txBody>
      </p:sp>
      <p:sp>
        <p:nvSpPr>
          <p:cNvPr id="20" name="Shape 18"/>
          <p:cNvSpPr/>
          <p:nvPr/>
        </p:nvSpPr>
        <p:spPr>
          <a:xfrm>
            <a:off x="8916829" y="3474720"/>
            <a:ext cx="4919663" cy="22860"/>
          </a:xfrm>
          <a:prstGeom prst="roundRect">
            <a:avLst>
              <a:gd name="adj" fmla="val 354232"/>
            </a:avLst>
          </a:prstGeom>
          <a:solidFill>
            <a:srgbClr val="C7DBE4"/>
          </a:solidFill>
        </p:spPr>
        <p:txBody>
          <a:bodyPr/>
          <a:lstStyle/>
          <a:p/>
        </p:txBody>
      </p:sp>
      <p:sp>
        <p:nvSpPr>
          <p:cNvPr id="21" name="Text 19"/>
          <p:cNvSpPr/>
          <p:nvPr/>
        </p:nvSpPr>
        <p:spPr>
          <a:xfrm>
            <a:off x="9109591" y="3667482"/>
            <a:ext cx="4534138" cy="3136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Обязанность раскрывать информацию о потенциальном конфликте (уведомление HR)</a:t>
            </a:r>
            <a:endParaRPr lang="en-US" sz="1200"/>
          </a:p>
        </p:txBody>
      </p:sp>
      <p:sp>
        <p:nvSpPr>
          <p:cNvPr id="22" name="Shape 20"/>
          <p:cNvSpPr/>
          <p:nvPr/>
        </p:nvSpPr>
        <p:spPr>
          <a:xfrm>
            <a:off x="8916829" y="4173855"/>
            <a:ext cx="4919663" cy="699135"/>
          </a:xfrm>
          <a:prstGeom prst="rect">
            <a:avLst/>
          </a:prstGeom>
          <a:solidFill>
            <a:srgbClr val="E1F5FE"/>
          </a:solidFill>
        </p:spPr>
        <p:txBody>
          <a:bodyPr/>
          <a:lstStyle/>
          <a:p/>
        </p:txBody>
      </p:sp>
      <p:sp>
        <p:nvSpPr>
          <p:cNvPr id="23" name="Shape 21"/>
          <p:cNvSpPr/>
          <p:nvPr/>
        </p:nvSpPr>
        <p:spPr>
          <a:xfrm>
            <a:off x="8916829" y="4173855"/>
            <a:ext cx="4919663" cy="22860"/>
          </a:xfrm>
          <a:prstGeom prst="roundRect">
            <a:avLst>
              <a:gd name="adj" fmla="val 354232"/>
            </a:avLst>
          </a:prstGeom>
          <a:solidFill>
            <a:srgbClr val="C7DBE4"/>
          </a:solidFill>
        </p:spPr>
        <p:txBody>
          <a:bodyPr/>
          <a:lstStyle/>
          <a:p/>
        </p:txBody>
      </p:sp>
      <p:sp>
        <p:nvSpPr>
          <p:cNvPr id="24" name="Text 22"/>
          <p:cNvSpPr/>
          <p:nvPr/>
        </p:nvSpPr>
        <p:spPr>
          <a:xfrm>
            <a:off x="9109591" y="4366617"/>
            <a:ext cx="4534138" cy="3136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Процедура рассмотрения (комиссия по этике, ответственное лицо)</a:t>
            </a:r>
            <a:endParaRPr lang="en-US" sz="1200"/>
          </a:p>
        </p:txBody>
      </p:sp>
      <p:sp>
        <p:nvSpPr>
          <p:cNvPr id="25" name="Shape 23"/>
          <p:cNvSpPr/>
          <p:nvPr/>
        </p:nvSpPr>
        <p:spPr>
          <a:xfrm>
            <a:off x="8916829" y="4872990"/>
            <a:ext cx="4919663" cy="699135"/>
          </a:xfrm>
          <a:prstGeom prst="rect">
            <a:avLst/>
          </a:prstGeom>
          <a:solidFill>
            <a:srgbClr val="E1F5FE"/>
          </a:solidFill>
        </p:spPr>
        <p:txBody>
          <a:bodyPr/>
          <a:lstStyle/>
          <a:p/>
        </p:txBody>
      </p:sp>
      <p:sp>
        <p:nvSpPr>
          <p:cNvPr id="26" name="Shape 24"/>
          <p:cNvSpPr/>
          <p:nvPr/>
        </p:nvSpPr>
        <p:spPr>
          <a:xfrm>
            <a:off x="8916829" y="4872990"/>
            <a:ext cx="4919663" cy="22860"/>
          </a:xfrm>
          <a:prstGeom prst="roundRect">
            <a:avLst>
              <a:gd name="adj" fmla="val 354232"/>
            </a:avLst>
          </a:prstGeom>
          <a:solidFill>
            <a:srgbClr val="C7DBE4"/>
          </a:solidFill>
        </p:spPr>
        <p:txBody>
          <a:bodyPr/>
          <a:lstStyle/>
          <a:p/>
        </p:txBody>
      </p:sp>
      <p:sp>
        <p:nvSpPr>
          <p:cNvPr id="27" name="Text 25"/>
          <p:cNvSpPr/>
          <p:nvPr/>
        </p:nvSpPr>
        <p:spPr>
          <a:xfrm>
            <a:off x="9109591" y="5065752"/>
            <a:ext cx="4534138" cy="3136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20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Способы урегулирования: перевод, «китайская стена», декларация о недопущении фаворитизма</a:t>
            </a:r>
            <a:endParaRPr lang="en-US" sz="1200"/>
          </a:p>
        </p:txBody>
      </p:sp>
      <p:sp>
        <p:nvSpPr>
          <p:cNvPr id="28" name="Shape 26"/>
          <p:cNvSpPr/>
          <p:nvPr/>
        </p:nvSpPr>
        <p:spPr>
          <a:xfrm>
            <a:off x="8909209" y="5764054"/>
            <a:ext cx="4934903" cy="1240036"/>
          </a:xfrm>
          <a:prstGeom prst="roundRect">
            <a:avLst>
              <a:gd name="adj" fmla="val 6530"/>
            </a:avLst>
          </a:prstGeom>
          <a:solidFill>
            <a:srgbClr val="FFB3B4"/>
          </a:solidFill>
        </p:spPr>
        <p:txBody>
          <a:bodyPr/>
          <a:lstStyle/>
          <a:p/>
        </p:txBody>
      </p:sp>
      <p:pic>
        <p:nvPicPr>
          <p:cNvPr id="2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971" y="6004917"/>
            <a:ext cx="240983" cy="192762"/>
          </a:xfrm>
          <a:prstGeom prst="rect">
            <a:avLst/>
          </a:prstGeom>
        </p:spPr>
      </p:pic>
      <p:sp>
        <p:nvSpPr>
          <p:cNvPr id="30" name="Text 27"/>
          <p:cNvSpPr/>
          <p:nvPr/>
        </p:nvSpPr>
        <p:spPr>
          <a:xfrm>
            <a:off x="9535716" y="5975985"/>
            <a:ext cx="4115633" cy="7843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>
                <a:solidFill>
                  <a:srgbClr val="000000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ЛНА, принятые без учёта мнения представительного органа работников в порядке, предусмотренном ТК РФ, являются недействительными.</a:t>
            </a:r>
            <a:endParaRPr lang="en-US" sz="1500"/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0" y="0"/>
            <a:ext cx="603504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13780"/>
            <a:ext cx="7556421" cy="11851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42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Кодекс корпоративной этики</a:t>
            </a:r>
            <a:endParaRPr lang="en-US" sz="4200"/>
          </a:p>
        </p:txBody>
      </p:sp>
      <p:sp>
        <p:nvSpPr>
          <p:cNvPr id="4" name="Text 1"/>
          <p:cNvSpPr/>
          <p:nvPr/>
        </p:nvSpPr>
        <p:spPr>
          <a:xfrm>
            <a:off x="793790" y="2205990"/>
            <a:ext cx="7556421" cy="2311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Более мягкий, но не менее важный инструмент.</a:t>
            </a:r>
            <a:endParaRPr lang="en-US" sz="1650"/>
          </a:p>
        </p:txBody>
      </p:sp>
      <p:sp>
        <p:nvSpPr>
          <p:cNvPr id="5" name="Text 2"/>
          <p:cNvSpPr/>
          <p:nvPr/>
        </p:nvSpPr>
        <p:spPr>
          <a:xfrm>
            <a:off x="793790" y="2667357"/>
            <a:ext cx="7556421" cy="2311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 кодексе можно закрепить:</a:t>
            </a:r>
            <a:endParaRPr lang="en-US" sz="165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790" y="3128724"/>
            <a:ext cx="538639" cy="53863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93790" y="3923228"/>
            <a:ext cx="6179582" cy="29622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1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Принципы взаимоотношений в коллективе</a:t>
            </a:r>
            <a:endParaRPr lang="en-US" sz="210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790" y="4628793"/>
            <a:ext cx="538639" cy="53863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93790" y="5423297"/>
            <a:ext cx="7556421" cy="5924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1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Недопустимость использования служебного положения в личных целях</a:t>
            </a:r>
            <a:endParaRPr lang="en-US" sz="210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790" y="6425089"/>
            <a:ext cx="538639" cy="53863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93790" y="7219593"/>
            <a:ext cx="4368046" cy="29622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1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Правила поведения в соцсетях</a:t>
            </a:r>
            <a:endParaRPr lang="en-US" sz="2100"/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2277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93790" y="2632353"/>
            <a:ext cx="635675" cy="213955"/>
          </a:xfrm>
          <a:prstGeom prst="roundRect">
            <a:avLst>
              <a:gd name="adj" fmla="val 24935"/>
            </a:avLst>
          </a:prstGeom>
          <a:solidFill>
            <a:srgbClr val="D0E1FB"/>
          </a:solidFill>
        </p:spPr>
        <p:txBody>
          <a:bodyPr/>
          <a:lstStyle/>
          <a:p/>
        </p:txBody>
      </p:sp>
      <p:sp>
        <p:nvSpPr>
          <p:cNvPr id="4" name="Text 1"/>
          <p:cNvSpPr/>
          <p:nvPr/>
        </p:nvSpPr>
        <p:spPr>
          <a:xfrm>
            <a:off x="889040" y="2679978"/>
            <a:ext cx="445175" cy="11870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БЛОК 4</a:t>
            </a:r>
            <a:endParaRPr lang="en-US" sz="1000"/>
          </a:p>
        </p:txBody>
      </p:sp>
      <p:sp>
        <p:nvSpPr>
          <p:cNvPr id="5" name="Text 2"/>
          <p:cNvSpPr/>
          <p:nvPr/>
        </p:nvSpPr>
        <p:spPr>
          <a:xfrm>
            <a:off x="793790" y="2890718"/>
            <a:ext cx="9817775" cy="4366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310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Пять шагов к безопасному роману в компании</a:t>
            </a:r>
            <a:endParaRPr lang="en-US" sz="3100"/>
          </a:p>
        </p:txBody>
      </p:sp>
      <p:sp>
        <p:nvSpPr>
          <p:cNvPr id="6" name="Text 3"/>
          <p:cNvSpPr/>
          <p:nvPr/>
        </p:nvSpPr>
        <p:spPr>
          <a:xfrm>
            <a:off x="793790" y="3494008"/>
            <a:ext cx="13042821" cy="14847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2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Закрепите в локальных нормативных актах (ЛНА) следующие механизмы:</a:t>
            </a:r>
            <a:endParaRPr lang="en-US" sz="1250"/>
          </a:p>
        </p:txBody>
      </p:sp>
      <p:sp>
        <p:nvSpPr>
          <p:cNvPr id="7" name="Text 4"/>
          <p:cNvSpPr/>
          <p:nvPr/>
        </p:nvSpPr>
        <p:spPr>
          <a:xfrm>
            <a:off x="793790" y="3767495"/>
            <a:ext cx="317540" cy="17454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250">
                <a:solidFill>
                  <a:srgbClr val="192A47"/>
                </a:solidFill>
                <a:latin typeface="Noto Sans Light" pitchFamily="34" charset="0"/>
                <a:ea typeface="Noto Sans Light" pitchFamily="34" charset="-122"/>
                <a:cs typeface="Noto Sans Light" pitchFamily="34" charset="-120"/>
              </a:rPr>
              <a:t>01</a:t>
            </a:r>
            <a:endParaRPr lang="en-US" sz="1250"/>
          </a:p>
        </p:txBody>
      </p:sp>
      <p:sp>
        <p:nvSpPr>
          <p:cNvPr id="8" name="Shape 5"/>
          <p:cNvSpPr/>
          <p:nvPr/>
        </p:nvSpPr>
        <p:spPr>
          <a:xfrm>
            <a:off x="793790" y="3990499"/>
            <a:ext cx="6465808" cy="22860"/>
          </a:xfrm>
          <a:prstGeom prst="rect">
            <a:avLst/>
          </a:prstGeom>
          <a:solidFill>
            <a:srgbClr val="0D47A1"/>
          </a:solidFill>
        </p:spPr>
        <p:txBody>
          <a:bodyPr/>
          <a:lstStyle/>
          <a:p/>
        </p:txBody>
      </p:sp>
      <p:sp>
        <p:nvSpPr>
          <p:cNvPr id="9" name="Text 6"/>
          <p:cNvSpPr/>
          <p:nvPr/>
        </p:nvSpPr>
        <p:spPr>
          <a:xfrm>
            <a:off x="793790" y="4115514"/>
            <a:ext cx="1984653" cy="2182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5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Признание факта</a:t>
            </a:r>
            <a:endParaRPr lang="en-US" sz="1550"/>
          </a:p>
        </p:txBody>
      </p:sp>
      <p:sp>
        <p:nvSpPr>
          <p:cNvPr id="10" name="Text 7"/>
          <p:cNvSpPr/>
          <p:nvPr/>
        </p:nvSpPr>
        <p:spPr>
          <a:xfrm>
            <a:off x="793790" y="4400431"/>
            <a:ext cx="6465808" cy="5938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2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Внесите в Положение о конфликте интересов пункт: личные отношения — потенциальный источник конфликта интересов. Пример: «Сотрудник обязан уведомить HR о возникновении личных отношений с коллегой, если они могут повлиять на объективность кадровых или финансовых решений»</a:t>
            </a:r>
            <a:endParaRPr lang="en-US" sz="1250"/>
          </a:p>
        </p:txBody>
      </p:sp>
      <p:sp>
        <p:nvSpPr>
          <p:cNvPr id="11" name="Text 8"/>
          <p:cNvSpPr/>
          <p:nvPr/>
        </p:nvSpPr>
        <p:spPr>
          <a:xfrm>
            <a:off x="7370683" y="3767495"/>
            <a:ext cx="317540" cy="17454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250">
                <a:solidFill>
                  <a:srgbClr val="192A47"/>
                </a:solidFill>
                <a:latin typeface="Noto Sans Light" pitchFamily="34" charset="0"/>
                <a:ea typeface="Noto Sans Light" pitchFamily="34" charset="-122"/>
                <a:cs typeface="Noto Sans Light" pitchFamily="34" charset="-120"/>
              </a:rPr>
              <a:t>02</a:t>
            </a:r>
            <a:endParaRPr lang="en-US" sz="1250"/>
          </a:p>
        </p:txBody>
      </p:sp>
      <p:sp>
        <p:nvSpPr>
          <p:cNvPr id="12" name="Shape 9"/>
          <p:cNvSpPr/>
          <p:nvPr/>
        </p:nvSpPr>
        <p:spPr>
          <a:xfrm>
            <a:off x="7370683" y="3990499"/>
            <a:ext cx="6465927" cy="22860"/>
          </a:xfrm>
          <a:prstGeom prst="rect">
            <a:avLst/>
          </a:prstGeom>
          <a:solidFill>
            <a:srgbClr val="0D47A1"/>
          </a:solidFill>
        </p:spPr>
        <p:txBody>
          <a:bodyPr/>
          <a:lstStyle/>
          <a:p/>
        </p:txBody>
      </p:sp>
      <p:sp>
        <p:nvSpPr>
          <p:cNvPr id="13" name="Text 10"/>
          <p:cNvSpPr/>
          <p:nvPr/>
        </p:nvSpPr>
        <p:spPr>
          <a:xfrm>
            <a:off x="7370683" y="4115514"/>
            <a:ext cx="3621643" cy="2182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5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Уведомление и «китайская стена»</a:t>
            </a:r>
            <a:endParaRPr lang="en-US" sz="1550"/>
          </a:p>
        </p:txBody>
      </p:sp>
      <p:sp>
        <p:nvSpPr>
          <p:cNvPr id="14" name="Text 11"/>
          <p:cNvSpPr/>
          <p:nvPr/>
        </p:nvSpPr>
        <p:spPr>
          <a:xfrm>
            <a:off x="7370683" y="4400431"/>
            <a:ext cx="6465927" cy="4454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2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При романе в цепочке «руководитель — подчинённый» HR оперативно вмешивается: подчинённый переходит к другому руководителю или в другой отдел. Это стандартный мировой подход против предвзятости</a:t>
            </a:r>
            <a:endParaRPr lang="en-US" sz="1250"/>
          </a:p>
        </p:txBody>
      </p:sp>
      <p:sp>
        <p:nvSpPr>
          <p:cNvPr id="15" name="Text 12"/>
          <p:cNvSpPr/>
          <p:nvPr/>
        </p:nvSpPr>
        <p:spPr>
          <a:xfrm>
            <a:off x="793790" y="5224463"/>
            <a:ext cx="317540" cy="17454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250">
                <a:solidFill>
                  <a:srgbClr val="192A47"/>
                </a:solidFill>
                <a:latin typeface="Noto Sans Light" pitchFamily="34" charset="0"/>
                <a:ea typeface="Noto Sans Light" pitchFamily="34" charset="-122"/>
                <a:cs typeface="Noto Sans Light" pitchFamily="34" charset="-120"/>
              </a:rPr>
              <a:t>03</a:t>
            </a:r>
            <a:endParaRPr lang="en-US" sz="1250"/>
          </a:p>
        </p:txBody>
      </p:sp>
      <p:sp>
        <p:nvSpPr>
          <p:cNvPr id="16" name="Shape 13"/>
          <p:cNvSpPr/>
          <p:nvPr/>
        </p:nvSpPr>
        <p:spPr>
          <a:xfrm>
            <a:off x="793790" y="5447467"/>
            <a:ext cx="6465808" cy="22860"/>
          </a:xfrm>
          <a:prstGeom prst="rect">
            <a:avLst/>
          </a:prstGeom>
          <a:solidFill>
            <a:srgbClr val="0D47A1"/>
          </a:solidFill>
        </p:spPr>
        <p:txBody>
          <a:bodyPr/>
          <a:lstStyle/>
          <a:p/>
        </p:txBody>
      </p:sp>
      <p:sp>
        <p:nvSpPr>
          <p:cNvPr id="17" name="Text 14"/>
          <p:cNvSpPr/>
          <p:nvPr/>
        </p:nvSpPr>
        <p:spPr>
          <a:xfrm>
            <a:off x="793790" y="5572482"/>
            <a:ext cx="4430792" cy="2182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5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Декларация о недопущении фаворитизма</a:t>
            </a:r>
            <a:endParaRPr lang="en-US" sz="1550"/>
          </a:p>
        </p:txBody>
      </p:sp>
      <p:sp>
        <p:nvSpPr>
          <p:cNvPr id="18" name="Text 15"/>
          <p:cNvSpPr/>
          <p:nvPr/>
        </p:nvSpPr>
        <p:spPr>
          <a:xfrm>
            <a:off x="793790" y="5857399"/>
            <a:ext cx="6465808" cy="4454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2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Сотрудники подписывают документ о том, что рабочие решения (премии, KPI) принимаются объективно. Сотрудник воздерживается от участия в решениях при конфликте интересов до получения рекомендаций Комитета</a:t>
            </a:r>
            <a:endParaRPr lang="en-US" sz="1250"/>
          </a:p>
        </p:txBody>
      </p:sp>
      <p:sp>
        <p:nvSpPr>
          <p:cNvPr id="19" name="Text 16"/>
          <p:cNvSpPr/>
          <p:nvPr/>
        </p:nvSpPr>
        <p:spPr>
          <a:xfrm>
            <a:off x="7370683" y="5224463"/>
            <a:ext cx="317540" cy="17454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250">
                <a:solidFill>
                  <a:srgbClr val="192A47"/>
                </a:solidFill>
                <a:latin typeface="Noto Sans Light" pitchFamily="34" charset="0"/>
                <a:ea typeface="Noto Sans Light" pitchFamily="34" charset="-122"/>
                <a:cs typeface="Noto Sans Light" pitchFamily="34" charset="-120"/>
              </a:rPr>
              <a:t>04</a:t>
            </a:r>
            <a:endParaRPr lang="en-US" sz="1250"/>
          </a:p>
        </p:txBody>
      </p:sp>
      <p:sp>
        <p:nvSpPr>
          <p:cNvPr id="20" name="Shape 17"/>
          <p:cNvSpPr/>
          <p:nvPr/>
        </p:nvSpPr>
        <p:spPr>
          <a:xfrm>
            <a:off x="7370683" y="5447467"/>
            <a:ext cx="6465927" cy="22860"/>
          </a:xfrm>
          <a:prstGeom prst="rect">
            <a:avLst/>
          </a:prstGeom>
          <a:solidFill>
            <a:srgbClr val="0D47A1"/>
          </a:solidFill>
        </p:spPr>
        <p:txBody>
          <a:bodyPr/>
          <a:lstStyle/>
          <a:p/>
        </p:txBody>
      </p:sp>
      <p:sp>
        <p:nvSpPr>
          <p:cNvPr id="21" name="Text 18"/>
          <p:cNvSpPr/>
          <p:nvPr/>
        </p:nvSpPr>
        <p:spPr>
          <a:xfrm>
            <a:off x="7370683" y="5572482"/>
            <a:ext cx="3896797" cy="2182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5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Работа с последствиями расставания</a:t>
            </a:r>
            <a:endParaRPr lang="en-US" sz="1550"/>
          </a:p>
        </p:txBody>
      </p:sp>
      <p:sp>
        <p:nvSpPr>
          <p:cNvPr id="22" name="Text 19"/>
          <p:cNvSpPr/>
          <p:nvPr/>
        </p:nvSpPr>
        <p:spPr>
          <a:xfrm>
            <a:off x="7370683" y="5857399"/>
            <a:ext cx="6465927" cy="4454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2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Пропишите, что конфликты на почве личных отношений, переходящие в домогательства, травлю или саботаж, наказываются по ст. 192 ТК РФ (дисциплинарное взыскание)</a:t>
            </a:r>
            <a:endParaRPr lang="en-US" sz="1250"/>
          </a:p>
        </p:txBody>
      </p:sp>
      <p:sp>
        <p:nvSpPr>
          <p:cNvPr id="23" name="Text 20"/>
          <p:cNvSpPr/>
          <p:nvPr/>
        </p:nvSpPr>
        <p:spPr>
          <a:xfrm>
            <a:off x="793790" y="6532959"/>
            <a:ext cx="317540" cy="17454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250">
                <a:solidFill>
                  <a:srgbClr val="192A47"/>
                </a:solidFill>
                <a:latin typeface="Noto Sans Light" pitchFamily="34" charset="0"/>
                <a:ea typeface="Noto Sans Light" pitchFamily="34" charset="-122"/>
                <a:cs typeface="Noto Sans Light" pitchFamily="34" charset="-120"/>
              </a:rPr>
              <a:t>05</a:t>
            </a:r>
            <a:endParaRPr lang="en-US" sz="1250"/>
          </a:p>
        </p:txBody>
      </p:sp>
      <p:sp>
        <p:nvSpPr>
          <p:cNvPr id="24" name="Shape 21"/>
          <p:cNvSpPr/>
          <p:nvPr/>
        </p:nvSpPr>
        <p:spPr>
          <a:xfrm>
            <a:off x="793790" y="6755963"/>
            <a:ext cx="13042821" cy="22860"/>
          </a:xfrm>
          <a:prstGeom prst="rect">
            <a:avLst/>
          </a:prstGeom>
          <a:solidFill>
            <a:srgbClr val="0D47A1"/>
          </a:solidFill>
        </p:spPr>
        <p:txBody>
          <a:bodyPr/>
          <a:lstStyle/>
          <a:p/>
        </p:txBody>
      </p:sp>
      <p:sp>
        <p:nvSpPr>
          <p:cNvPr id="25" name="Text 22"/>
          <p:cNvSpPr/>
          <p:nvPr/>
        </p:nvSpPr>
        <p:spPr>
          <a:xfrm>
            <a:off x="793790" y="6880979"/>
            <a:ext cx="4427458" cy="2182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550" b="1">
                <a:solidFill>
                  <a:srgbClr val="192A47"/>
                </a:solidFill>
                <a:latin typeface="Noto Sans Extra Bold" pitchFamily="34" charset="0"/>
                <a:ea typeface="Noto Sans Extra Bold" pitchFamily="34" charset="-122"/>
                <a:cs typeface="Noto Sans Extra Bold" pitchFamily="34" charset="-120"/>
              </a:rPr>
              <a:t>Особые правила для топов и госкомпаний</a:t>
            </a:r>
            <a:endParaRPr lang="en-US" sz="1550"/>
          </a:p>
        </p:txBody>
      </p:sp>
      <p:sp>
        <p:nvSpPr>
          <p:cNvPr id="26" name="Text 23"/>
          <p:cNvSpPr/>
          <p:nvPr/>
        </p:nvSpPr>
        <p:spPr>
          <a:xfrm>
            <a:off x="793790" y="7165896"/>
            <a:ext cx="13042821" cy="29694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1250">
                <a:solidFill>
                  <a:srgbClr val="192A47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 компаниях с госучастием и по закону № 79-ФЗ о гражданской службе требования многократно строже: сокрытие личных отношений в прямом подчинении — прямое основание для увольнения</a:t>
            </a:r>
            <a:endParaRPr lang="en-US" sz="1250"/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149</Paragraphs>
  <Slides>14</Slides>
  <Notes>14</Notes>
  <TotalTime>8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3">
      <vt:lpstr>Arial</vt:lpstr>
      <vt:lpstr>Calibri Light</vt:lpstr>
      <vt:lpstr>Calibri</vt:lpstr>
      <vt:lpstr>Aptos Display</vt:lpstr>
      <vt:lpstr>Aptos</vt:lpstr>
      <vt:lpstr>Noto Sans Extra Bold</vt:lpstr>
      <vt:lpstr>Arimo</vt:lpstr>
      <vt:lpstr>Noto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HP</cp:lastModifiedBy>
  <cp:revision>3</cp:revision>
  <dcterms:created xsi:type="dcterms:W3CDTF">2026-05-04T19:30:43Z</dcterms:created>
  <dcterms:modified xsi:type="dcterms:W3CDTF">2026-05-05T08:26:01Z</dcterms:modified>
</cp:coreProperties>
</file>