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444" y="-7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pPr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5" Type="http://schemas.openxmlformats.org/officeDocument/2006/relationships/tags" Target="../tags/tag5.xml"/><Relationship Id="rId10" Type="http://schemas.openxmlformats.org/officeDocument/2006/relationships/image" Target="../media/image24.png"/><Relationship Id="rId4" Type="http://schemas.openxmlformats.org/officeDocument/2006/relationships/tags" Target="../tags/tag4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en-US" sz="46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46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46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4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Arial" panose="020B0604020202020204" pitchFamily="34" charset="-122"/>
                <a:cs typeface="Arial Black" panose="020B0A04020102020204" charset="0"/>
              </a:rPr>
              <a:t>Трудовые споры: новые реалии и современные вызовы 2025–2026
</a:t>
            </a:r>
            <a:r>
              <a:rPr lang="en-US" sz="4600" b="1" dirty="0">
                <a:solidFill>
                  <a:srgbClr val="000000"/>
                </a:solidFill>
                <a:latin typeface="Arial Black" panose="020B0A04020102020204" charset="0"/>
                <a:ea typeface="Arial" panose="020B0604020202020204" pitchFamily="34" charset="-122"/>
                <a:cs typeface="Arial Black" panose="020B0A04020102020204" charset="0"/>
              </a:rPr>
              <a:t>
</a:t>
            </a: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639570" y="7623175"/>
            <a:ext cx="7768590" cy="22644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Лектор: Юрист бюро юридической помощи 
ООО «Леганта Групп» 
</a:t>
            </a:r>
            <a:r>
              <a:rPr lang="en-US" sz="2000" b="1" i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Бабкина Полина Александровна
</a:t>
            </a:r>
            <a:r>
              <a:rPr lang="en-US" sz="2000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advokat@leganta.ru
</a:t>
            </a:r>
          </a:p>
        </p:txBody>
      </p:sp>
      <p:pic>
        <p:nvPicPr>
          <p:cNvPr id="7" name="Изображение 6" descr="qr-code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5360" y="127635"/>
            <a:ext cx="3004185" cy="300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4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Ошибка: «Нет возражений — значит, </a:t>
            </a:r>
            <a:r>
              <a:rPr lang="en-US" sz="4400" b="1" dirty="0" err="1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согласен</a:t>
            </a:r>
            <a:r>
              <a:rPr lang="en-US" sz="4400" b="1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»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4-й КСОЮ в Определении от 12.11.2025 № 8Г-25307/2025 четко указал: 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отсутствие письменных возражений не означает признание иска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, но наличие развернутого письменного документа обязывает суд дать оценку каждому доводу </a:t>
            </a:r>
            <a:r>
              <a:rPr lang="en-US" sz="24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Полноценное письменное возражение обязывает суд детально рассмотреть и прокомментировать каждый довод сторон, что формирует аргументированную позицию ответчика.</a:t>
            </a:r>
            <a:r>
              <a:rPr lang="en-US" sz="25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 err="1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Возражение</a:t>
            </a:r>
            <a:r>
              <a:rPr lang="en-US" sz="28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-</a:t>
            </a:r>
            <a:r>
              <a:rPr lang="en-US" sz="28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это инструкция для судьи, как написать решение в вашу пользу. </a:t>
            </a:r>
            <a:endParaRPr lang="ru-RU" sz="2800" dirty="0" smtClean="0"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dirty="0" err="1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Не</a:t>
            </a:r>
            <a:r>
              <a:rPr lang="en-US" sz="28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оставляйте судью наедине с позицией истца</a:t>
            </a:r>
            <a:r>
              <a:rPr lang="en-US" sz="28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БЛОК </a:t>
            </a:r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3. </a:t>
            </a:r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ПРИМИРИТЕЛЬНЫЕ ПРОЦЕДУРЫ: КТС И </a:t>
            </a:r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МЕДИАЦИЯ</a:t>
            </a:r>
          </a:p>
          <a:p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r>
              <a:rPr lang="ru-RU" sz="4800" b="1" dirty="0" smtClean="0">
                <a:solidFill>
                  <a:srgbClr val="0F1115"/>
                </a:solidFill>
                <a:latin typeface="Segoe UI" pitchFamily="34" charset="0"/>
                <a:ea typeface="Times New Roman"/>
                <a:cs typeface="Segoe UI" pitchFamily="34" charset="0"/>
              </a:rPr>
              <a:t>Досудебные и альтернативные механизмы</a:t>
            </a: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825" b="1" dirty="0">
                <a:solidFill>
                  <a:srgbClr val="0F1115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0F1115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45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Комиссия по трудовым спорам: ключевые особенности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825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Обучение представителей работодателя в КТС снижает риски неблагоприятных решений и повышает эффективность защиты интересов компании.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На предприятиях с сильным профсоюзом КТС может вынести обязательные к исполнению решения, включая выплаты, не предусмотренные законом.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Решения принимаются большинством голосов, что требует подготовки квалифицированных представителей работодателя для защиты прав и интересов компании.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КТС работает в интересах работников, и работодатель не вправе инициировать рассмотрение спора в комиссии, а только участвовать по требованию работника.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Проверка правовой справедливости соглашений
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Суд внимательно проверяет, чтобы мировое соглашение не ущемляло права работника.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2025 году суды поддерживают договоренности при добровольных и осознанных уступках сторон.
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Практические рекомендации по мировым соглашениям
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При формальных нарушениях процедуры увольнения, когда работник не требует реального восстановления на работе, выгодно предлагать мировое соглашение с компенсацией для сокращения расходов и времени.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53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Медиация и мировое соглашение — тактика и риски
</a:t>
            </a:r>
            <a:endParaRPr lang="en-US" sz="35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6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Ключевые ошибки в спорах о восстановлении на работе</a:t>
            </a: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Неправильная оценка причин увольнения и несвоевременная подготовка правовой позиции приводят к слабой защите интересов сотрудника в суде.</a:t>
            </a:r>
            <a:r>
              <a:rPr lang="en-US" sz="26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Недостаточное документальное подтверждение нарушений работодателя часто приводит к отказу в восстановлении. Важно собирать и хранить все свидетельства и переписку.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Игнорирование сроков обращения с заявлением о восстановлении снижает шансы на успех, так как процесс регулируется строгими временными рамками.</a:t>
            </a:r>
            <a:r>
              <a:rPr lang="en-US" sz="26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Отсутствие учёта специфики трудового законодательства и судебной практики при ведении спора приводит к ошибочным тактическим шагам и отрицательным результатам.</a:t>
            </a:r>
            <a:r>
              <a:rPr lang="en-US" sz="26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БЛОК 4. СПОРЫ О ВОССТАНОВЛЕНИИ НА РАБОТЕ: КЛЮЧЕВЫЕ </a:t>
            </a:r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ОШИБКИ</a:t>
            </a:r>
          </a:p>
          <a:p>
            <a:endParaRPr lang="ru-RU" sz="48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Топ </a:t>
            </a:r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ошибок работодателя в делах об увольнении</a:t>
            </a:r>
            <a:endParaRPr lang="ru-RU" sz="48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en-US" sz="825" b="1" dirty="0">
                <a:solidFill>
                  <a:srgbClr val="0F1115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520" y="2915264"/>
            <a:ext cx="606150" cy="808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2400" y="201478"/>
            <a:ext cx="16622700" cy="1620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84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Ошибка №1: формальный подход к </a:t>
            </a:r>
            <a:r>
              <a:rPr lang="en-US" sz="384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доказательствам</a:t>
            </a:r>
            <a:endParaRPr lang="ru-RU" sz="3840" b="1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1400" b="1" dirty="0" smtClean="0">
              <a:solidFill>
                <a:srgbClr val="1C3354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045" b="1" dirty="0" err="1" smtClean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Дело</a:t>
            </a:r>
            <a:r>
              <a:rPr lang="en-US" sz="2045" b="1" dirty="0" smtClean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045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№ 78-КГ23-16-К3</a:t>
            </a:r>
            <a:r>
              <a:rPr lang="en-US" sz="2355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255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от 10.07.2023
</a:t>
            </a:r>
            <a:endParaRPr lang="en-US" sz="384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45" dirty="0">
                <a:solidFill>
                  <a:srgbClr val="0F1115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Работодатель уволил сотрудника за появление в состоянии алкогольного опьянения. Доказательства: докладные записки, акт о нарушении, направление на медосвидетельствование. </a:t>
            </a:r>
            <a:r>
              <a:rPr lang="en-US" sz="2145" b="1" dirty="0">
                <a:solidFill>
                  <a:srgbClr val="0F1115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Самого заключения врача нет</a:t>
            </a:r>
            <a:r>
              <a:rPr lang="en-US" sz="2145" dirty="0">
                <a:solidFill>
                  <a:srgbClr val="0F1115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 — работник отказался ехать
</a:t>
            </a:r>
            <a:endParaRPr lang="en-US" sz="2145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0F1115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Фабула</a:t>
            </a:r>
            <a:r>
              <a:rPr lang="en-US" sz="2400" b="1" dirty="0" smtClean="0">
                <a:solidFill>
                  <a:srgbClr val="0F1115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:</a:t>
            </a:r>
            <a:endParaRPr lang="en-US" sz="2400" dirty="0"/>
          </a:p>
        </p:txBody>
      </p:sp>
      <p:sp>
        <p:nvSpPr>
          <p:cNvPr id="10" name="Text 4"/>
          <p:cNvSpPr txBox="1"/>
          <p:nvPr>
            <p:custDataLst>
              <p:tags r:id="rId2"/>
            </p:custDataLst>
          </p:nvPr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5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Отменил. Указал, что состояние опьянения может подтверждаться </a:t>
            </a:r>
            <a:r>
              <a:rPr lang="en-US" sz="215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любыми доказательствами</a:t>
            </a:r>
            <a:r>
              <a:rPr lang="en-US" sz="215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 (акты, свидетельские показания, видео). Медицинское заключение не является единственно допустимым доказательством.</a:t>
            </a:r>
            <a:r>
              <a:rPr lang="en-US" sz="2000" dirty="0">
                <a:solidFill>
                  <a:srgbClr val="0F1115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</a:p>
        </p:txBody>
      </p:sp>
      <p:sp>
        <p:nvSpPr>
          <p:cNvPr id="11" name="Text 5"/>
          <p:cNvSpPr txBox="1"/>
          <p:nvPr>
            <p:custDataLst>
              <p:tags r:id="rId3"/>
            </p:custDataLst>
          </p:nvPr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ВС РФ:</a:t>
            </a:r>
            <a:r>
              <a:rPr lang="en-US" sz="825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 
</a:t>
            </a:r>
            <a:endParaRPr lang="en-US" sz="825" dirty="0"/>
          </a:p>
        </p:txBody>
      </p:sp>
      <p:sp>
        <p:nvSpPr>
          <p:cNvPr id="12" name="Text 6"/>
          <p:cNvSpPr txBox="1"/>
          <p:nvPr/>
        </p:nvSpPr>
        <p:spPr>
          <a:xfrm>
            <a:off x="1098350" y="7758600"/>
            <a:ext cx="7865400" cy="1879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5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Восстановили работника, так как нет медицинского заключения
</a:t>
            </a:r>
            <a:endParaRPr lang="en-US" sz="215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Нижестоящие суды:</a:t>
            </a:r>
            <a:r>
              <a:rPr lang="en-US" sz="825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825" dirty="0"/>
          </a:p>
        </p:txBody>
      </p:sp>
      <p:sp>
        <p:nvSpPr>
          <p:cNvPr id="14" name="Text 8"/>
          <p:cNvSpPr txBox="1"/>
          <p:nvPr>
            <p:custDataLst>
              <p:tags r:id="rId4"/>
            </p:custDataLst>
          </p:nvPr>
        </p:nvSpPr>
        <p:spPr>
          <a:xfrm>
            <a:off x="9724462" y="7380875"/>
            <a:ext cx="7865400" cy="1879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5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Если работник отказывается от медосвидетельствования — </a:t>
            </a:r>
            <a:r>
              <a:rPr lang="en-US" sz="215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составляйте акт об отказе</a:t>
            </a:r>
            <a:r>
              <a:rPr lang="en-US" sz="215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. Фиксируйте внешние признаки (запах, шаткая походка) в присутствии 2-3 свидетелей. Суд примет это во внимание.</a:t>
            </a:r>
            <a:r>
              <a:rPr lang="en-US" sz="20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</a:p>
        </p:txBody>
      </p:sp>
      <p:sp>
        <p:nvSpPr>
          <p:cNvPr id="15" name="Text 9"/>
          <p:cNvSpPr txBox="1"/>
          <p:nvPr>
            <p:custDataLst>
              <p:tags r:id="rId5"/>
            </p:custDataLst>
          </p:nvPr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Вывод:</a:t>
            </a:r>
            <a:r>
              <a:rPr lang="en-US" sz="2400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 </a:t>
            </a:r>
            <a:r>
              <a:rPr lang="en-US" sz="825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8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20" y="2915264"/>
            <a:ext cx="606150" cy="808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201478"/>
            <a:ext cx="16622700" cy="1620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84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Ошибка №2: «Срочный договор» </a:t>
            </a:r>
            <a:r>
              <a:rPr lang="en-US" sz="3840" b="1" dirty="0" err="1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как</a:t>
            </a:r>
            <a:r>
              <a:rPr lang="en-US" sz="384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840" b="1" dirty="0" err="1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вечный</a:t>
            </a:r>
            <a:endParaRPr lang="ru-RU" sz="3840" b="1" dirty="0" smtClean="0"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2520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Дело № 78-КГ23-19-К3 12.05.2023</a:t>
            </a:r>
            <a:r>
              <a:rPr lang="en-US" sz="825" b="1" dirty="0">
                <a:solidFill>
                  <a:srgbClr val="0F1115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 
</a:t>
            </a:r>
            <a:endParaRPr lang="en-US" sz="825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4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Истец много лет работала у ответчика по ежегодно перезаключаемым срочным трудовым договорам (абз. 6 ч. 1 ст. 59 ТК РФ </a:t>
            </a:r>
            <a:r>
              <a:rPr lang="ru-RU" sz="2145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-</a:t>
            </a:r>
            <a:r>
              <a:rPr lang="en-US" sz="2145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14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временное расширение производства для гособоронзаказа). Уволена в связи с истечением очередного договора. Обратилась в суд с требованием признать договор бессрочным и восстановить на работе.
</a:t>
            </a:r>
            <a:endParaRPr lang="en-US" sz="2145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50" b="1" dirty="0" err="1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Фабула</a:t>
            </a:r>
            <a:r>
              <a:rPr lang="en-US" sz="2150" b="1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:</a:t>
            </a:r>
            <a:endParaRPr lang="en-US" sz="2150" dirty="0"/>
          </a:p>
        </p:txBody>
      </p:sp>
      <p:sp>
        <p:nvSpPr>
          <p:cNvPr id="10" name="Text 4"/>
          <p:cNvSpPr txBox="1"/>
          <p:nvPr/>
        </p:nvSpPr>
        <p:spPr>
          <a:xfrm>
            <a:off x="9794275" y="3657925"/>
            <a:ext cx="7865400" cy="1879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ru-RU" sz="2400" dirty="0" smtClean="0">
                <a:solidFill>
                  <a:srgbClr val="0F1115"/>
                </a:solidFill>
                <a:latin typeface="quote-cjk-patch"/>
              </a:rPr>
              <a:t>Отменил </a:t>
            </a:r>
            <a:r>
              <a:rPr lang="ru-RU" sz="2400" dirty="0" smtClean="0">
                <a:solidFill>
                  <a:srgbClr val="0F1115"/>
                </a:solidFill>
                <a:latin typeface="quote-cjk-patch"/>
              </a:rPr>
              <a:t>определение кассационного суда и оставил в силе решение первой </a:t>
            </a:r>
            <a:r>
              <a:rPr lang="ru-RU" sz="2400" dirty="0" smtClean="0">
                <a:solidFill>
                  <a:srgbClr val="0F1115"/>
                </a:solidFill>
                <a:latin typeface="quote-cjk-patch"/>
              </a:rPr>
              <a:t>инстанции.</a:t>
            </a:r>
          </a:p>
          <a:p>
            <a:pPr>
              <a:lnSpc>
                <a:spcPct val="115000"/>
              </a:lnSpc>
            </a:pPr>
            <a:r>
              <a:rPr lang="en-US" sz="215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5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ВС РФ: 
</a:t>
            </a:r>
            <a:endParaRPr lang="en-US" sz="2150" dirty="0"/>
          </a:p>
        </p:txBody>
      </p:sp>
      <p:sp>
        <p:nvSpPr>
          <p:cNvPr id="12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Иск удовлетворили. 
Работодатель не доказал временное расширение производства, деятельность постоянная, многократное перезаключение срочных договоров на одну функцию свидетельствует о бессрочном характере отношений.
</a:t>
            </a:r>
            <a:endParaRPr lang="en-US" sz="2295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5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Нижестоящие суды:
</a:t>
            </a:r>
            <a:endParaRPr lang="en-US" sz="2150" dirty="0"/>
          </a:p>
        </p:txBody>
      </p:sp>
      <p:sp>
        <p:nvSpPr>
          <p:cNvPr id="14" name="Text 8"/>
          <p:cNvSpPr txBox="1"/>
          <p:nvPr/>
        </p:nvSpPr>
        <p:spPr>
          <a:xfrm>
            <a:off x="9794275" y="7376411"/>
            <a:ext cx="7865400" cy="1879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50" dirty="0">
                <a:solidFill>
                  <a:srgbClr val="0F1115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Срочный трудовой договор не может быть признан законным, если работодатель не доказал объективно временный характер расширения производства. Многократное перезаключение срочных договоров на одну функцию превращает их в бессрочные. Кассационный суд не вправе переоценивать доказательства и подменять суды первой и апелляционной инстанций.
</a:t>
            </a:r>
            <a:endParaRPr lang="en-US" sz="2150" dirty="0"/>
          </a:p>
        </p:txBody>
      </p:sp>
      <p:sp>
        <p:nvSpPr>
          <p:cNvPr id="15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5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Вывод: 
</a:t>
            </a:r>
            <a:endParaRPr lang="en-US" sz="2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Ошибка №3: формула «претензий не имеем» — юридическая уязвимость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Общая фраза «претензий не имеем» без детальной расшифровки не обеспечивает юридической защиты и не препятствует последующим требованиям работника.</a:t>
            </a:r>
            <a:r>
              <a:rPr lang="en-US" sz="26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Определение 4-го КСОЮ от 12.11.2025 установило, что неполная формулировка об отсутствии претензий не лишает работника права подать иск о доначислении выплат.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Для защиты работодателя необходимо чётко расписать, какие суммы и за какие периоды покрываются компенсацией или соглашением об увольнении.</a:t>
            </a:r>
            <a:r>
              <a:rPr lang="en-US" sz="26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Рекомендуется включать в соглашения точные суммы и периоды, чтобы избежать последующих судебных споров и минимизировать риски для работодателя.</a:t>
            </a:r>
            <a:r>
              <a:rPr lang="en-US" sz="26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1" y="1317356"/>
            <a:ext cx="7925400" cy="23244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57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Ошибка №4: игнорирование северных надбавок и специальных гарантий
</a:t>
            </a:r>
            <a:endParaRPr lang="en-US" sz="4575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8" name="Text 2"/>
          <p:cNvSpPr txBox="1"/>
          <p:nvPr/>
        </p:nvSpPr>
        <p:spPr>
          <a:xfrm>
            <a:off x="1152775" y="3828081"/>
            <a:ext cx="8130237" cy="536241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Суть: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 Работодатель (СПб) не начислял северный коэффициент дистанционному работнику, проживающему в Мурманске. Апелляция посчитала, что раз в договоре указано место заключения — Санкт-Петербург, то и оплата должна быть без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коэффициента</a:t>
            </a:r>
            <a:r>
              <a:rPr lang="en-US" sz="20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.</a:t>
            </a:r>
            <a:endParaRPr lang="ru-RU" sz="2000" dirty="0" smtClean="0"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2000" b="1" dirty="0" err="1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Кассация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: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 Отменила. Указала, что суд не дал оценки доказательствам фактического проживания и работы в Мурманске, не учел особое положение истца как слабой стороны.
</a:t>
            </a:r>
            <a:r>
              <a:rPr lang="ru-RU" sz="2000" b="1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</a:t>
            </a:r>
            <a:r>
              <a:rPr lang="en-US" sz="2000" b="1" dirty="0" err="1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ывод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: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Если работник живет в особых климатических условиях, вы обязаны платить районный коэффициент и надбавки, даже если ваш офис находится в Москве. Фактическое место работы определяет размер оплаты (ст. 146 ТК РФ).</a:t>
            </a:r>
            <a:r>
              <a:rPr lang="en-US" sz="114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14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 2025–2026</a:t>
            </a:r>
            <a:r>
              <a:rPr lang="ru-RU" alt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годах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раст</a:t>
            </a:r>
            <a:r>
              <a:rPr lang="ru-RU" alt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е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 юридическая грамотность работников, активно применяются аудио- и текстовые доказательства. 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Суды усиливают презумпцию вины работодателя, ужесточая требования к подтверждению законности.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en-US" sz="50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Контекст и актуальность: трудовые споры в России
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БЛОК 5: ВЗЫСКАНИЕ </a:t>
            </a:r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УЩЕРБА С РАБОТНИКА: КОГДА ЭТО </a:t>
            </a:r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НЕВОЗМОЖНО</a:t>
            </a:r>
          </a:p>
          <a:p>
            <a:endParaRPr lang="ru-RU" sz="48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Иски работодателя — зона процессуального риска</a:t>
            </a:r>
            <a:endParaRPr lang="en-US" sz="46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8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Подсудность: ошибка в </a:t>
            </a:r>
            <a:r>
              <a:rPr lang="en-US" sz="4800" b="1" dirty="0" err="1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выборе</a:t>
            </a:r>
            <a:r>
              <a:rPr lang="en-US" sz="48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суда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Иски о взыскании ущерба с работников подаются исключительно по месту проживания ответчика, что </a:t>
            </a:r>
            <a:r>
              <a:rPr lang="en-US" sz="2500" dirty="0" err="1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определено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стать</a:t>
            </a:r>
            <a:r>
              <a:rPr lang="ru-RU" sz="25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е</a:t>
            </a:r>
            <a:r>
              <a:rPr lang="en-US" sz="25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й 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28 ГПК РФ и подтверждено судебной практикой.</a:t>
            </a:r>
            <a:r>
              <a:rPr lang="en-US" sz="25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dirty="0" err="1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Неуч</a:t>
            </a:r>
            <a:r>
              <a:rPr lang="ru-RU" sz="25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е</a:t>
            </a:r>
            <a:r>
              <a:rPr lang="en-US" sz="25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 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данного правила приводит к возврату исков судом по причине неправильной подсудности, что срывает сроки защиты работодателя.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Перед подачей иска необходимо тщательно проверять регистрацию ответчика, чтобы судебные процессы проходили корректно и без процессуальных рисков.
</a:t>
            </a:r>
            <a:endParaRPr lang="en-US" sz="2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Взыскание расходов на обучение: правовые границы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423688"/>
            <a:ext cx="9630600" cy="1291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Для правовой безопасности важно чётко разделять обязательное обучение и инициативное, чтобы избежать необоснованных требований со стороны работников.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827363"/>
            <a:ext cx="9630600" cy="1291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Пример: расходы на второе высшее образование или курсы иностранного языка нельзя возложить на работодателя, если это обучение не входит в его обязанности.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432515"/>
            <a:ext cx="9630600" cy="119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Взыскание расходов возможно только за обучение, инициированное самим работником, если оно не связано с выполнением профессиональных обязанностей.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Повышение квалификации медицинских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работников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это обязанность работодателя согласно ч. 4 ст. 196 ТК РФ и приказу Минздрава №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66н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от 03.08.2012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 затраты на него не подлежат взысканию.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22</a:t>
            </a:r>
            <a:endParaRPr lang="en-US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БЛОК 6. ПОШАГОВЫЙ ПЛАН ЗАЩИТЫ ПРИ ПОСТУПЛЕНИИ ИСКА </a:t>
            </a:r>
            <a:endParaRPr lang="ru-RU" sz="4800" b="1" dirty="0" smtClean="0">
              <a:latin typeface="Segoe UI" pitchFamily="34" charset="0"/>
              <a:cs typeface="Segoe UI" pitchFamily="34" charset="0"/>
            </a:endParaRPr>
          </a:p>
          <a:p>
            <a:endParaRPr lang="ru-RU" sz="4800" b="1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Чек-лист «Первые 24 часа</a:t>
            </a:r>
            <a:r>
              <a:rPr lang="ru-RU" sz="4800" b="1" dirty="0" smtClean="0">
                <a:latin typeface="Segoe UI" pitchFamily="34" charset="0"/>
                <a:cs typeface="Segoe UI" pitchFamily="34" charset="0"/>
              </a:rPr>
              <a:t>»</a:t>
            </a:r>
            <a:endParaRPr lang="en-US" sz="46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325" y="2650515"/>
            <a:ext cx="9042900" cy="51863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Обзор судебной практики ТК РФ, </a:t>
            </a:r>
            <a:r>
              <a:rPr lang="en-US" sz="2000" dirty="0" smtClean="0">
                <a:solidFill>
                  <a:srgbClr val="2A3E5C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2025-2026</a:t>
            </a:r>
            <a:r>
              <a:rPr lang="ru-RU" sz="2000" dirty="0" smtClean="0">
                <a:solidFill>
                  <a:srgbClr val="2A3E5C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г.</a:t>
            </a:r>
            <a:r>
              <a:rPr lang="en-US" sz="2000" dirty="0" smtClean="0">
                <a:solidFill>
                  <a:srgbClr val="2A3E5C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.</a:t>
            </a:r>
            <a:r>
              <a:rPr lang="en-US" sz="2000" dirty="0">
                <a:solidFill>
                  <a:srgbClr val="2A3E5C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Пошаговый план защиты при поступлении иска: чек-лист
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Ч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е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ткое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следование алгоритму снижает риски проигрыша и делает защиту более предсказуемой в суде.
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4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Статистика Верховного Суда РФ, 2024-2025 гг.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Тренды: количество трудовых споров и успешность защиты работодателей
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Активный сбор доказательств связан с ростом успешных судебных решений в пользу работодателей в 2025–2026 годах.
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Ранняя и системная подготовка материалов существенно увеличивает вероятность положительного исхода трудовых споров.
</a:t>
            </a:r>
            <a:endParaRPr lang="en-US" sz="4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58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Критические рекомендации для бизнеса 2025–2026
</a:t>
            </a:r>
            <a:endParaRPr lang="en-US" sz="458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Каждый пункт соглашений при увольнении должен быть подробно расписан, с </a:t>
            </a:r>
            <a:r>
              <a:rPr lang="en-US" sz="26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ч</a:t>
            </a:r>
            <a:r>
              <a:rPr lang="ru-RU" sz="26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е</a:t>
            </a:r>
            <a:r>
              <a:rPr lang="en-US" sz="2600" dirty="0" err="1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ткой</a:t>
            </a:r>
            <a:r>
              <a:rPr lang="en-US" sz="26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детализацией сумм и обязательств для исключения правовых сомнений.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Документооборот является ключевым элементом защиты — отсутствие документов значительно снижает шансы на успешную защиту работодателя.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Не взыскивайте с работников обязательные расходы, такие как повышение квалификации по закону, сосредоточьте усилия на оценке судебных рисков.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26</a:t>
            </a:r>
            <a:endParaRPr lang="en-US" sz="2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Итоги и рекомендации для эффективной защиты работодателя
</a:t>
            </a:r>
            <a:endParaRPr lang="ru-RU" sz="6000" b="1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2500" dirty="0" err="1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Суды</a:t>
            </a:r>
            <a:r>
              <a:rPr lang="en-US" sz="2500" dirty="0" smtClean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5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поддерживают добросовестных работодателей при полном документообороте и прозрачности выплат. Важно заранее формировать доказательную базу и избегать взысканий, не подкреплённых законом.</a:t>
            </a:r>
            <a:r>
              <a:rPr lang="en-US" sz="25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445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 err="1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Сегодня</a:t>
            </a:r>
            <a:r>
              <a:rPr lang="en-US" sz="6000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6000" b="1" dirty="0" err="1" smtClean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разберем</a:t>
            </a:r>
            <a:r>
              <a:rPr lang="en-US" sz="6000" b="1" dirty="0" smtClean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6000" b="1" dirty="0" err="1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три</a:t>
            </a:r>
            <a:r>
              <a:rPr lang="en-US" sz="6000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6000" b="1" dirty="0" err="1" smtClean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блока</a:t>
            </a:r>
            <a:r>
              <a:rPr lang="ru-RU" sz="6000" b="1" dirty="0" smtClean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вопросов</a:t>
            </a:r>
            <a:r>
              <a:rPr lang="en-US" sz="6000" b="1" dirty="0" smtClean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:</a:t>
            </a:r>
            <a:r>
              <a:rPr lang="en-US" sz="6000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60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Разбор типовых исков</a:t>
            </a:r>
            <a:r>
              <a:rPr 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: увольнения, зарплата, взыскание ущерба</a:t>
            </a:r>
            <a:r>
              <a:rPr lang="en-US" sz="1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</p:spPr>
        <p:txBody>
          <a:bodyPr wrap="square" lIns="0" tIns="0" rIns="0" bIns="0" rtlCol="0" anchor="t">
            <a:scene3d>
              <a:camera prst="orthographicFront"/>
              <a:lightRig rig="threePt" dir="t"/>
            </a:scene3d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Тактика ответчика (работодателя)</a:t>
            </a:r>
            <a:r>
              <a:rPr 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: как сместить бремя доказывания обратно на истца.
</a:t>
            </a:r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Инструменты</a:t>
            </a:r>
            <a:r>
              <a:rPr 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: возражения, примирительные процедуры, работа с доказательствами.</a:t>
            </a:r>
            <a:r>
              <a:rPr lang="en-US" sz="83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ru-RU" sz="4800" b="1" dirty="0" smtClean="0">
                <a:solidFill>
                  <a:srgbClr val="0F1115"/>
                </a:solidFill>
                <a:latin typeface="Segoe UI"/>
                <a:ea typeface="Times New Roman"/>
              </a:rPr>
              <a:t>БЛОК </a:t>
            </a:r>
            <a:r>
              <a:rPr lang="ru-RU" sz="4800" b="1" dirty="0" smtClean="0">
                <a:solidFill>
                  <a:srgbClr val="0F1115"/>
                </a:solidFill>
                <a:latin typeface="Segoe UI"/>
                <a:ea typeface="Times New Roman"/>
              </a:rPr>
              <a:t>1. ОСОБЕННОСТИ </a:t>
            </a:r>
            <a:r>
              <a:rPr lang="ru-RU" sz="4800" b="1" dirty="0" smtClean="0">
                <a:solidFill>
                  <a:srgbClr val="0F1115"/>
                </a:solidFill>
                <a:latin typeface="Segoe UI"/>
                <a:ea typeface="Times New Roman"/>
              </a:rPr>
              <a:t>ДОКАЗЫВАНИЯ. ПРЕЗУМПЦИЯ ВИНЫ РАБОТОДАТЕЛЯ </a:t>
            </a:r>
            <a:r>
              <a:rPr lang="en-US" sz="4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ea typeface="Arial" panose="020B0604020202020204" pitchFamily="34" charset="-122"/>
                <a:cs typeface="Arial Black" panose="020B0A04020102020204" charset="0"/>
              </a:rPr>
              <a:t>
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F1115"/>
                </a:solidFill>
                <a:latin typeface="Arial Black" panose="020B0A04020102020204" charset="0"/>
                <a:ea typeface="Arial" panose="020B0604020202020204" pitchFamily="34" charset="-122"/>
                <a:cs typeface="Arial Black" panose="020B0A04020102020204" charset="0"/>
              </a:rPr>
              <a:t>Правовая аксиома
</a:t>
            </a:r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Презумпция вины работодателя: судебная практика
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ru-RU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Обзор </a:t>
            </a:r>
            <a:r>
              <a:rPr lang="ru-RU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судебной практики Верховного Суда Российской Федерации </a:t>
            </a:r>
            <a:r>
              <a:rPr lang="ru-RU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№ </a:t>
            </a:r>
            <a:r>
              <a:rPr lang="ru-RU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 (2025) </a:t>
            </a:r>
            <a:r>
              <a:rPr lang="en-US" sz="26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закрепляет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обязанность работодателя доказывать соблюдение закона при увольнении, включая отсутствие дискриминации и правильность процедур.
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Работник заявляет о нарушении, а задача работодателя — представить убедительные доказательства для опровержения иска, что смещает юридическую норму в пользу истца.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4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Юридические фикции и презумпции: как суд «помогает» работнику?</a:t>
            </a:r>
            <a:r>
              <a:rPr lang="en-US" sz="4400" b="1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44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Суды активно используют 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фикции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 — приемы, при которых заведомо недоказанный факт признается существующим в пользу работника, если работодатель не предоставил опровержений</a:t>
            </a:r>
            <a:r>
              <a:rPr lang="en-US" sz="24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Гражданско-правовые фикции не защищают работодателя, зато усиливают позиции работников, например, в переквалификации отношений и жалобах на незаконное увольнение.</a:t>
            </a:r>
            <a:r>
              <a:rPr lang="en-US" sz="25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00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Это обязывает работодателей тщательно документировать все проявления трудовых отношений и заранее готовить опровержения для суда.</a:t>
            </a:r>
            <a:r>
              <a:rPr lang="en-US" sz="25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600" b="1" dirty="0"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Стратегическая защита: «зеркальное досье»</a:t>
            </a: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Проактивный документооборот — ключевой инструмент, позволяющий представить суду последовательную и проверяемую позицию.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Каждое заявление работника должно иметь письменный ответ с подписями и подписанными актами для подтверждения позиции работодателя.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Системное приобщение доказательств с возражениями минимизирует возможности суда «додумывать» факты в пользу истца и повышает шансы на защиту.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Чем раньше доказательства предоставлены в возражениях, тем меньше риск негативных выводов со стороны суда.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ru-RU" sz="4800" b="1" dirty="0" smtClean="0">
                <a:solidFill>
                  <a:srgbClr val="0F1115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БЛОК </a:t>
            </a:r>
            <a:r>
              <a:rPr lang="ru-RU" sz="4800" b="1" dirty="0" smtClean="0">
                <a:solidFill>
                  <a:srgbClr val="0F1115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2. </a:t>
            </a:r>
            <a:r>
              <a:rPr lang="ru-RU" sz="4800" b="1" dirty="0" smtClean="0">
                <a:solidFill>
                  <a:srgbClr val="0F1115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ЭФФЕКТИВНАЯ ПОДГОТОВКА ВОЗРАЖЕНИЙ </a:t>
            </a:r>
            <a:r>
              <a:rPr lang="en-US" sz="4800" b="1" dirty="0">
                <a:solidFill>
                  <a:srgbClr val="1C3354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
</a:t>
            </a:r>
            <a:r>
              <a:rPr lang="en-US" sz="4800" b="1" dirty="0">
                <a:solidFill>
                  <a:srgbClr val="000000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
</a:t>
            </a:r>
            <a:r>
              <a:rPr lang="ru-RU" sz="4800" b="1" dirty="0" smtClean="0">
                <a:solidFill>
                  <a:srgbClr val="0F1115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Процессуальный инструментарий</a:t>
            </a:r>
            <a:r>
              <a:rPr lang="en-US" sz="2800" b="1" dirty="0">
                <a:solidFill>
                  <a:srgbClr val="1C3354"/>
                </a:solidFill>
                <a:latin typeface="Arial Black" panose="020B0A04020102020204" charset="0"/>
                <a:ea typeface="Arial" panose="020B0604020202020204" pitchFamily="34" charset="-122"/>
                <a:cs typeface="Arial Black" panose="020B0A04020102020204" charset="0"/>
              </a:rPr>
              <a:t>
</a:t>
            </a:r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Структурированность и логичность изложения
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Эффективные письменные возражения характеризуются чёткой структурой и логическим последовательным изложением мысли. Каждая часть должна плавно переходить в следующую, обеспечивая ясность и понимание.
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Аргументированность и конкретика
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Важно подкреплять позиции конкретными фактами и доказательствами. Аргументы должны быть убедительными, релевантными и подкреплёнными примерами, что повышает доверие и эффективность коммуникации.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13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Ключевые элементы эффективных письменных возражений
</a:t>
            </a:r>
            <a:endParaRPr lang="en-US" sz="313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9.3807874015749,&quot;left&quot;:765.7056692913386,&quot;top&quot;:229.54834645669288,&quot;width&quot;:624.81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9.3807874015749,&quot;left&quot;:765.7056692913386,&quot;top&quot;:229.54834645669288,&quot;width&quot;:624.81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9.3807874015749,&quot;left&quot;:765.7056692913386,&quot;top&quot;:229.54834645669288,&quot;width&quot;:624.81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9.3807874015749,&quot;left&quot;:765.7056692913386,&quot;top&quot;:229.54834645669288,&quot;width&quot;:624.81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29.3807874015749,&quot;left&quot;:765.7056692913386,&quot;top&quot;:229.54834645669288,&quot;width&quot;:624.81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1172</Words>
  <Application>Microsoft Office PowerPoint</Application>
  <PresentationFormat>Произвольный</PresentationFormat>
  <Paragraphs>161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15</cp:revision>
  <dcterms:created xsi:type="dcterms:W3CDTF">2026-02-11T14:27:00Z</dcterms:created>
  <dcterms:modified xsi:type="dcterms:W3CDTF">2026-02-26T12:10:50Z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9F1C87D0A1C1452DA7B49D09FFD1B90B_12</vt:lpwstr>
  </property>
  <property fmtid="{D5CDD505-2E9C-101B-9397-08002B2CF9AE}" pid="3" name="KSOProductBuildVer">
    <vt:lpwstr>1049-12.2.0.23196</vt:lpwstr>
  </property>
</Properties>
</file>