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Calibri" pitchFamily="34" charset="0"/>
      <p:regular r:id="rId23"/>
      <p:bold r:id="rId24"/>
      <p:italic r:id="rId25"/>
      <p:boldItalic r:id="rId26"/>
    </p:embeddedFont>
    <p:embeddedFont>
      <p:font typeface="Montserrat" charset="-52"/>
      <p:regular r:id="rId2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5" d="100"/>
          <a:sy n="75" d="100"/>
        </p:scale>
        <p:origin x="-108" y="-174"/>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19</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965309" y="279400"/>
            <a:ext cx="7627382" cy="2494121"/>
          </a:xfrm>
          <a:prstGeom prst="rect">
            <a:avLst/>
          </a:prstGeom>
          <a:noFill/>
          <a:ln/>
        </p:spPr>
        <p:txBody>
          <a:bodyPr wrap="squar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Налоговое администрирование 2026: Новая реальность для бизнеса и юриста</a:t>
            </a:r>
            <a:endParaRPr lang="en-US" sz="3900" dirty="0"/>
          </a:p>
        </p:txBody>
      </p:sp>
      <p:sp>
        <p:nvSpPr>
          <p:cNvPr id="4" name="Text 1"/>
          <p:cNvSpPr/>
          <p:nvPr/>
        </p:nvSpPr>
        <p:spPr>
          <a:xfrm>
            <a:off x="6244709" y="4897517"/>
            <a:ext cx="7627382" cy="1213009"/>
          </a:xfrm>
          <a:prstGeom prst="rect">
            <a:avLst/>
          </a:prstGeom>
          <a:noFill/>
          <a:ln/>
        </p:spPr>
        <p:txBody>
          <a:bodyPr wrap="square" lIns="0" tIns="0" rIns="0" bIns="0" rtlCol="0" anchor="t"/>
          <a:lstStyle/>
          <a:p>
            <a:pPr marL="0" indent="0" algn="l">
              <a:lnSpc>
                <a:spcPts val="2350"/>
              </a:lnSpc>
              <a:buNone/>
            </a:pPr>
            <a:endParaRPr lang="en-US" sz="1450" dirty="0"/>
          </a:p>
        </p:txBody>
      </p:sp>
      <p:sp>
        <p:nvSpPr>
          <p:cNvPr id="5" name="TextBox 4"/>
          <p:cNvSpPr txBox="1"/>
          <p:nvPr/>
        </p:nvSpPr>
        <p:spPr>
          <a:xfrm>
            <a:off x="5519420" y="5358844"/>
            <a:ext cx="5669280" cy="2862322"/>
          </a:xfrm>
          <a:prstGeom prst="rect">
            <a:avLst/>
          </a:prstGeom>
          <a:noFill/>
        </p:spPr>
        <p:txBody>
          <a:bodyPr wrap="square" rtlCol="0">
            <a:spAutoFit/>
          </a:bodyPr>
          <a:lstStyle/>
          <a:p>
            <a:r>
              <a:rPr lang="ru-RU" b="1" dirty="0" smtClean="0">
                <a:latin typeface="Times New Roman" pitchFamily="18" charset="0"/>
                <a:cs typeface="Times New Roman" pitchFamily="18" charset="0"/>
              </a:rPr>
              <a:t>Спикер: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Некрасова Наталия Васильевна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*генеральный директор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бюро юридической помощи «</a:t>
            </a:r>
            <a:r>
              <a:rPr lang="ru-RU" dirty="0" err="1" smtClean="0">
                <a:latin typeface="Times New Roman" pitchFamily="18" charset="0"/>
                <a:cs typeface="Times New Roman" pitchFamily="18" charset="0"/>
              </a:rPr>
              <a:t>Леганта</a:t>
            </a:r>
            <a:r>
              <a:rPr lang="ru-RU" dirty="0" smtClean="0">
                <a:latin typeface="Times New Roman" pitchFamily="18" charset="0"/>
                <a:cs typeface="Times New Roman" pitchFamily="18" charset="0"/>
              </a:rPr>
              <a:t> Групп» </a:t>
            </a:r>
          </a:p>
          <a:p>
            <a:pPr algn="just"/>
            <a:r>
              <a:rPr lang="ru-RU" dirty="0" smtClean="0">
                <a:latin typeface="Times New Roman" pitchFamily="18" charset="0"/>
                <a:cs typeface="Times New Roman" pitchFamily="18" charset="0"/>
              </a:rPr>
              <a:t>*специалист в области налогового, корпоративного, </a:t>
            </a:r>
          </a:p>
          <a:p>
            <a:pPr algn="just"/>
            <a:r>
              <a:rPr lang="ru-RU" dirty="0" smtClean="0">
                <a:latin typeface="Times New Roman" pitchFamily="18" charset="0"/>
                <a:cs typeface="Times New Roman" pitchFamily="18" charset="0"/>
              </a:rPr>
              <a:t>договорного права, с опытом работы более 10 лет</a:t>
            </a:r>
          </a:p>
          <a:p>
            <a:pPr algn="just"/>
            <a:r>
              <a:rPr lang="ru-RU" dirty="0" smtClean="0">
                <a:latin typeface="Times New Roman" pitchFamily="18" charset="0"/>
                <a:cs typeface="Times New Roman" pitchFamily="18" charset="0"/>
              </a:rPr>
              <a:t>*дипломированный специалист по направлению «Оценка бизнеса».</a:t>
            </a:r>
          </a:p>
          <a:p>
            <a:endParaRPr lang="ru-RU" dirty="0"/>
          </a:p>
        </p:txBody>
      </p:sp>
      <p:pic>
        <p:nvPicPr>
          <p:cNvPr id="6" name="Рисунок 5" descr="5215206564099201022-no-bg-preview (carve.photos).png"/>
          <p:cNvPicPr>
            <a:picLocks noChangeAspect="1"/>
          </p:cNvPicPr>
          <p:nvPr/>
        </p:nvPicPr>
        <p:blipFill>
          <a:blip r:embed="rId4"/>
          <a:stretch>
            <a:fillRect/>
          </a:stretch>
        </p:blipFill>
        <p:spPr>
          <a:xfrm>
            <a:off x="9511212" y="0"/>
            <a:ext cx="5484257" cy="82296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97400" y="1696075"/>
            <a:ext cx="7734300" cy="49618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44709" y="582335"/>
            <a:ext cx="7627382" cy="997744"/>
          </a:xfrm>
          <a:prstGeom prst="rect">
            <a:avLst/>
          </a:prstGeom>
          <a:noFill/>
          <a:ln/>
        </p:spPr>
        <p:txBody>
          <a:bodyPr wrap="squar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Единый налоговый счёт (ЕНС): Новые правила и риски</a:t>
            </a:r>
            <a:endParaRPr lang="en-US" sz="3100" dirty="0"/>
          </a:p>
        </p:txBody>
      </p:sp>
      <p:sp>
        <p:nvSpPr>
          <p:cNvPr id="4" name="Text 1"/>
          <p:cNvSpPr/>
          <p:nvPr/>
        </p:nvSpPr>
        <p:spPr>
          <a:xfrm>
            <a:off x="6244709" y="1864400"/>
            <a:ext cx="76273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С 1 сентября 2026 года вступают в силу поправки в НК РФ, касающиеся ЕНС, направленные на предотвращение злоупотреблений и обеспечение налоговой цели перечислений.</a:t>
            </a:r>
            <a:endParaRPr lang="en-US" sz="1450" dirty="0"/>
          </a:p>
        </p:txBody>
      </p:sp>
      <p:pic>
        <p:nvPicPr>
          <p:cNvPr id="5" name="Image 1" descr="preencoded.png"/>
          <p:cNvPicPr>
            <a:picLocks noChangeAspect="1"/>
          </p:cNvPicPr>
          <p:nvPr/>
        </p:nvPicPr>
        <p:blipFill>
          <a:blip r:embed="rId4"/>
          <a:stretch>
            <a:fillRect/>
          </a:stretch>
        </p:blipFill>
        <p:spPr>
          <a:xfrm>
            <a:off x="6221849" y="2987397"/>
            <a:ext cx="3740944" cy="45720"/>
          </a:xfrm>
          <a:prstGeom prst="rect">
            <a:avLst/>
          </a:prstGeom>
        </p:spPr>
      </p:pic>
      <p:sp>
        <p:nvSpPr>
          <p:cNvPr id="6" name="Text 2"/>
          <p:cNvSpPr/>
          <p:nvPr/>
        </p:nvSpPr>
        <p:spPr>
          <a:xfrm>
            <a:off x="6244709" y="3222665"/>
            <a:ext cx="3695224" cy="935117"/>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Запрет на пополнение чужого ЕНС без налоговой цели</a:t>
            </a:r>
            <a:endParaRPr lang="en-US" sz="1950" dirty="0"/>
          </a:p>
        </p:txBody>
      </p:sp>
      <p:sp>
        <p:nvSpPr>
          <p:cNvPr id="7" name="Text 3"/>
          <p:cNvSpPr/>
          <p:nvPr/>
        </p:nvSpPr>
        <p:spPr>
          <a:xfrm>
            <a:off x="6244709" y="4271486"/>
            <a:ext cx="3695224"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Деньги вернутся отправителю, если у владельца ЕНС нет налоговой обязанности.</a:t>
            </a:r>
            <a:endParaRPr lang="en-US" sz="1450" dirty="0"/>
          </a:p>
        </p:txBody>
      </p:sp>
      <p:pic>
        <p:nvPicPr>
          <p:cNvPr id="8" name="Image 2" descr="preencoded.png"/>
          <p:cNvPicPr>
            <a:picLocks noChangeAspect="1"/>
          </p:cNvPicPr>
          <p:nvPr/>
        </p:nvPicPr>
        <p:blipFill>
          <a:blip r:embed="rId4"/>
          <a:stretch>
            <a:fillRect/>
          </a:stretch>
        </p:blipFill>
        <p:spPr>
          <a:xfrm>
            <a:off x="10154007" y="2987397"/>
            <a:ext cx="3740944" cy="45720"/>
          </a:xfrm>
          <a:prstGeom prst="rect">
            <a:avLst/>
          </a:prstGeom>
        </p:spPr>
      </p:pic>
      <p:sp>
        <p:nvSpPr>
          <p:cNvPr id="9" name="Text 4"/>
          <p:cNvSpPr/>
          <p:nvPr/>
        </p:nvSpPr>
        <p:spPr>
          <a:xfrm>
            <a:off x="10176867" y="3222665"/>
            <a:ext cx="3695224" cy="623411"/>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Возможность частичного зачета</a:t>
            </a:r>
            <a:endParaRPr lang="en-US" sz="1950" dirty="0"/>
          </a:p>
        </p:txBody>
      </p:sp>
      <p:sp>
        <p:nvSpPr>
          <p:cNvPr id="10" name="Text 5"/>
          <p:cNvSpPr/>
          <p:nvPr/>
        </p:nvSpPr>
        <p:spPr>
          <a:xfrm>
            <a:off x="10176867" y="3959781"/>
            <a:ext cx="3695224"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При недостаточности сальдо ЕНС зачет будет проведен в пределах имеющихся средств.</a:t>
            </a:r>
            <a:endParaRPr lang="en-US" sz="1450" dirty="0"/>
          </a:p>
        </p:txBody>
      </p:sp>
      <p:pic>
        <p:nvPicPr>
          <p:cNvPr id="11" name="Image 3" descr="preencoded.png"/>
          <p:cNvPicPr>
            <a:picLocks noChangeAspect="1"/>
          </p:cNvPicPr>
          <p:nvPr/>
        </p:nvPicPr>
        <p:blipFill>
          <a:blip r:embed="rId5"/>
          <a:stretch>
            <a:fillRect/>
          </a:stretch>
        </p:blipFill>
        <p:spPr>
          <a:xfrm>
            <a:off x="6221849" y="5560338"/>
            <a:ext cx="7673102" cy="45720"/>
          </a:xfrm>
          <a:prstGeom prst="rect">
            <a:avLst/>
          </a:prstGeom>
        </p:spPr>
      </p:pic>
      <p:sp>
        <p:nvSpPr>
          <p:cNvPr id="12" name="Text 6"/>
          <p:cNvSpPr/>
          <p:nvPr/>
        </p:nvSpPr>
        <p:spPr>
          <a:xfrm>
            <a:off x="6244709" y="5795605"/>
            <a:ext cx="2870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Риски цифровизации</a:t>
            </a:r>
            <a:endParaRPr lang="en-US" sz="1950" dirty="0"/>
          </a:p>
        </p:txBody>
      </p:sp>
      <p:sp>
        <p:nvSpPr>
          <p:cNvPr id="13" name="Text 7"/>
          <p:cNvSpPr/>
          <p:nvPr/>
        </p:nvSpPr>
        <p:spPr>
          <a:xfrm>
            <a:off x="6244709" y="6221016"/>
            <a:ext cx="76273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Ошибки алгоритмов или некорректные данные могут влиять на статус налогоплательщика и требовать постоянного мониторинга.</a:t>
            </a:r>
            <a:endParaRPr lang="en-US" sz="1450" dirty="0"/>
          </a:p>
        </p:txBody>
      </p:sp>
      <p:sp>
        <p:nvSpPr>
          <p:cNvPr id="14" name="Text 8"/>
          <p:cNvSpPr/>
          <p:nvPr/>
        </p:nvSpPr>
        <p:spPr>
          <a:xfrm>
            <a:off x="6244709" y="7040761"/>
            <a:ext cx="76273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Юристам и бизнесу необходимо регулярно анализировать движение средств на ЕНС и планировать налоговые платежи.</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44709" y="1975961"/>
            <a:ext cx="7627382" cy="1870591"/>
          </a:xfrm>
          <a:prstGeom prst="rect">
            <a:avLst/>
          </a:prstGeom>
          <a:noFill/>
          <a:ln/>
        </p:spPr>
        <p:txBody>
          <a:bodyPr wrap="squar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Пени и Ответственность: Продление Льгот и Новые Правила</a:t>
            </a:r>
            <a:endParaRPr lang="en-US" sz="3900" dirty="0"/>
          </a:p>
        </p:txBody>
      </p:sp>
      <p:sp>
        <p:nvSpPr>
          <p:cNvPr id="4" name="Text 1"/>
          <p:cNvSpPr/>
          <p:nvPr/>
        </p:nvSpPr>
        <p:spPr>
          <a:xfrm>
            <a:off x="6244709" y="4130873"/>
            <a:ext cx="7627382" cy="2122765"/>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Институт пеней и налоговой ответственности является краеугольным камнем системы налогового права. Он представляет собой точку пересечения фискальных интересов государства и гарантий защиты прав налогоплательщика. В 2026 году ожидается не столько ужесточение санкций, сколько тонкая настройка механизмов ответственности, включающая продление некоторых льготных режимов, развитие дифференцированного подхода и усиление превентивных мер.</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0"/>
          <p:cNvSpPr/>
          <p:nvPr/>
        </p:nvSpPr>
        <p:spPr>
          <a:xfrm>
            <a:off x="758309" y="2065734"/>
            <a:ext cx="2892623" cy="356235"/>
          </a:xfrm>
          <a:prstGeom prst="roundRect">
            <a:avLst>
              <a:gd name="adj" fmla="val 63861"/>
            </a:avLst>
          </a:prstGeom>
          <a:solidFill>
            <a:srgbClr val="D4E9F7"/>
          </a:solidFill>
          <a:ln/>
        </p:spPr>
      </p:sp>
      <p:sp>
        <p:nvSpPr>
          <p:cNvPr id="3" name="Text 1"/>
          <p:cNvSpPr/>
          <p:nvPr/>
        </p:nvSpPr>
        <p:spPr>
          <a:xfrm>
            <a:off x="872014" y="2122527"/>
            <a:ext cx="2665214" cy="242649"/>
          </a:xfrm>
          <a:prstGeom prst="rect">
            <a:avLst/>
          </a:prstGeom>
          <a:noFill/>
          <a:ln/>
        </p:spPr>
        <p:txBody>
          <a:bodyPr wrap="none" lIns="0" tIns="0" rIns="0" bIns="0" rtlCol="0" anchor="t"/>
          <a:lstStyle/>
          <a:p>
            <a:pPr marL="0" indent="0" algn="l">
              <a:lnSpc>
                <a:spcPts val="1900"/>
              </a:lnSpc>
              <a:buNone/>
            </a:pPr>
            <a:r>
              <a:rPr lang="en-US" sz="1150" dirty="0">
                <a:solidFill>
                  <a:srgbClr val="384653"/>
                </a:solidFill>
                <a:latin typeface="Montserrat" pitchFamily="34" charset="0"/>
                <a:ea typeface="Montserrat" pitchFamily="34" charset="-122"/>
                <a:cs typeface="Montserrat" pitchFamily="34" charset="-120"/>
              </a:rPr>
              <a:t>НАЛОГОВАЯ ОТВЕТСТВЕННОСТЬ</a:t>
            </a:r>
            <a:endParaRPr lang="en-US" sz="1150" dirty="0"/>
          </a:p>
        </p:txBody>
      </p:sp>
      <p:sp>
        <p:nvSpPr>
          <p:cNvPr id="4" name="Text 2"/>
          <p:cNvSpPr/>
          <p:nvPr/>
        </p:nvSpPr>
        <p:spPr>
          <a:xfrm>
            <a:off x="758309" y="2497693"/>
            <a:ext cx="9459516" cy="498872"/>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Налоговая Ответственность: Обзор Штрафов</a:t>
            </a:r>
            <a:endParaRPr lang="en-US" sz="3100" dirty="0"/>
          </a:p>
        </p:txBody>
      </p:sp>
      <p:sp>
        <p:nvSpPr>
          <p:cNvPr id="5" name="Shape 3"/>
          <p:cNvSpPr/>
          <p:nvPr/>
        </p:nvSpPr>
        <p:spPr>
          <a:xfrm>
            <a:off x="758309" y="3280886"/>
            <a:ext cx="4244816" cy="2063234"/>
          </a:xfrm>
          <a:prstGeom prst="roundRect">
            <a:avLst>
              <a:gd name="adj" fmla="val 5318"/>
            </a:avLst>
          </a:prstGeom>
          <a:solidFill>
            <a:srgbClr val="FFFFFF"/>
          </a:solidFill>
          <a:ln w="22860">
            <a:solidFill>
              <a:srgbClr val="BACFDD"/>
            </a:solidFill>
            <a:prstDash val="solid"/>
          </a:ln>
        </p:spPr>
      </p:sp>
      <p:pic>
        <p:nvPicPr>
          <p:cNvPr id="6" name="Image 0" descr="preencoded.png"/>
          <p:cNvPicPr>
            <a:picLocks noChangeAspect="1"/>
          </p:cNvPicPr>
          <p:nvPr/>
        </p:nvPicPr>
        <p:blipFill>
          <a:blip r:embed="rId3"/>
          <a:stretch>
            <a:fillRect/>
          </a:stretch>
        </p:blipFill>
        <p:spPr>
          <a:xfrm>
            <a:off x="735449" y="3280886"/>
            <a:ext cx="91440" cy="2063234"/>
          </a:xfrm>
          <a:prstGeom prst="rect">
            <a:avLst/>
          </a:prstGeom>
        </p:spPr>
      </p:pic>
      <p:sp>
        <p:nvSpPr>
          <p:cNvPr id="7" name="Text 4"/>
          <p:cNvSpPr/>
          <p:nvPr/>
        </p:nvSpPr>
        <p:spPr>
          <a:xfrm>
            <a:off x="1039297" y="3493294"/>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Недоимка</a:t>
            </a:r>
            <a:endParaRPr lang="en-US" sz="1950" dirty="0"/>
          </a:p>
        </p:txBody>
      </p:sp>
      <p:sp>
        <p:nvSpPr>
          <p:cNvPr id="8" name="Text 5"/>
          <p:cNvSpPr/>
          <p:nvPr/>
        </p:nvSpPr>
        <p:spPr>
          <a:xfrm>
            <a:off x="1039297" y="3918704"/>
            <a:ext cx="3751421"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Штраф составляет </a:t>
            </a:r>
            <a:r>
              <a:rPr lang="en-US" sz="1450" dirty="0">
                <a:solidFill>
                  <a:srgbClr val="2589C9"/>
                </a:solidFill>
                <a:latin typeface="Montserrat" pitchFamily="34" charset="0"/>
                <a:ea typeface="Montserrat" pitchFamily="34" charset="-122"/>
                <a:cs typeface="Montserrat" pitchFamily="34" charset="-120"/>
              </a:rPr>
              <a:t>20%</a:t>
            </a:r>
            <a:r>
              <a:rPr lang="en-US" sz="1450" dirty="0">
                <a:solidFill>
                  <a:srgbClr val="384653"/>
                </a:solidFill>
                <a:latin typeface="Montserrat" pitchFamily="34" charset="0"/>
                <a:ea typeface="Montserrat" pitchFamily="34" charset="-122"/>
                <a:cs typeface="Montserrat" pitchFamily="34" charset="-120"/>
              </a:rPr>
              <a:t> от суммы недоимки. При умышленной неуплате — до </a:t>
            </a:r>
            <a:r>
              <a:rPr lang="en-US" sz="1450" dirty="0">
                <a:solidFill>
                  <a:srgbClr val="2589C9"/>
                </a:solidFill>
                <a:latin typeface="Montserrat" pitchFamily="34" charset="0"/>
                <a:ea typeface="Montserrat" pitchFamily="34" charset="-122"/>
                <a:cs typeface="Montserrat" pitchFamily="34" charset="-120"/>
              </a:rPr>
              <a:t>40%</a:t>
            </a:r>
            <a:r>
              <a:rPr lang="en-US" sz="1450" dirty="0">
                <a:solidFill>
                  <a:srgbClr val="384653"/>
                </a:solidFill>
                <a:latin typeface="Montserrat" pitchFamily="34" charset="0"/>
                <a:ea typeface="Montserrat" pitchFamily="34" charset="-122"/>
                <a:cs typeface="Montserrat" pitchFamily="34" charset="-120"/>
              </a:rPr>
              <a:t> (ст. 58, 122 НК РФ).</a:t>
            </a:r>
            <a:endParaRPr lang="en-US" sz="1450" dirty="0"/>
          </a:p>
        </p:txBody>
      </p:sp>
      <p:sp>
        <p:nvSpPr>
          <p:cNvPr id="9" name="Shape 6"/>
          <p:cNvSpPr/>
          <p:nvPr/>
        </p:nvSpPr>
        <p:spPr>
          <a:xfrm>
            <a:off x="5192673" y="3280886"/>
            <a:ext cx="4244935" cy="2063234"/>
          </a:xfrm>
          <a:prstGeom prst="roundRect">
            <a:avLst>
              <a:gd name="adj" fmla="val 5318"/>
            </a:avLst>
          </a:prstGeom>
          <a:solidFill>
            <a:srgbClr val="FFFFFF"/>
          </a:solidFill>
          <a:ln w="22860">
            <a:solidFill>
              <a:srgbClr val="BACFDD"/>
            </a:solidFill>
            <a:prstDash val="solid"/>
          </a:ln>
        </p:spPr>
      </p:sp>
      <p:pic>
        <p:nvPicPr>
          <p:cNvPr id="10" name="Image 1" descr="preencoded.png"/>
          <p:cNvPicPr>
            <a:picLocks noChangeAspect="1"/>
          </p:cNvPicPr>
          <p:nvPr/>
        </p:nvPicPr>
        <p:blipFill>
          <a:blip r:embed="rId3"/>
          <a:stretch>
            <a:fillRect/>
          </a:stretch>
        </p:blipFill>
        <p:spPr>
          <a:xfrm>
            <a:off x="5169813" y="3280886"/>
            <a:ext cx="91440" cy="2063234"/>
          </a:xfrm>
          <a:prstGeom prst="rect">
            <a:avLst/>
          </a:prstGeom>
        </p:spPr>
      </p:pic>
      <p:sp>
        <p:nvSpPr>
          <p:cNvPr id="11" name="Text 7"/>
          <p:cNvSpPr/>
          <p:nvPr/>
        </p:nvSpPr>
        <p:spPr>
          <a:xfrm>
            <a:off x="5473660" y="3493294"/>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Налоговый Агент</a:t>
            </a:r>
            <a:endParaRPr lang="en-US" sz="1950" dirty="0"/>
          </a:p>
        </p:txBody>
      </p:sp>
      <p:sp>
        <p:nvSpPr>
          <p:cNvPr id="12" name="Text 8"/>
          <p:cNvSpPr/>
          <p:nvPr/>
        </p:nvSpPr>
        <p:spPr>
          <a:xfrm>
            <a:off x="5473660" y="3918704"/>
            <a:ext cx="3751540" cy="1213009"/>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За невыполнение обязанностей налогового агента штраф в размере </a:t>
            </a:r>
            <a:r>
              <a:rPr lang="en-US" sz="1450" dirty="0">
                <a:solidFill>
                  <a:srgbClr val="2589C9"/>
                </a:solidFill>
                <a:latin typeface="Montserrat" pitchFamily="34" charset="0"/>
                <a:ea typeface="Montserrat" pitchFamily="34" charset="-122"/>
                <a:cs typeface="Montserrat" pitchFamily="34" charset="-120"/>
              </a:rPr>
              <a:t>20%</a:t>
            </a:r>
            <a:r>
              <a:rPr lang="en-US" sz="1450" dirty="0">
                <a:solidFill>
                  <a:srgbClr val="384653"/>
                </a:solidFill>
                <a:latin typeface="Montserrat" pitchFamily="34" charset="0"/>
                <a:ea typeface="Montserrat" pitchFamily="34" charset="-122"/>
                <a:cs typeface="Montserrat" pitchFamily="34" charset="-120"/>
              </a:rPr>
              <a:t> от неуплаченных налогов (ст. 123 НК РФ).</a:t>
            </a:r>
            <a:endParaRPr lang="en-US" sz="1450" dirty="0"/>
          </a:p>
        </p:txBody>
      </p:sp>
      <p:sp>
        <p:nvSpPr>
          <p:cNvPr id="13" name="Shape 9"/>
          <p:cNvSpPr/>
          <p:nvPr/>
        </p:nvSpPr>
        <p:spPr>
          <a:xfrm>
            <a:off x="9627156" y="3280886"/>
            <a:ext cx="4244816" cy="2063234"/>
          </a:xfrm>
          <a:prstGeom prst="roundRect">
            <a:avLst>
              <a:gd name="adj" fmla="val 5318"/>
            </a:avLst>
          </a:prstGeom>
          <a:solidFill>
            <a:srgbClr val="FFFFFF"/>
          </a:solidFill>
          <a:ln w="22860">
            <a:solidFill>
              <a:srgbClr val="BACFDD"/>
            </a:solidFill>
            <a:prstDash val="solid"/>
          </a:ln>
        </p:spPr>
      </p:sp>
      <p:pic>
        <p:nvPicPr>
          <p:cNvPr id="14" name="Image 2" descr="preencoded.png"/>
          <p:cNvPicPr>
            <a:picLocks noChangeAspect="1"/>
          </p:cNvPicPr>
          <p:nvPr/>
        </p:nvPicPr>
        <p:blipFill>
          <a:blip r:embed="rId3"/>
          <a:stretch>
            <a:fillRect/>
          </a:stretch>
        </p:blipFill>
        <p:spPr>
          <a:xfrm>
            <a:off x="9604296" y="3280886"/>
            <a:ext cx="91440" cy="2063234"/>
          </a:xfrm>
          <a:prstGeom prst="rect">
            <a:avLst/>
          </a:prstGeom>
        </p:spPr>
      </p:pic>
      <p:sp>
        <p:nvSpPr>
          <p:cNvPr id="15" name="Text 10"/>
          <p:cNvSpPr/>
          <p:nvPr/>
        </p:nvSpPr>
        <p:spPr>
          <a:xfrm>
            <a:off x="9908143" y="3493294"/>
            <a:ext cx="289190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Требование об Уплате</a:t>
            </a:r>
            <a:endParaRPr lang="en-US" sz="1950" dirty="0"/>
          </a:p>
        </p:txBody>
      </p:sp>
      <p:sp>
        <p:nvSpPr>
          <p:cNvPr id="16" name="Text 11"/>
          <p:cNvSpPr/>
          <p:nvPr/>
        </p:nvSpPr>
        <p:spPr>
          <a:xfrm>
            <a:off x="9908143" y="3918704"/>
            <a:ext cx="3751421"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Направляется в течение </a:t>
            </a:r>
            <a:r>
              <a:rPr lang="en-US" sz="1450" dirty="0">
                <a:solidFill>
                  <a:srgbClr val="2589C9"/>
                </a:solidFill>
                <a:latin typeface="Montserrat" pitchFamily="34" charset="0"/>
                <a:ea typeface="Montserrat" pitchFamily="34" charset="-122"/>
                <a:cs typeface="Montserrat" pitchFamily="34" charset="-120"/>
              </a:rPr>
              <a:t>3 месяцев</a:t>
            </a:r>
            <a:r>
              <a:rPr lang="en-US" sz="1450" dirty="0">
                <a:solidFill>
                  <a:srgbClr val="384653"/>
                </a:solidFill>
                <a:latin typeface="Montserrat" pitchFamily="34" charset="0"/>
                <a:ea typeface="Montserrat" pitchFamily="34" charset="-122"/>
                <a:cs typeface="Montserrat" pitchFamily="34" charset="-120"/>
              </a:rPr>
              <a:t> с момента отрицательного сальдо в ЕНС (ст. 70 НК РФ).</a:t>
            </a:r>
            <a:endParaRPr lang="en-US" sz="1450" dirty="0"/>
          </a:p>
        </p:txBody>
      </p:sp>
      <p:sp>
        <p:nvSpPr>
          <p:cNvPr id="17" name="Text 12"/>
          <p:cNvSpPr/>
          <p:nvPr/>
        </p:nvSpPr>
        <p:spPr>
          <a:xfrm>
            <a:off x="758309" y="5557361"/>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Налоговые инспекторы имеют право проводить проверки, выявляя нарушения и требуя предоставления всей необходимой документации. В случае обнаружения нарушений организация обязана выплатить штрафы и доначисленные суммы по налогам.</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0"/>
          <p:cNvSpPr/>
          <p:nvPr/>
        </p:nvSpPr>
        <p:spPr>
          <a:xfrm>
            <a:off x="758309" y="1019651"/>
            <a:ext cx="4910018" cy="356235"/>
          </a:xfrm>
          <a:prstGeom prst="roundRect">
            <a:avLst>
              <a:gd name="adj" fmla="val 63861"/>
            </a:avLst>
          </a:prstGeom>
          <a:solidFill>
            <a:srgbClr val="D4E9F7"/>
          </a:solidFill>
          <a:ln/>
        </p:spPr>
      </p:sp>
      <p:sp>
        <p:nvSpPr>
          <p:cNvPr id="3" name="Text 1"/>
          <p:cNvSpPr/>
          <p:nvPr/>
        </p:nvSpPr>
        <p:spPr>
          <a:xfrm>
            <a:off x="872014" y="1076444"/>
            <a:ext cx="4682609" cy="242649"/>
          </a:xfrm>
          <a:prstGeom prst="rect">
            <a:avLst/>
          </a:prstGeom>
          <a:noFill/>
          <a:ln/>
        </p:spPr>
        <p:txBody>
          <a:bodyPr wrap="none" lIns="0" tIns="0" rIns="0" bIns="0" rtlCol="0" anchor="t"/>
          <a:lstStyle/>
          <a:p>
            <a:pPr marL="0" indent="0" algn="l">
              <a:lnSpc>
                <a:spcPts val="1900"/>
              </a:lnSpc>
              <a:buNone/>
            </a:pPr>
            <a:r>
              <a:rPr lang="en-US" sz="1150" dirty="0">
                <a:solidFill>
                  <a:srgbClr val="384653"/>
                </a:solidFill>
                <a:latin typeface="Montserrat" pitchFamily="34" charset="0"/>
                <a:ea typeface="Montserrat" pitchFamily="34" charset="-122"/>
                <a:cs typeface="Montserrat" pitchFamily="34" charset="-120"/>
              </a:rPr>
              <a:t>АДМИНИСТРАТИВНАЯ И УГОЛОВНАЯ ОТВЕТСТВЕННОСТЬ</a:t>
            </a:r>
            <a:endParaRPr lang="en-US" sz="1150" dirty="0"/>
          </a:p>
        </p:txBody>
      </p:sp>
      <p:sp>
        <p:nvSpPr>
          <p:cNvPr id="4" name="Text 2"/>
          <p:cNvSpPr/>
          <p:nvPr/>
        </p:nvSpPr>
        <p:spPr>
          <a:xfrm>
            <a:off x="758309" y="1451610"/>
            <a:ext cx="7494151" cy="498872"/>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Последствия для Должностных Лиц</a:t>
            </a:r>
            <a:endParaRPr lang="en-US" sz="3100" dirty="0"/>
          </a:p>
        </p:txBody>
      </p:sp>
      <p:sp>
        <p:nvSpPr>
          <p:cNvPr id="5" name="Text 3"/>
          <p:cNvSpPr/>
          <p:nvPr/>
        </p:nvSpPr>
        <p:spPr>
          <a:xfrm>
            <a:off x="758309" y="2424351"/>
            <a:ext cx="5864423" cy="374094"/>
          </a:xfrm>
          <a:prstGeom prst="rect">
            <a:avLst/>
          </a:prstGeom>
          <a:noFill/>
          <a:ln/>
        </p:spPr>
        <p:txBody>
          <a:bodyPr wrap="none" lIns="0" tIns="0" rIns="0" bIns="0" rtlCol="0" anchor="t"/>
          <a:lstStyle/>
          <a:p>
            <a:pPr marL="0" indent="0" algn="l">
              <a:lnSpc>
                <a:spcPts val="2900"/>
              </a:lnSpc>
              <a:buNone/>
            </a:pPr>
            <a:r>
              <a:rPr lang="en-US" sz="2350" b="1" dirty="0">
                <a:solidFill>
                  <a:srgbClr val="2E3C4E"/>
                </a:solidFill>
                <a:latin typeface="Barlow Bold" pitchFamily="34" charset="0"/>
                <a:ea typeface="Barlow Bold" pitchFamily="34" charset="-122"/>
                <a:cs typeface="Barlow Bold" pitchFamily="34" charset="-120"/>
              </a:rPr>
              <a:t>Административная Ответственность</a:t>
            </a:r>
            <a:endParaRPr lang="en-US" sz="2350" dirty="0"/>
          </a:p>
        </p:txBody>
      </p:sp>
      <p:sp>
        <p:nvSpPr>
          <p:cNvPr id="6" name="Text 4"/>
          <p:cNvSpPr/>
          <p:nvPr/>
        </p:nvSpPr>
        <p:spPr>
          <a:xfrm>
            <a:off x="758309" y="2987993"/>
            <a:ext cx="632567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Грубые нарушения правил бухучета, приведшие к искажению суммы налогов на 10% и более, могут повлечь штраф от 5 000 до 10 000 рублей для руководителя или главного бухгалтера.</a:t>
            </a:r>
            <a:endParaRPr lang="en-US" sz="1450" dirty="0"/>
          </a:p>
        </p:txBody>
      </p:sp>
      <p:sp>
        <p:nvSpPr>
          <p:cNvPr id="7" name="Text 5"/>
          <p:cNvSpPr/>
          <p:nvPr/>
        </p:nvSpPr>
        <p:spPr>
          <a:xfrm>
            <a:off x="758309" y="4068366"/>
            <a:ext cx="6325672" cy="2123289"/>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Виновность устанавливается индивидуально.</a:t>
            </a:r>
            <a:endParaRPr lang="en-US" sz="1450" dirty="0"/>
          </a:p>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Руководитель может быть виновен при отсутствии главбуха или при его письменном распоряжении, вызвавшем нарушение.</a:t>
            </a:r>
            <a:endParaRPr lang="en-US" sz="1450" dirty="0"/>
          </a:p>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Возможно одновременное применение налоговой ответственности к организации и административной к должностным лицам.</a:t>
            </a:r>
            <a:endParaRPr lang="en-US" sz="1450" dirty="0"/>
          </a:p>
        </p:txBody>
      </p:sp>
      <p:sp>
        <p:nvSpPr>
          <p:cNvPr id="8" name="Text 6"/>
          <p:cNvSpPr/>
          <p:nvPr/>
        </p:nvSpPr>
        <p:spPr>
          <a:xfrm>
            <a:off x="7554039" y="2424351"/>
            <a:ext cx="4412099" cy="374094"/>
          </a:xfrm>
          <a:prstGeom prst="rect">
            <a:avLst/>
          </a:prstGeom>
          <a:noFill/>
          <a:ln/>
        </p:spPr>
        <p:txBody>
          <a:bodyPr wrap="none" lIns="0" tIns="0" rIns="0" bIns="0" rtlCol="0" anchor="t"/>
          <a:lstStyle/>
          <a:p>
            <a:pPr marL="0" indent="0" algn="l">
              <a:lnSpc>
                <a:spcPts val="2900"/>
              </a:lnSpc>
              <a:buNone/>
            </a:pPr>
            <a:r>
              <a:rPr lang="en-US" sz="2350" b="1" dirty="0">
                <a:solidFill>
                  <a:srgbClr val="2E3C4E"/>
                </a:solidFill>
                <a:latin typeface="Barlow Bold" pitchFamily="34" charset="0"/>
                <a:ea typeface="Barlow Bold" pitchFamily="34" charset="-122"/>
                <a:cs typeface="Barlow Bold" pitchFamily="34" charset="-120"/>
              </a:rPr>
              <a:t>Уголовная Ответственность</a:t>
            </a:r>
            <a:endParaRPr lang="en-US" sz="2350" dirty="0"/>
          </a:p>
        </p:txBody>
      </p:sp>
      <p:sp>
        <p:nvSpPr>
          <p:cNvPr id="9" name="Text 7"/>
          <p:cNvSpPr/>
          <p:nvPr/>
        </p:nvSpPr>
        <p:spPr>
          <a:xfrm>
            <a:off x="7554039" y="2987993"/>
            <a:ext cx="632567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За неуплату налогов или взносов, являющуюся следствием преступления, виновные могут быть привлечены к уголовной ответственности (ст. 198, 199, 199.1, 199.3, 199.4 УК РФ).</a:t>
            </a:r>
            <a:endParaRPr lang="en-US" sz="1450" dirty="0"/>
          </a:p>
        </p:txBody>
      </p:sp>
      <p:sp>
        <p:nvSpPr>
          <p:cNvPr id="10" name="Text 8"/>
          <p:cNvSpPr/>
          <p:nvPr/>
        </p:nvSpPr>
        <p:spPr>
          <a:xfrm>
            <a:off x="7554039" y="4068366"/>
            <a:ext cx="6325672" cy="1819962"/>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Наказанию подвергаются директор и другие уполномоченные сотрудники.</a:t>
            </a:r>
            <a:endParaRPr lang="en-US" sz="1450" dirty="0"/>
          </a:p>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Главный бухгалтер редко привлекается, если не подписывал отчетность.</a:t>
            </a:r>
            <a:endParaRPr lang="en-US" sz="1450" dirty="0"/>
          </a:p>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Своевременная, но неправильно рассчитанная сумма не является налоговым преступлением.</a:t>
            </a:r>
            <a:endParaRPr lang="en-US" sz="1450" dirty="0"/>
          </a:p>
        </p:txBody>
      </p:sp>
      <p:sp>
        <p:nvSpPr>
          <p:cNvPr id="11" name="Text 9"/>
          <p:cNvSpPr/>
          <p:nvPr/>
        </p:nvSpPr>
        <p:spPr>
          <a:xfrm>
            <a:off x="758309" y="6339027"/>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В случае незаконных штрафов, решения могут быть оспорены в суде. Отмена налоговой ответственности для организации влечет снятие ответственности с руководителей или бухгалтеров.</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Shape 0"/>
          <p:cNvSpPr/>
          <p:nvPr/>
        </p:nvSpPr>
        <p:spPr>
          <a:xfrm>
            <a:off x="758309" y="1236940"/>
            <a:ext cx="1457444" cy="356235"/>
          </a:xfrm>
          <a:prstGeom prst="roundRect">
            <a:avLst>
              <a:gd name="adj" fmla="val 63861"/>
            </a:avLst>
          </a:prstGeom>
          <a:solidFill>
            <a:srgbClr val="D4E9F7"/>
          </a:solidFill>
          <a:ln/>
        </p:spPr>
      </p:sp>
      <p:sp>
        <p:nvSpPr>
          <p:cNvPr id="4" name="Text 1"/>
          <p:cNvSpPr/>
          <p:nvPr/>
        </p:nvSpPr>
        <p:spPr>
          <a:xfrm>
            <a:off x="872014" y="1293733"/>
            <a:ext cx="1230035" cy="242649"/>
          </a:xfrm>
          <a:prstGeom prst="rect">
            <a:avLst/>
          </a:prstGeom>
          <a:noFill/>
          <a:ln/>
        </p:spPr>
        <p:txBody>
          <a:bodyPr wrap="none" lIns="0" tIns="0" rIns="0" bIns="0" rtlCol="0" anchor="t"/>
          <a:lstStyle/>
          <a:p>
            <a:pPr marL="0" indent="0" algn="l">
              <a:lnSpc>
                <a:spcPts val="1900"/>
              </a:lnSpc>
              <a:buNone/>
            </a:pPr>
            <a:r>
              <a:rPr lang="en-US" sz="1150" dirty="0">
                <a:solidFill>
                  <a:srgbClr val="384653"/>
                </a:solidFill>
                <a:latin typeface="Montserrat" pitchFamily="34" charset="0"/>
                <a:ea typeface="Montserrat" pitchFamily="34" charset="-122"/>
                <a:cs typeface="Montserrat" pitchFamily="34" charset="-120"/>
              </a:rPr>
              <a:t>РАСЧЕТ ПЕНЕЙ</a:t>
            </a:r>
            <a:endParaRPr lang="en-US" sz="1150" dirty="0"/>
          </a:p>
        </p:txBody>
      </p:sp>
      <p:sp>
        <p:nvSpPr>
          <p:cNvPr id="5" name="Text 2"/>
          <p:cNvSpPr/>
          <p:nvPr/>
        </p:nvSpPr>
        <p:spPr>
          <a:xfrm>
            <a:off x="758309" y="1668899"/>
            <a:ext cx="7627382" cy="997744"/>
          </a:xfrm>
          <a:prstGeom prst="rect">
            <a:avLst/>
          </a:prstGeom>
          <a:noFill/>
          <a:ln/>
        </p:spPr>
        <p:txBody>
          <a:bodyPr wrap="squar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Новые Правила Расчета Пеней в 2026 Году</a:t>
            </a:r>
            <a:endParaRPr lang="en-US" sz="3100" dirty="0"/>
          </a:p>
        </p:txBody>
      </p:sp>
      <p:sp>
        <p:nvSpPr>
          <p:cNvPr id="6" name="Text 3"/>
          <p:cNvSpPr/>
          <p:nvPr/>
        </p:nvSpPr>
        <p:spPr>
          <a:xfrm>
            <a:off x="758309" y="2950964"/>
            <a:ext cx="7627382" cy="1213009"/>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Если налогоплательщик нарушил срок уплаты налога, он обязан уплатить пени за просрочку, но только при наличии отрицательного сальдо на ЕНС. Порядок расчета зависит от плательщика (организация или физлицо), просроченной суммы, количества дней и ставки ЦБ РФ.</a:t>
            </a:r>
            <a:endParaRPr lang="en-US" sz="1450" dirty="0"/>
          </a:p>
        </p:txBody>
      </p:sp>
      <p:sp>
        <p:nvSpPr>
          <p:cNvPr id="7" name="Text 4"/>
          <p:cNvSpPr/>
          <p:nvPr/>
        </p:nvSpPr>
        <p:spPr>
          <a:xfrm>
            <a:off x="758309" y="4448294"/>
            <a:ext cx="5211128" cy="374094"/>
          </a:xfrm>
          <a:prstGeom prst="rect">
            <a:avLst/>
          </a:prstGeom>
          <a:noFill/>
          <a:ln/>
        </p:spPr>
        <p:txBody>
          <a:bodyPr wrap="none" lIns="0" tIns="0" rIns="0" bIns="0" rtlCol="0" anchor="t"/>
          <a:lstStyle/>
          <a:p>
            <a:pPr marL="0" indent="0" algn="l">
              <a:lnSpc>
                <a:spcPts val="2900"/>
              </a:lnSpc>
              <a:buNone/>
            </a:pPr>
            <a:r>
              <a:rPr lang="en-US" sz="2350" b="1" dirty="0">
                <a:solidFill>
                  <a:srgbClr val="2E3C4E"/>
                </a:solidFill>
                <a:latin typeface="Barlow Bold" pitchFamily="34" charset="0"/>
                <a:ea typeface="Barlow Bold" pitchFamily="34" charset="-122"/>
                <a:cs typeface="Barlow Bold" pitchFamily="34" charset="-120"/>
              </a:rPr>
              <a:t>Особенности Начисления Пеней:</a:t>
            </a:r>
            <a:endParaRPr lang="en-US" sz="2350" dirty="0"/>
          </a:p>
        </p:txBody>
      </p:sp>
      <p:sp>
        <p:nvSpPr>
          <p:cNvPr id="8" name="Text 5"/>
          <p:cNvSpPr/>
          <p:nvPr/>
        </p:nvSpPr>
        <p:spPr>
          <a:xfrm>
            <a:off x="758309" y="5106710"/>
            <a:ext cx="7627382" cy="1819962"/>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Пени не начисляются на сумму недоимки, не превышающую положительное сальдо ЕНС, увеличенное на сумму резерва, если уведомление по ЕНП не было подано или подано с опозданием (ФЗ от 29.10.2024 № 362-ФЗ).</a:t>
            </a:r>
            <a:endParaRPr lang="en-US" sz="1450" dirty="0"/>
          </a:p>
          <a:p>
            <a:pPr marL="342900" indent="-342900" algn="l">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Для организаций и физлиц применяются разные формулы расчета налоговых пеней.</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0"/>
          <p:cNvSpPr/>
          <p:nvPr/>
        </p:nvSpPr>
        <p:spPr>
          <a:xfrm>
            <a:off x="758309" y="1221581"/>
            <a:ext cx="1699974" cy="356235"/>
          </a:xfrm>
          <a:prstGeom prst="roundRect">
            <a:avLst>
              <a:gd name="adj" fmla="val 63861"/>
            </a:avLst>
          </a:prstGeom>
          <a:solidFill>
            <a:srgbClr val="D4E9F7"/>
          </a:solidFill>
          <a:ln/>
        </p:spPr>
      </p:sp>
      <p:sp>
        <p:nvSpPr>
          <p:cNvPr id="3" name="Text 1"/>
          <p:cNvSpPr/>
          <p:nvPr/>
        </p:nvSpPr>
        <p:spPr>
          <a:xfrm>
            <a:off x="872014" y="1278374"/>
            <a:ext cx="1472565" cy="242649"/>
          </a:xfrm>
          <a:prstGeom prst="rect">
            <a:avLst/>
          </a:prstGeom>
          <a:noFill/>
          <a:ln/>
        </p:spPr>
        <p:txBody>
          <a:bodyPr wrap="none" lIns="0" tIns="0" rIns="0" bIns="0" rtlCol="0" anchor="t"/>
          <a:lstStyle/>
          <a:p>
            <a:pPr marL="0" indent="0" algn="l">
              <a:lnSpc>
                <a:spcPts val="1900"/>
              </a:lnSpc>
              <a:buNone/>
            </a:pPr>
            <a:r>
              <a:rPr lang="en-US" sz="1150" dirty="0">
                <a:solidFill>
                  <a:srgbClr val="384653"/>
                </a:solidFill>
                <a:latin typeface="Montserrat" pitchFamily="34" charset="0"/>
                <a:ea typeface="Montserrat" pitchFamily="34" charset="-122"/>
                <a:cs typeface="Montserrat" pitchFamily="34" charset="-120"/>
              </a:rPr>
              <a:t>ПРИМЕР РАСЧЕТА</a:t>
            </a:r>
            <a:endParaRPr lang="en-US" sz="1150" dirty="0"/>
          </a:p>
        </p:txBody>
      </p:sp>
      <p:sp>
        <p:nvSpPr>
          <p:cNvPr id="4" name="Text 2"/>
          <p:cNvSpPr/>
          <p:nvPr/>
        </p:nvSpPr>
        <p:spPr>
          <a:xfrm>
            <a:off x="758309" y="1653540"/>
            <a:ext cx="11069122" cy="498872"/>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«Тройная» Формула Расчета Пеней для Организаций</a:t>
            </a:r>
            <a:endParaRPr lang="en-US" sz="3100" dirty="0"/>
          </a:p>
        </p:txBody>
      </p:sp>
      <p:pic>
        <p:nvPicPr>
          <p:cNvPr id="5" name="Image 0" descr="preencoded.png"/>
          <p:cNvPicPr>
            <a:picLocks noChangeAspect="1"/>
          </p:cNvPicPr>
          <p:nvPr/>
        </p:nvPicPr>
        <p:blipFill>
          <a:blip r:embed="rId3"/>
          <a:stretch>
            <a:fillRect/>
          </a:stretch>
        </p:blipFill>
        <p:spPr>
          <a:xfrm>
            <a:off x="3464123" y="2436733"/>
            <a:ext cx="7702153" cy="4571286"/>
          </a:xfrm>
          <a:prstGeom prst="rect">
            <a:avLst/>
          </a:prstGeom>
        </p:spPr>
      </p:pic>
      <p:sp>
        <p:nvSpPr>
          <p:cNvPr id="7" name="Text 3"/>
          <p:cNvSpPr/>
          <p:nvPr/>
        </p:nvSpPr>
        <p:spPr>
          <a:xfrm>
            <a:off x="8824949" y="5743807"/>
            <a:ext cx="1914594" cy="776574"/>
          </a:xfrm>
          <a:prstGeom prst="rect">
            <a:avLst/>
          </a:prstGeom>
          <a:noFill/>
          <a:ln/>
        </p:spPr>
        <p:txBody>
          <a:bodyPr wrap="square" lIns="0" tIns="0" rIns="0" bIns="0" rtlCol="0" anchor="t"/>
          <a:lstStyle/>
          <a:p>
            <a:pPr marL="0" indent="0" algn="ctr">
              <a:lnSpc>
                <a:spcPts val="3050"/>
              </a:lnSpc>
              <a:buNone/>
            </a:pPr>
            <a:r>
              <a:rPr lang="en-US" sz="2400" b="1" dirty="0">
                <a:solidFill>
                  <a:srgbClr val="384653"/>
                </a:solidFill>
                <a:latin typeface="Barlow Bold" pitchFamily="34" charset="0"/>
                <a:ea typeface="Barlow Bold" pitchFamily="34" charset="-122"/>
                <a:cs typeface="Barlow Bold" pitchFamily="34" charset="-120"/>
              </a:rPr>
              <a:t>Более 90 дней</a:t>
            </a:r>
            <a:endParaRPr lang="en-US" sz="2400" dirty="0"/>
          </a:p>
        </p:txBody>
      </p:sp>
      <p:sp>
        <p:nvSpPr>
          <p:cNvPr id="9" name="Text 4"/>
          <p:cNvSpPr/>
          <p:nvPr/>
        </p:nvSpPr>
        <p:spPr>
          <a:xfrm>
            <a:off x="6412037" y="5937848"/>
            <a:ext cx="1914594" cy="388287"/>
          </a:xfrm>
          <a:prstGeom prst="rect">
            <a:avLst/>
          </a:prstGeom>
          <a:noFill/>
          <a:ln/>
        </p:spPr>
        <p:txBody>
          <a:bodyPr wrap="none" lIns="0" tIns="0" rIns="0" bIns="0" rtlCol="0" anchor="t"/>
          <a:lstStyle/>
          <a:p>
            <a:pPr marL="0" indent="0" algn="ctr">
              <a:lnSpc>
                <a:spcPts val="3050"/>
              </a:lnSpc>
              <a:buNone/>
            </a:pPr>
            <a:r>
              <a:rPr lang="en-US" sz="2400" b="1" dirty="0">
                <a:solidFill>
                  <a:srgbClr val="384653"/>
                </a:solidFill>
                <a:latin typeface="Barlow Bold" pitchFamily="34" charset="0"/>
                <a:ea typeface="Barlow Bold" pitchFamily="34" charset="-122"/>
                <a:cs typeface="Barlow Bold" pitchFamily="34" charset="-120"/>
              </a:rPr>
              <a:t>31–90 дней</a:t>
            </a:r>
            <a:endParaRPr lang="en-US" sz="2400" dirty="0"/>
          </a:p>
        </p:txBody>
      </p:sp>
      <p:sp>
        <p:nvSpPr>
          <p:cNvPr id="11" name="Text 5"/>
          <p:cNvSpPr/>
          <p:nvPr/>
        </p:nvSpPr>
        <p:spPr>
          <a:xfrm>
            <a:off x="3959783" y="5937848"/>
            <a:ext cx="1914593" cy="388287"/>
          </a:xfrm>
          <a:prstGeom prst="rect">
            <a:avLst/>
          </a:prstGeom>
          <a:noFill/>
          <a:ln/>
        </p:spPr>
        <p:txBody>
          <a:bodyPr wrap="none" lIns="0" tIns="0" rIns="0" bIns="0" rtlCol="0" anchor="t"/>
          <a:lstStyle/>
          <a:p>
            <a:pPr marL="0" indent="0" algn="ctr">
              <a:lnSpc>
                <a:spcPts val="3050"/>
              </a:lnSpc>
              <a:buNone/>
            </a:pPr>
            <a:r>
              <a:rPr lang="en-US" sz="2400" b="1" dirty="0">
                <a:solidFill>
                  <a:srgbClr val="384653"/>
                </a:solidFill>
                <a:latin typeface="Barlow Bold" pitchFamily="34" charset="0"/>
                <a:ea typeface="Barlow Bold" pitchFamily="34" charset="-122"/>
                <a:cs typeface="Barlow Bold" pitchFamily="34" charset="-120"/>
              </a:rPr>
              <a:t>До 30 дней</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Shape 0"/>
          <p:cNvSpPr/>
          <p:nvPr/>
        </p:nvSpPr>
        <p:spPr>
          <a:xfrm>
            <a:off x="626031" y="1210032"/>
            <a:ext cx="1708547" cy="276701"/>
          </a:xfrm>
          <a:prstGeom prst="roundRect">
            <a:avLst>
              <a:gd name="adj" fmla="val 67885"/>
            </a:avLst>
          </a:prstGeom>
          <a:solidFill>
            <a:srgbClr val="D4E9F7"/>
          </a:solidFill>
          <a:ln/>
        </p:spPr>
      </p:sp>
      <p:sp>
        <p:nvSpPr>
          <p:cNvPr id="4" name="Text 1"/>
          <p:cNvSpPr/>
          <p:nvPr/>
        </p:nvSpPr>
        <p:spPr>
          <a:xfrm>
            <a:off x="719852" y="1256943"/>
            <a:ext cx="1520904" cy="182880"/>
          </a:xfrm>
          <a:prstGeom prst="rect">
            <a:avLst/>
          </a:prstGeom>
          <a:noFill/>
          <a:ln/>
        </p:spPr>
        <p:txBody>
          <a:bodyPr wrap="none" lIns="0" tIns="0" rIns="0" bIns="0" rtlCol="0" anchor="t"/>
          <a:lstStyle/>
          <a:p>
            <a:pPr marL="0" indent="0" algn="l">
              <a:lnSpc>
                <a:spcPts val="1400"/>
              </a:lnSpc>
              <a:buNone/>
            </a:pPr>
            <a:r>
              <a:rPr lang="en-US" sz="950" dirty="0">
                <a:solidFill>
                  <a:srgbClr val="384653"/>
                </a:solidFill>
                <a:latin typeface="Montserrat" pitchFamily="34" charset="0"/>
                <a:ea typeface="Montserrat" pitchFamily="34" charset="-122"/>
                <a:cs typeface="Montserrat" pitchFamily="34" charset="-120"/>
              </a:rPr>
              <a:t>СНИЖЕНИЕ ШТРАФОВ</a:t>
            </a:r>
            <a:endParaRPr lang="en-US" sz="950" dirty="0"/>
          </a:p>
        </p:txBody>
      </p:sp>
      <p:sp>
        <p:nvSpPr>
          <p:cNvPr id="5" name="Text 2"/>
          <p:cNvSpPr/>
          <p:nvPr/>
        </p:nvSpPr>
        <p:spPr>
          <a:xfrm>
            <a:off x="626031" y="1538407"/>
            <a:ext cx="7891939" cy="823913"/>
          </a:xfrm>
          <a:prstGeom prst="rect">
            <a:avLst/>
          </a:prstGeom>
          <a:noFill/>
          <a:ln/>
        </p:spPr>
        <p:txBody>
          <a:bodyPr wrap="square" lIns="0" tIns="0" rIns="0" bIns="0" rtlCol="0" anchor="t"/>
          <a:lstStyle/>
          <a:p>
            <a:pPr marL="0" indent="0" algn="l">
              <a:lnSpc>
                <a:spcPts val="3200"/>
              </a:lnSpc>
              <a:buNone/>
            </a:pPr>
            <a:r>
              <a:rPr lang="en-US" sz="2550" b="1" dirty="0">
                <a:solidFill>
                  <a:srgbClr val="2E3C4E"/>
                </a:solidFill>
                <a:latin typeface="Barlow Bold" pitchFamily="34" charset="0"/>
                <a:ea typeface="Barlow Bold" pitchFamily="34" charset="-122"/>
                <a:cs typeface="Barlow Bold" pitchFamily="34" charset="-120"/>
              </a:rPr>
              <a:t>Как Снизить Штраф: Смягчающие Обстоятельства</a:t>
            </a:r>
            <a:endParaRPr lang="en-US" sz="2550" dirty="0"/>
          </a:p>
        </p:txBody>
      </p:sp>
      <p:sp>
        <p:nvSpPr>
          <p:cNvPr id="6" name="Text 3"/>
          <p:cNvSpPr/>
          <p:nvPr/>
        </p:nvSpPr>
        <p:spPr>
          <a:xfrm>
            <a:off x="626031" y="2556153"/>
            <a:ext cx="7891939" cy="685800"/>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При наличии хотя бы одного смягчающего обстоятельства штраф может быть снижен минимум в 2 раза (ст. 114 НК РФ). Ходатайство о снижении штрафа рекомендуется подавать одновременно с возражениями.</a:t>
            </a:r>
            <a:endParaRPr lang="en-US" sz="1200" dirty="0"/>
          </a:p>
        </p:txBody>
      </p:sp>
      <p:sp>
        <p:nvSpPr>
          <p:cNvPr id="8" name="Text 4"/>
          <p:cNvSpPr/>
          <p:nvPr/>
        </p:nvSpPr>
        <p:spPr>
          <a:xfrm>
            <a:off x="1134666" y="3387328"/>
            <a:ext cx="2623899" cy="257413"/>
          </a:xfrm>
          <a:prstGeom prst="rect">
            <a:avLst/>
          </a:prstGeom>
          <a:noFill/>
          <a:ln/>
        </p:spPr>
        <p:txBody>
          <a:bodyPr wrap="none" lIns="0" tIns="0" rIns="0" bIns="0" rtlCol="0" anchor="t"/>
          <a:lstStyle/>
          <a:p>
            <a:pPr marL="0" indent="0" algn="l">
              <a:lnSpc>
                <a:spcPts val="2000"/>
              </a:lnSpc>
              <a:buNone/>
            </a:pPr>
            <a:r>
              <a:rPr lang="en-US" sz="1600" b="1" dirty="0">
                <a:solidFill>
                  <a:srgbClr val="384653"/>
                </a:solidFill>
                <a:latin typeface="Barlow Bold" pitchFamily="34" charset="0"/>
                <a:ea typeface="Barlow Bold" pitchFamily="34" charset="-122"/>
                <a:cs typeface="Barlow Bold" pitchFamily="34" charset="-120"/>
              </a:rPr>
              <a:t>Финансовое Положение</a:t>
            </a:r>
            <a:endParaRPr lang="en-US" sz="1600" dirty="0"/>
          </a:p>
        </p:txBody>
      </p:sp>
      <p:sp>
        <p:nvSpPr>
          <p:cNvPr id="9" name="Text 5"/>
          <p:cNvSpPr/>
          <p:nvPr/>
        </p:nvSpPr>
        <p:spPr>
          <a:xfrm>
            <a:off x="1134666" y="3722251"/>
            <a:ext cx="7383304" cy="228600"/>
          </a:xfrm>
          <a:prstGeom prst="rect">
            <a:avLst/>
          </a:prstGeom>
          <a:noFill/>
          <a:ln/>
        </p:spPr>
        <p:txBody>
          <a:bodyPr wrap="non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Тяжелое финансовое положение компании, для ИП — болезнь, наличие иждивенцев.</a:t>
            </a:r>
            <a:endParaRPr lang="en-US" sz="1200" dirty="0"/>
          </a:p>
        </p:txBody>
      </p:sp>
      <p:sp>
        <p:nvSpPr>
          <p:cNvPr id="11" name="Text 6"/>
          <p:cNvSpPr/>
          <p:nvPr/>
        </p:nvSpPr>
        <p:spPr>
          <a:xfrm>
            <a:off x="1134666" y="4209336"/>
            <a:ext cx="2726055" cy="257413"/>
          </a:xfrm>
          <a:prstGeom prst="rect">
            <a:avLst/>
          </a:prstGeom>
          <a:noFill/>
          <a:ln/>
        </p:spPr>
        <p:txBody>
          <a:bodyPr wrap="none" lIns="0" tIns="0" rIns="0" bIns="0" rtlCol="0" anchor="t"/>
          <a:lstStyle/>
          <a:p>
            <a:pPr marL="0" indent="0" algn="l">
              <a:lnSpc>
                <a:spcPts val="2000"/>
              </a:lnSpc>
              <a:buNone/>
            </a:pPr>
            <a:r>
              <a:rPr lang="en-US" sz="1600" b="1" dirty="0">
                <a:solidFill>
                  <a:srgbClr val="384653"/>
                </a:solidFill>
                <a:latin typeface="Barlow Bold" pitchFamily="34" charset="0"/>
                <a:ea typeface="Barlow Bold" pitchFamily="34" charset="-122"/>
                <a:cs typeface="Barlow Bold" pitchFamily="34" charset="-120"/>
              </a:rPr>
              <a:t>Первичность Нарушения</a:t>
            </a:r>
            <a:endParaRPr lang="en-US" sz="1600" dirty="0"/>
          </a:p>
        </p:txBody>
      </p:sp>
      <p:sp>
        <p:nvSpPr>
          <p:cNvPr id="12" name="Text 7"/>
          <p:cNvSpPr/>
          <p:nvPr/>
        </p:nvSpPr>
        <p:spPr>
          <a:xfrm>
            <a:off x="1134666" y="4544258"/>
            <a:ext cx="7383304" cy="228600"/>
          </a:xfrm>
          <a:prstGeom prst="rect">
            <a:avLst/>
          </a:prstGeom>
          <a:noFill/>
          <a:ln/>
        </p:spPr>
        <p:txBody>
          <a:bodyPr wrap="non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Совершение нарушения впервые, отсутствие умысла (например, техническая ошибка).</a:t>
            </a:r>
            <a:endParaRPr lang="en-US" sz="1200" dirty="0"/>
          </a:p>
        </p:txBody>
      </p:sp>
      <p:sp>
        <p:nvSpPr>
          <p:cNvPr id="14" name="Text 8"/>
          <p:cNvSpPr/>
          <p:nvPr/>
        </p:nvSpPr>
        <p:spPr>
          <a:xfrm>
            <a:off x="1134666" y="5031343"/>
            <a:ext cx="2059543" cy="257413"/>
          </a:xfrm>
          <a:prstGeom prst="rect">
            <a:avLst/>
          </a:prstGeom>
          <a:noFill/>
          <a:ln/>
        </p:spPr>
        <p:txBody>
          <a:bodyPr wrap="none" lIns="0" tIns="0" rIns="0" bIns="0" rtlCol="0" anchor="t"/>
          <a:lstStyle/>
          <a:p>
            <a:pPr marL="0" indent="0" algn="l">
              <a:lnSpc>
                <a:spcPts val="2000"/>
              </a:lnSpc>
              <a:buNone/>
            </a:pPr>
            <a:r>
              <a:rPr lang="en-US" sz="1600" b="1" dirty="0">
                <a:solidFill>
                  <a:srgbClr val="384653"/>
                </a:solidFill>
                <a:latin typeface="Barlow Bold" pitchFamily="34" charset="0"/>
                <a:ea typeface="Barlow Bold" pitchFamily="34" charset="-122"/>
                <a:cs typeface="Barlow Bold" pitchFamily="34" charset="-120"/>
              </a:rPr>
              <a:t>Признание Вины</a:t>
            </a:r>
            <a:endParaRPr lang="en-US" sz="1600" dirty="0"/>
          </a:p>
        </p:txBody>
      </p:sp>
      <p:sp>
        <p:nvSpPr>
          <p:cNvPr id="15" name="Text 9"/>
          <p:cNvSpPr/>
          <p:nvPr/>
        </p:nvSpPr>
        <p:spPr>
          <a:xfrm>
            <a:off x="1134666" y="5366266"/>
            <a:ext cx="7383304" cy="228600"/>
          </a:xfrm>
          <a:prstGeom prst="rect">
            <a:avLst/>
          </a:prstGeom>
          <a:noFill/>
          <a:ln/>
        </p:spPr>
        <p:txBody>
          <a:bodyPr wrap="non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Признание вины и устранение ущерба (доплата налога) до вынесения решения.</a:t>
            </a:r>
            <a:endParaRPr lang="en-US" sz="1200" dirty="0"/>
          </a:p>
        </p:txBody>
      </p:sp>
      <p:sp>
        <p:nvSpPr>
          <p:cNvPr id="17" name="Text 10"/>
          <p:cNvSpPr/>
          <p:nvPr/>
        </p:nvSpPr>
        <p:spPr>
          <a:xfrm>
            <a:off x="1134666" y="5853351"/>
            <a:ext cx="2680454" cy="257413"/>
          </a:xfrm>
          <a:prstGeom prst="rect">
            <a:avLst/>
          </a:prstGeom>
          <a:noFill/>
          <a:ln/>
        </p:spPr>
        <p:txBody>
          <a:bodyPr wrap="none" lIns="0" tIns="0" rIns="0" bIns="0" rtlCol="0" anchor="t"/>
          <a:lstStyle/>
          <a:p>
            <a:pPr marL="0" indent="0" algn="l">
              <a:lnSpc>
                <a:spcPts val="2000"/>
              </a:lnSpc>
              <a:buNone/>
            </a:pPr>
            <a:r>
              <a:rPr lang="en-US" sz="1600" b="1" dirty="0">
                <a:solidFill>
                  <a:srgbClr val="384653"/>
                </a:solidFill>
                <a:latin typeface="Barlow Bold" pitchFamily="34" charset="0"/>
                <a:ea typeface="Barlow Bold" pitchFamily="34" charset="-122"/>
                <a:cs typeface="Barlow Bold" pitchFamily="34" charset="-120"/>
              </a:rPr>
              <a:t>Социальная Значимость</a:t>
            </a:r>
            <a:endParaRPr lang="en-US" sz="1600" dirty="0"/>
          </a:p>
        </p:txBody>
      </p:sp>
      <p:sp>
        <p:nvSpPr>
          <p:cNvPr id="18" name="Text 11"/>
          <p:cNvSpPr/>
          <p:nvPr/>
        </p:nvSpPr>
        <p:spPr>
          <a:xfrm>
            <a:off x="1134666" y="6188273"/>
            <a:ext cx="7383304" cy="228600"/>
          </a:xfrm>
          <a:prstGeom prst="rect">
            <a:avLst/>
          </a:prstGeom>
          <a:noFill/>
          <a:ln/>
        </p:spPr>
        <p:txBody>
          <a:bodyPr wrap="non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Благотворительная деятельность компании или социальная значимость бизнеса.</a:t>
            </a:r>
            <a:endParaRPr lang="en-US" sz="1200" dirty="0"/>
          </a:p>
        </p:txBody>
      </p:sp>
      <p:sp>
        <p:nvSpPr>
          <p:cNvPr id="19" name="Text 12"/>
          <p:cNvSpPr/>
          <p:nvPr/>
        </p:nvSpPr>
        <p:spPr>
          <a:xfrm>
            <a:off x="626031" y="6562249"/>
            <a:ext cx="7891939" cy="457200"/>
          </a:xfrm>
          <a:prstGeom prst="rect">
            <a:avLst/>
          </a:prstGeom>
          <a:noFill/>
          <a:ln/>
        </p:spPr>
        <p:txBody>
          <a:bodyPr wrap="square" lIns="0" tIns="0" rIns="0" bIns="0" rtlCol="0" anchor="t"/>
          <a:lstStyle/>
          <a:p>
            <a:pPr marL="0" indent="0" algn="l">
              <a:lnSpc>
                <a:spcPts val="1800"/>
              </a:lnSpc>
              <a:buNone/>
            </a:pPr>
            <a:r>
              <a:rPr lang="en-US" sz="1200" dirty="0">
                <a:solidFill>
                  <a:srgbClr val="384653"/>
                </a:solidFill>
                <a:latin typeface="Montserrat" pitchFamily="34" charset="0"/>
                <a:ea typeface="Montserrat" pitchFamily="34" charset="-122"/>
                <a:cs typeface="Montserrat" pitchFamily="34" charset="-120"/>
              </a:rPr>
              <a:t>Судебная практика подтверждает возможность снижения штрафа более чем в два раза. Важно доказать наличие этих обстоятельств.</a:t>
            </a:r>
            <a:endParaRPr lang="en-US" sz="1200" dirty="0"/>
          </a:p>
        </p:txBody>
      </p:sp>
      <p:pic>
        <p:nvPicPr>
          <p:cNvPr id="3074" name="Picture 2"/>
          <p:cNvPicPr>
            <a:picLocks noChangeAspect="1" noChangeArrowheads="1"/>
          </p:cNvPicPr>
          <p:nvPr/>
        </p:nvPicPr>
        <p:blipFill>
          <a:blip r:embed="rId4"/>
          <a:srcRect/>
          <a:stretch>
            <a:fillRect/>
          </a:stretch>
        </p:blipFill>
        <p:spPr bwMode="auto">
          <a:xfrm>
            <a:off x="662344" y="3387328"/>
            <a:ext cx="257175" cy="276225"/>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684728" y="4190524"/>
            <a:ext cx="257175" cy="276225"/>
          </a:xfrm>
          <a:prstGeom prst="rect">
            <a:avLst/>
          </a:prstGeom>
          <a:noFill/>
          <a:ln w="9525">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684728" y="5012531"/>
            <a:ext cx="257175" cy="276225"/>
          </a:xfrm>
          <a:prstGeom prst="rect">
            <a:avLst/>
          </a:prstGeom>
          <a:noFill/>
          <a:ln w="9525">
            <a:noFill/>
            <a:miter lim="800000"/>
            <a:headEnd/>
            <a:tailEnd/>
          </a:ln>
        </p:spPr>
      </p:pic>
      <p:pic>
        <p:nvPicPr>
          <p:cNvPr id="3077" name="Picture 5"/>
          <p:cNvPicPr>
            <a:picLocks noChangeAspect="1" noChangeArrowheads="1"/>
          </p:cNvPicPr>
          <p:nvPr/>
        </p:nvPicPr>
        <p:blipFill>
          <a:blip r:embed="rId4"/>
          <a:srcRect/>
          <a:stretch>
            <a:fillRect/>
          </a:stretch>
        </p:blipFill>
        <p:spPr bwMode="auto">
          <a:xfrm>
            <a:off x="719852" y="5853351"/>
            <a:ext cx="257175" cy="2762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0"/>
          <p:cNvSpPr/>
          <p:nvPr/>
        </p:nvSpPr>
        <p:spPr>
          <a:xfrm>
            <a:off x="758309" y="1314331"/>
            <a:ext cx="2245400" cy="356235"/>
          </a:xfrm>
          <a:prstGeom prst="roundRect">
            <a:avLst>
              <a:gd name="adj" fmla="val 63861"/>
            </a:avLst>
          </a:prstGeom>
          <a:solidFill>
            <a:srgbClr val="D4E9F7"/>
          </a:solidFill>
          <a:ln/>
        </p:spPr>
      </p:sp>
      <p:sp>
        <p:nvSpPr>
          <p:cNvPr id="3" name="Text 1"/>
          <p:cNvSpPr/>
          <p:nvPr/>
        </p:nvSpPr>
        <p:spPr>
          <a:xfrm>
            <a:off x="872014" y="1371124"/>
            <a:ext cx="2017990" cy="242649"/>
          </a:xfrm>
          <a:prstGeom prst="rect">
            <a:avLst/>
          </a:prstGeom>
          <a:noFill/>
          <a:ln/>
        </p:spPr>
        <p:txBody>
          <a:bodyPr wrap="none" lIns="0" tIns="0" rIns="0" bIns="0" rtlCol="0" anchor="t"/>
          <a:lstStyle/>
          <a:p>
            <a:pPr marL="0" indent="0" algn="l">
              <a:lnSpc>
                <a:spcPts val="1900"/>
              </a:lnSpc>
              <a:buNone/>
            </a:pPr>
            <a:r>
              <a:rPr lang="en-US" sz="1150" dirty="0">
                <a:solidFill>
                  <a:srgbClr val="384653"/>
                </a:solidFill>
                <a:latin typeface="Montserrat" pitchFamily="34" charset="0"/>
                <a:ea typeface="Montserrat" pitchFamily="34" charset="-122"/>
                <a:cs typeface="Montserrat" pitchFamily="34" charset="-120"/>
              </a:rPr>
              <a:t>НАЛОГОВЫЙ КОНТРОЛЬ</a:t>
            </a:r>
            <a:endParaRPr lang="en-US" sz="1150" dirty="0"/>
          </a:p>
        </p:txBody>
      </p:sp>
      <p:sp>
        <p:nvSpPr>
          <p:cNvPr id="4" name="Text 2"/>
          <p:cNvSpPr/>
          <p:nvPr/>
        </p:nvSpPr>
        <p:spPr>
          <a:xfrm>
            <a:off x="758309" y="1746290"/>
            <a:ext cx="9551789" cy="498872"/>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Борьба с Рисками: Фокус на Ключевые Сферы</a:t>
            </a:r>
            <a:endParaRPr lang="en-US" sz="3100" dirty="0"/>
          </a:p>
        </p:txBody>
      </p:sp>
      <p:sp>
        <p:nvSpPr>
          <p:cNvPr id="5" name="Text 3"/>
          <p:cNvSpPr/>
          <p:nvPr/>
        </p:nvSpPr>
        <p:spPr>
          <a:xfrm>
            <a:off x="758309" y="2529483"/>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Налоговый контроль смещается к проактивной модели, фокусируясь на отраслях с повышенными рисками злоупотреблений. ФНС активно использует отраслевые модели поведения и бенчмаркинг.</a:t>
            </a:r>
            <a:endParaRPr lang="en-US" sz="1450" dirty="0"/>
          </a:p>
        </p:txBody>
      </p:sp>
      <p:sp>
        <p:nvSpPr>
          <p:cNvPr id="7" name="Text 4"/>
          <p:cNvSpPr/>
          <p:nvPr/>
        </p:nvSpPr>
        <p:spPr>
          <a:xfrm>
            <a:off x="1469112" y="3349228"/>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НДС и Вычеты</a:t>
            </a:r>
            <a:endParaRPr lang="en-US" sz="1950" dirty="0"/>
          </a:p>
        </p:txBody>
      </p:sp>
      <p:sp>
        <p:nvSpPr>
          <p:cNvPr id="8" name="Text 5"/>
          <p:cNvSpPr/>
          <p:nvPr/>
        </p:nvSpPr>
        <p:spPr>
          <a:xfrm>
            <a:off x="1469112" y="3774638"/>
            <a:ext cx="350246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Операции с НДС и вычетами являются зоной повышенного внимания.</a:t>
            </a:r>
            <a:endParaRPr lang="en-US" sz="1450" dirty="0"/>
          </a:p>
        </p:txBody>
      </p:sp>
      <p:sp>
        <p:nvSpPr>
          <p:cNvPr id="10" name="Text 6"/>
          <p:cNvSpPr/>
          <p:nvPr/>
        </p:nvSpPr>
        <p:spPr>
          <a:xfrm>
            <a:off x="5919311" y="3349228"/>
            <a:ext cx="3435548"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Трансграничные Платежи</a:t>
            </a:r>
            <a:endParaRPr lang="en-US" sz="1950" dirty="0"/>
          </a:p>
        </p:txBody>
      </p:sp>
      <p:sp>
        <p:nvSpPr>
          <p:cNvPr id="11" name="Text 7"/>
          <p:cNvSpPr/>
          <p:nvPr/>
        </p:nvSpPr>
        <p:spPr>
          <a:xfrm>
            <a:off x="5919311" y="3774638"/>
            <a:ext cx="350246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Особый контроль за международными расчетами.</a:t>
            </a:r>
            <a:endParaRPr lang="en-US" sz="1450" dirty="0"/>
          </a:p>
        </p:txBody>
      </p:sp>
      <p:sp>
        <p:nvSpPr>
          <p:cNvPr id="13" name="Text 8"/>
          <p:cNvSpPr/>
          <p:nvPr/>
        </p:nvSpPr>
        <p:spPr>
          <a:xfrm>
            <a:off x="10369510" y="3349228"/>
            <a:ext cx="2575917"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Дробление Бизнеса</a:t>
            </a:r>
            <a:endParaRPr lang="en-US" sz="1950" dirty="0"/>
          </a:p>
        </p:txBody>
      </p:sp>
      <p:sp>
        <p:nvSpPr>
          <p:cNvPr id="14" name="Text 9"/>
          <p:cNvSpPr/>
          <p:nvPr/>
        </p:nvSpPr>
        <p:spPr>
          <a:xfrm>
            <a:off x="10369510" y="3774638"/>
            <a:ext cx="3502581"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Пристальное внимание к искусственному разделению бизнеса.</a:t>
            </a:r>
            <a:endParaRPr lang="en-US" sz="1450" dirty="0"/>
          </a:p>
        </p:txBody>
      </p:sp>
      <p:sp>
        <p:nvSpPr>
          <p:cNvPr id="16" name="Text 10"/>
          <p:cNvSpPr/>
          <p:nvPr/>
        </p:nvSpPr>
        <p:spPr>
          <a:xfrm>
            <a:off x="1469112" y="5063490"/>
            <a:ext cx="2867025"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Трудовые Отношения</a:t>
            </a:r>
            <a:endParaRPr lang="en-US" sz="1950" dirty="0"/>
          </a:p>
        </p:txBody>
      </p:sp>
      <p:sp>
        <p:nvSpPr>
          <p:cNvPr id="17" name="Text 11"/>
          <p:cNvSpPr/>
          <p:nvPr/>
        </p:nvSpPr>
        <p:spPr>
          <a:xfrm>
            <a:off x="1469112" y="5488900"/>
            <a:ext cx="350246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Сделки с самозанятыми и гражданско-правовые договоры.</a:t>
            </a:r>
            <a:endParaRPr lang="en-US" sz="1450" dirty="0"/>
          </a:p>
        </p:txBody>
      </p:sp>
      <p:sp>
        <p:nvSpPr>
          <p:cNvPr id="19" name="Text 12"/>
          <p:cNvSpPr/>
          <p:nvPr/>
        </p:nvSpPr>
        <p:spPr>
          <a:xfrm>
            <a:off x="5919311" y="5063490"/>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IT-Сектор</a:t>
            </a:r>
            <a:endParaRPr lang="en-US" sz="1950" dirty="0"/>
          </a:p>
        </p:txBody>
      </p:sp>
      <p:sp>
        <p:nvSpPr>
          <p:cNvPr id="20" name="Text 13"/>
          <p:cNvSpPr/>
          <p:nvPr/>
        </p:nvSpPr>
        <p:spPr>
          <a:xfrm>
            <a:off x="5919311" y="5488900"/>
            <a:ext cx="350246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Проверка цифровых услуг и компаний в IT-отрасли.</a:t>
            </a:r>
            <a:endParaRPr lang="en-US" sz="1450" dirty="0"/>
          </a:p>
        </p:txBody>
      </p:sp>
      <p:sp>
        <p:nvSpPr>
          <p:cNvPr id="21" name="Text 14"/>
          <p:cNvSpPr/>
          <p:nvPr/>
        </p:nvSpPr>
        <p:spPr>
          <a:xfrm>
            <a:off x="758309" y="6308646"/>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Отклонения от среднерыночных показателей могут стать основанием для запроса документов и предпроверочного анализа. Важно быть готовым к вопросам и иметь документальные подтверждения.</a:t>
            </a:r>
            <a:endParaRPr lang="en-US" sz="1450" dirty="0"/>
          </a:p>
        </p:txBody>
      </p:sp>
      <p:pic>
        <p:nvPicPr>
          <p:cNvPr id="2050" name="Picture 2"/>
          <p:cNvPicPr>
            <a:picLocks noChangeAspect="1" noChangeArrowheads="1"/>
          </p:cNvPicPr>
          <p:nvPr/>
        </p:nvPicPr>
        <p:blipFill>
          <a:blip r:embed="rId3"/>
          <a:srcRect/>
          <a:stretch>
            <a:fillRect/>
          </a:stretch>
        </p:blipFill>
        <p:spPr bwMode="auto">
          <a:xfrm>
            <a:off x="758309" y="3349228"/>
            <a:ext cx="447675" cy="419100"/>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5253752" y="3365063"/>
            <a:ext cx="428625" cy="409575"/>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9726613" y="3396853"/>
            <a:ext cx="409575" cy="371475"/>
          </a:xfrm>
          <a:prstGeom prst="rect">
            <a:avLst/>
          </a:prstGeom>
          <a:noFill/>
          <a:ln w="9525">
            <a:noFill/>
            <a:miter lim="800000"/>
            <a:headEnd/>
            <a:tailEnd/>
          </a:ln>
        </p:spPr>
      </p:pic>
      <p:pic>
        <p:nvPicPr>
          <p:cNvPr id="2053" name="Picture 5"/>
          <p:cNvPicPr>
            <a:picLocks noChangeAspect="1" noChangeArrowheads="1"/>
          </p:cNvPicPr>
          <p:nvPr/>
        </p:nvPicPr>
        <p:blipFill>
          <a:blip r:embed="rId6"/>
          <a:srcRect/>
          <a:stretch>
            <a:fillRect/>
          </a:stretch>
        </p:blipFill>
        <p:spPr bwMode="auto">
          <a:xfrm>
            <a:off x="777359" y="5108734"/>
            <a:ext cx="428625" cy="428625"/>
          </a:xfrm>
          <a:prstGeom prst="rect">
            <a:avLst/>
          </a:prstGeom>
          <a:noFill/>
          <a:ln w="9525">
            <a:noFill/>
            <a:miter lim="800000"/>
            <a:headEnd/>
            <a:tailEnd/>
          </a:ln>
        </p:spPr>
      </p:pic>
      <p:pic>
        <p:nvPicPr>
          <p:cNvPr id="2054" name="Picture 6"/>
          <p:cNvPicPr>
            <a:picLocks noChangeAspect="1" noChangeArrowheads="1"/>
          </p:cNvPicPr>
          <p:nvPr/>
        </p:nvPicPr>
        <p:blipFill>
          <a:blip r:embed="rId7"/>
          <a:srcRect/>
          <a:stretch>
            <a:fillRect/>
          </a:stretch>
        </p:blipFill>
        <p:spPr bwMode="auto">
          <a:xfrm>
            <a:off x="5253752" y="5063490"/>
            <a:ext cx="466725" cy="4000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0"/>
          <p:cNvSpPr/>
          <p:nvPr/>
        </p:nvSpPr>
        <p:spPr>
          <a:xfrm>
            <a:off x="1501735" y="389811"/>
            <a:ext cx="1979057" cy="239673"/>
          </a:xfrm>
          <a:prstGeom prst="roundRect">
            <a:avLst>
              <a:gd name="adj" fmla="val 70131"/>
            </a:avLst>
          </a:prstGeom>
          <a:solidFill>
            <a:srgbClr val="D4E9F7"/>
          </a:solidFill>
          <a:ln/>
        </p:spPr>
      </p:sp>
      <p:sp>
        <p:nvSpPr>
          <p:cNvPr id="3" name="Text 1"/>
          <p:cNvSpPr/>
          <p:nvPr/>
        </p:nvSpPr>
        <p:spPr>
          <a:xfrm>
            <a:off x="1585674" y="431721"/>
            <a:ext cx="1811179" cy="155853"/>
          </a:xfrm>
          <a:prstGeom prst="rect">
            <a:avLst/>
          </a:prstGeom>
          <a:noFill/>
          <a:ln/>
        </p:spPr>
        <p:txBody>
          <a:bodyPr wrap="none" lIns="0" tIns="0" rIns="0" bIns="0" rtlCol="0" anchor="t"/>
          <a:lstStyle/>
          <a:p>
            <a:pPr marL="0" indent="0" algn="l">
              <a:lnSpc>
                <a:spcPts val="1200"/>
              </a:lnSpc>
              <a:buNone/>
            </a:pPr>
            <a:r>
              <a:rPr lang="en-US" sz="850" dirty="0">
                <a:solidFill>
                  <a:srgbClr val="384653"/>
                </a:solidFill>
                <a:latin typeface="Montserrat" pitchFamily="34" charset="0"/>
                <a:ea typeface="Montserrat" pitchFamily="34" charset="-122"/>
                <a:cs typeface="Montserrat" pitchFamily="34" charset="-120"/>
              </a:rPr>
              <a:t>ПРОБЛЕМНЫЕ КОНТРАГЕНТЫ</a:t>
            </a:r>
            <a:endParaRPr lang="en-US" sz="850" dirty="0"/>
          </a:p>
        </p:txBody>
      </p:sp>
      <p:sp>
        <p:nvSpPr>
          <p:cNvPr id="4" name="Text 2"/>
          <p:cNvSpPr/>
          <p:nvPr/>
        </p:nvSpPr>
        <p:spPr>
          <a:xfrm>
            <a:off x="1501735" y="670798"/>
            <a:ext cx="8330208" cy="368618"/>
          </a:xfrm>
          <a:prstGeom prst="rect">
            <a:avLst/>
          </a:prstGeom>
          <a:noFill/>
          <a:ln/>
        </p:spPr>
        <p:txBody>
          <a:bodyPr wrap="none" lIns="0" tIns="0" rIns="0" bIns="0" rtlCol="0" anchor="t"/>
          <a:lstStyle/>
          <a:p>
            <a:pPr marL="0" indent="0" algn="l">
              <a:lnSpc>
                <a:spcPts val="2900"/>
              </a:lnSpc>
              <a:buNone/>
            </a:pPr>
            <a:r>
              <a:rPr lang="en-US" sz="2300" b="1" dirty="0">
                <a:solidFill>
                  <a:srgbClr val="2E3C4E"/>
                </a:solidFill>
                <a:latin typeface="Barlow Bold" pitchFamily="34" charset="0"/>
                <a:ea typeface="Barlow Bold" pitchFamily="34" charset="-122"/>
                <a:cs typeface="Barlow Bold" pitchFamily="34" charset="-120"/>
              </a:rPr>
              <a:t>Должная Осмотрительность и «Налоговые Оговорки»</a:t>
            </a:r>
            <a:endParaRPr lang="en-US" sz="2300" dirty="0"/>
          </a:p>
        </p:txBody>
      </p:sp>
      <p:sp>
        <p:nvSpPr>
          <p:cNvPr id="5" name="Text 3"/>
          <p:cNvSpPr/>
          <p:nvPr/>
        </p:nvSpPr>
        <p:spPr>
          <a:xfrm>
            <a:off x="1501735" y="1298019"/>
            <a:ext cx="4196358" cy="276463"/>
          </a:xfrm>
          <a:prstGeom prst="rect">
            <a:avLst/>
          </a:prstGeom>
          <a:noFill/>
          <a:ln/>
        </p:spPr>
        <p:txBody>
          <a:bodyPr wrap="none" lIns="0" tIns="0" rIns="0" bIns="0" rtlCol="0" anchor="t"/>
          <a:lstStyle/>
          <a:p>
            <a:pPr marL="0" indent="0" algn="l">
              <a:lnSpc>
                <a:spcPts val="2150"/>
              </a:lnSpc>
              <a:buNone/>
            </a:pPr>
            <a:r>
              <a:rPr lang="en-US" sz="1700" b="1" dirty="0">
                <a:solidFill>
                  <a:srgbClr val="2E3C4E"/>
                </a:solidFill>
                <a:latin typeface="Barlow Bold" pitchFamily="34" charset="0"/>
                <a:ea typeface="Barlow Bold" pitchFamily="34" charset="-122"/>
                <a:cs typeface="Barlow Bold" pitchFamily="34" charset="-120"/>
              </a:rPr>
              <a:t>Признаки «Технических» Компаний</a:t>
            </a:r>
            <a:endParaRPr lang="en-US" sz="1700" dirty="0"/>
          </a:p>
        </p:txBody>
      </p:sp>
      <p:sp>
        <p:nvSpPr>
          <p:cNvPr id="6" name="Text 4"/>
          <p:cNvSpPr/>
          <p:nvPr/>
        </p:nvSpPr>
        <p:spPr>
          <a:xfrm>
            <a:off x="1501735" y="1677948"/>
            <a:ext cx="6839307" cy="779395"/>
          </a:xfrm>
          <a:prstGeom prst="rect">
            <a:avLst/>
          </a:prstGeom>
          <a:noFill/>
          <a:ln/>
        </p:spPr>
        <p:txBody>
          <a:bodyPr wrap="square" lIns="0" tIns="0" rIns="0" bIns="0" rtlCol="0" anchor="t"/>
          <a:lstStyle/>
          <a:p>
            <a:pPr marL="342900" indent="-342900" algn="l">
              <a:lnSpc>
                <a:spcPts val="1500"/>
              </a:lnSpc>
              <a:buSzPct val="100000"/>
              <a:buChar char="•"/>
            </a:pPr>
            <a:r>
              <a:rPr lang="en-US" sz="1100" dirty="0">
                <a:solidFill>
                  <a:srgbClr val="384653"/>
                </a:solidFill>
                <a:latin typeface="Montserrat" pitchFamily="34" charset="0"/>
                <a:ea typeface="Montserrat" pitchFamily="34" charset="-122"/>
                <a:cs typeface="Montserrat" pitchFamily="34" charset="-120"/>
              </a:rPr>
              <a:t>Отсутствие материальных и трудовых ресурсов.</a:t>
            </a:r>
            <a:endParaRPr lang="en-US" sz="1100" dirty="0"/>
          </a:p>
          <a:p>
            <a:pPr marL="342900" indent="-342900" algn="l">
              <a:lnSpc>
                <a:spcPts val="1500"/>
              </a:lnSpc>
              <a:buSzPct val="100000"/>
              <a:buChar char="•"/>
            </a:pPr>
            <a:r>
              <a:rPr lang="en-US" sz="1100" dirty="0">
                <a:solidFill>
                  <a:srgbClr val="384653"/>
                </a:solidFill>
                <a:latin typeface="Montserrat" pitchFamily="34" charset="0"/>
                <a:ea typeface="Montserrat" pitchFamily="34" charset="-122"/>
                <a:cs typeface="Montserrat" pitchFamily="34" charset="-120"/>
              </a:rPr>
              <a:t>Нулевые показатели в декларациях по НДС.</a:t>
            </a:r>
            <a:endParaRPr lang="en-US" sz="1100" dirty="0"/>
          </a:p>
          <a:p>
            <a:pPr marL="342900" indent="-342900" algn="l">
              <a:lnSpc>
                <a:spcPts val="1500"/>
              </a:lnSpc>
              <a:buSzPct val="100000"/>
              <a:buChar char="•"/>
            </a:pPr>
            <a:r>
              <a:rPr lang="en-US" sz="1100" dirty="0">
                <a:solidFill>
                  <a:srgbClr val="384653"/>
                </a:solidFill>
                <a:latin typeface="Montserrat" pitchFamily="34" charset="0"/>
                <a:ea typeface="Montserrat" pitchFamily="34" charset="-122"/>
                <a:cs typeface="Montserrat" pitchFamily="34" charset="-120"/>
              </a:rPr>
              <a:t>Несоответствие места государственной регистрации фактическому адресу.</a:t>
            </a:r>
            <a:endParaRPr lang="en-US" sz="1100" dirty="0"/>
          </a:p>
          <a:p>
            <a:pPr marL="342900" indent="-342900" algn="l">
              <a:lnSpc>
                <a:spcPts val="1500"/>
              </a:lnSpc>
              <a:buSzPct val="100000"/>
              <a:buChar char="•"/>
            </a:pPr>
            <a:r>
              <a:rPr lang="en-US" sz="1100" dirty="0">
                <a:solidFill>
                  <a:srgbClr val="384653"/>
                </a:solidFill>
                <a:latin typeface="Montserrat" pitchFamily="34" charset="0"/>
                <a:ea typeface="Montserrat" pitchFamily="34" charset="-122"/>
                <a:cs typeface="Montserrat" pitchFamily="34" charset="-120"/>
              </a:rPr>
              <a:t>Отсутствие истории ведения бизнеса и активов.</a:t>
            </a:r>
            <a:endParaRPr lang="en-US" sz="1100" dirty="0"/>
          </a:p>
        </p:txBody>
      </p:sp>
      <p:sp>
        <p:nvSpPr>
          <p:cNvPr id="7" name="Text 5"/>
          <p:cNvSpPr/>
          <p:nvPr/>
        </p:nvSpPr>
        <p:spPr>
          <a:xfrm>
            <a:off x="1501735" y="2550450"/>
            <a:ext cx="6839307" cy="584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ФНС подчеркивает важность проверки деловой репутации, способности исполнить обязательства и платежеспособности контрагента. Необходимо собирать и хранить «досье контрагента».</a:t>
            </a:r>
            <a:endParaRPr lang="en-US" sz="1100" dirty="0"/>
          </a:p>
        </p:txBody>
      </p:sp>
      <p:sp>
        <p:nvSpPr>
          <p:cNvPr id="8" name="Shape 6"/>
          <p:cNvSpPr/>
          <p:nvPr/>
        </p:nvSpPr>
        <p:spPr>
          <a:xfrm>
            <a:off x="8589526" y="1194554"/>
            <a:ext cx="4647367" cy="6334125"/>
          </a:xfrm>
          <a:prstGeom prst="roundRect">
            <a:avLst>
              <a:gd name="adj" fmla="val 7234"/>
            </a:avLst>
          </a:prstGeom>
          <a:solidFill>
            <a:srgbClr val="E5F6FF"/>
          </a:solidFill>
          <a:ln/>
        </p:spPr>
      </p:sp>
      <p:pic>
        <p:nvPicPr>
          <p:cNvPr id="9" name="Image 0" descr="preencoded.png"/>
          <p:cNvPicPr>
            <a:picLocks noChangeAspect="1"/>
          </p:cNvPicPr>
          <p:nvPr/>
        </p:nvPicPr>
        <p:blipFill>
          <a:blip r:embed="rId3"/>
          <a:stretch>
            <a:fillRect/>
          </a:stretch>
        </p:blipFill>
        <p:spPr>
          <a:xfrm>
            <a:off x="8729543" y="1310878"/>
            <a:ext cx="4367332" cy="4367332"/>
          </a:xfrm>
          <a:prstGeom prst="rect">
            <a:avLst/>
          </a:prstGeom>
        </p:spPr>
      </p:pic>
      <p:sp>
        <p:nvSpPr>
          <p:cNvPr id="10" name="Text 7"/>
          <p:cNvSpPr/>
          <p:nvPr/>
        </p:nvSpPr>
        <p:spPr>
          <a:xfrm>
            <a:off x="8729543" y="5686675"/>
            <a:ext cx="3532465" cy="276463"/>
          </a:xfrm>
          <a:prstGeom prst="rect">
            <a:avLst/>
          </a:prstGeom>
          <a:noFill/>
          <a:ln/>
        </p:spPr>
        <p:txBody>
          <a:bodyPr wrap="none" lIns="0" tIns="0" rIns="0" bIns="0" rtlCol="0" anchor="t"/>
          <a:lstStyle/>
          <a:p>
            <a:pPr marL="0" indent="0" algn="l">
              <a:lnSpc>
                <a:spcPts val="2150"/>
              </a:lnSpc>
              <a:buNone/>
            </a:pPr>
            <a:r>
              <a:rPr lang="en-US" sz="1700" b="1" dirty="0">
                <a:solidFill>
                  <a:srgbClr val="2E3C4E"/>
                </a:solidFill>
                <a:latin typeface="Barlow Bold" pitchFamily="34" charset="0"/>
                <a:ea typeface="Barlow Bold" pitchFamily="34" charset="-122"/>
                <a:cs typeface="Barlow Bold" pitchFamily="34" charset="-120"/>
              </a:rPr>
              <a:t>Защита Имущественных Прав</a:t>
            </a:r>
            <a:endParaRPr lang="en-US" sz="1700" dirty="0"/>
          </a:p>
        </p:txBody>
      </p:sp>
      <p:sp>
        <p:nvSpPr>
          <p:cNvPr id="11" name="Text 8"/>
          <p:cNvSpPr/>
          <p:nvPr/>
        </p:nvSpPr>
        <p:spPr>
          <a:xfrm>
            <a:off x="8729543" y="6066603"/>
            <a:ext cx="4367332" cy="584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Включение в договор «налоговой оговорки» (ст. 431.2, 406.1 ГК РФ) может помочь компенсировать финансовые потери из-за недобросовестности контрагента.</a:t>
            </a:r>
            <a:endParaRPr lang="en-US" sz="1100" dirty="0"/>
          </a:p>
        </p:txBody>
      </p:sp>
      <p:sp>
        <p:nvSpPr>
          <p:cNvPr id="12" name="Text 9"/>
          <p:cNvSpPr/>
          <p:nvPr/>
        </p:nvSpPr>
        <p:spPr>
          <a:xfrm>
            <a:off x="8729543" y="6743712"/>
            <a:ext cx="4367332" cy="584002"/>
          </a:xfrm>
          <a:prstGeom prst="rect">
            <a:avLst/>
          </a:prstGeom>
          <a:noFill/>
          <a:ln/>
        </p:spPr>
        <p:txBody>
          <a:bodyPr wrap="squar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Судебная практика подтверждает возможность взыскания убытков в виде утраты возможности получения вычета по НДС.</a:t>
            </a:r>
            <a:endParaRPr lang="en-US" sz="1100" dirty="0"/>
          </a:p>
        </p:txBody>
      </p:sp>
      <p:sp>
        <p:nvSpPr>
          <p:cNvPr id="13" name="Text 10"/>
          <p:cNvSpPr/>
          <p:nvPr/>
        </p:nvSpPr>
        <p:spPr>
          <a:xfrm>
            <a:off x="1501735" y="7537144"/>
            <a:ext cx="11626810" cy="194667"/>
          </a:xfrm>
          <a:prstGeom prst="rect">
            <a:avLst/>
          </a:prstGeom>
          <a:noFill/>
          <a:ln/>
        </p:spPr>
        <p:txBody>
          <a:bodyPr wrap="none" lIns="0" tIns="0" rIns="0" bIns="0" rtlCol="0" anchor="t"/>
          <a:lstStyle/>
          <a:p>
            <a:pPr marL="0" indent="0" algn="l">
              <a:lnSpc>
                <a:spcPts val="1500"/>
              </a:lnSpc>
              <a:buNone/>
            </a:pPr>
            <a:r>
              <a:rPr lang="en-US" sz="1100" dirty="0">
                <a:solidFill>
                  <a:srgbClr val="384653"/>
                </a:solidFill>
                <a:latin typeface="Montserrat" pitchFamily="34" charset="0"/>
                <a:ea typeface="Montserrat" pitchFamily="34" charset="-122"/>
                <a:cs typeface="Montserrat" pitchFamily="34" charset="-120"/>
              </a:rPr>
              <a:t>Наличие умысла в неуплате налогов сводит на нет должную осмотрительность.</a:t>
            </a:r>
            <a:endParaRPr lang="en-US"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57030"/>
          </a:xfrm>
          <a:prstGeom prst="rect">
            <a:avLst/>
          </a:prstGeom>
        </p:spPr>
      </p:pic>
      <p:sp>
        <p:nvSpPr>
          <p:cNvPr id="3" name="Shape 0"/>
          <p:cNvSpPr/>
          <p:nvPr/>
        </p:nvSpPr>
        <p:spPr>
          <a:xfrm>
            <a:off x="1126093" y="2596872"/>
            <a:ext cx="2805946" cy="259794"/>
          </a:xfrm>
          <a:prstGeom prst="roundRect">
            <a:avLst>
              <a:gd name="adj" fmla="val 68880"/>
            </a:avLst>
          </a:prstGeom>
          <a:solidFill>
            <a:srgbClr val="D4E9F7"/>
          </a:solidFill>
          <a:ln/>
        </p:spPr>
      </p:sp>
      <p:sp>
        <p:nvSpPr>
          <p:cNvPr id="4" name="Text 1"/>
          <p:cNvSpPr/>
          <p:nvPr/>
        </p:nvSpPr>
        <p:spPr>
          <a:xfrm>
            <a:off x="1215509" y="2641521"/>
            <a:ext cx="2627114" cy="170497"/>
          </a:xfrm>
          <a:prstGeom prst="rect">
            <a:avLst/>
          </a:prstGeom>
          <a:noFill/>
          <a:ln/>
        </p:spPr>
        <p:txBody>
          <a:bodyPr wrap="none" lIns="0" tIns="0" rIns="0" bIns="0" rtlCol="0" anchor="t"/>
          <a:lstStyle/>
          <a:p>
            <a:pPr marL="0" indent="0" algn="l">
              <a:lnSpc>
                <a:spcPts val="1300"/>
              </a:lnSpc>
              <a:buNone/>
            </a:pPr>
            <a:r>
              <a:rPr lang="en-US" sz="900" dirty="0">
                <a:solidFill>
                  <a:srgbClr val="384653"/>
                </a:solidFill>
                <a:latin typeface="Montserrat" pitchFamily="34" charset="0"/>
                <a:ea typeface="Montserrat" pitchFamily="34" charset="-122"/>
                <a:cs typeface="Montserrat" pitchFamily="34" charset="-120"/>
              </a:rPr>
              <a:t>НОВЫЕ ПРАВИЛА ДОКУМЕНТООБОРОТА</a:t>
            </a:r>
            <a:endParaRPr lang="en-US" sz="900" dirty="0"/>
          </a:p>
        </p:txBody>
      </p:sp>
      <p:sp>
        <p:nvSpPr>
          <p:cNvPr id="5" name="Text 2"/>
          <p:cNvSpPr/>
          <p:nvPr/>
        </p:nvSpPr>
        <p:spPr>
          <a:xfrm>
            <a:off x="1126093" y="2903577"/>
            <a:ext cx="8435935" cy="392430"/>
          </a:xfrm>
          <a:prstGeom prst="rect">
            <a:avLst/>
          </a:prstGeom>
          <a:noFill/>
          <a:ln/>
        </p:spPr>
        <p:txBody>
          <a:bodyPr wrap="none" lIns="0" tIns="0" rIns="0" bIns="0" rtlCol="0" anchor="t"/>
          <a:lstStyle/>
          <a:p>
            <a:pPr marL="0" indent="0" algn="l">
              <a:lnSpc>
                <a:spcPts val="3050"/>
              </a:lnSpc>
              <a:buNone/>
            </a:pPr>
            <a:r>
              <a:rPr lang="en-US" sz="2450" b="1" dirty="0">
                <a:solidFill>
                  <a:srgbClr val="2E3C4E"/>
                </a:solidFill>
                <a:latin typeface="Barlow Bold" pitchFamily="34" charset="0"/>
                <a:ea typeface="Barlow Bold" pitchFamily="34" charset="-122"/>
                <a:cs typeface="Barlow Bold" pitchFamily="34" charset="-120"/>
              </a:rPr>
              <a:t>Цифровизация Первичных Документов в 2026 Году</a:t>
            </a:r>
            <a:endParaRPr lang="en-US" sz="2450" dirty="0"/>
          </a:p>
        </p:txBody>
      </p:sp>
      <p:sp>
        <p:nvSpPr>
          <p:cNvPr id="6" name="Text 3"/>
          <p:cNvSpPr/>
          <p:nvPr/>
        </p:nvSpPr>
        <p:spPr>
          <a:xfrm>
            <a:off x="1126093" y="3471863"/>
            <a:ext cx="12378214" cy="426006"/>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С 2026 года меняются правила оформления первичных документов. Электронный документооборот для логистики становится обязательным, а привычные форматы ТОРГ-12 и актов выполненных работ уходят в прошлое.</a:t>
            </a:r>
            <a:endParaRPr lang="en-US" sz="1150" dirty="0"/>
          </a:p>
        </p:txBody>
      </p:sp>
      <p:sp>
        <p:nvSpPr>
          <p:cNvPr id="7" name="Shape 4"/>
          <p:cNvSpPr/>
          <p:nvPr/>
        </p:nvSpPr>
        <p:spPr>
          <a:xfrm>
            <a:off x="1126093" y="4253389"/>
            <a:ext cx="6130409" cy="1278731"/>
          </a:xfrm>
          <a:prstGeom prst="roundRect">
            <a:avLst>
              <a:gd name="adj" fmla="val 5721"/>
            </a:avLst>
          </a:prstGeom>
          <a:solidFill>
            <a:srgbClr val="FFFFFF"/>
          </a:solidFill>
          <a:ln/>
        </p:spPr>
      </p:sp>
      <p:pic>
        <p:nvPicPr>
          <p:cNvPr id="8" name="Image 1" descr="preencoded.png"/>
          <p:cNvPicPr>
            <a:picLocks noChangeAspect="1"/>
          </p:cNvPicPr>
          <p:nvPr/>
        </p:nvPicPr>
        <p:blipFill>
          <a:blip r:embed="rId4"/>
          <a:stretch>
            <a:fillRect/>
          </a:stretch>
        </p:blipFill>
        <p:spPr>
          <a:xfrm>
            <a:off x="1126093" y="4238149"/>
            <a:ext cx="6130409" cy="60960"/>
          </a:xfrm>
          <a:prstGeom prst="rect">
            <a:avLst/>
          </a:prstGeom>
        </p:spPr>
      </p:pic>
      <p:pic>
        <p:nvPicPr>
          <p:cNvPr id="9" name="Image 2" descr="preencoded.png"/>
          <p:cNvPicPr>
            <a:picLocks noChangeAspect="1"/>
          </p:cNvPicPr>
          <p:nvPr/>
        </p:nvPicPr>
        <p:blipFill>
          <a:blip r:embed="rId5"/>
          <a:stretch>
            <a:fillRect/>
          </a:stretch>
        </p:blipFill>
        <p:spPr>
          <a:xfrm>
            <a:off x="3967579" y="4029789"/>
            <a:ext cx="447318" cy="447318"/>
          </a:xfrm>
          <a:prstGeom prst="rect">
            <a:avLst/>
          </a:prstGeom>
        </p:spPr>
      </p:pic>
      <p:sp>
        <p:nvSpPr>
          <p:cNvPr id="10" name="Text 5"/>
          <p:cNvSpPr/>
          <p:nvPr/>
        </p:nvSpPr>
        <p:spPr>
          <a:xfrm>
            <a:off x="4101763" y="4141589"/>
            <a:ext cx="178832" cy="223599"/>
          </a:xfrm>
          <a:prstGeom prst="rect">
            <a:avLst/>
          </a:prstGeom>
          <a:noFill/>
          <a:ln/>
        </p:spPr>
        <p:txBody>
          <a:bodyPr wrap="none" lIns="0" tIns="0" rIns="0" bIns="0" rtlCol="0" anchor="t"/>
          <a:lstStyle/>
          <a:p>
            <a:pPr marL="0" indent="0" algn="l">
              <a:lnSpc>
                <a:spcPts val="2000"/>
              </a:lnSpc>
              <a:buNone/>
            </a:pPr>
            <a:r>
              <a:rPr lang="en-US" sz="1400" b="1" dirty="0">
                <a:solidFill>
                  <a:srgbClr val="000000"/>
                </a:solidFill>
                <a:latin typeface="Barlow Bold" pitchFamily="34" charset="0"/>
                <a:ea typeface="Barlow Bold" pitchFamily="34" charset="-122"/>
                <a:cs typeface="Barlow Bold" pitchFamily="34" charset="-120"/>
              </a:rPr>
              <a:t>1</a:t>
            </a:r>
            <a:endParaRPr lang="en-US" sz="1400" dirty="0"/>
          </a:p>
        </p:txBody>
      </p:sp>
      <p:sp>
        <p:nvSpPr>
          <p:cNvPr id="11" name="Text 6"/>
          <p:cNvSpPr/>
          <p:nvPr/>
        </p:nvSpPr>
        <p:spPr>
          <a:xfrm>
            <a:off x="1290399" y="4626173"/>
            <a:ext cx="1962031" cy="245269"/>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УПД 5.03</a:t>
            </a:r>
            <a:endParaRPr lang="en-US" sz="1500" dirty="0"/>
          </a:p>
        </p:txBody>
      </p:sp>
      <p:sp>
        <p:nvSpPr>
          <p:cNvPr id="12" name="Text 7"/>
          <p:cNvSpPr/>
          <p:nvPr/>
        </p:nvSpPr>
        <p:spPr>
          <a:xfrm>
            <a:off x="1290399" y="4941808"/>
            <a:ext cx="5801797" cy="426006"/>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Единый документ, подтверждающий факт передачи товаров, работ и услуг, включая счет-фактуру.</a:t>
            </a:r>
            <a:endParaRPr lang="en-US" sz="1150" dirty="0"/>
          </a:p>
        </p:txBody>
      </p:sp>
      <p:sp>
        <p:nvSpPr>
          <p:cNvPr id="13" name="Shape 8"/>
          <p:cNvSpPr/>
          <p:nvPr/>
        </p:nvSpPr>
        <p:spPr>
          <a:xfrm>
            <a:off x="7373779" y="4253389"/>
            <a:ext cx="6130528" cy="1278731"/>
          </a:xfrm>
          <a:prstGeom prst="roundRect">
            <a:avLst>
              <a:gd name="adj" fmla="val 5721"/>
            </a:avLst>
          </a:prstGeom>
          <a:solidFill>
            <a:srgbClr val="FFFFFF"/>
          </a:solidFill>
          <a:ln/>
        </p:spPr>
      </p:sp>
      <p:pic>
        <p:nvPicPr>
          <p:cNvPr id="14" name="Image 3" descr="preencoded.png"/>
          <p:cNvPicPr>
            <a:picLocks noChangeAspect="1"/>
          </p:cNvPicPr>
          <p:nvPr/>
        </p:nvPicPr>
        <p:blipFill>
          <a:blip r:embed="rId4"/>
          <a:stretch>
            <a:fillRect/>
          </a:stretch>
        </p:blipFill>
        <p:spPr>
          <a:xfrm>
            <a:off x="7373779" y="4238149"/>
            <a:ext cx="6130528" cy="60960"/>
          </a:xfrm>
          <a:prstGeom prst="rect">
            <a:avLst/>
          </a:prstGeom>
        </p:spPr>
      </p:pic>
      <p:pic>
        <p:nvPicPr>
          <p:cNvPr id="15" name="Image 4" descr="preencoded.png"/>
          <p:cNvPicPr>
            <a:picLocks noChangeAspect="1"/>
          </p:cNvPicPr>
          <p:nvPr/>
        </p:nvPicPr>
        <p:blipFill>
          <a:blip r:embed="rId5"/>
          <a:stretch>
            <a:fillRect/>
          </a:stretch>
        </p:blipFill>
        <p:spPr>
          <a:xfrm>
            <a:off x="10215384" y="4029789"/>
            <a:ext cx="447318" cy="447318"/>
          </a:xfrm>
          <a:prstGeom prst="rect">
            <a:avLst/>
          </a:prstGeom>
        </p:spPr>
      </p:pic>
      <p:sp>
        <p:nvSpPr>
          <p:cNvPr id="16" name="Text 9"/>
          <p:cNvSpPr/>
          <p:nvPr/>
        </p:nvSpPr>
        <p:spPr>
          <a:xfrm>
            <a:off x="10349567" y="4141589"/>
            <a:ext cx="178832" cy="223599"/>
          </a:xfrm>
          <a:prstGeom prst="rect">
            <a:avLst/>
          </a:prstGeom>
          <a:noFill/>
          <a:ln/>
        </p:spPr>
        <p:txBody>
          <a:bodyPr wrap="none" lIns="0" tIns="0" rIns="0" bIns="0" rtlCol="0" anchor="t"/>
          <a:lstStyle/>
          <a:p>
            <a:pPr marL="0" indent="0" algn="l">
              <a:lnSpc>
                <a:spcPts val="2000"/>
              </a:lnSpc>
              <a:buNone/>
            </a:pPr>
            <a:r>
              <a:rPr lang="en-US" sz="1400" b="1" dirty="0">
                <a:solidFill>
                  <a:srgbClr val="000000"/>
                </a:solidFill>
                <a:latin typeface="Barlow Bold" pitchFamily="34" charset="0"/>
                <a:ea typeface="Barlow Bold" pitchFamily="34" charset="-122"/>
                <a:cs typeface="Barlow Bold" pitchFamily="34" charset="-120"/>
              </a:rPr>
              <a:t>2</a:t>
            </a:r>
            <a:endParaRPr lang="en-US" sz="1400" dirty="0"/>
          </a:p>
        </p:txBody>
      </p:sp>
      <p:sp>
        <p:nvSpPr>
          <p:cNvPr id="17" name="Text 10"/>
          <p:cNvSpPr/>
          <p:nvPr/>
        </p:nvSpPr>
        <p:spPr>
          <a:xfrm>
            <a:off x="7538085" y="4626173"/>
            <a:ext cx="1962031" cy="245269"/>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Статус УПД</a:t>
            </a:r>
            <a:endParaRPr lang="en-US" sz="1500" dirty="0"/>
          </a:p>
        </p:txBody>
      </p:sp>
      <p:sp>
        <p:nvSpPr>
          <p:cNvPr id="18" name="Text 11"/>
          <p:cNvSpPr/>
          <p:nvPr/>
        </p:nvSpPr>
        <p:spPr>
          <a:xfrm>
            <a:off x="7538085" y="4941808"/>
            <a:ext cx="5801916" cy="426006"/>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Статус «1» для вычета НДС, статус «2» — только передаточный документ без права на вычет.</a:t>
            </a:r>
            <a:endParaRPr lang="en-US" sz="1150" dirty="0"/>
          </a:p>
        </p:txBody>
      </p:sp>
      <p:sp>
        <p:nvSpPr>
          <p:cNvPr id="19" name="Shape 12"/>
          <p:cNvSpPr/>
          <p:nvPr/>
        </p:nvSpPr>
        <p:spPr>
          <a:xfrm>
            <a:off x="1126093" y="5872996"/>
            <a:ext cx="6130409" cy="1278731"/>
          </a:xfrm>
          <a:prstGeom prst="roundRect">
            <a:avLst>
              <a:gd name="adj" fmla="val 5721"/>
            </a:avLst>
          </a:prstGeom>
          <a:solidFill>
            <a:srgbClr val="FFFFFF"/>
          </a:solidFill>
          <a:ln/>
        </p:spPr>
      </p:sp>
      <p:pic>
        <p:nvPicPr>
          <p:cNvPr id="20" name="Image 5" descr="preencoded.png"/>
          <p:cNvPicPr>
            <a:picLocks noChangeAspect="1"/>
          </p:cNvPicPr>
          <p:nvPr/>
        </p:nvPicPr>
        <p:blipFill>
          <a:blip r:embed="rId4"/>
          <a:stretch>
            <a:fillRect/>
          </a:stretch>
        </p:blipFill>
        <p:spPr>
          <a:xfrm>
            <a:off x="1126093" y="5857756"/>
            <a:ext cx="6130409" cy="60960"/>
          </a:xfrm>
          <a:prstGeom prst="rect">
            <a:avLst/>
          </a:prstGeom>
        </p:spPr>
      </p:pic>
      <p:pic>
        <p:nvPicPr>
          <p:cNvPr id="21" name="Image 6" descr="preencoded.png"/>
          <p:cNvPicPr>
            <a:picLocks noChangeAspect="1"/>
          </p:cNvPicPr>
          <p:nvPr/>
        </p:nvPicPr>
        <p:blipFill>
          <a:blip r:embed="rId5"/>
          <a:stretch>
            <a:fillRect/>
          </a:stretch>
        </p:blipFill>
        <p:spPr>
          <a:xfrm>
            <a:off x="3967579" y="5649397"/>
            <a:ext cx="447318" cy="447318"/>
          </a:xfrm>
          <a:prstGeom prst="rect">
            <a:avLst/>
          </a:prstGeom>
        </p:spPr>
      </p:pic>
      <p:sp>
        <p:nvSpPr>
          <p:cNvPr id="22" name="Text 13"/>
          <p:cNvSpPr/>
          <p:nvPr/>
        </p:nvSpPr>
        <p:spPr>
          <a:xfrm>
            <a:off x="4101763" y="5761196"/>
            <a:ext cx="178832" cy="223599"/>
          </a:xfrm>
          <a:prstGeom prst="rect">
            <a:avLst/>
          </a:prstGeom>
          <a:noFill/>
          <a:ln/>
        </p:spPr>
        <p:txBody>
          <a:bodyPr wrap="none" lIns="0" tIns="0" rIns="0" bIns="0" rtlCol="0" anchor="t"/>
          <a:lstStyle/>
          <a:p>
            <a:pPr marL="0" indent="0" algn="l">
              <a:lnSpc>
                <a:spcPts val="2000"/>
              </a:lnSpc>
              <a:buNone/>
            </a:pPr>
            <a:r>
              <a:rPr lang="en-US" sz="1400" b="1" dirty="0">
                <a:solidFill>
                  <a:srgbClr val="000000"/>
                </a:solidFill>
                <a:latin typeface="Barlow Bold" pitchFamily="34" charset="0"/>
                <a:ea typeface="Barlow Bold" pitchFamily="34" charset="-122"/>
                <a:cs typeface="Barlow Bold" pitchFamily="34" charset="-120"/>
              </a:rPr>
              <a:t>3</a:t>
            </a:r>
            <a:endParaRPr lang="en-US" sz="1400" dirty="0"/>
          </a:p>
        </p:txBody>
      </p:sp>
      <p:sp>
        <p:nvSpPr>
          <p:cNvPr id="23" name="Text 14"/>
          <p:cNvSpPr/>
          <p:nvPr/>
        </p:nvSpPr>
        <p:spPr>
          <a:xfrm>
            <a:off x="1290399" y="6245781"/>
            <a:ext cx="2606754" cy="245269"/>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Электронные Накладные</a:t>
            </a:r>
            <a:endParaRPr lang="en-US" sz="1500" dirty="0"/>
          </a:p>
        </p:txBody>
      </p:sp>
      <p:sp>
        <p:nvSpPr>
          <p:cNvPr id="24" name="Text 15"/>
          <p:cNvSpPr/>
          <p:nvPr/>
        </p:nvSpPr>
        <p:spPr>
          <a:xfrm>
            <a:off x="1290399" y="6561415"/>
            <a:ext cx="5801797" cy="426006"/>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С 1 сентября 2026 года обязательное электронное оформление транспортных и перевозочных документов.</a:t>
            </a:r>
            <a:endParaRPr lang="en-US" sz="1150" dirty="0"/>
          </a:p>
        </p:txBody>
      </p:sp>
      <p:sp>
        <p:nvSpPr>
          <p:cNvPr id="25" name="Shape 16"/>
          <p:cNvSpPr/>
          <p:nvPr/>
        </p:nvSpPr>
        <p:spPr>
          <a:xfrm>
            <a:off x="7373779" y="5872996"/>
            <a:ext cx="6130528" cy="1278731"/>
          </a:xfrm>
          <a:prstGeom prst="roundRect">
            <a:avLst>
              <a:gd name="adj" fmla="val 5721"/>
            </a:avLst>
          </a:prstGeom>
          <a:solidFill>
            <a:srgbClr val="FFFFFF"/>
          </a:solidFill>
          <a:ln/>
        </p:spPr>
      </p:sp>
      <p:pic>
        <p:nvPicPr>
          <p:cNvPr id="26" name="Image 7" descr="preencoded.png"/>
          <p:cNvPicPr>
            <a:picLocks noChangeAspect="1"/>
          </p:cNvPicPr>
          <p:nvPr/>
        </p:nvPicPr>
        <p:blipFill>
          <a:blip r:embed="rId4"/>
          <a:stretch>
            <a:fillRect/>
          </a:stretch>
        </p:blipFill>
        <p:spPr>
          <a:xfrm>
            <a:off x="7373779" y="5857756"/>
            <a:ext cx="6130528" cy="60960"/>
          </a:xfrm>
          <a:prstGeom prst="rect">
            <a:avLst/>
          </a:prstGeom>
        </p:spPr>
      </p:pic>
      <p:pic>
        <p:nvPicPr>
          <p:cNvPr id="27" name="Image 8" descr="preencoded.png"/>
          <p:cNvPicPr>
            <a:picLocks noChangeAspect="1"/>
          </p:cNvPicPr>
          <p:nvPr/>
        </p:nvPicPr>
        <p:blipFill>
          <a:blip r:embed="rId5"/>
          <a:stretch>
            <a:fillRect/>
          </a:stretch>
        </p:blipFill>
        <p:spPr>
          <a:xfrm>
            <a:off x="10215384" y="5649397"/>
            <a:ext cx="447318" cy="447318"/>
          </a:xfrm>
          <a:prstGeom prst="rect">
            <a:avLst/>
          </a:prstGeom>
        </p:spPr>
      </p:pic>
      <p:sp>
        <p:nvSpPr>
          <p:cNvPr id="28" name="Text 17"/>
          <p:cNvSpPr/>
          <p:nvPr/>
        </p:nvSpPr>
        <p:spPr>
          <a:xfrm>
            <a:off x="10349567" y="5761196"/>
            <a:ext cx="178832" cy="223599"/>
          </a:xfrm>
          <a:prstGeom prst="rect">
            <a:avLst/>
          </a:prstGeom>
          <a:noFill/>
          <a:ln/>
        </p:spPr>
        <p:txBody>
          <a:bodyPr wrap="none" lIns="0" tIns="0" rIns="0" bIns="0" rtlCol="0" anchor="t"/>
          <a:lstStyle/>
          <a:p>
            <a:pPr marL="0" indent="0" algn="l">
              <a:lnSpc>
                <a:spcPts val="2000"/>
              </a:lnSpc>
              <a:buNone/>
            </a:pPr>
            <a:r>
              <a:rPr lang="en-US" sz="1400" b="1" dirty="0">
                <a:solidFill>
                  <a:srgbClr val="000000"/>
                </a:solidFill>
                <a:latin typeface="Barlow Bold" pitchFamily="34" charset="0"/>
                <a:ea typeface="Barlow Bold" pitchFamily="34" charset="-122"/>
                <a:cs typeface="Barlow Bold" pitchFamily="34" charset="-120"/>
              </a:rPr>
              <a:t>4</a:t>
            </a:r>
            <a:endParaRPr lang="en-US" sz="1400" dirty="0"/>
          </a:p>
        </p:txBody>
      </p:sp>
      <p:sp>
        <p:nvSpPr>
          <p:cNvPr id="29" name="Text 18"/>
          <p:cNvSpPr/>
          <p:nvPr/>
        </p:nvSpPr>
        <p:spPr>
          <a:xfrm>
            <a:off x="7538085" y="6245781"/>
            <a:ext cx="2517577" cy="245269"/>
          </a:xfrm>
          <a:prstGeom prst="rect">
            <a:avLst/>
          </a:prstGeom>
          <a:noFill/>
          <a:ln/>
        </p:spPr>
        <p:txBody>
          <a:bodyPr wrap="none" lIns="0" tIns="0" rIns="0" bIns="0" rtlCol="0" anchor="t"/>
          <a:lstStyle/>
          <a:p>
            <a:pPr marL="0" indent="0" algn="l">
              <a:lnSpc>
                <a:spcPts val="1900"/>
              </a:lnSpc>
              <a:buNone/>
            </a:pPr>
            <a:r>
              <a:rPr lang="en-US" sz="1500" b="1" dirty="0">
                <a:solidFill>
                  <a:srgbClr val="384653"/>
                </a:solidFill>
                <a:latin typeface="Barlow Bold" pitchFamily="34" charset="0"/>
                <a:ea typeface="Barlow Bold" pitchFamily="34" charset="-122"/>
                <a:cs typeface="Barlow Bold" pitchFamily="34" charset="-120"/>
              </a:rPr>
              <a:t>Алкогольная Продукция</a:t>
            </a:r>
            <a:endParaRPr lang="en-US" sz="1500" dirty="0"/>
          </a:p>
        </p:txBody>
      </p:sp>
      <p:sp>
        <p:nvSpPr>
          <p:cNvPr id="30" name="Text 19"/>
          <p:cNvSpPr/>
          <p:nvPr/>
        </p:nvSpPr>
        <p:spPr>
          <a:xfrm>
            <a:off x="7538085" y="6561415"/>
            <a:ext cx="5801916" cy="426006"/>
          </a:xfrm>
          <a:prstGeom prst="rect">
            <a:avLst/>
          </a:prstGeom>
          <a:noFill/>
          <a:ln/>
        </p:spPr>
        <p:txBody>
          <a:bodyPr wrap="squar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Электронные сопроводительные документы для перевозки алкоголя (УПД для маркируемых товаров, заявка для ЕГАИС).</a:t>
            </a:r>
            <a:endParaRPr lang="en-US" sz="1150" dirty="0"/>
          </a:p>
        </p:txBody>
      </p:sp>
      <p:sp>
        <p:nvSpPr>
          <p:cNvPr id="31" name="Text 20"/>
          <p:cNvSpPr/>
          <p:nvPr/>
        </p:nvSpPr>
        <p:spPr>
          <a:xfrm>
            <a:off x="1126093" y="7283648"/>
            <a:ext cx="12378214" cy="213003"/>
          </a:xfrm>
          <a:prstGeom prst="rect">
            <a:avLst/>
          </a:prstGeom>
          <a:noFill/>
          <a:ln/>
        </p:spPr>
        <p:txBody>
          <a:bodyPr wrap="none" lIns="0" tIns="0" rIns="0" bIns="0" rtlCol="0" anchor="t"/>
          <a:lstStyle/>
          <a:p>
            <a:pPr marL="0" indent="0" algn="l">
              <a:lnSpc>
                <a:spcPts val="1650"/>
              </a:lnSpc>
              <a:buNone/>
            </a:pPr>
            <a:r>
              <a:rPr lang="en-US" sz="1150" dirty="0">
                <a:solidFill>
                  <a:srgbClr val="384653"/>
                </a:solidFill>
                <a:latin typeface="Montserrat" pitchFamily="34" charset="0"/>
                <a:ea typeface="Montserrat" pitchFamily="34" charset="-122"/>
                <a:cs typeface="Montserrat" pitchFamily="34" charset="-120"/>
              </a:rPr>
              <a:t>Важно заблаговременно перейти на применение УПД нового формата, чтобы избежать проблем с налоговой.</a:t>
            </a:r>
            <a:endParaRPr lang="en-US" sz="11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name="Slide 2">
    <p:spTree>
      <p:nvGrpSpPr>
        <p:cNvPr id="1" name=""/>
        <p:cNvGrpSpPr/>
        <p:nvPr/>
      </p:nvGrpSpPr>
      <p:grpSpPr>
        <a:xfrm>
          <a:off x="0" y="0"/>
          <a:ext cx="0" cy="0"/>
          <a:chOff x="0" y="0"/>
          <a:chExt cx="0" cy="0"/>
        </a:xfrm>
      </p:grpSpPr>
      <p:sp>
        <p:nvSpPr>
          <p:cNvPr id="2" name="Text 0"/>
          <p:cNvSpPr/>
          <p:nvPr/>
        </p:nvSpPr>
        <p:spPr>
          <a:xfrm>
            <a:off x="758309" y="1816418"/>
            <a:ext cx="9003863" cy="498872"/>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Что такое налоговое администрирование?</a:t>
            </a:r>
            <a:endParaRPr lang="en-US" sz="3100" dirty="0"/>
          </a:p>
        </p:txBody>
      </p:sp>
      <p:sp>
        <p:nvSpPr>
          <p:cNvPr id="3" name="Text 1"/>
          <p:cNvSpPr/>
          <p:nvPr/>
        </p:nvSpPr>
        <p:spPr>
          <a:xfrm>
            <a:off x="758309" y="2694384"/>
            <a:ext cx="13113782" cy="909757"/>
          </a:xfrm>
          <a:prstGeom prst="rect">
            <a:avLst/>
          </a:prstGeom>
          <a:noFill/>
          <a:ln/>
        </p:spPr>
        <p:txBody>
          <a:bodyPr wrap="square" lIns="0" tIns="0" rIns="0" bIns="0" rtlCol="0" anchor="t"/>
          <a:lstStyle/>
          <a:p>
            <a:pPr marL="0" indent="0" algn="l">
              <a:lnSpc>
                <a:spcPts val="2350"/>
              </a:lnSpc>
              <a:buNone/>
            </a:pPr>
            <a:r>
              <a:rPr lang="en-US" sz="1450" dirty="0">
                <a:solidFill>
                  <a:srgbClr val="2589C9"/>
                </a:solidFill>
                <a:latin typeface="Montserrat" pitchFamily="34" charset="0"/>
                <a:ea typeface="Montserrat" pitchFamily="34" charset="-122"/>
                <a:cs typeface="Montserrat" pitchFamily="34" charset="-120"/>
              </a:rPr>
              <a:t>Налоговое администрирование</a:t>
            </a:r>
            <a:r>
              <a:rPr lang="en-US" sz="1450" dirty="0">
                <a:solidFill>
                  <a:srgbClr val="384653"/>
                </a:solidFill>
                <a:latin typeface="Montserrat" pitchFamily="34" charset="0"/>
                <a:ea typeface="Montserrat" pitchFamily="34" charset="-122"/>
                <a:cs typeface="Montserrat" pitchFamily="34" charset="-120"/>
              </a:rPr>
              <a:t> — это комплекс организационно-правовых мер, осуществляемых уполномоченными органами (прежде всего ФНС) для обеспечения соблюдения налогового законодательства, корректного исчисления и уплаты налогов и сборов, а также защиты прав налогоплательщиков.</a:t>
            </a:r>
            <a:endParaRPr lang="en-US" sz="1450" dirty="0"/>
          </a:p>
        </p:txBody>
      </p:sp>
      <p:sp>
        <p:nvSpPr>
          <p:cNvPr id="4" name="Shape 2"/>
          <p:cNvSpPr/>
          <p:nvPr/>
        </p:nvSpPr>
        <p:spPr>
          <a:xfrm>
            <a:off x="758309" y="3817382"/>
            <a:ext cx="4244816" cy="1775936"/>
          </a:xfrm>
          <a:prstGeom prst="roundRect">
            <a:avLst>
              <a:gd name="adj" fmla="val 16012"/>
            </a:avLst>
          </a:prstGeom>
          <a:solidFill>
            <a:srgbClr val="D4E9F7"/>
          </a:solidFill>
          <a:ln w="7620">
            <a:solidFill>
              <a:srgbClr val="BACFDD"/>
            </a:solidFill>
            <a:prstDash val="solid"/>
          </a:ln>
        </p:spPr>
      </p:sp>
      <p:pic>
        <p:nvPicPr>
          <p:cNvPr id="5" name="Image 0" descr="preencoded.png"/>
          <p:cNvPicPr>
            <a:picLocks noChangeAspect="1"/>
          </p:cNvPicPr>
          <p:nvPr/>
        </p:nvPicPr>
        <p:blipFill>
          <a:blip r:embed="rId3"/>
          <a:stretch>
            <a:fillRect/>
          </a:stretch>
        </p:blipFill>
        <p:spPr>
          <a:xfrm>
            <a:off x="955477" y="4014549"/>
            <a:ext cx="568643" cy="568643"/>
          </a:xfrm>
          <a:prstGeom prst="rect">
            <a:avLst/>
          </a:prstGeom>
        </p:spPr>
      </p:pic>
      <p:sp>
        <p:nvSpPr>
          <p:cNvPr id="7" name="Text 3"/>
          <p:cNvSpPr/>
          <p:nvPr/>
        </p:nvSpPr>
        <p:spPr>
          <a:xfrm>
            <a:off x="955477" y="4772739"/>
            <a:ext cx="3850481" cy="623411"/>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Обеспечение соблюдения законодательства</a:t>
            </a:r>
            <a:endParaRPr lang="en-US" sz="1950" dirty="0"/>
          </a:p>
        </p:txBody>
      </p:sp>
      <p:sp>
        <p:nvSpPr>
          <p:cNvPr id="8" name="Shape 4"/>
          <p:cNvSpPr/>
          <p:nvPr/>
        </p:nvSpPr>
        <p:spPr>
          <a:xfrm>
            <a:off x="5192673" y="3817382"/>
            <a:ext cx="4244935" cy="1775936"/>
          </a:xfrm>
          <a:prstGeom prst="roundRect">
            <a:avLst>
              <a:gd name="adj" fmla="val 16012"/>
            </a:avLst>
          </a:prstGeom>
          <a:solidFill>
            <a:srgbClr val="D4E9F7"/>
          </a:solidFill>
          <a:ln w="7620">
            <a:solidFill>
              <a:srgbClr val="BACFDD"/>
            </a:solidFill>
            <a:prstDash val="solid"/>
          </a:ln>
        </p:spPr>
      </p:sp>
      <p:pic>
        <p:nvPicPr>
          <p:cNvPr id="9" name="Image 2" descr="preencoded.png"/>
          <p:cNvPicPr>
            <a:picLocks noChangeAspect="1"/>
          </p:cNvPicPr>
          <p:nvPr/>
        </p:nvPicPr>
        <p:blipFill>
          <a:blip r:embed="rId4"/>
          <a:stretch>
            <a:fillRect/>
          </a:stretch>
        </p:blipFill>
        <p:spPr>
          <a:xfrm>
            <a:off x="5389840" y="4014549"/>
            <a:ext cx="568643" cy="568643"/>
          </a:xfrm>
          <a:prstGeom prst="rect">
            <a:avLst/>
          </a:prstGeom>
        </p:spPr>
      </p:pic>
      <p:sp>
        <p:nvSpPr>
          <p:cNvPr id="11" name="Text 5"/>
          <p:cNvSpPr/>
          <p:nvPr/>
        </p:nvSpPr>
        <p:spPr>
          <a:xfrm>
            <a:off x="5389840" y="4772739"/>
            <a:ext cx="3850600" cy="623411"/>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Контроль исчисления и уплаты налогов</a:t>
            </a:r>
            <a:endParaRPr lang="en-US" sz="1950" dirty="0"/>
          </a:p>
        </p:txBody>
      </p:sp>
      <p:sp>
        <p:nvSpPr>
          <p:cNvPr id="12" name="Shape 6"/>
          <p:cNvSpPr/>
          <p:nvPr/>
        </p:nvSpPr>
        <p:spPr>
          <a:xfrm>
            <a:off x="9627156" y="3817382"/>
            <a:ext cx="4244816" cy="1775936"/>
          </a:xfrm>
          <a:prstGeom prst="roundRect">
            <a:avLst>
              <a:gd name="adj" fmla="val 16012"/>
            </a:avLst>
          </a:prstGeom>
          <a:solidFill>
            <a:srgbClr val="D4E9F7"/>
          </a:solidFill>
          <a:ln w="7620">
            <a:solidFill>
              <a:srgbClr val="BACFDD"/>
            </a:solidFill>
            <a:prstDash val="solid"/>
          </a:ln>
        </p:spPr>
      </p:sp>
      <p:pic>
        <p:nvPicPr>
          <p:cNvPr id="13" name="Image 4" descr="preencoded.png"/>
          <p:cNvPicPr>
            <a:picLocks noChangeAspect="1"/>
          </p:cNvPicPr>
          <p:nvPr/>
        </p:nvPicPr>
        <p:blipFill>
          <a:blip r:embed="rId5"/>
          <a:stretch>
            <a:fillRect/>
          </a:stretch>
        </p:blipFill>
        <p:spPr>
          <a:xfrm>
            <a:off x="9824323" y="4014549"/>
            <a:ext cx="568643" cy="568643"/>
          </a:xfrm>
          <a:prstGeom prst="rect">
            <a:avLst/>
          </a:prstGeom>
        </p:spPr>
      </p:pic>
      <p:sp>
        <p:nvSpPr>
          <p:cNvPr id="15" name="Text 7"/>
          <p:cNvSpPr/>
          <p:nvPr/>
        </p:nvSpPr>
        <p:spPr>
          <a:xfrm>
            <a:off x="9824323" y="4772739"/>
            <a:ext cx="3850481" cy="623411"/>
          </a:xfrm>
          <a:prstGeom prst="rect">
            <a:avLst/>
          </a:prstGeom>
          <a:noFill/>
          <a:ln/>
        </p:spPr>
        <p:txBody>
          <a:bodyPr wrap="squar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Защита прав налогоплательщиков</a:t>
            </a:r>
            <a:endParaRPr lang="en-US" sz="1950" dirty="0"/>
          </a:p>
        </p:txBody>
      </p:sp>
      <p:sp>
        <p:nvSpPr>
          <p:cNvPr id="16" name="Text 8"/>
          <p:cNvSpPr/>
          <p:nvPr/>
        </p:nvSpPr>
        <p:spPr>
          <a:xfrm>
            <a:off x="758309" y="5806559"/>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Эффективность налогового администрирования напрямую влияет на собираемость бюджета, деловой климат и уровень правовой культуры общества.</a:t>
            </a:r>
            <a:endParaRPr lang="en-US" sz="1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20491"/>
          </a:xfrm>
          <a:prstGeom prst="rect">
            <a:avLst/>
          </a:prstGeom>
        </p:spPr>
      </p:pic>
      <p:sp>
        <p:nvSpPr>
          <p:cNvPr id="3" name="Shape 0"/>
          <p:cNvSpPr/>
          <p:nvPr/>
        </p:nvSpPr>
        <p:spPr>
          <a:xfrm>
            <a:off x="925949" y="2944178"/>
            <a:ext cx="1897142" cy="270510"/>
          </a:xfrm>
          <a:prstGeom prst="roundRect">
            <a:avLst>
              <a:gd name="adj" fmla="val 68291"/>
            </a:avLst>
          </a:prstGeom>
          <a:solidFill>
            <a:srgbClr val="D4E9F7"/>
          </a:solidFill>
          <a:ln/>
        </p:spPr>
      </p:sp>
      <p:sp>
        <p:nvSpPr>
          <p:cNvPr id="4" name="Text 1"/>
          <p:cNvSpPr/>
          <p:nvPr/>
        </p:nvSpPr>
        <p:spPr>
          <a:xfrm>
            <a:off x="1018223" y="2990255"/>
            <a:ext cx="1712595" cy="178356"/>
          </a:xfrm>
          <a:prstGeom prst="rect">
            <a:avLst/>
          </a:prstGeom>
          <a:noFill/>
          <a:ln/>
        </p:spPr>
        <p:txBody>
          <a:bodyPr wrap="none" lIns="0" tIns="0" rIns="0" bIns="0" rtlCol="0" anchor="t"/>
          <a:lstStyle/>
          <a:p>
            <a:pPr marL="0" indent="0" algn="l">
              <a:lnSpc>
                <a:spcPts val="1400"/>
              </a:lnSpc>
              <a:buNone/>
            </a:pPr>
            <a:r>
              <a:rPr lang="en-US" sz="950" dirty="0">
                <a:solidFill>
                  <a:srgbClr val="384653"/>
                </a:solidFill>
                <a:latin typeface="Montserrat" pitchFamily="34" charset="0"/>
                <a:ea typeface="Montserrat" pitchFamily="34" charset="-122"/>
                <a:cs typeface="Montserrat" pitchFamily="34" charset="-120"/>
              </a:rPr>
              <a:t>ПРАКТИЧЕСКИЕ ВЫВОДЫ</a:t>
            </a:r>
            <a:endParaRPr lang="en-US" sz="950" dirty="0"/>
          </a:p>
        </p:txBody>
      </p:sp>
      <p:sp>
        <p:nvSpPr>
          <p:cNvPr id="5" name="Text 2"/>
          <p:cNvSpPr/>
          <p:nvPr/>
        </p:nvSpPr>
        <p:spPr>
          <a:xfrm>
            <a:off x="925949" y="3264575"/>
            <a:ext cx="10510480" cy="405051"/>
          </a:xfrm>
          <a:prstGeom prst="rect">
            <a:avLst/>
          </a:prstGeom>
          <a:noFill/>
          <a:ln/>
        </p:spPr>
        <p:txBody>
          <a:bodyPr wrap="none" lIns="0" tIns="0" rIns="0" bIns="0" rtlCol="0" anchor="t"/>
          <a:lstStyle/>
          <a:p>
            <a:pPr marL="0" indent="0" algn="l">
              <a:lnSpc>
                <a:spcPts val="3150"/>
              </a:lnSpc>
              <a:buNone/>
            </a:pPr>
            <a:r>
              <a:rPr lang="en-US" sz="2550" b="1" dirty="0">
                <a:solidFill>
                  <a:srgbClr val="2E3C4E"/>
                </a:solidFill>
                <a:latin typeface="Barlow Bold" pitchFamily="34" charset="0"/>
                <a:ea typeface="Barlow Bold" pitchFamily="34" charset="-122"/>
                <a:cs typeface="Barlow Bold" pitchFamily="34" charset="-120"/>
              </a:rPr>
              <a:t>От Тактики к Системе: Налоговая Безопасность — Инвестиция</a:t>
            </a:r>
            <a:endParaRPr lang="en-US" sz="2550" dirty="0"/>
          </a:p>
        </p:txBody>
      </p:sp>
      <p:sp>
        <p:nvSpPr>
          <p:cNvPr id="6" name="Text 3"/>
          <p:cNvSpPr/>
          <p:nvPr/>
        </p:nvSpPr>
        <p:spPr>
          <a:xfrm>
            <a:off x="925949" y="3857030"/>
            <a:ext cx="12778502" cy="446246"/>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Налоговое администрирование переходит к проактивному контролю. Это требует фундаментального изменения подхода к налоговой политике для юристов и бизнеса.</a:t>
            </a:r>
            <a:endParaRPr lang="en-US" sz="1200" dirty="0"/>
          </a:p>
        </p:txBody>
      </p:sp>
      <p:sp>
        <p:nvSpPr>
          <p:cNvPr id="7" name="Shape 4"/>
          <p:cNvSpPr/>
          <p:nvPr/>
        </p:nvSpPr>
        <p:spPr>
          <a:xfrm>
            <a:off x="925949" y="4443889"/>
            <a:ext cx="6326743" cy="1897618"/>
          </a:xfrm>
          <a:prstGeom prst="roundRect">
            <a:avLst>
              <a:gd name="adj" fmla="val 12169"/>
            </a:avLst>
          </a:prstGeom>
          <a:solidFill>
            <a:srgbClr val="2589C9"/>
          </a:solidFill>
          <a:ln w="7620">
            <a:solidFill>
              <a:srgbClr val="3EA2E2"/>
            </a:solidFill>
            <a:prstDash val="solid"/>
          </a:ln>
        </p:spPr>
      </p:sp>
      <p:sp>
        <p:nvSpPr>
          <p:cNvPr id="8" name="Text 5"/>
          <p:cNvSpPr/>
          <p:nvPr/>
        </p:nvSpPr>
        <p:spPr>
          <a:xfrm>
            <a:off x="1087398" y="4605337"/>
            <a:ext cx="4911328" cy="253127"/>
          </a:xfrm>
          <a:prstGeom prst="rect">
            <a:avLst/>
          </a:prstGeom>
          <a:noFill/>
          <a:ln/>
        </p:spPr>
        <p:txBody>
          <a:bodyPr wrap="none" lIns="0" tIns="0" rIns="0" bIns="0" rtlCol="0" anchor="t"/>
          <a:lstStyle/>
          <a:p>
            <a:pPr marL="0" indent="0" algn="l">
              <a:lnSpc>
                <a:spcPts val="1950"/>
              </a:lnSpc>
              <a:buNone/>
            </a:pPr>
            <a:r>
              <a:rPr lang="en-US" sz="1550" b="1" dirty="0">
                <a:solidFill>
                  <a:srgbClr val="FFFFFF"/>
                </a:solidFill>
                <a:latin typeface="Barlow Bold" pitchFamily="34" charset="0"/>
                <a:ea typeface="Barlow Bold" pitchFamily="34" charset="-122"/>
                <a:cs typeface="Barlow Bold" pitchFamily="34" charset="-120"/>
              </a:rPr>
              <a:t>Для Юриста: Стратег Налоговой Безопасности</a:t>
            </a:r>
            <a:endParaRPr lang="en-US" sz="1550" dirty="0"/>
          </a:p>
        </p:txBody>
      </p:sp>
      <p:sp>
        <p:nvSpPr>
          <p:cNvPr id="9" name="Text 6"/>
          <p:cNvSpPr/>
          <p:nvPr/>
        </p:nvSpPr>
        <p:spPr>
          <a:xfrm>
            <a:off x="1087398" y="4933355"/>
            <a:ext cx="6003846" cy="669483"/>
          </a:xfrm>
          <a:prstGeom prst="rect">
            <a:avLst/>
          </a:prstGeom>
          <a:noFill/>
          <a:ln/>
        </p:spPr>
        <p:txBody>
          <a:bodyPr wrap="square" lIns="0" tIns="0" rIns="0" bIns="0" rtlCol="0" anchor="t"/>
          <a:lstStyle/>
          <a:p>
            <a:pPr marL="342900" indent="-342900" algn="l">
              <a:lnSpc>
                <a:spcPts val="1750"/>
              </a:lnSpc>
              <a:buSzPct val="100000"/>
              <a:buChar char="•"/>
            </a:pPr>
            <a:r>
              <a:rPr lang="en-US" sz="1200" dirty="0">
                <a:solidFill>
                  <a:srgbClr val="FFFFFF"/>
                </a:solidFill>
                <a:latin typeface="Montserrat" pitchFamily="34" charset="0"/>
                <a:ea typeface="Montserrat" pitchFamily="34" charset="-122"/>
                <a:cs typeface="Montserrat" pitchFamily="34" charset="-120"/>
              </a:rPr>
              <a:t>Формирование «досье контрагента».</a:t>
            </a:r>
            <a:endParaRPr lang="en-US" sz="1200" dirty="0"/>
          </a:p>
          <a:p>
            <a:pPr marL="342900" indent="-342900" algn="l">
              <a:lnSpc>
                <a:spcPts val="1750"/>
              </a:lnSpc>
              <a:buSzPct val="100000"/>
              <a:buChar char="•"/>
            </a:pPr>
            <a:r>
              <a:rPr lang="en-US" sz="1200" dirty="0">
                <a:solidFill>
                  <a:srgbClr val="FFFFFF"/>
                </a:solidFill>
                <a:latin typeface="Montserrat" pitchFamily="34" charset="0"/>
                <a:ea typeface="Montserrat" pitchFamily="34" charset="-122"/>
                <a:cs typeface="Montserrat" pitchFamily="34" charset="-120"/>
              </a:rPr>
              <a:t>Включение «налоговых оговорок» в договоры.</a:t>
            </a:r>
            <a:endParaRPr lang="en-US" sz="1200" dirty="0"/>
          </a:p>
          <a:p>
            <a:pPr marL="342900" indent="-342900" algn="l">
              <a:lnSpc>
                <a:spcPts val="1750"/>
              </a:lnSpc>
              <a:buSzPct val="100000"/>
              <a:buChar char="•"/>
            </a:pPr>
            <a:r>
              <a:rPr lang="en-US" sz="1200" dirty="0">
                <a:solidFill>
                  <a:srgbClr val="FFFFFF"/>
                </a:solidFill>
                <a:latin typeface="Montserrat" pitchFamily="34" charset="0"/>
                <a:ea typeface="Montserrat" pitchFamily="34" charset="-122"/>
                <a:cs typeface="Montserrat" pitchFamily="34" charset="-120"/>
              </a:rPr>
              <a:t>Активное участие в камеральных проверках и оспаривании решений.</a:t>
            </a:r>
            <a:endParaRPr lang="en-US" sz="1200" dirty="0"/>
          </a:p>
        </p:txBody>
      </p:sp>
      <p:sp>
        <p:nvSpPr>
          <p:cNvPr id="10" name="Shape 7"/>
          <p:cNvSpPr/>
          <p:nvPr/>
        </p:nvSpPr>
        <p:spPr>
          <a:xfrm>
            <a:off x="7377589" y="4443889"/>
            <a:ext cx="6326862" cy="1897618"/>
          </a:xfrm>
          <a:prstGeom prst="roundRect">
            <a:avLst>
              <a:gd name="adj" fmla="val 12169"/>
            </a:avLst>
          </a:prstGeom>
          <a:solidFill>
            <a:srgbClr val="063E5F"/>
          </a:solidFill>
          <a:ln w="7620">
            <a:solidFill>
              <a:srgbClr val="1F5778"/>
            </a:solidFill>
            <a:prstDash val="solid"/>
          </a:ln>
        </p:spPr>
      </p:sp>
      <p:sp>
        <p:nvSpPr>
          <p:cNvPr id="11" name="Text 8"/>
          <p:cNvSpPr/>
          <p:nvPr/>
        </p:nvSpPr>
        <p:spPr>
          <a:xfrm>
            <a:off x="7539037" y="4605337"/>
            <a:ext cx="4093964" cy="253127"/>
          </a:xfrm>
          <a:prstGeom prst="rect">
            <a:avLst/>
          </a:prstGeom>
          <a:noFill/>
          <a:ln/>
        </p:spPr>
        <p:txBody>
          <a:bodyPr wrap="none" lIns="0" tIns="0" rIns="0" bIns="0" rtlCol="0" anchor="t"/>
          <a:lstStyle/>
          <a:p>
            <a:pPr marL="0" indent="0" algn="l">
              <a:lnSpc>
                <a:spcPts val="1950"/>
              </a:lnSpc>
              <a:buNone/>
            </a:pPr>
            <a:r>
              <a:rPr lang="en-US" sz="1550" b="1" dirty="0">
                <a:solidFill>
                  <a:srgbClr val="FFFFFF"/>
                </a:solidFill>
                <a:latin typeface="Barlow Bold" pitchFamily="34" charset="0"/>
                <a:ea typeface="Barlow Bold" pitchFamily="34" charset="-122"/>
                <a:cs typeface="Barlow Bold" pitchFamily="34" charset="-120"/>
              </a:rPr>
              <a:t>Для Бизнеса: Налоговая Прозрачность</a:t>
            </a:r>
            <a:endParaRPr lang="en-US" sz="1550" dirty="0"/>
          </a:p>
        </p:txBody>
      </p:sp>
      <p:sp>
        <p:nvSpPr>
          <p:cNvPr id="12" name="Text 9"/>
          <p:cNvSpPr/>
          <p:nvPr/>
        </p:nvSpPr>
        <p:spPr>
          <a:xfrm>
            <a:off x="7539037" y="4933355"/>
            <a:ext cx="6003965" cy="1115804"/>
          </a:xfrm>
          <a:prstGeom prst="rect">
            <a:avLst/>
          </a:prstGeom>
          <a:noFill/>
          <a:ln/>
        </p:spPr>
        <p:txBody>
          <a:bodyPr wrap="square" lIns="0" tIns="0" rIns="0" bIns="0" rtlCol="0" anchor="t"/>
          <a:lstStyle/>
          <a:p>
            <a:pPr marL="342900" indent="-342900" algn="l">
              <a:lnSpc>
                <a:spcPts val="1750"/>
              </a:lnSpc>
              <a:buSzPct val="100000"/>
              <a:buChar char="•"/>
            </a:pPr>
            <a:r>
              <a:rPr lang="en-US" sz="1200" dirty="0">
                <a:solidFill>
                  <a:srgbClr val="FFFFFF"/>
                </a:solidFill>
                <a:latin typeface="Montserrat" pitchFamily="34" charset="0"/>
                <a:ea typeface="Montserrat" pitchFamily="34" charset="-122"/>
                <a:cs typeface="Montserrat" pitchFamily="34" charset="-120"/>
              </a:rPr>
              <a:t>Регулярный мониторинг ЕНС и личного кабинета ФНС.</a:t>
            </a:r>
            <a:endParaRPr lang="en-US" sz="1200" dirty="0"/>
          </a:p>
          <a:p>
            <a:pPr marL="342900" indent="-342900" algn="l">
              <a:lnSpc>
                <a:spcPts val="1750"/>
              </a:lnSpc>
              <a:buSzPct val="100000"/>
              <a:buChar char="•"/>
            </a:pPr>
            <a:r>
              <a:rPr lang="en-US" sz="1200" dirty="0">
                <a:solidFill>
                  <a:srgbClr val="FFFFFF"/>
                </a:solidFill>
                <a:latin typeface="Montserrat" pitchFamily="34" charset="0"/>
                <a:ea typeface="Montserrat" pitchFamily="34" charset="-122"/>
                <a:cs typeface="Montserrat" pitchFamily="34" charset="-120"/>
              </a:rPr>
              <a:t>Избегание признаков «зарплатной схемы» с самозанятыми.</a:t>
            </a:r>
            <a:endParaRPr lang="en-US" sz="1200" dirty="0"/>
          </a:p>
          <a:p>
            <a:pPr marL="342900" indent="-342900" algn="l">
              <a:lnSpc>
                <a:spcPts val="1750"/>
              </a:lnSpc>
              <a:buSzPct val="100000"/>
              <a:buChar char="•"/>
            </a:pPr>
            <a:r>
              <a:rPr lang="en-US" sz="1200" dirty="0">
                <a:solidFill>
                  <a:srgbClr val="FFFFFF"/>
                </a:solidFill>
                <a:latin typeface="Montserrat" pitchFamily="34" charset="0"/>
                <a:ea typeface="Montserrat" pitchFamily="34" charset="-122"/>
                <a:cs typeface="Montserrat" pitchFamily="34" charset="-120"/>
              </a:rPr>
              <a:t>Проверка группы аффилированных лиц на признаки дробления бизнеса.</a:t>
            </a:r>
            <a:endParaRPr lang="en-US" sz="1200" dirty="0"/>
          </a:p>
          <a:p>
            <a:pPr marL="342900" indent="-342900" algn="l">
              <a:lnSpc>
                <a:spcPts val="1750"/>
              </a:lnSpc>
              <a:buSzPct val="100000"/>
              <a:buChar char="•"/>
            </a:pPr>
            <a:r>
              <a:rPr lang="en-US" sz="1200" dirty="0">
                <a:solidFill>
                  <a:srgbClr val="FFFFFF"/>
                </a:solidFill>
                <a:latin typeface="Montserrat" pitchFamily="34" charset="0"/>
                <a:ea typeface="Montserrat" pitchFamily="34" charset="-122"/>
                <a:cs typeface="Montserrat" pitchFamily="34" charset="-120"/>
              </a:rPr>
              <a:t>Переход на УПД формата 5.03 для электронного документооборота.</a:t>
            </a:r>
            <a:endParaRPr lang="en-US" sz="1200" dirty="0"/>
          </a:p>
        </p:txBody>
      </p:sp>
      <p:sp>
        <p:nvSpPr>
          <p:cNvPr id="13" name="Text 10"/>
          <p:cNvSpPr/>
          <p:nvPr/>
        </p:nvSpPr>
        <p:spPr>
          <a:xfrm>
            <a:off x="1156811" y="6404555"/>
            <a:ext cx="12547640" cy="446246"/>
          </a:xfrm>
          <a:prstGeom prst="rect">
            <a:avLst/>
          </a:prstGeom>
          <a:noFill/>
          <a:ln/>
        </p:spPr>
        <p:txBody>
          <a:bodyPr wrap="square" lIns="0" tIns="0" rIns="0" bIns="0" rtlCol="0" anchor="t"/>
          <a:lstStyle/>
          <a:p>
            <a:pPr marL="0" indent="0" algn="l">
              <a:lnSpc>
                <a:spcPts val="1750"/>
              </a:lnSpc>
              <a:buNone/>
            </a:pPr>
            <a:r>
              <a:rPr lang="en-US" sz="1200" dirty="0">
                <a:solidFill>
                  <a:srgbClr val="384653"/>
                </a:solidFill>
                <a:latin typeface="Montserrat" pitchFamily="34" charset="0"/>
                <a:ea typeface="Montserrat" pitchFamily="34" charset="-122"/>
                <a:cs typeface="Montserrat" pitchFamily="34" charset="-120"/>
              </a:rPr>
              <a:t>В эпоху проактивного контроля выигрывают не те, кто «хитрее спрячет» налоги, а те, кто выстраивает прозрачные, документально подтвержденные и экономически обоснованные процессы. Налоговая безопасность — не расход, а инвестиция в устойчивость бизнеса.</a:t>
            </a:r>
            <a:endParaRPr lang="en-US" sz="1200" dirty="0"/>
          </a:p>
        </p:txBody>
      </p:sp>
      <p:sp>
        <p:nvSpPr>
          <p:cNvPr id="14" name="Shape 11"/>
          <p:cNvSpPr/>
          <p:nvPr/>
        </p:nvSpPr>
        <p:spPr>
          <a:xfrm>
            <a:off x="925949" y="6263942"/>
            <a:ext cx="22860" cy="727472"/>
          </a:xfrm>
          <a:prstGeom prst="rect">
            <a:avLst/>
          </a:prstGeom>
          <a:solidFill>
            <a:srgbClr val="75BAE6"/>
          </a:solid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name="Slide 3">
    <p:spTree>
      <p:nvGrpSpPr>
        <p:cNvPr id="1" name=""/>
        <p:cNvGrpSpPr/>
        <p:nvPr/>
      </p:nvGrpSpPr>
      <p:grpSpPr>
        <a:xfrm>
          <a:off x="0" y="0"/>
          <a:ext cx="0" cy="0"/>
          <a:chOff x="0" y="0"/>
          <a:chExt cx="0" cy="0"/>
        </a:xfrm>
      </p:grpSpPr>
      <p:sp>
        <p:nvSpPr>
          <p:cNvPr id="2" name="Text 0"/>
          <p:cNvSpPr/>
          <p:nvPr/>
        </p:nvSpPr>
        <p:spPr>
          <a:xfrm>
            <a:off x="758309" y="686752"/>
            <a:ext cx="12575143" cy="498872"/>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Трансформация: От реактивного к проактивному контролю</a:t>
            </a:r>
            <a:endParaRPr lang="en-US" sz="3100" dirty="0"/>
          </a:p>
        </p:txBody>
      </p:sp>
      <p:sp>
        <p:nvSpPr>
          <p:cNvPr id="3" name="Text 1"/>
          <p:cNvSpPr/>
          <p:nvPr/>
        </p:nvSpPr>
        <p:spPr>
          <a:xfrm>
            <a:off x="758309" y="1564719"/>
            <a:ext cx="13113782" cy="909757"/>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Современная трансформация налогового администрирования в РФ – это переход от реагирования на нарушения к их предотвращению. ФНС не просто "приходит с проверкой", а постоянно присутствует в бизнес-процессах через анализ данных, предупреждая риски до их возникновения.</a:t>
            </a:r>
            <a:endParaRPr lang="en-US" sz="1450" dirty="0"/>
          </a:p>
        </p:txBody>
      </p:sp>
      <p:pic>
        <p:nvPicPr>
          <p:cNvPr id="4" name="Image 0" descr="preencoded.png"/>
          <p:cNvPicPr>
            <a:picLocks noChangeAspect="1"/>
          </p:cNvPicPr>
          <p:nvPr/>
        </p:nvPicPr>
        <p:blipFill>
          <a:blip r:embed="rId3"/>
          <a:stretch>
            <a:fillRect/>
          </a:stretch>
        </p:blipFill>
        <p:spPr>
          <a:xfrm>
            <a:off x="758309" y="2687717"/>
            <a:ext cx="6556891" cy="758309"/>
          </a:xfrm>
          <a:prstGeom prst="rect">
            <a:avLst/>
          </a:prstGeom>
        </p:spPr>
      </p:pic>
      <p:sp>
        <p:nvSpPr>
          <p:cNvPr id="5" name="Text 2"/>
          <p:cNvSpPr/>
          <p:nvPr/>
        </p:nvSpPr>
        <p:spPr>
          <a:xfrm>
            <a:off x="947857" y="3635573"/>
            <a:ext cx="3706892"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Смена философии контроля</a:t>
            </a:r>
            <a:endParaRPr lang="en-US" sz="1950" dirty="0"/>
          </a:p>
        </p:txBody>
      </p:sp>
      <p:sp>
        <p:nvSpPr>
          <p:cNvPr id="6" name="Text 3"/>
          <p:cNvSpPr/>
          <p:nvPr/>
        </p:nvSpPr>
        <p:spPr>
          <a:xfrm>
            <a:off x="947857" y="4060984"/>
            <a:ext cx="6177796"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От фиксации нарушений к их предупреждению.</a:t>
            </a:r>
            <a:endParaRPr lang="en-US" sz="1450" dirty="0"/>
          </a:p>
        </p:txBody>
      </p:sp>
      <p:pic>
        <p:nvPicPr>
          <p:cNvPr id="7" name="Image 1" descr="preencoded.png"/>
          <p:cNvPicPr>
            <a:picLocks noChangeAspect="1"/>
          </p:cNvPicPr>
          <p:nvPr/>
        </p:nvPicPr>
        <p:blipFill>
          <a:blip r:embed="rId4"/>
          <a:stretch>
            <a:fillRect/>
          </a:stretch>
        </p:blipFill>
        <p:spPr>
          <a:xfrm>
            <a:off x="7315200" y="2687717"/>
            <a:ext cx="6556891" cy="758309"/>
          </a:xfrm>
          <a:prstGeom prst="rect">
            <a:avLst/>
          </a:prstGeom>
        </p:spPr>
      </p:pic>
      <p:sp>
        <p:nvSpPr>
          <p:cNvPr id="8" name="Text 4"/>
          <p:cNvSpPr/>
          <p:nvPr/>
        </p:nvSpPr>
        <p:spPr>
          <a:xfrm>
            <a:off x="7504748" y="3635573"/>
            <a:ext cx="4296370"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Цифровизация взаимодействия</a:t>
            </a:r>
            <a:endParaRPr lang="en-US" sz="1950" dirty="0"/>
          </a:p>
        </p:txBody>
      </p:sp>
      <p:sp>
        <p:nvSpPr>
          <p:cNvPr id="9" name="Text 5"/>
          <p:cNvSpPr/>
          <p:nvPr/>
        </p:nvSpPr>
        <p:spPr>
          <a:xfrm>
            <a:off x="7504748" y="4060984"/>
            <a:ext cx="6177796"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От бумажных проверок к алгоритмическому анализу в реальном времени.</a:t>
            </a:r>
            <a:endParaRPr lang="en-US" sz="1450" dirty="0"/>
          </a:p>
        </p:txBody>
      </p:sp>
      <p:pic>
        <p:nvPicPr>
          <p:cNvPr id="10" name="Image 2" descr="preencoded.png"/>
          <p:cNvPicPr>
            <a:picLocks noChangeAspect="1"/>
          </p:cNvPicPr>
          <p:nvPr/>
        </p:nvPicPr>
        <p:blipFill>
          <a:blip r:embed="rId5"/>
          <a:stretch>
            <a:fillRect/>
          </a:stretch>
        </p:blipFill>
        <p:spPr>
          <a:xfrm>
            <a:off x="758309" y="4857036"/>
            <a:ext cx="6556891" cy="758309"/>
          </a:xfrm>
          <a:prstGeom prst="rect">
            <a:avLst/>
          </a:prstGeom>
        </p:spPr>
      </p:pic>
      <p:sp>
        <p:nvSpPr>
          <p:cNvPr id="11" name="Text 6"/>
          <p:cNvSpPr/>
          <p:nvPr/>
        </p:nvSpPr>
        <p:spPr>
          <a:xfrm>
            <a:off x="947857" y="5804892"/>
            <a:ext cx="282201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Изменение роли ФНС</a:t>
            </a:r>
            <a:endParaRPr lang="en-US" sz="1950" dirty="0"/>
          </a:p>
        </p:txBody>
      </p:sp>
      <p:sp>
        <p:nvSpPr>
          <p:cNvPr id="12" name="Text 7"/>
          <p:cNvSpPr/>
          <p:nvPr/>
        </p:nvSpPr>
        <p:spPr>
          <a:xfrm>
            <a:off x="947857" y="6230303"/>
            <a:ext cx="6177796"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От карающего органа к цифровому советнику.</a:t>
            </a:r>
            <a:endParaRPr lang="en-US" sz="1450" dirty="0"/>
          </a:p>
        </p:txBody>
      </p:sp>
      <p:pic>
        <p:nvPicPr>
          <p:cNvPr id="13" name="Image 3" descr="preencoded.png"/>
          <p:cNvPicPr>
            <a:picLocks noChangeAspect="1"/>
          </p:cNvPicPr>
          <p:nvPr/>
        </p:nvPicPr>
        <p:blipFill>
          <a:blip r:embed="rId6"/>
          <a:stretch>
            <a:fillRect/>
          </a:stretch>
        </p:blipFill>
        <p:spPr>
          <a:xfrm>
            <a:off x="7315200" y="4857036"/>
            <a:ext cx="6556891" cy="758309"/>
          </a:xfrm>
          <a:prstGeom prst="rect">
            <a:avLst/>
          </a:prstGeom>
        </p:spPr>
      </p:pic>
      <p:sp>
        <p:nvSpPr>
          <p:cNvPr id="14" name="Text 8"/>
          <p:cNvSpPr/>
          <p:nvPr/>
        </p:nvSpPr>
        <p:spPr>
          <a:xfrm>
            <a:off x="7504748" y="5804892"/>
            <a:ext cx="3561993"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Непрерывный мониторинг</a:t>
            </a:r>
            <a:endParaRPr lang="en-US" sz="1950" dirty="0"/>
          </a:p>
        </p:txBody>
      </p:sp>
      <p:sp>
        <p:nvSpPr>
          <p:cNvPr id="15" name="Text 9"/>
          <p:cNvSpPr/>
          <p:nvPr/>
        </p:nvSpPr>
        <p:spPr>
          <a:xfrm>
            <a:off x="7504748" y="6230303"/>
            <a:ext cx="6177796"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Через ЕНС, онлайн-кассы, АСК НДС.</a:t>
            </a:r>
            <a:endParaRPr lang="en-US" sz="1450" dirty="0"/>
          </a:p>
        </p:txBody>
      </p:sp>
      <p:sp>
        <p:nvSpPr>
          <p:cNvPr id="16" name="Text 10"/>
          <p:cNvSpPr/>
          <p:nvPr/>
        </p:nvSpPr>
        <p:spPr>
          <a:xfrm>
            <a:off x="758309" y="6936343"/>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Это формирует новую правовую реальность, где безопасность бизнеса определяется прозрачностью и документальной подтвержденностью операций.</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name="Slide 4">
    <p:spTree>
      <p:nvGrpSpPr>
        <p:cNvPr id="1" name=""/>
        <p:cNvGrpSpPr/>
        <p:nvPr/>
      </p:nvGrpSpPr>
      <p:grpSpPr>
        <a:xfrm>
          <a:off x="0" y="0"/>
          <a:ext cx="0" cy="0"/>
          <a:chOff x="0" y="0"/>
          <a:chExt cx="0" cy="0"/>
        </a:xfrm>
      </p:grpSpPr>
      <p:sp>
        <p:nvSpPr>
          <p:cNvPr id="2" name="Text 0"/>
          <p:cNvSpPr/>
          <p:nvPr/>
        </p:nvSpPr>
        <p:spPr>
          <a:xfrm>
            <a:off x="758309" y="983456"/>
            <a:ext cx="10938748" cy="623530"/>
          </a:xfrm>
          <a:prstGeom prst="rect">
            <a:avLst/>
          </a:prstGeom>
          <a:noFill/>
          <a:ln/>
        </p:spPr>
        <p:txBody>
          <a:bodyPr wrap="none" lIns="0" tIns="0" rIns="0" bIns="0" rtlCol="0" anchor="t"/>
          <a:lstStyle/>
          <a:p>
            <a:pPr marL="0" indent="0" algn="l">
              <a:lnSpc>
                <a:spcPts val="4900"/>
              </a:lnSpc>
              <a:buNone/>
            </a:pPr>
            <a:r>
              <a:rPr lang="en-US" sz="3900" b="1" dirty="0">
                <a:solidFill>
                  <a:srgbClr val="2E3C4E"/>
                </a:solidFill>
                <a:latin typeface="Barlow Bold" pitchFamily="34" charset="0"/>
                <a:ea typeface="Barlow Bold" pitchFamily="34" charset="-122"/>
                <a:cs typeface="Barlow Bold" pitchFamily="34" charset="-120"/>
              </a:rPr>
              <a:t>Программа вебинара: Ключевые аспекты</a:t>
            </a:r>
            <a:endParaRPr lang="en-US" sz="3900" dirty="0"/>
          </a:p>
        </p:txBody>
      </p:sp>
      <p:sp>
        <p:nvSpPr>
          <p:cNvPr id="3" name="Shape 1"/>
          <p:cNvSpPr/>
          <p:nvPr/>
        </p:nvSpPr>
        <p:spPr>
          <a:xfrm>
            <a:off x="758309" y="1986082"/>
            <a:ext cx="426482" cy="426482"/>
          </a:xfrm>
          <a:prstGeom prst="roundRect">
            <a:avLst>
              <a:gd name="adj" fmla="val 66678"/>
            </a:avLst>
          </a:prstGeom>
          <a:solidFill>
            <a:srgbClr val="D4E9F7"/>
          </a:solidFill>
          <a:ln w="7620">
            <a:solidFill>
              <a:srgbClr val="BACFDD"/>
            </a:solidFill>
            <a:prstDash val="solid"/>
          </a:ln>
        </p:spPr>
      </p:sp>
      <p:sp>
        <p:nvSpPr>
          <p:cNvPr id="4" name="Text 2"/>
          <p:cNvSpPr/>
          <p:nvPr/>
        </p:nvSpPr>
        <p:spPr>
          <a:xfrm>
            <a:off x="821888" y="2012275"/>
            <a:ext cx="299323" cy="374094"/>
          </a:xfrm>
          <a:prstGeom prst="rect">
            <a:avLst/>
          </a:prstGeom>
          <a:noFill/>
          <a:ln/>
        </p:spPr>
        <p:txBody>
          <a:bodyPr wrap="none" lIns="0" tIns="0" rIns="0" bIns="0" rtlCol="0" anchor="t"/>
          <a:lstStyle/>
          <a:p>
            <a:pPr marL="0" indent="0" algn="ctr">
              <a:lnSpc>
                <a:spcPts val="2350"/>
              </a:lnSpc>
              <a:buNone/>
            </a:pPr>
            <a:r>
              <a:rPr lang="en-US" sz="2350" b="1" dirty="0">
                <a:solidFill>
                  <a:srgbClr val="384653"/>
                </a:solidFill>
                <a:latin typeface="Barlow Bold" pitchFamily="34" charset="0"/>
                <a:ea typeface="Barlow Bold" pitchFamily="34" charset="-122"/>
                <a:cs typeface="Barlow Bold" pitchFamily="34" charset="-120"/>
              </a:rPr>
              <a:t>1</a:t>
            </a:r>
            <a:endParaRPr lang="en-US" sz="2350" dirty="0"/>
          </a:p>
        </p:txBody>
      </p:sp>
      <p:sp>
        <p:nvSpPr>
          <p:cNvPr id="5" name="Text 3"/>
          <p:cNvSpPr/>
          <p:nvPr/>
        </p:nvSpPr>
        <p:spPr>
          <a:xfrm>
            <a:off x="1374338" y="2051209"/>
            <a:ext cx="5373053"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Введение: Эпоха проактивного контроля</a:t>
            </a:r>
            <a:endParaRPr lang="en-US" sz="1950" dirty="0"/>
          </a:p>
        </p:txBody>
      </p:sp>
      <p:sp>
        <p:nvSpPr>
          <p:cNvPr id="6" name="Shape 4"/>
          <p:cNvSpPr/>
          <p:nvPr/>
        </p:nvSpPr>
        <p:spPr>
          <a:xfrm>
            <a:off x="758309" y="2791658"/>
            <a:ext cx="426482" cy="426482"/>
          </a:xfrm>
          <a:prstGeom prst="roundRect">
            <a:avLst>
              <a:gd name="adj" fmla="val 66678"/>
            </a:avLst>
          </a:prstGeom>
          <a:solidFill>
            <a:srgbClr val="D4E9F7"/>
          </a:solidFill>
          <a:ln w="7620">
            <a:solidFill>
              <a:srgbClr val="BACFDD"/>
            </a:solidFill>
            <a:prstDash val="solid"/>
          </a:ln>
        </p:spPr>
      </p:sp>
      <p:sp>
        <p:nvSpPr>
          <p:cNvPr id="7" name="Text 5"/>
          <p:cNvSpPr/>
          <p:nvPr/>
        </p:nvSpPr>
        <p:spPr>
          <a:xfrm>
            <a:off x="821888" y="2817852"/>
            <a:ext cx="299323" cy="374094"/>
          </a:xfrm>
          <a:prstGeom prst="rect">
            <a:avLst/>
          </a:prstGeom>
          <a:noFill/>
          <a:ln/>
        </p:spPr>
        <p:txBody>
          <a:bodyPr wrap="none" lIns="0" tIns="0" rIns="0" bIns="0" rtlCol="0" anchor="t"/>
          <a:lstStyle/>
          <a:p>
            <a:pPr marL="0" indent="0" algn="ctr">
              <a:lnSpc>
                <a:spcPts val="2350"/>
              </a:lnSpc>
              <a:buNone/>
            </a:pPr>
            <a:r>
              <a:rPr lang="en-US" sz="2350" b="1" dirty="0">
                <a:solidFill>
                  <a:srgbClr val="384653"/>
                </a:solidFill>
                <a:latin typeface="Barlow Bold" pitchFamily="34" charset="0"/>
                <a:ea typeface="Barlow Bold" pitchFamily="34" charset="-122"/>
                <a:cs typeface="Barlow Bold" pitchFamily="34" charset="-120"/>
              </a:rPr>
              <a:t>2</a:t>
            </a:r>
            <a:endParaRPr lang="en-US" sz="2350" dirty="0"/>
          </a:p>
        </p:txBody>
      </p:sp>
      <p:sp>
        <p:nvSpPr>
          <p:cNvPr id="8" name="Text 6"/>
          <p:cNvSpPr/>
          <p:nvPr/>
        </p:nvSpPr>
        <p:spPr>
          <a:xfrm>
            <a:off x="1374338" y="2856786"/>
            <a:ext cx="4991457"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Революция в камеральных проверках</a:t>
            </a:r>
            <a:endParaRPr lang="en-US" sz="1950" dirty="0"/>
          </a:p>
        </p:txBody>
      </p:sp>
      <p:sp>
        <p:nvSpPr>
          <p:cNvPr id="9" name="Shape 7"/>
          <p:cNvSpPr/>
          <p:nvPr/>
        </p:nvSpPr>
        <p:spPr>
          <a:xfrm>
            <a:off x="758309" y="3597235"/>
            <a:ext cx="426482" cy="426482"/>
          </a:xfrm>
          <a:prstGeom prst="roundRect">
            <a:avLst>
              <a:gd name="adj" fmla="val 66678"/>
            </a:avLst>
          </a:prstGeom>
          <a:solidFill>
            <a:srgbClr val="D4E9F7"/>
          </a:solidFill>
          <a:ln w="7620">
            <a:solidFill>
              <a:srgbClr val="BACFDD"/>
            </a:solidFill>
            <a:prstDash val="solid"/>
          </a:ln>
        </p:spPr>
      </p:sp>
      <p:sp>
        <p:nvSpPr>
          <p:cNvPr id="10" name="Text 8"/>
          <p:cNvSpPr/>
          <p:nvPr/>
        </p:nvSpPr>
        <p:spPr>
          <a:xfrm>
            <a:off x="821888" y="3623429"/>
            <a:ext cx="299323" cy="374094"/>
          </a:xfrm>
          <a:prstGeom prst="rect">
            <a:avLst/>
          </a:prstGeom>
          <a:noFill/>
          <a:ln/>
        </p:spPr>
        <p:txBody>
          <a:bodyPr wrap="none" lIns="0" tIns="0" rIns="0" bIns="0" rtlCol="0" anchor="t"/>
          <a:lstStyle/>
          <a:p>
            <a:pPr marL="0" indent="0" algn="ctr">
              <a:lnSpc>
                <a:spcPts val="2350"/>
              </a:lnSpc>
              <a:buNone/>
            </a:pPr>
            <a:r>
              <a:rPr lang="en-US" sz="2350" b="1" dirty="0">
                <a:solidFill>
                  <a:srgbClr val="384653"/>
                </a:solidFill>
                <a:latin typeface="Barlow Bold" pitchFamily="34" charset="0"/>
                <a:ea typeface="Barlow Bold" pitchFamily="34" charset="-122"/>
                <a:cs typeface="Barlow Bold" pitchFamily="34" charset="-120"/>
              </a:rPr>
              <a:t>3</a:t>
            </a:r>
            <a:endParaRPr lang="en-US" sz="2350" dirty="0"/>
          </a:p>
        </p:txBody>
      </p:sp>
      <p:sp>
        <p:nvSpPr>
          <p:cNvPr id="11" name="Text 9"/>
          <p:cNvSpPr/>
          <p:nvPr/>
        </p:nvSpPr>
        <p:spPr>
          <a:xfrm>
            <a:off x="1374338" y="3662363"/>
            <a:ext cx="4995505"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ЕНС и цифровизация взаиморасчётов</a:t>
            </a:r>
            <a:endParaRPr lang="en-US" sz="1950" dirty="0"/>
          </a:p>
        </p:txBody>
      </p:sp>
      <p:sp>
        <p:nvSpPr>
          <p:cNvPr id="12" name="Shape 10"/>
          <p:cNvSpPr/>
          <p:nvPr/>
        </p:nvSpPr>
        <p:spPr>
          <a:xfrm>
            <a:off x="758309" y="4402812"/>
            <a:ext cx="426482" cy="426482"/>
          </a:xfrm>
          <a:prstGeom prst="roundRect">
            <a:avLst>
              <a:gd name="adj" fmla="val 66678"/>
            </a:avLst>
          </a:prstGeom>
          <a:solidFill>
            <a:srgbClr val="D4E9F7"/>
          </a:solidFill>
          <a:ln w="7620">
            <a:solidFill>
              <a:srgbClr val="BACFDD"/>
            </a:solidFill>
            <a:prstDash val="solid"/>
          </a:ln>
        </p:spPr>
      </p:sp>
      <p:sp>
        <p:nvSpPr>
          <p:cNvPr id="13" name="Text 11"/>
          <p:cNvSpPr/>
          <p:nvPr/>
        </p:nvSpPr>
        <p:spPr>
          <a:xfrm>
            <a:off x="821888" y="4429006"/>
            <a:ext cx="299323" cy="374094"/>
          </a:xfrm>
          <a:prstGeom prst="rect">
            <a:avLst/>
          </a:prstGeom>
          <a:noFill/>
          <a:ln/>
        </p:spPr>
        <p:txBody>
          <a:bodyPr wrap="none" lIns="0" tIns="0" rIns="0" bIns="0" rtlCol="0" anchor="t"/>
          <a:lstStyle/>
          <a:p>
            <a:pPr marL="0" indent="0" algn="ctr">
              <a:lnSpc>
                <a:spcPts val="2350"/>
              </a:lnSpc>
              <a:buNone/>
            </a:pPr>
            <a:r>
              <a:rPr lang="en-US" sz="2350" b="1" dirty="0">
                <a:solidFill>
                  <a:srgbClr val="384653"/>
                </a:solidFill>
                <a:latin typeface="Barlow Bold" pitchFamily="34" charset="0"/>
                <a:ea typeface="Barlow Bold" pitchFamily="34" charset="-122"/>
                <a:cs typeface="Barlow Bold" pitchFamily="34" charset="-120"/>
              </a:rPr>
              <a:t>4</a:t>
            </a:r>
            <a:endParaRPr lang="en-US" sz="2350" dirty="0"/>
          </a:p>
        </p:txBody>
      </p:sp>
      <p:sp>
        <p:nvSpPr>
          <p:cNvPr id="14" name="Text 12"/>
          <p:cNvSpPr/>
          <p:nvPr/>
        </p:nvSpPr>
        <p:spPr>
          <a:xfrm>
            <a:off x="1374338" y="4467939"/>
            <a:ext cx="5335548"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Пени и ответственность: Новые правила</a:t>
            </a:r>
            <a:endParaRPr lang="en-US" sz="1950" dirty="0"/>
          </a:p>
        </p:txBody>
      </p:sp>
      <p:sp>
        <p:nvSpPr>
          <p:cNvPr id="15" name="Shape 13"/>
          <p:cNvSpPr/>
          <p:nvPr/>
        </p:nvSpPr>
        <p:spPr>
          <a:xfrm>
            <a:off x="758309" y="5208389"/>
            <a:ext cx="426482" cy="426482"/>
          </a:xfrm>
          <a:prstGeom prst="roundRect">
            <a:avLst>
              <a:gd name="adj" fmla="val 66678"/>
            </a:avLst>
          </a:prstGeom>
          <a:solidFill>
            <a:srgbClr val="D4E9F7"/>
          </a:solidFill>
          <a:ln w="7620">
            <a:solidFill>
              <a:srgbClr val="BACFDD"/>
            </a:solidFill>
            <a:prstDash val="solid"/>
          </a:ln>
        </p:spPr>
      </p:sp>
      <p:sp>
        <p:nvSpPr>
          <p:cNvPr id="16" name="Text 14"/>
          <p:cNvSpPr/>
          <p:nvPr/>
        </p:nvSpPr>
        <p:spPr>
          <a:xfrm>
            <a:off x="821888" y="5234583"/>
            <a:ext cx="299323" cy="374094"/>
          </a:xfrm>
          <a:prstGeom prst="rect">
            <a:avLst/>
          </a:prstGeom>
          <a:noFill/>
          <a:ln/>
        </p:spPr>
        <p:txBody>
          <a:bodyPr wrap="none" lIns="0" tIns="0" rIns="0" bIns="0" rtlCol="0" anchor="t"/>
          <a:lstStyle/>
          <a:p>
            <a:pPr marL="0" indent="0" algn="ctr">
              <a:lnSpc>
                <a:spcPts val="2350"/>
              </a:lnSpc>
              <a:buNone/>
            </a:pPr>
            <a:r>
              <a:rPr lang="en-US" sz="2350" b="1" dirty="0">
                <a:solidFill>
                  <a:srgbClr val="384653"/>
                </a:solidFill>
                <a:latin typeface="Barlow Bold" pitchFamily="34" charset="0"/>
                <a:ea typeface="Barlow Bold" pitchFamily="34" charset="-122"/>
                <a:cs typeface="Barlow Bold" pitchFamily="34" charset="-120"/>
              </a:rPr>
              <a:t>5</a:t>
            </a:r>
            <a:endParaRPr lang="en-US" sz="2350" dirty="0"/>
          </a:p>
        </p:txBody>
      </p:sp>
      <p:sp>
        <p:nvSpPr>
          <p:cNvPr id="17" name="Text 15"/>
          <p:cNvSpPr/>
          <p:nvPr/>
        </p:nvSpPr>
        <p:spPr>
          <a:xfrm>
            <a:off x="1374338" y="5273516"/>
            <a:ext cx="5926217"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Борьба с рисками: Фокус на ключевые сферы</a:t>
            </a:r>
            <a:endParaRPr lang="en-US" sz="1950" dirty="0"/>
          </a:p>
        </p:txBody>
      </p:sp>
      <p:sp>
        <p:nvSpPr>
          <p:cNvPr id="18" name="Shape 16"/>
          <p:cNvSpPr/>
          <p:nvPr/>
        </p:nvSpPr>
        <p:spPr>
          <a:xfrm>
            <a:off x="758309" y="6013966"/>
            <a:ext cx="426482" cy="426482"/>
          </a:xfrm>
          <a:prstGeom prst="roundRect">
            <a:avLst>
              <a:gd name="adj" fmla="val 66678"/>
            </a:avLst>
          </a:prstGeom>
          <a:solidFill>
            <a:srgbClr val="D4E9F7"/>
          </a:solidFill>
          <a:ln w="7620">
            <a:solidFill>
              <a:srgbClr val="BACFDD"/>
            </a:solidFill>
            <a:prstDash val="solid"/>
          </a:ln>
        </p:spPr>
      </p:sp>
      <p:sp>
        <p:nvSpPr>
          <p:cNvPr id="19" name="Text 17"/>
          <p:cNvSpPr/>
          <p:nvPr/>
        </p:nvSpPr>
        <p:spPr>
          <a:xfrm>
            <a:off x="821888" y="6040160"/>
            <a:ext cx="299323" cy="374094"/>
          </a:xfrm>
          <a:prstGeom prst="rect">
            <a:avLst/>
          </a:prstGeom>
          <a:noFill/>
          <a:ln/>
        </p:spPr>
        <p:txBody>
          <a:bodyPr wrap="none" lIns="0" tIns="0" rIns="0" bIns="0" rtlCol="0" anchor="t"/>
          <a:lstStyle/>
          <a:p>
            <a:pPr marL="0" indent="0" algn="ctr">
              <a:lnSpc>
                <a:spcPts val="2350"/>
              </a:lnSpc>
              <a:buNone/>
            </a:pPr>
            <a:r>
              <a:rPr lang="en-US" sz="2350" b="1" dirty="0">
                <a:solidFill>
                  <a:srgbClr val="384653"/>
                </a:solidFill>
                <a:latin typeface="Barlow Bold" pitchFamily="34" charset="0"/>
                <a:ea typeface="Barlow Bold" pitchFamily="34" charset="-122"/>
                <a:cs typeface="Barlow Bold" pitchFamily="34" charset="-120"/>
              </a:rPr>
              <a:t>6</a:t>
            </a:r>
            <a:endParaRPr lang="en-US" sz="2350" dirty="0"/>
          </a:p>
        </p:txBody>
      </p:sp>
      <p:sp>
        <p:nvSpPr>
          <p:cNvPr id="20" name="Text 18"/>
          <p:cNvSpPr/>
          <p:nvPr/>
        </p:nvSpPr>
        <p:spPr>
          <a:xfrm>
            <a:off x="1374338" y="6079093"/>
            <a:ext cx="4575334"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Новые правила документооборота</a:t>
            </a:r>
            <a:endParaRPr lang="en-US" sz="1950" dirty="0"/>
          </a:p>
        </p:txBody>
      </p:sp>
      <p:sp>
        <p:nvSpPr>
          <p:cNvPr id="21" name="Shape 19"/>
          <p:cNvSpPr/>
          <p:nvPr/>
        </p:nvSpPr>
        <p:spPr>
          <a:xfrm>
            <a:off x="758309" y="6819543"/>
            <a:ext cx="426482" cy="426482"/>
          </a:xfrm>
          <a:prstGeom prst="roundRect">
            <a:avLst>
              <a:gd name="adj" fmla="val 66678"/>
            </a:avLst>
          </a:prstGeom>
          <a:solidFill>
            <a:srgbClr val="D4E9F7"/>
          </a:solidFill>
          <a:ln w="7620">
            <a:solidFill>
              <a:srgbClr val="BACFDD"/>
            </a:solidFill>
            <a:prstDash val="solid"/>
          </a:ln>
        </p:spPr>
      </p:sp>
      <p:sp>
        <p:nvSpPr>
          <p:cNvPr id="22" name="Text 20"/>
          <p:cNvSpPr/>
          <p:nvPr/>
        </p:nvSpPr>
        <p:spPr>
          <a:xfrm>
            <a:off x="821888" y="6845737"/>
            <a:ext cx="299323" cy="374094"/>
          </a:xfrm>
          <a:prstGeom prst="rect">
            <a:avLst/>
          </a:prstGeom>
          <a:noFill/>
          <a:ln/>
        </p:spPr>
        <p:txBody>
          <a:bodyPr wrap="none" lIns="0" tIns="0" rIns="0" bIns="0" rtlCol="0" anchor="t"/>
          <a:lstStyle/>
          <a:p>
            <a:pPr marL="0" indent="0" algn="ctr">
              <a:lnSpc>
                <a:spcPts val="2350"/>
              </a:lnSpc>
              <a:buNone/>
            </a:pPr>
            <a:r>
              <a:rPr lang="en-US" sz="2350" b="1" dirty="0">
                <a:solidFill>
                  <a:srgbClr val="384653"/>
                </a:solidFill>
                <a:latin typeface="Barlow Bold" pitchFamily="34" charset="0"/>
                <a:ea typeface="Barlow Bold" pitchFamily="34" charset="-122"/>
                <a:cs typeface="Barlow Bold" pitchFamily="34" charset="-120"/>
              </a:rPr>
              <a:t>7</a:t>
            </a:r>
            <a:endParaRPr lang="en-US" sz="2350" dirty="0"/>
          </a:p>
        </p:txBody>
      </p:sp>
      <p:sp>
        <p:nvSpPr>
          <p:cNvPr id="23" name="Text 21"/>
          <p:cNvSpPr/>
          <p:nvPr/>
        </p:nvSpPr>
        <p:spPr>
          <a:xfrm>
            <a:off x="1374338" y="6884670"/>
            <a:ext cx="5883593"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Практические выводы для юриста и бизнеса</a:t>
            </a:r>
            <a:endParaRPr lang="en-US" sz="1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name="Slide 5">
    <p:spTree>
      <p:nvGrpSpPr>
        <p:cNvPr id="1" name=""/>
        <p:cNvGrpSpPr/>
        <p:nvPr/>
      </p:nvGrpSpPr>
      <p:grpSpPr>
        <a:xfrm>
          <a:off x="0" y="0"/>
          <a:ext cx="0" cy="0"/>
          <a:chOff x="0" y="0"/>
          <a:chExt cx="0" cy="0"/>
        </a:xfrm>
      </p:grpSpPr>
      <p:sp>
        <p:nvSpPr>
          <p:cNvPr id="2" name="Text 0"/>
          <p:cNvSpPr/>
          <p:nvPr/>
        </p:nvSpPr>
        <p:spPr>
          <a:xfrm>
            <a:off x="734497" y="520422"/>
            <a:ext cx="11862316" cy="483156"/>
          </a:xfrm>
          <a:prstGeom prst="rect">
            <a:avLst/>
          </a:prstGeom>
          <a:noFill/>
          <a:ln/>
        </p:spPr>
        <p:txBody>
          <a:bodyPr wrap="none" lIns="0" tIns="0" rIns="0" bIns="0" rtlCol="0" anchor="t"/>
          <a:lstStyle/>
          <a:p>
            <a:pPr marL="0" indent="0" algn="l">
              <a:lnSpc>
                <a:spcPts val="3800"/>
              </a:lnSpc>
              <a:buNone/>
            </a:pPr>
            <a:r>
              <a:rPr lang="en-US" sz="3000" b="1" dirty="0">
                <a:solidFill>
                  <a:srgbClr val="2E3C4E"/>
                </a:solidFill>
                <a:latin typeface="Barlow Bold" pitchFamily="34" charset="0"/>
                <a:ea typeface="Barlow Bold" pitchFamily="34" charset="-122"/>
                <a:cs typeface="Barlow Bold" pitchFamily="34" charset="-120"/>
              </a:rPr>
              <a:t>Эволюция налогового администрирования: Четыре эпохи</a:t>
            </a:r>
            <a:endParaRPr lang="en-US" sz="3000" dirty="0"/>
          </a:p>
        </p:txBody>
      </p:sp>
      <p:pic>
        <p:nvPicPr>
          <p:cNvPr id="3" name="Image 0" descr="preencoded.png"/>
          <p:cNvPicPr>
            <a:picLocks noChangeAspect="1"/>
          </p:cNvPicPr>
          <p:nvPr/>
        </p:nvPicPr>
        <p:blipFill>
          <a:blip r:embed="rId3"/>
          <a:stretch>
            <a:fillRect/>
          </a:stretch>
        </p:blipFill>
        <p:spPr>
          <a:xfrm>
            <a:off x="964168" y="1359218"/>
            <a:ext cx="12702064" cy="5571768"/>
          </a:xfrm>
          <a:prstGeom prst="rect">
            <a:avLst/>
          </a:prstGeom>
        </p:spPr>
      </p:pic>
      <p:sp>
        <p:nvSpPr>
          <p:cNvPr id="4" name="Text 1"/>
          <p:cNvSpPr/>
          <p:nvPr/>
        </p:nvSpPr>
        <p:spPr>
          <a:xfrm>
            <a:off x="4813623" y="4073803"/>
            <a:ext cx="1919730" cy="1447484"/>
          </a:xfrm>
          <a:prstGeom prst="rect">
            <a:avLst/>
          </a:prstGeom>
          <a:noFill/>
          <a:ln/>
        </p:spPr>
        <p:txBody>
          <a:bodyPr wrap="square" lIns="0" tIns="0" rIns="0" bIns="0" rtlCol="0" anchor="t"/>
          <a:lstStyle/>
          <a:p>
            <a:pPr marL="0" indent="0" algn="ctr">
              <a:lnSpc>
                <a:spcPts val="2800"/>
              </a:lnSpc>
              <a:buNone/>
            </a:pPr>
            <a:r>
              <a:rPr lang="en-US" sz="2250" b="1" dirty="0">
                <a:solidFill>
                  <a:srgbClr val="2E3C4E"/>
                </a:solidFill>
                <a:latin typeface="Barlow Bold" pitchFamily="34" charset="0"/>
                <a:ea typeface="Barlow Bold" pitchFamily="34" charset="-122"/>
                <a:cs typeface="Barlow Bold" pitchFamily="34" charset="-120"/>
              </a:rPr>
              <a:t>Административно-регулятивная</a:t>
            </a:r>
            <a:endParaRPr lang="en-US" sz="2250" dirty="0"/>
          </a:p>
        </p:txBody>
      </p:sp>
      <p:sp>
        <p:nvSpPr>
          <p:cNvPr id="5" name="Text 2"/>
          <p:cNvSpPr/>
          <p:nvPr/>
        </p:nvSpPr>
        <p:spPr>
          <a:xfrm>
            <a:off x="4813623" y="5619058"/>
            <a:ext cx="1919730" cy="811775"/>
          </a:xfrm>
          <a:prstGeom prst="rect">
            <a:avLst/>
          </a:prstGeom>
          <a:noFill/>
          <a:ln/>
        </p:spPr>
        <p:txBody>
          <a:bodyPr wrap="square" lIns="0" tIns="0" rIns="0" bIns="0" rtlCol="0" anchor="t"/>
          <a:lstStyle/>
          <a:p>
            <a:pPr marL="0" indent="0" algn="ctr">
              <a:lnSpc>
                <a:spcPts val="2100"/>
              </a:lnSpc>
              <a:buNone/>
            </a:pPr>
            <a:r>
              <a:rPr lang="en-US" sz="1700" dirty="0">
                <a:solidFill>
                  <a:srgbClr val="384653"/>
                </a:solidFill>
                <a:latin typeface="Montserrat" pitchFamily="34" charset="0"/>
                <a:ea typeface="Montserrat" pitchFamily="34" charset="-122"/>
                <a:cs typeface="Montserrat" pitchFamily="34" charset="-120"/>
              </a:rPr>
              <a:t>2003–2013: правила и контроль</a:t>
            </a:r>
            <a:endParaRPr lang="en-US" sz="1700" dirty="0"/>
          </a:p>
        </p:txBody>
      </p:sp>
      <p:sp>
        <p:nvSpPr>
          <p:cNvPr id="6" name="Text 3"/>
          <p:cNvSpPr/>
          <p:nvPr/>
        </p:nvSpPr>
        <p:spPr>
          <a:xfrm>
            <a:off x="10912151" y="3803211"/>
            <a:ext cx="1919730" cy="1447483"/>
          </a:xfrm>
          <a:prstGeom prst="rect">
            <a:avLst/>
          </a:prstGeom>
          <a:noFill/>
          <a:ln/>
        </p:spPr>
        <p:txBody>
          <a:bodyPr wrap="square" lIns="0" tIns="0" rIns="0" bIns="0" rtlCol="0" anchor="t"/>
          <a:lstStyle/>
          <a:p>
            <a:pPr marL="0" indent="0" algn="ctr">
              <a:lnSpc>
                <a:spcPts val="2800"/>
              </a:lnSpc>
              <a:buNone/>
            </a:pPr>
            <a:r>
              <a:rPr lang="en-US" sz="2250" b="1" dirty="0">
                <a:solidFill>
                  <a:srgbClr val="2E3C4E"/>
                </a:solidFill>
                <a:latin typeface="Barlow Bold" pitchFamily="34" charset="0"/>
                <a:ea typeface="Barlow Bold" pitchFamily="34" charset="-122"/>
                <a:cs typeface="Barlow Bold" pitchFamily="34" charset="-120"/>
              </a:rPr>
              <a:t>Проактивная (предиктивная)</a:t>
            </a:r>
            <a:endParaRPr lang="en-US" sz="2250" dirty="0"/>
          </a:p>
        </p:txBody>
      </p:sp>
      <p:sp>
        <p:nvSpPr>
          <p:cNvPr id="7" name="Text 4"/>
          <p:cNvSpPr/>
          <p:nvPr/>
        </p:nvSpPr>
        <p:spPr>
          <a:xfrm>
            <a:off x="10912151" y="5348467"/>
            <a:ext cx="1919730" cy="1082366"/>
          </a:xfrm>
          <a:prstGeom prst="rect">
            <a:avLst/>
          </a:prstGeom>
          <a:noFill/>
          <a:ln/>
        </p:spPr>
        <p:txBody>
          <a:bodyPr wrap="square" lIns="0" tIns="0" rIns="0" bIns="0" rtlCol="0" anchor="t"/>
          <a:lstStyle/>
          <a:p>
            <a:pPr marL="0" indent="0" algn="ctr">
              <a:lnSpc>
                <a:spcPts val="2100"/>
              </a:lnSpc>
              <a:buNone/>
            </a:pPr>
            <a:r>
              <a:rPr lang="en-US" sz="1700" dirty="0">
                <a:solidFill>
                  <a:srgbClr val="384653"/>
                </a:solidFill>
                <a:latin typeface="Montserrat" pitchFamily="34" charset="0"/>
                <a:ea typeface="Montserrat" pitchFamily="34" charset="-122"/>
                <a:cs typeface="Montserrat" pitchFamily="34" charset="-120"/>
              </a:rPr>
              <a:t>2020–настоящее: предсказание рисков</a:t>
            </a:r>
            <a:endParaRPr lang="en-US" sz="1700" dirty="0"/>
          </a:p>
        </p:txBody>
      </p:sp>
      <p:sp>
        <p:nvSpPr>
          <p:cNvPr id="8" name="Text 5"/>
          <p:cNvSpPr/>
          <p:nvPr/>
        </p:nvSpPr>
        <p:spPr>
          <a:xfrm>
            <a:off x="1831578" y="1859993"/>
            <a:ext cx="1919730" cy="1085613"/>
          </a:xfrm>
          <a:prstGeom prst="rect">
            <a:avLst/>
          </a:prstGeom>
          <a:noFill/>
          <a:ln/>
        </p:spPr>
        <p:txBody>
          <a:bodyPr wrap="square" lIns="0" tIns="0" rIns="0" bIns="0" rtlCol="0" anchor="t"/>
          <a:lstStyle/>
          <a:p>
            <a:pPr marL="0" indent="0" algn="ctr">
              <a:lnSpc>
                <a:spcPts val="2800"/>
              </a:lnSpc>
              <a:buNone/>
            </a:pPr>
            <a:r>
              <a:rPr lang="en-US" sz="2250" b="1" dirty="0">
                <a:solidFill>
                  <a:srgbClr val="2E3C4E"/>
                </a:solidFill>
                <a:latin typeface="Barlow Bold" pitchFamily="34" charset="0"/>
                <a:ea typeface="Barlow Bold" pitchFamily="34" charset="-122"/>
                <a:cs typeface="Barlow Bold" pitchFamily="34" charset="-120"/>
              </a:rPr>
              <a:t>Фискально-карательная</a:t>
            </a:r>
            <a:endParaRPr lang="en-US" sz="2250" dirty="0"/>
          </a:p>
        </p:txBody>
      </p:sp>
      <p:sp>
        <p:nvSpPr>
          <p:cNvPr id="9" name="Text 6"/>
          <p:cNvSpPr/>
          <p:nvPr/>
        </p:nvSpPr>
        <p:spPr>
          <a:xfrm>
            <a:off x="1831578" y="3043377"/>
            <a:ext cx="1919730" cy="811775"/>
          </a:xfrm>
          <a:prstGeom prst="rect">
            <a:avLst/>
          </a:prstGeom>
          <a:noFill/>
          <a:ln/>
        </p:spPr>
        <p:txBody>
          <a:bodyPr wrap="square" lIns="0" tIns="0" rIns="0" bIns="0" rtlCol="0" anchor="t"/>
          <a:lstStyle/>
          <a:p>
            <a:pPr marL="0" indent="0" algn="ctr">
              <a:lnSpc>
                <a:spcPts val="2100"/>
              </a:lnSpc>
              <a:buNone/>
            </a:pPr>
            <a:r>
              <a:rPr lang="en-US" sz="1700" dirty="0">
                <a:solidFill>
                  <a:srgbClr val="384653"/>
                </a:solidFill>
                <a:latin typeface="Montserrat" pitchFamily="34" charset="0"/>
                <a:ea typeface="Montserrat" pitchFamily="34" charset="-122"/>
                <a:cs typeface="Montserrat" pitchFamily="34" charset="-120"/>
              </a:rPr>
              <a:t>1991–2003: принуждение и штрафы</a:t>
            </a:r>
            <a:endParaRPr lang="en-US" sz="1700" dirty="0"/>
          </a:p>
        </p:txBody>
      </p:sp>
      <p:sp>
        <p:nvSpPr>
          <p:cNvPr id="10" name="Text 7"/>
          <p:cNvSpPr/>
          <p:nvPr/>
        </p:nvSpPr>
        <p:spPr>
          <a:xfrm>
            <a:off x="7905663" y="1859993"/>
            <a:ext cx="1919729" cy="1085613"/>
          </a:xfrm>
          <a:prstGeom prst="rect">
            <a:avLst/>
          </a:prstGeom>
          <a:noFill/>
          <a:ln/>
        </p:spPr>
        <p:txBody>
          <a:bodyPr wrap="square" lIns="0" tIns="0" rIns="0" bIns="0" rtlCol="0" anchor="t"/>
          <a:lstStyle/>
          <a:p>
            <a:pPr marL="0" indent="0" algn="ctr">
              <a:lnSpc>
                <a:spcPts val="2800"/>
              </a:lnSpc>
              <a:buNone/>
            </a:pPr>
            <a:r>
              <a:rPr lang="en-US" sz="2250" b="1" dirty="0">
                <a:solidFill>
                  <a:srgbClr val="2E3C4E"/>
                </a:solidFill>
                <a:latin typeface="Barlow Bold" pitchFamily="34" charset="0"/>
                <a:ea typeface="Barlow Bold" pitchFamily="34" charset="-122"/>
                <a:cs typeface="Barlow Bold" pitchFamily="34" charset="-120"/>
              </a:rPr>
              <a:t>Цифрово-аналитическая</a:t>
            </a:r>
            <a:endParaRPr lang="en-US" sz="2250" dirty="0"/>
          </a:p>
        </p:txBody>
      </p:sp>
      <p:sp>
        <p:nvSpPr>
          <p:cNvPr id="11" name="Text 8"/>
          <p:cNvSpPr/>
          <p:nvPr/>
        </p:nvSpPr>
        <p:spPr>
          <a:xfrm>
            <a:off x="7905663" y="3043377"/>
            <a:ext cx="1919729" cy="811775"/>
          </a:xfrm>
          <a:prstGeom prst="rect">
            <a:avLst/>
          </a:prstGeom>
          <a:noFill/>
          <a:ln/>
        </p:spPr>
        <p:txBody>
          <a:bodyPr wrap="square" lIns="0" tIns="0" rIns="0" bIns="0" rtlCol="0" anchor="t"/>
          <a:lstStyle/>
          <a:p>
            <a:pPr marL="0" indent="0" algn="ctr">
              <a:lnSpc>
                <a:spcPts val="2100"/>
              </a:lnSpc>
              <a:buNone/>
            </a:pPr>
            <a:r>
              <a:rPr lang="en-US" sz="1700" dirty="0">
                <a:solidFill>
                  <a:srgbClr val="384653"/>
                </a:solidFill>
                <a:latin typeface="Montserrat" pitchFamily="34" charset="0"/>
                <a:ea typeface="Montserrat" pitchFamily="34" charset="-122"/>
                <a:cs typeface="Montserrat" pitchFamily="34" charset="-120"/>
              </a:rPr>
              <a:t>2013–2020: данные и анализ</a:t>
            </a:r>
            <a:endParaRPr lang="en-US" sz="1700" dirty="0"/>
          </a:p>
        </p:txBody>
      </p:sp>
      <p:sp>
        <p:nvSpPr>
          <p:cNvPr id="12" name="Text 9"/>
          <p:cNvSpPr/>
          <p:nvPr/>
        </p:nvSpPr>
        <p:spPr>
          <a:xfrm>
            <a:off x="734497" y="7131010"/>
            <a:ext cx="13161407" cy="578168"/>
          </a:xfrm>
          <a:prstGeom prst="rect">
            <a:avLst/>
          </a:prstGeom>
          <a:noFill/>
          <a:ln/>
        </p:spPr>
        <p:txBody>
          <a:bodyPr wrap="square" lIns="0" tIns="0" rIns="0" bIns="0" rtlCol="0" anchor="t"/>
          <a:lstStyle/>
          <a:p>
            <a:pPr marL="0" indent="0" algn="l">
              <a:lnSpc>
                <a:spcPts val="2250"/>
              </a:lnSpc>
              <a:buNone/>
            </a:pPr>
            <a:r>
              <a:rPr lang="en-US" sz="1400" dirty="0">
                <a:solidFill>
                  <a:srgbClr val="384653"/>
                </a:solidFill>
                <a:latin typeface="Montserrat" pitchFamily="34" charset="0"/>
                <a:ea typeface="Montserrat" pitchFamily="34" charset="-122"/>
                <a:cs typeface="Montserrat" pitchFamily="34" charset="-120"/>
              </a:rPr>
              <a:t>Понимание исторического контекста помогает осознать глубину текущих изменений. Мы перешли от карательного подхода к системе, где государство активно участвует в предотвращении нарушений.</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1262"/>
          </a:xfrm>
          <a:prstGeom prst="rect">
            <a:avLst/>
          </a:prstGeom>
        </p:spPr>
      </p:pic>
      <p:sp>
        <p:nvSpPr>
          <p:cNvPr id="3" name="Text 0"/>
          <p:cNvSpPr/>
          <p:nvPr/>
        </p:nvSpPr>
        <p:spPr>
          <a:xfrm>
            <a:off x="756166" y="2885480"/>
            <a:ext cx="9906119" cy="497443"/>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Проактивный контроль: Примеры из практики</a:t>
            </a:r>
            <a:endParaRPr lang="en-US" sz="3100" dirty="0"/>
          </a:p>
        </p:txBody>
      </p:sp>
      <p:sp>
        <p:nvSpPr>
          <p:cNvPr id="4" name="Text 1"/>
          <p:cNvSpPr/>
          <p:nvPr/>
        </p:nvSpPr>
        <p:spPr>
          <a:xfrm>
            <a:off x="756166" y="3854172"/>
            <a:ext cx="5530334" cy="310872"/>
          </a:xfrm>
          <a:prstGeom prst="rect">
            <a:avLst/>
          </a:prstGeom>
          <a:noFill/>
          <a:ln/>
        </p:spPr>
        <p:txBody>
          <a:bodyPr wrap="none" lIns="0" tIns="0" rIns="0" bIns="0" rtlCol="0" anchor="t"/>
          <a:lstStyle/>
          <a:p>
            <a:pPr marL="0" indent="0" algn="l">
              <a:lnSpc>
                <a:spcPts val="2400"/>
              </a:lnSpc>
              <a:buNone/>
            </a:pPr>
            <a:r>
              <a:rPr lang="en-US" sz="1950" b="1" dirty="0">
                <a:solidFill>
                  <a:srgbClr val="2E3C4E"/>
                </a:solidFill>
                <a:latin typeface="Barlow Bold" pitchFamily="34" charset="0"/>
                <a:ea typeface="Barlow Bold" pitchFamily="34" charset="-122"/>
                <a:cs typeface="Barlow Bold" pitchFamily="34" charset="-120"/>
              </a:rPr>
              <a:t>Ситуация 1: Предзаполненная декларация</a:t>
            </a:r>
            <a:endParaRPr lang="en-US" sz="1950" dirty="0"/>
          </a:p>
        </p:txBody>
      </p:sp>
      <p:sp>
        <p:nvSpPr>
          <p:cNvPr id="5" name="Text 2"/>
          <p:cNvSpPr/>
          <p:nvPr/>
        </p:nvSpPr>
        <p:spPr>
          <a:xfrm>
            <a:off x="756166" y="4353520"/>
            <a:ext cx="6328410" cy="906185"/>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Гражданин продаёт квартиру. ФНС уже располагает данными Росреестра и банков, формируя предзаполненную декларацию. Задача гражданина — подтвердить корректность.</a:t>
            </a:r>
            <a:endParaRPr lang="en-US" sz="1450" dirty="0"/>
          </a:p>
        </p:txBody>
      </p:sp>
      <p:sp>
        <p:nvSpPr>
          <p:cNvPr id="6" name="Text 3"/>
          <p:cNvSpPr/>
          <p:nvPr/>
        </p:nvSpPr>
        <p:spPr>
          <a:xfrm>
            <a:off x="7553444" y="3854172"/>
            <a:ext cx="4565094" cy="310872"/>
          </a:xfrm>
          <a:prstGeom prst="rect">
            <a:avLst/>
          </a:prstGeom>
          <a:noFill/>
          <a:ln/>
        </p:spPr>
        <p:txBody>
          <a:bodyPr wrap="none" lIns="0" tIns="0" rIns="0" bIns="0" rtlCol="0" anchor="t"/>
          <a:lstStyle/>
          <a:p>
            <a:pPr marL="0" indent="0" algn="l">
              <a:lnSpc>
                <a:spcPts val="2400"/>
              </a:lnSpc>
              <a:buNone/>
            </a:pPr>
            <a:r>
              <a:rPr lang="en-US" sz="1950" b="1" dirty="0">
                <a:solidFill>
                  <a:srgbClr val="2E3C4E"/>
                </a:solidFill>
                <a:latin typeface="Barlow Bold" pitchFamily="34" charset="0"/>
                <a:ea typeface="Barlow Bold" pitchFamily="34" charset="-122"/>
                <a:cs typeface="Barlow Bold" pitchFamily="34" charset="-120"/>
              </a:rPr>
              <a:t>Ситуация 2: Риск-профиль юрлица</a:t>
            </a:r>
            <a:endParaRPr lang="en-US" sz="1950" dirty="0"/>
          </a:p>
        </p:txBody>
      </p:sp>
      <p:sp>
        <p:nvSpPr>
          <p:cNvPr id="7" name="Text 4"/>
          <p:cNvSpPr/>
          <p:nvPr/>
        </p:nvSpPr>
        <p:spPr>
          <a:xfrm>
            <a:off x="7553444" y="4353520"/>
            <a:ext cx="6328410" cy="1208246"/>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Компания работает с потенциально "техническими" контрагентами. ФНС формирует риск-профиль и направляет уведомление, позволяя бизнесу изменить стратегию до претензий.</a:t>
            </a:r>
            <a:endParaRPr lang="en-US" sz="1450" dirty="0"/>
          </a:p>
        </p:txBody>
      </p:sp>
      <p:sp>
        <p:nvSpPr>
          <p:cNvPr id="8" name="Text 5"/>
          <p:cNvSpPr/>
          <p:nvPr/>
        </p:nvSpPr>
        <p:spPr>
          <a:xfrm>
            <a:off x="756166" y="6131957"/>
            <a:ext cx="5459968" cy="310872"/>
          </a:xfrm>
          <a:prstGeom prst="rect">
            <a:avLst/>
          </a:prstGeom>
          <a:noFill/>
          <a:ln/>
        </p:spPr>
        <p:txBody>
          <a:bodyPr wrap="none" lIns="0" tIns="0" rIns="0" bIns="0" rtlCol="0" anchor="t"/>
          <a:lstStyle/>
          <a:p>
            <a:pPr marL="0" indent="0" algn="l">
              <a:lnSpc>
                <a:spcPts val="2400"/>
              </a:lnSpc>
              <a:buNone/>
            </a:pPr>
            <a:r>
              <a:rPr lang="en-US" sz="1950" b="1" dirty="0">
                <a:solidFill>
                  <a:srgbClr val="2E3C4E"/>
                </a:solidFill>
                <a:latin typeface="Barlow Bold" pitchFamily="34" charset="0"/>
                <a:ea typeface="Barlow Bold" pitchFamily="34" charset="-122"/>
                <a:cs typeface="Barlow Bold" pitchFamily="34" charset="-120"/>
              </a:rPr>
              <a:t>Ситуация 3: Единый налоговый счёт (ЕНС)</a:t>
            </a:r>
            <a:endParaRPr lang="en-US" sz="1950" dirty="0"/>
          </a:p>
        </p:txBody>
      </p:sp>
      <p:sp>
        <p:nvSpPr>
          <p:cNvPr id="9" name="Text 6"/>
          <p:cNvSpPr/>
          <p:nvPr/>
        </p:nvSpPr>
        <p:spPr>
          <a:xfrm>
            <a:off x="756166" y="6631305"/>
            <a:ext cx="6328410" cy="906185"/>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Все налоги аккумулируются на одном счёте, система автоматически распределяет средства, минимизируя риск технической задолженности.</a:t>
            </a:r>
            <a:endParaRPr lang="en-US" sz="1450" dirty="0"/>
          </a:p>
        </p:txBody>
      </p:sp>
      <p:sp>
        <p:nvSpPr>
          <p:cNvPr id="10" name="Text 7"/>
          <p:cNvSpPr/>
          <p:nvPr/>
        </p:nvSpPr>
        <p:spPr>
          <a:xfrm>
            <a:off x="7553444" y="6131957"/>
            <a:ext cx="4692491" cy="310872"/>
          </a:xfrm>
          <a:prstGeom prst="rect">
            <a:avLst/>
          </a:prstGeom>
          <a:noFill/>
          <a:ln/>
        </p:spPr>
        <p:txBody>
          <a:bodyPr wrap="none" lIns="0" tIns="0" rIns="0" bIns="0" rtlCol="0" anchor="t"/>
          <a:lstStyle/>
          <a:p>
            <a:pPr marL="0" indent="0" algn="l">
              <a:lnSpc>
                <a:spcPts val="2400"/>
              </a:lnSpc>
              <a:buNone/>
            </a:pPr>
            <a:r>
              <a:rPr lang="en-US" sz="1950" b="1" dirty="0">
                <a:solidFill>
                  <a:srgbClr val="2E3C4E"/>
                </a:solidFill>
                <a:latin typeface="Barlow Bold" pitchFamily="34" charset="0"/>
                <a:ea typeface="Barlow Bold" pitchFamily="34" charset="-122"/>
                <a:cs typeface="Barlow Bold" pitchFamily="34" charset="-120"/>
              </a:rPr>
              <a:t>Ситуация 4: Самозанятые граждане</a:t>
            </a:r>
            <a:endParaRPr lang="en-US" sz="1950" dirty="0"/>
          </a:p>
        </p:txBody>
      </p:sp>
      <p:sp>
        <p:nvSpPr>
          <p:cNvPr id="11" name="Text 8"/>
          <p:cNvSpPr/>
          <p:nvPr/>
        </p:nvSpPr>
        <p:spPr>
          <a:xfrm>
            <a:off x="7553444" y="6631305"/>
            <a:ext cx="6328410" cy="906185"/>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Регистрация и уплата налога через мобильное приложение. Налог рассчитывается автоматически, снижая административный барьер.</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name="Slide 7">
    <p:spTree>
      <p:nvGrpSpPr>
        <p:cNvPr id="1" name=""/>
        <p:cNvGrpSpPr/>
        <p:nvPr/>
      </p:nvGrpSpPr>
      <p:grpSpPr>
        <a:xfrm>
          <a:off x="0" y="0"/>
          <a:ext cx="0" cy="0"/>
          <a:chOff x="0" y="0"/>
          <a:chExt cx="0" cy="0"/>
        </a:xfrm>
      </p:grpSpPr>
      <p:sp>
        <p:nvSpPr>
          <p:cNvPr id="2" name="Text 0"/>
          <p:cNvSpPr/>
          <p:nvPr/>
        </p:nvSpPr>
        <p:spPr>
          <a:xfrm>
            <a:off x="758309" y="2048113"/>
            <a:ext cx="11038642" cy="498872"/>
          </a:xfrm>
          <a:prstGeom prst="rect">
            <a:avLst/>
          </a:prstGeom>
          <a:noFill/>
          <a:ln/>
        </p:spPr>
        <p:txBody>
          <a:bodyPr wrap="none" lIns="0" tIns="0" rIns="0" bIns="0" rtlCol="0" anchor="t"/>
          <a:lstStyle/>
          <a:p>
            <a:pPr marL="0" indent="0" algn="l">
              <a:lnSpc>
                <a:spcPts val="3900"/>
              </a:lnSpc>
              <a:buNone/>
            </a:pPr>
            <a:r>
              <a:rPr lang="en-US" sz="3100" b="1" dirty="0">
                <a:solidFill>
                  <a:srgbClr val="2E3C4E"/>
                </a:solidFill>
                <a:latin typeface="Barlow Bold" pitchFamily="34" charset="0"/>
                <a:ea typeface="Barlow Bold" pitchFamily="34" charset="-122"/>
                <a:cs typeface="Barlow Bold" pitchFamily="34" charset="-120"/>
              </a:rPr>
              <a:t>Концептуальное изменение роли налогового органа</a:t>
            </a:r>
            <a:endParaRPr lang="en-US" sz="3100" dirty="0"/>
          </a:p>
        </p:txBody>
      </p:sp>
      <p:sp>
        <p:nvSpPr>
          <p:cNvPr id="3" name="Shape 1"/>
          <p:cNvSpPr/>
          <p:nvPr/>
        </p:nvSpPr>
        <p:spPr>
          <a:xfrm>
            <a:off x="758309" y="2926080"/>
            <a:ext cx="6462117" cy="1122998"/>
          </a:xfrm>
          <a:prstGeom prst="roundRect">
            <a:avLst>
              <a:gd name="adj" fmla="val 25322"/>
            </a:avLst>
          </a:prstGeom>
          <a:solidFill>
            <a:srgbClr val="D4E9F7"/>
          </a:solidFill>
          <a:ln w="7620">
            <a:solidFill>
              <a:srgbClr val="BACFDD"/>
            </a:solidFill>
            <a:prstDash val="solid"/>
          </a:ln>
        </p:spPr>
      </p:sp>
      <p:sp>
        <p:nvSpPr>
          <p:cNvPr id="4" name="Text 2"/>
          <p:cNvSpPr/>
          <p:nvPr/>
        </p:nvSpPr>
        <p:spPr>
          <a:xfrm>
            <a:off x="955477" y="3123248"/>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Фискальная эпоха</a:t>
            </a:r>
            <a:endParaRPr lang="en-US" sz="1950" dirty="0"/>
          </a:p>
        </p:txBody>
      </p:sp>
      <p:sp>
        <p:nvSpPr>
          <p:cNvPr id="5" name="Text 3"/>
          <p:cNvSpPr/>
          <p:nvPr/>
        </p:nvSpPr>
        <p:spPr>
          <a:xfrm>
            <a:off x="955477" y="3548658"/>
            <a:ext cx="606778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Роль: Карающий орган. Модель: «Ревизор»</a:t>
            </a:r>
            <a:endParaRPr lang="en-US" sz="1450" dirty="0"/>
          </a:p>
        </p:txBody>
      </p:sp>
      <p:sp>
        <p:nvSpPr>
          <p:cNvPr id="6" name="Shape 4"/>
          <p:cNvSpPr/>
          <p:nvPr/>
        </p:nvSpPr>
        <p:spPr>
          <a:xfrm>
            <a:off x="7409974" y="2926080"/>
            <a:ext cx="6462117" cy="1122998"/>
          </a:xfrm>
          <a:prstGeom prst="roundRect">
            <a:avLst>
              <a:gd name="adj" fmla="val 25322"/>
            </a:avLst>
          </a:prstGeom>
          <a:solidFill>
            <a:srgbClr val="D4E9F7"/>
          </a:solidFill>
          <a:ln w="7620">
            <a:solidFill>
              <a:srgbClr val="BACFDD"/>
            </a:solidFill>
            <a:prstDash val="solid"/>
          </a:ln>
        </p:spPr>
      </p:sp>
      <p:sp>
        <p:nvSpPr>
          <p:cNvPr id="7" name="Text 5"/>
          <p:cNvSpPr/>
          <p:nvPr/>
        </p:nvSpPr>
        <p:spPr>
          <a:xfrm>
            <a:off x="7607141" y="3123248"/>
            <a:ext cx="2647950"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Регламентная эпоха</a:t>
            </a:r>
            <a:endParaRPr lang="en-US" sz="1950" dirty="0"/>
          </a:p>
        </p:txBody>
      </p:sp>
      <p:sp>
        <p:nvSpPr>
          <p:cNvPr id="8" name="Text 6"/>
          <p:cNvSpPr/>
          <p:nvPr/>
        </p:nvSpPr>
        <p:spPr>
          <a:xfrm>
            <a:off x="7607141" y="3548658"/>
            <a:ext cx="606778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Роль: Администратор. Модель: «Контролёр»</a:t>
            </a:r>
            <a:endParaRPr lang="en-US" sz="1450" dirty="0"/>
          </a:p>
        </p:txBody>
      </p:sp>
      <p:sp>
        <p:nvSpPr>
          <p:cNvPr id="9" name="Shape 7"/>
          <p:cNvSpPr/>
          <p:nvPr/>
        </p:nvSpPr>
        <p:spPr>
          <a:xfrm>
            <a:off x="758309" y="4238625"/>
            <a:ext cx="6462117" cy="1122998"/>
          </a:xfrm>
          <a:prstGeom prst="roundRect">
            <a:avLst>
              <a:gd name="adj" fmla="val 25322"/>
            </a:avLst>
          </a:prstGeom>
          <a:solidFill>
            <a:srgbClr val="D4E9F7"/>
          </a:solidFill>
          <a:ln w="7620">
            <a:solidFill>
              <a:srgbClr val="BACFDD"/>
            </a:solidFill>
            <a:prstDash val="solid"/>
          </a:ln>
        </p:spPr>
      </p:sp>
      <p:sp>
        <p:nvSpPr>
          <p:cNvPr id="10" name="Text 8"/>
          <p:cNvSpPr/>
          <p:nvPr/>
        </p:nvSpPr>
        <p:spPr>
          <a:xfrm>
            <a:off x="955477" y="4435793"/>
            <a:ext cx="2494359"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Цифровая эпоха</a:t>
            </a:r>
            <a:endParaRPr lang="en-US" sz="1950" dirty="0"/>
          </a:p>
        </p:txBody>
      </p:sp>
      <p:sp>
        <p:nvSpPr>
          <p:cNvPr id="11" name="Text 9"/>
          <p:cNvSpPr/>
          <p:nvPr/>
        </p:nvSpPr>
        <p:spPr>
          <a:xfrm>
            <a:off x="955477" y="4861203"/>
            <a:ext cx="606778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Роль: Аналитик. Модель: «Системный оператор»</a:t>
            </a:r>
            <a:endParaRPr lang="en-US" sz="1450" dirty="0"/>
          </a:p>
        </p:txBody>
      </p:sp>
      <p:sp>
        <p:nvSpPr>
          <p:cNvPr id="12" name="Shape 10"/>
          <p:cNvSpPr/>
          <p:nvPr/>
        </p:nvSpPr>
        <p:spPr>
          <a:xfrm>
            <a:off x="7409974" y="4238625"/>
            <a:ext cx="6462117" cy="1122998"/>
          </a:xfrm>
          <a:prstGeom prst="roundRect">
            <a:avLst>
              <a:gd name="adj" fmla="val 25322"/>
            </a:avLst>
          </a:prstGeom>
          <a:solidFill>
            <a:srgbClr val="D4E9F7"/>
          </a:solidFill>
          <a:ln w="7620">
            <a:solidFill>
              <a:srgbClr val="BACFDD"/>
            </a:solidFill>
            <a:prstDash val="solid"/>
          </a:ln>
        </p:spPr>
      </p:sp>
      <p:sp>
        <p:nvSpPr>
          <p:cNvPr id="13" name="Text 11"/>
          <p:cNvSpPr/>
          <p:nvPr/>
        </p:nvSpPr>
        <p:spPr>
          <a:xfrm>
            <a:off x="7607141" y="4435793"/>
            <a:ext cx="2529840" cy="311706"/>
          </a:xfrm>
          <a:prstGeom prst="rect">
            <a:avLst/>
          </a:prstGeom>
          <a:noFill/>
          <a:ln/>
        </p:spPr>
        <p:txBody>
          <a:bodyPr wrap="none" lIns="0" tIns="0" rIns="0" bIns="0" rtlCol="0" anchor="t"/>
          <a:lstStyle/>
          <a:p>
            <a:pPr marL="0" indent="0" algn="l">
              <a:lnSpc>
                <a:spcPts val="2450"/>
              </a:lnSpc>
              <a:buNone/>
            </a:pPr>
            <a:r>
              <a:rPr lang="en-US" sz="1950" b="1" dirty="0">
                <a:solidFill>
                  <a:srgbClr val="384653"/>
                </a:solidFill>
                <a:latin typeface="Barlow Bold" pitchFamily="34" charset="0"/>
                <a:ea typeface="Barlow Bold" pitchFamily="34" charset="-122"/>
                <a:cs typeface="Barlow Bold" pitchFamily="34" charset="-120"/>
              </a:rPr>
              <a:t>Проактивная эпоха</a:t>
            </a:r>
            <a:endParaRPr lang="en-US" sz="1950" dirty="0"/>
          </a:p>
        </p:txBody>
      </p:sp>
      <p:sp>
        <p:nvSpPr>
          <p:cNvPr id="14" name="Text 12"/>
          <p:cNvSpPr/>
          <p:nvPr/>
        </p:nvSpPr>
        <p:spPr>
          <a:xfrm>
            <a:off x="7607141" y="4861203"/>
            <a:ext cx="6067782" cy="303252"/>
          </a:xfrm>
          <a:prstGeom prst="rect">
            <a:avLst/>
          </a:prstGeom>
          <a:noFill/>
          <a:ln/>
        </p:spPr>
        <p:txBody>
          <a:bodyPr wrap="non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Роль: Партнёр-навигатор. Модель: «Цифровой советник»</a:t>
            </a:r>
            <a:endParaRPr lang="en-US" sz="1450" dirty="0"/>
          </a:p>
        </p:txBody>
      </p:sp>
      <p:sp>
        <p:nvSpPr>
          <p:cNvPr id="15" name="Text 13"/>
          <p:cNvSpPr/>
          <p:nvPr/>
        </p:nvSpPr>
        <p:spPr>
          <a:xfrm>
            <a:off x="758309" y="5574863"/>
            <a:ext cx="13113782" cy="606504"/>
          </a:xfrm>
          <a:prstGeom prst="rect">
            <a:avLst/>
          </a:prstGeom>
          <a:noFill/>
          <a:ln/>
        </p:spPr>
        <p:txBody>
          <a:bodyPr wrap="square" lIns="0" tIns="0" rIns="0" bIns="0" rtlCol="0" anchor="t"/>
          <a:lstStyle/>
          <a:p>
            <a:pPr marL="0" indent="0" algn="l">
              <a:lnSpc>
                <a:spcPts val="2350"/>
              </a:lnSpc>
              <a:buNone/>
            </a:pPr>
            <a:r>
              <a:rPr lang="en-US" sz="1450" dirty="0">
                <a:solidFill>
                  <a:srgbClr val="384653"/>
                </a:solidFill>
                <a:latin typeface="Montserrat" pitchFamily="34" charset="0"/>
                <a:ea typeface="Montserrat" pitchFamily="34" charset="-122"/>
                <a:cs typeface="Montserrat" pitchFamily="34" charset="-120"/>
              </a:rPr>
              <a:t>Трансформация заключается не только в цифровизации, но и в изменении философии государственного контроля: от фиксации нарушения к его предупреждению.</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66009" y="953572"/>
            <a:ext cx="7784783" cy="894159"/>
          </a:xfrm>
          <a:prstGeom prst="rect">
            <a:avLst/>
          </a:prstGeom>
          <a:noFill/>
          <a:ln/>
        </p:spPr>
        <p:txBody>
          <a:bodyPr wrap="square" lIns="0" tIns="0" rIns="0" bIns="0" rtlCol="0" anchor="t"/>
          <a:lstStyle/>
          <a:p>
            <a:pPr marL="0" indent="0" algn="l">
              <a:lnSpc>
                <a:spcPts val="3500"/>
              </a:lnSpc>
              <a:buNone/>
            </a:pPr>
            <a:r>
              <a:rPr lang="en-US" sz="2800" b="1" dirty="0">
                <a:solidFill>
                  <a:srgbClr val="2E3C4E"/>
                </a:solidFill>
                <a:latin typeface="Barlow Bold" pitchFamily="34" charset="0"/>
                <a:ea typeface="Barlow Bold" pitchFamily="34" charset="-122"/>
                <a:cs typeface="Barlow Bold" pitchFamily="34" charset="-120"/>
              </a:rPr>
              <a:t>Ключевое изменение: Революция в камеральных проверках</a:t>
            </a:r>
            <a:endParaRPr lang="en-US" sz="2800" dirty="0"/>
          </a:p>
        </p:txBody>
      </p:sp>
      <p:sp>
        <p:nvSpPr>
          <p:cNvPr id="4" name="Text 1"/>
          <p:cNvSpPr/>
          <p:nvPr/>
        </p:nvSpPr>
        <p:spPr>
          <a:xfrm>
            <a:off x="6166009" y="2076093"/>
            <a:ext cx="7784783" cy="772954"/>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Камеральная налоговая проверка традиционно считалась "мягкой" формой контроля. Однако к 2026 году она качественно трансформируется — от проверки документа к постоянному цифровому мониторингу хозяйственной деятельности.</a:t>
            </a:r>
            <a:endParaRPr lang="en-US" sz="1300" dirty="0"/>
          </a:p>
        </p:txBody>
      </p:sp>
      <p:sp>
        <p:nvSpPr>
          <p:cNvPr id="5" name="Shape 2"/>
          <p:cNvSpPr/>
          <p:nvPr/>
        </p:nvSpPr>
        <p:spPr>
          <a:xfrm>
            <a:off x="6166009" y="3020258"/>
            <a:ext cx="679609" cy="1019413"/>
          </a:xfrm>
          <a:prstGeom prst="roundRect">
            <a:avLst>
              <a:gd name="adj" fmla="val 360023"/>
            </a:avLst>
          </a:prstGeom>
          <a:solidFill>
            <a:srgbClr val="D4E9F7"/>
          </a:solidFill>
          <a:ln w="7620">
            <a:solidFill>
              <a:srgbClr val="BACFDD"/>
            </a:solidFill>
            <a:prstDash val="solid"/>
          </a:ln>
        </p:spPr>
      </p:sp>
      <p:sp>
        <p:nvSpPr>
          <p:cNvPr id="6" name="Text 3"/>
          <p:cNvSpPr/>
          <p:nvPr/>
        </p:nvSpPr>
        <p:spPr>
          <a:xfrm>
            <a:off x="6378416" y="3370659"/>
            <a:ext cx="254794" cy="318492"/>
          </a:xfrm>
          <a:prstGeom prst="rect">
            <a:avLst/>
          </a:prstGeom>
          <a:noFill/>
          <a:ln/>
        </p:spPr>
        <p:txBody>
          <a:bodyPr wrap="none" lIns="0" tIns="0" rIns="0" bIns="0" rtlCol="0" anchor="t"/>
          <a:lstStyle/>
          <a:p>
            <a:pPr marL="0" indent="0" algn="l">
              <a:lnSpc>
                <a:spcPts val="2000"/>
              </a:lnSpc>
              <a:buNone/>
            </a:pPr>
            <a:r>
              <a:rPr lang="en-US" sz="2000" b="1" dirty="0">
                <a:solidFill>
                  <a:srgbClr val="384653"/>
                </a:solidFill>
                <a:latin typeface="Barlow Bold" pitchFamily="34" charset="0"/>
                <a:ea typeface="Barlow Bold" pitchFamily="34" charset="-122"/>
                <a:cs typeface="Barlow Bold" pitchFamily="34" charset="-120"/>
              </a:rPr>
              <a:t>1</a:t>
            </a:r>
            <a:endParaRPr lang="en-US" sz="2000" dirty="0"/>
          </a:p>
        </p:txBody>
      </p:sp>
      <p:sp>
        <p:nvSpPr>
          <p:cNvPr id="7" name="Text 4"/>
          <p:cNvSpPr/>
          <p:nvPr/>
        </p:nvSpPr>
        <p:spPr>
          <a:xfrm>
            <a:off x="6997898" y="3190161"/>
            <a:ext cx="3587234" cy="279440"/>
          </a:xfrm>
          <a:prstGeom prst="rect">
            <a:avLst/>
          </a:prstGeom>
          <a:noFill/>
          <a:ln/>
        </p:spPr>
        <p:txBody>
          <a:bodyPr wrap="none" lIns="0" tIns="0" rIns="0" bIns="0" rtlCol="0" anchor="t"/>
          <a:lstStyle/>
          <a:p>
            <a:pPr marL="0" indent="0" algn="l">
              <a:lnSpc>
                <a:spcPts val="2200"/>
              </a:lnSpc>
              <a:buNone/>
            </a:pPr>
            <a:r>
              <a:rPr lang="en-US" sz="1750" b="1" dirty="0">
                <a:solidFill>
                  <a:srgbClr val="384653"/>
                </a:solidFill>
                <a:latin typeface="Barlow Bold" pitchFamily="34" charset="0"/>
                <a:ea typeface="Barlow Bold" pitchFamily="34" charset="-122"/>
                <a:cs typeface="Barlow Bold" pitchFamily="34" charset="-120"/>
              </a:rPr>
              <a:t>Расширение полномочий ФНС</a:t>
            </a:r>
            <a:endParaRPr lang="en-US" sz="1750" dirty="0"/>
          </a:p>
        </p:txBody>
      </p:sp>
      <p:sp>
        <p:nvSpPr>
          <p:cNvPr id="8" name="Text 5"/>
          <p:cNvSpPr/>
          <p:nvPr/>
        </p:nvSpPr>
        <p:spPr>
          <a:xfrm>
            <a:off x="6997898" y="3560921"/>
            <a:ext cx="6952893" cy="257651"/>
          </a:xfrm>
          <a:prstGeom prst="rect">
            <a:avLst/>
          </a:prstGeom>
          <a:noFill/>
          <a:ln/>
        </p:spPr>
        <p:txBody>
          <a:bodyPr wrap="non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Выемка документов на ранних стадиях, расширение периода контроля.</a:t>
            </a:r>
            <a:endParaRPr lang="en-US" sz="1300" dirty="0"/>
          </a:p>
        </p:txBody>
      </p:sp>
      <p:sp>
        <p:nvSpPr>
          <p:cNvPr id="9" name="Shape 6"/>
          <p:cNvSpPr/>
          <p:nvPr/>
        </p:nvSpPr>
        <p:spPr>
          <a:xfrm>
            <a:off x="6166009" y="4191953"/>
            <a:ext cx="679609" cy="1225868"/>
          </a:xfrm>
          <a:prstGeom prst="roundRect">
            <a:avLst>
              <a:gd name="adj" fmla="val 360023"/>
            </a:avLst>
          </a:prstGeom>
          <a:solidFill>
            <a:srgbClr val="D4E9F7"/>
          </a:solidFill>
          <a:ln w="7620">
            <a:solidFill>
              <a:srgbClr val="BACFDD"/>
            </a:solidFill>
            <a:prstDash val="solid"/>
          </a:ln>
        </p:spPr>
      </p:sp>
      <p:sp>
        <p:nvSpPr>
          <p:cNvPr id="10" name="Text 7"/>
          <p:cNvSpPr/>
          <p:nvPr/>
        </p:nvSpPr>
        <p:spPr>
          <a:xfrm>
            <a:off x="6378416" y="4645581"/>
            <a:ext cx="254794" cy="318492"/>
          </a:xfrm>
          <a:prstGeom prst="rect">
            <a:avLst/>
          </a:prstGeom>
          <a:noFill/>
          <a:ln/>
        </p:spPr>
        <p:txBody>
          <a:bodyPr wrap="none" lIns="0" tIns="0" rIns="0" bIns="0" rtlCol="0" anchor="t"/>
          <a:lstStyle/>
          <a:p>
            <a:pPr marL="0" indent="0" algn="l">
              <a:lnSpc>
                <a:spcPts val="2000"/>
              </a:lnSpc>
              <a:buNone/>
            </a:pPr>
            <a:r>
              <a:rPr lang="en-US" sz="2000" b="1" dirty="0">
                <a:solidFill>
                  <a:srgbClr val="384653"/>
                </a:solidFill>
                <a:latin typeface="Barlow Bold" pitchFamily="34" charset="0"/>
                <a:ea typeface="Barlow Bold" pitchFamily="34" charset="-122"/>
                <a:cs typeface="Barlow Bold" pitchFamily="34" charset="-120"/>
              </a:rPr>
              <a:t>2</a:t>
            </a:r>
            <a:endParaRPr lang="en-US" sz="2000" dirty="0"/>
          </a:p>
        </p:txBody>
      </p:sp>
      <p:sp>
        <p:nvSpPr>
          <p:cNvPr id="11" name="Text 8"/>
          <p:cNvSpPr/>
          <p:nvPr/>
        </p:nvSpPr>
        <p:spPr>
          <a:xfrm>
            <a:off x="6997898" y="4361855"/>
            <a:ext cx="4336852" cy="279440"/>
          </a:xfrm>
          <a:prstGeom prst="rect">
            <a:avLst/>
          </a:prstGeom>
          <a:noFill/>
          <a:ln/>
        </p:spPr>
        <p:txBody>
          <a:bodyPr wrap="none" lIns="0" tIns="0" rIns="0" bIns="0" rtlCol="0" anchor="t"/>
          <a:lstStyle/>
          <a:p>
            <a:pPr marL="0" indent="0" algn="l">
              <a:lnSpc>
                <a:spcPts val="2200"/>
              </a:lnSpc>
              <a:buNone/>
            </a:pPr>
            <a:r>
              <a:rPr lang="en-US" sz="1750" b="1" dirty="0">
                <a:solidFill>
                  <a:srgbClr val="384653"/>
                </a:solidFill>
                <a:latin typeface="Barlow Bold" pitchFamily="34" charset="0"/>
                <a:ea typeface="Barlow Bold" pitchFamily="34" charset="-122"/>
                <a:cs typeface="Barlow Bold" pitchFamily="34" charset="-120"/>
              </a:rPr>
              <a:t>"Уполномоченный налоговый орган"</a:t>
            </a:r>
            <a:endParaRPr lang="en-US" sz="1750" dirty="0"/>
          </a:p>
        </p:txBody>
      </p:sp>
      <p:sp>
        <p:nvSpPr>
          <p:cNvPr id="12" name="Text 9"/>
          <p:cNvSpPr/>
          <p:nvPr/>
        </p:nvSpPr>
        <p:spPr>
          <a:xfrm>
            <a:off x="6997898" y="4732615"/>
            <a:ext cx="6952893" cy="515303"/>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Проведение проверок специализированными инспекциями, не по месту учета налогоплательщика.</a:t>
            </a:r>
            <a:endParaRPr lang="en-US" sz="1300" dirty="0"/>
          </a:p>
        </p:txBody>
      </p:sp>
      <p:sp>
        <p:nvSpPr>
          <p:cNvPr id="13" name="Shape 10"/>
          <p:cNvSpPr/>
          <p:nvPr/>
        </p:nvSpPr>
        <p:spPr>
          <a:xfrm>
            <a:off x="6166009" y="5570101"/>
            <a:ext cx="679609" cy="1019413"/>
          </a:xfrm>
          <a:prstGeom prst="roundRect">
            <a:avLst>
              <a:gd name="adj" fmla="val 360023"/>
            </a:avLst>
          </a:prstGeom>
          <a:solidFill>
            <a:srgbClr val="D4E9F7"/>
          </a:solidFill>
          <a:ln w="7620">
            <a:solidFill>
              <a:srgbClr val="BACFDD"/>
            </a:solidFill>
            <a:prstDash val="solid"/>
          </a:ln>
        </p:spPr>
      </p:sp>
      <p:sp>
        <p:nvSpPr>
          <p:cNvPr id="14" name="Text 11"/>
          <p:cNvSpPr/>
          <p:nvPr/>
        </p:nvSpPr>
        <p:spPr>
          <a:xfrm>
            <a:off x="6378416" y="5920502"/>
            <a:ext cx="254794" cy="318492"/>
          </a:xfrm>
          <a:prstGeom prst="rect">
            <a:avLst/>
          </a:prstGeom>
          <a:noFill/>
          <a:ln/>
        </p:spPr>
        <p:txBody>
          <a:bodyPr wrap="none" lIns="0" tIns="0" rIns="0" bIns="0" rtlCol="0" anchor="t"/>
          <a:lstStyle/>
          <a:p>
            <a:pPr marL="0" indent="0" algn="l">
              <a:lnSpc>
                <a:spcPts val="2000"/>
              </a:lnSpc>
              <a:buNone/>
            </a:pPr>
            <a:r>
              <a:rPr lang="en-US" sz="2000" b="1" dirty="0">
                <a:solidFill>
                  <a:srgbClr val="384653"/>
                </a:solidFill>
                <a:latin typeface="Barlow Bold" pitchFamily="34" charset="0"/>
                <a:ea typeface="Barlow Bold" pitchFamily="34" charset="-122"/>
                <a:cs typeface="Barlow Bold" pitchFamily="34" charset="-120"/>
              </a:rPr>
              <a:t>3</a:t>
            </a:r>
            <a:endParaRPr lang="en-US" sz="2000" dirty="0"/>
          </a:p>
        </p:txBody>
      </p:sp>
      <p:sp>
        <p:nvSpPr>
          <p:cNvPr id="15" name="Text 12"/>
          <p:cNvSpPr/>
          <p:nvPr/>
        </p:nvSpPr>
        <p:spPr>
          <a:xfrm>
            <a:off x="6997898" y="5740003"/>
            <a:ext cx="3952161" cy="279440"/>
          </a:xfrm>
          <a:prstGeom prst="rect">
            <a:avLst/>
          </a:prstGeom>
          <a:noFill/>
          <a:ln/>
        </p:spPr>
        <p:txBody>
          <a:bodyPr wrap="none" lIns="0" tIns="0" rIns="0" bIns="0" rtlCol="0" anchor="t"/>
          <a:lstStyle/>
          <a:p>
            <a:pPr marL="0" indent="0" algn="l">
              <a:lnSpc>
                <a:spcPts val="2200"/>
              </a:lnSpc>
              <a:buNone/>
            </a:pPr>
            <a:r>
              <a:rPr lang="en-US" sz="1750" b="1" dirty="0">
                <a:solidFill>
                  <a:srgbClr val="384653"/>
                </a:solidFill>
                <a:latin typeface="Barlow Bold" pitchFamily="34" charset="0"/>
                <a:ea typeface="Barlow Bold" pitchFamily="34" charset="-122"/>
                <a:cs typeface="Barlow Bold" pitchFamily="34" charset="-120"/>
              </a:rPr>
              <a:t>Централизация и эффективность</a:t>
            </a:r>
            <a:endParaRPr lang="en-US" sz="1750" dirty="0"/>
          </a:p>
        </p:txBody>
      </p:sp>
      <p:sp>
        <p:nvSpPr>
          <p:cNvPr id="16" name="Text 13"/>
          <p:cNvSpPr/>
          <p:nvPr/>
        </p:nvSpPr>
        <p:spPr>
          <a:xfrm>
            <a:off x="6997898" y="6110764"/>
            <a:ext cx="6952893" cy="257651"/>
          </a:xfrm>
          <a:prstGeom prst="rect">
            <a:avLst/>
          </a:prstGeom>
          <a:noFill/>
          <a:ln/>
        </p:spPr>
        <p:txBody>
          <a:bodyPr wrap="non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Повышение результативности проверок, особенно по сложным вопросам.</a:t>
            </a:r>
            <a:endParaRPr lang="en-US" sz="1300" dirty="0"/>
          </a:p>
        </p:txBody>
      </p:sp>
      <p:sp>
        <p:nvSpPr>
          <p:cNvPr id="17" name="Text 14"/>
          <p:cNvSpPr/>
          <p:nvPr/>
        </p:nvSpPr>
        <p:spPr>
          <a:xfrm>
            <a:off x="6166009" y="6760726"/>
            <a:ext cx="7784783" cy="515303"/>
          </a:xfrm>
          <a:prstGeom prst="rect">
            <a:avLst/>
          </a:prstGeom>
          <a:noFill/>
          <a:ln/>
        </p:spPr>
        <p:txBody>
          <a:bodyPr wrap="square" lIns="0" tIns="0" rIns="0" bIns="0" rtlCol="0" anchor="t"/>
          <a:lstStyle/>
          <a:p>
            <a:pPr marL="0" indent="0" algn="l">
              <a:lnSpc>
                <a:spcPts val="2000"/>
              </a:lnSpc>
              <a:buNone/>
            </a:pPr>
            <a:r>
              <a:rPr lang="en-US" sz="1300" dirty="0">
                <a:solidFill>
                  <a:srgbClr val="384653"/>
                </a:solidFill>
                <a:latin typeface="Montserrat" pitchFamily="34" charset="0"/>
                <a:ea typeface="Montserrat" pitchFamily="34" charset="-122"/>
                <a:cs typeface="Montserrat" pitchFamily="34" charset="-120"/>
              </a:rPr>
              <a:t>Камеральные проверки становятся сопоставимыми с выездными по выявлению ошибок и схем.</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41006" y="888444"/>
            <a:ext cx="7834789" cy="861298"/>
          </a:xfrm>
          <a:prstGeom prst="rect">
            <a:avLst/>
          </a:prstGeom>
          <a:noFill/>
          <a:ln/>
        </p:spPr>
        <p:txBody>
          <a:bodyPr wrap="square" lIns="0" tIns="0" rIns="0" bIns="0" rtlCol="0" anchor="t"/>
          <a:lstStyle/>
          <a:p>
            <a:pPr marL="0" indent="0" algn="l">
              <a:lnSpc>
                <a:spcPts val="3350"/>
              </a:lnSpc>
              <a:buNone/>
            </a:pPr>
            <a:r>
              <a:rPr lang="en-US" sz="2700" b="1" dirty="0">
                <a:solidFill>
                  <a:srgbClr val="2E3C4E"/>
                </a:solidFill>
                <a:latin typeface="Barlow Bold" pitchFamily="34" charset="0"/>
                <a:ea typeface="Barlow Bold" pitchFamily="34" charset="-122"/>
                <a:cs typeface="Barlow Bold" pitchFamily="34" charset="-120"/>
              </a:rPr>
              <a:t>Судебная практика: Позиция Верховного Суда РФ</a:t>
            </a:r>
            <a:endParaRPr lang="en-US" sz="2700" dirty="0"/>
          </a:p>
        </p:txBody>
      </p:sp>
      <p:sp>
        <p:nvSpPr>
          <p:cNvPr id="4" name="Text 1"/>
          <p:cNvSpPr/>
          <p:nvPr/>
        </p:nvSpPr>
        <p:spPr>
          <a:xfrm>
            <a:off x="6386393" y="2120622"/>
            <a:ext cx="7589401" cy="731877"/>
          </a:xfrm>
          <a:prstGeom prst="rect">
            <a:avLst/>
          </a:prstGeom>
          <a:noFill/>
          <a:ln/>
        </p:spPr>
        <p:txBody>
          <a:bodyPr wrap="square" lIns="0" tIns="0" rIns="0" bIns="0" rtlCol="0" anchor="t"/>
          <a:lstStyle/>
          <a:p>
            <a:pPr marL="0" indent="0" algn="l">
              <a:lnSpc>
                <a:spcPts val="1900"/>
              </a:lnSpc>
              <a:buNone/>
            </a:pPr>
            <a:r>
              <a:rPr lang="en-US" sz="1250" dirty="0">
                <a:solidFill>
                  <a:srgbClr val="384653"/>
                </a:solidFill>
                <a:latin typeface="Montserrat" pitchFamily="34" charset="0"/>
                <a:ea typeface="Montserrat" pitchFamily="34" charset="-122"/>
                <a:cs typeface="Montserrat" pitchFamily="34" charset="-120"/>
              </a:rPr>
              <a:t>Определение ВС РФ от 30.10.2025 года по делу № А47-7677/2024 подтверждает широкие полномочия налоговых органов при истребовании информации в рамках камеральных проверок.</a:t>
            </a:r>
            <a:endParaRPr lang="en-US" sz="1250" dirty="0"/>
          </a:p>
        </p:txBody>
      </p:sp>
      <p:sp>
        <p:nvSpPr>
          <p:cNvPr id="5" name="Shape 2"/>
          <p:cNvSpPr/>
          <p:nvPr/>
        </p:nvSpPr>
        <p:spPr>
          <a:xfrm>
            <a:off x="6141006" y="1961674"/>
            <a:ext cx="22860" cy="1049774"/>
          </a:xfrm>
          <a:prstGeom prst="rect">
            <a:avLst/>
          </a:prstGeom>
          <a:solidFill>
            <a:srgbClr val="75BAE6"/>
          </a:solidFill>
          <a:ln/>
        </p:spPr>
      </p:sp>
      <p:sp>
        <p:nvSpPr>
          <p:cNvPr id="6" name="Shape 3"/>
          <p:cNvSpPr/>
          <p:nvPr/>
        </p:nvSpPr>
        <p:spPr>
          <a:xfrm>
            <a:off x="6141006" y="3170396"/>
            <a:ext cx="7834789" cy="1214795"/>
          </a:xfrm>
          <a:prstGeom prst="roundRect">
            <a:avLst>
              <a:gd name="adj" fmla="val 9033"/>
            </a:avLst>
          </a:prstGeom>
          <a:solidFill>
            <a:srgbClr val="FFFFFF"/>
          </a:solidFill>
          <a:ln w="22860">
            <a:solidFill>
              <a:srgbClr val="BACFDD"/>
            </a:solidFill>
            <a:prstDash val="solid"/>
          </a:ln>
        </p:spPr>
      </p:sp>
      <p:pic>
        <p:nvPicPr>
          <p:cNvPr id="7" name="Image 1" descr="preencoded.png"/>
          <p:cNvPicPr>
            <a:picLocks noChangeAspect="1"/>
          </p:cNvPicPr>
          <p:nvPr/>
        </p:nvPicPr>
        <p:blipFill>
          <a:blip r:embed="rId4"/>
          <a:stretch>
            <a:fillRect/>
          </a:stretch>
        </p:blipFill>
        <p:spPr>
          <a:xfrm>
            <a:off x="6118146" y="3170396"/>
            <a:ext cx="91440" cy="1214795"/>
          </a:xfrm>
          <a:prstGeom prst="rect">
            <a:avLst/>
          </a:prstGeom>
        </p:spPr>
      </p:pic>
      <p:sp>
        <p:nvSpPr>
          <p:cNvPr id="8" name="Text 4"/>
          <p:cNvSpPr/>
          <p:nvPr/>
        </p:nvSpPr>
        <p:spPr>
          <a:xfrm>
            <a:off x="6396037" y="3356848"/>
            <a:ext cx="2531983" cy="269200"/>
          </a:xfrm>
          <a:prstGeom prst="rect">
            <a:avLst/>
          </a:prstGeom>
          <a:noFill/>
          <a:ln/>
        </p:spPr>
        <p:txBody>
          <a:bodyPr wrap="none" lIns="0" tIns="0" rIns="0" bIns="0" rtlCol="0" anchor="t"/>
          <a:lstStyle/>
          <a:p>
            <a:pPr marL="0" indent="0" algn="l">
              <a:lnSpc>
                <a:spcPts val="2100"/>
              </a:lnSpc>
              <a:buNone/>
            </a:pPr>
            <a:r>
              <a:rPr lang="en-US" sz="1650" b="1" dirty="0">
                <a:solidFill>
                  <a:srgbClr val="384653"/>
                </a:solidFill>
                <a:latin typeface="Barlow Bold" pitchFamily="34" charset="0"/>
                <a:ea typeface="Barlow Bold" pitchFamily="34" charset="-122"/>
                <a:cs typeface="Barlow Bold" pitchFamily="34" charset="-120"/>
              </a:rPr>
              <a:t>Суть дела ООО «МиСТ»</a:t>
            </a:r>
            <a:endParaRPr lang="en-US" sz="1650" dirty="0"/>
          </a:p>
        </p:txBody>
      </p:sp>
      <p:sp>
        <p:nvSpPr>
          <p:cNvPr id="9" name="Text 5"/>
          <p:cNvSpPr/>
          <p:nvPr/>
        </p:nvSpPr>
        <p:spPr>
          <a:xfrm>
            <a:off x="6396037" y="3710821"/>
            <a:ext cx="7393305" cy="487918"/>
          </a:xfrm>
          <a:prstGeom prst="rect">
            <a:avLst/>
          </a:prstGeom>
          <a:noFill/>
          <a:ln/>
        </p:spPr>
        <p:txBody>
          <a:bodyPr wrap="square" lIns="0" tIns="0" rIns="0" bIns="0" rtlCol="0" anchor="t"/>
          <a:lstStyle/>
          <a:p>
            <a:pPr marL="0" indent="0" algn="l">
              <a:lnSpc>
                <a:spcPts val="1900"/>
              </a:lnSpc>
              <a:buNone/>
            </a:pPr>
            <a:r>
              <a:rPr lang="en-US" sz="1250" dirty="0">
                <a:solidFill>
                  <a:srgbClr val="384653"/>
                </a:solidFill>
                <a:latin typeface="Montserrat" pitchFamily="34" charset="0"/>
                <a:ea typeface="Montserrat" pitchFamily="34" charset="-122"/>
                <a:cs typeface="Montserrat" pitchFamily="34" charset="-120"/>
              </a:rPr>
              <a:t>Компания не смогла документально подтвердить необлагаемый характер выплат сотрудникам, отказавшись предоставлять документы по требованию инспекции.</a:t>
            </a:r>
            <a:endParaRPr lang="en-US" sz="1250" dirty="0"/>
          </a:p>
        </p:txBody>
      </p:sp>
      <p:sp>
        <p:nvSpPr>
          <p:cNvPr id="10" name="Shape 6"/>
          <p:cNvSpPr/>
          <p:nvPr/>
        </p:nvSpPr>
        <p:spPr>
          <a:xfrm>
            <a:off x="6141006" y="4526399"/>
            <a:ext cx="7834789" cy="1458754"/>
          </a:xfrm>
          <a:prstGeom prst="roundRect">
            <a:avLst>
              <a:gd name="adj" fmla="val 7522"/>
            </a:avLst>
          </a:prstGeom>
          <a:solidFill>
            <a:srgbClr val="FFFFFF"/>
          </a:solidFill>
          <a:ln w="22860">
            <a:solidFill>
              <a:srgbClr val="BACFDD"/>
            </a:solidFill>
            <a:prstDash val="solid"/>
          </a:ln>
        </p:spPr>
      </p:sp>
      <p:pic>
        <p:nvPicPr>
          <p:cNvPr id="11" name="Image 2" descr="preencoded.png"/>
          <p:cNvPicPr>
            <a:picLocks noChangeAspect="1"/>
          </p:cNvPicPr>
          <p:nvPr/>
        </p:nvPicPr>
        <p:blipFill>
          <a:blip r:embed="rId5"/>
          <a:stretch>
            <a:fillRect/>
          </a:stretch>
        </p:blipFill>
        <p:spPr>
          <a:xfrm>
            <a:off x="6118146" y="4526399"/>
            <a:ext cx="91440" cy="1458754"/>
          </a:xfrm>
          <a:prstGeom prst="rect">
            <a:avLst/>
          </a:prstGeom>
        </p:spPr>
      </p:pic>
      <p:sp>
        <p:nvSpPr>
          <p:cNvPr id="12" name="Text 7"/>
          <p:cNvSpPr/>
          <p:nvPr/>
        </p:nvSpPr>
        <p:spPr>
          <a:xfrm>
            <a:off x="6396037" y="4712851"/>
            <a:ext cx="2843808" cy="269200"/>
          </a:xfrm>
          <a:prstGeom prst="rect">
            <a:avLst/>
          </a:prstGeom>
          <a:noFill/>
          <a:ln/>
        </p:spPr>
        <p:txBody>
          <a:bodyPr wrap="none" lIns="0" tIns="0" rIns="0" bIns="0" rtlCol="0" anchor="t"/>
          <a:lstStyle/>
          <a:p>
            <a:pPr marL="0" indent="0" algn="l">
              <a:lnSpc>
                <a:spcPts val="2100"/>
              </a:lnSpc>
              <a:buNone/>
            </a:pPr>
            <a:r>
              <a:rPr lang="en-US" sz="1650" b="1" dirty="0">
                <a:solidFill>
                  <a:srgbClr val="384653"/>
                </a:solidFill>
                <a:latin typeface="Barlow Bold" pitchFamily="34" charset="0"/>
                <a:ea typeface="Barlow Bold" pitchFamily="34" charset="-122"/>
                <a:cs typeface="Barlow Bold" pitchFamily="34" charset="-120"/>
              </a:rPr>
              <a:t>Ключевая позиция ВС РФ</a:t>
            </a:r>
            <a:endParaRPr lang="en-US" sz="1650" dirty="0"/>
          </a:p>
        </p:txBody>
      </p:sp>
      <p:sp>
        <p:nvSpPr>
          <p:cNvPr id="13" name="Text 8"/>
          <p:cNvSpPr/>
          <p:nvPr/>
        </p:nvSpPr>
        <p:spPr>
          <a:xfrm>
            <a:off x="6396037" y="5066824"/>
            <a:ext cx="7393305" cy="731877"/>
          </a:xfrm>
          <a:prstGeom prst="rect">
            <a:avLst/>
          </a:prstGeom>
          <a:noFill/>
          <a:ln/>
        </p:spPr>
        <p:txBody>
          <a:bodyPr wrap="square" lIns="0" tIns="0" rIns="0" bIns="0" rtlCol="0" anchor="t"/>
          <a:lstStyle/>
          <a:p>
            <a:pPr marL="0" indent="0" algn="l">
              <a:lnSpc>
                <a:spcPts val="1900"/>
              </a:lnSpc>
              <a:buNone/>
            </a:pPr>
            <a:r>
              <a:rPr lang="en-US" sz="1250" dirty="0">
                <a:solidFill>
                  <a:srgbClr val="384653"/>
                </a:solidFill>
                <a:latin typeface="Montserrat" pitchFamily="34" charset="0"/>
                <a:ea typeface="Montserrat" pitchFamily="34" charset="-122"/>
                <a:cs typeface="Montserrat" pitchFamily="34" charset="-120"/>
              </a:rPr>
              <a:t>П. 3 ст. 88 НК РФ прямо предусматривает право налогового органа запрашивать пояснения и документы при выявлении ошибок. Отказ означает уклонение от обязанности.</a:t>
            </a:r>
            <a:endParaRPr lang="en-US" sz="1250" dirty="0"/>
          </a:p>
        </p:txBody>
      </p:sp>
      <p:sp>
        <p:nvSpPr>
          <p:cNvPr id="14" name="Shape 9"/>
          <p:cNvSpPr/>
          <p:nvPr/>
        </p:nvSpPr>
        <p:spPr>
          <a:xfrm>
            <a:off x="6141006" y="6126361"/>
            <a:ext cx="7834789" cy="1214795"/>
          </a:xfrm>
          <a:prstGeom prst="roundRect">
            <a:avLst>
              <a:gd name="adj" fmla="val 9033"/>
            </a:avLst>
          </a:prstGeom>
          <a:solidFill>
            <a:srgbClr val="FFFFFF"/>
          </a:solidFill>
          <a:ln w="22860">
            <a:solidFill>
              <a:srgbClr val="BACFDD"/>
            </a:solidFill>
            <a:prstDash val="solid"/>
          </a:ln>
        </p:spPr>
      </p:sp>
      <p:pic>
        <p:nvPicPr>
          <p:cNvPr id="15" name="Image 3" descr="preencoded.png"/>
          <p:cNvPicPr>
            <a:picLocks noChangeAspect="1"/>
          </p:cNvPicPr>
          <p:nvPr/>
        </p:nvPicPr>
        <p:blipFill>
          <a:blip r:embed="rId4"/>
          <a:stretch>
            <a:fillRect/>
          </a:stretch>
        </p:blipFill>
        <p:spPr>
          <a:xfrm>
            <a:off x="6118146" y="6126361"/>
            <a:ext cx="91440" cy="1214795"/>
          </a:xfrm>
          <a:prstGeom prst="rect">
            <a:avLst/>
          </a:prstGeom>
        </p:spPr>
      </p:pic>
      <p:sp>
        <p:nvSpPr>
          <p:cNvPr id="16" name="Text 10"/>
          <p:cNvSpPr/>
          <p:nvPr/>
        </p:nvSpPr>
        <p:spPr>
          <a:xfrm>
            <a:off x="6396037" y="6312813"/>
            <a:ext cx="2153483" cy="269200"/>
          </a:xfrm>
          <a:prstGeom prst="rect">
            <a:avLst/>
          </a:prstGeom>
          <a:noFill/>
          <a:ln/>
        </p:spPr>
        <p:txBody>
          <a:bodyPr wrap="none" lIns="0" tIns="0" rIns="0" bIns="0" rtlCol="0" anchor="t"/>
          <a:lstStyle/>
          <a:p>
            <a:pPr marL="0" indent="0" algn="l">
              <a:lnSpc>
                <a:spcPts val="2100"/>
              </a:lnSpc>
              <a:buNone/>
            </a:pPr>
            <a:r>
              <a:rPr lang="en-US" sz="1650" b="1" dirty="0">
                <a:solidFill>
                  <a:srgbClr val="384653"/>
                </a:solidFill>
                <a:latin typeface="Barlow Bold" pitchFamily="34" charset="0"/>
                <a:ea typeface="Barlow Bold" pitchFamily="34" charset="-122"/>
                <a:cs typeface="Barlow Bold" pitchFamily="34" charset="-120"/>
              </a:rPr>
              <a:t>Итог</a:t>
            </a:r>
            <a:endParaRPr lang="en-US" sz="1650" dirty="0"/>
          </a:p>
        </p:txBody>
      </p:sp>
      <p:sp>
        <p:nvSpPr>
          <p:cNvPr id="17" name="Text 11"/>
          <p:cNvSpPr/>
          <p:nvPr/>
        </p:nvSpPr>
        <p:spPr>
          <a:xfrm>
            <a:off x="6396037" y="6666786"/>
            <a:ext cx="7393305" cy="487918"/>
          </a:xfrm>
          <a:prstGeom prst="rect">
            <a:avLst/>
          </a:prstGeom>
          <a:noFill/>
          <a:ln/>
        </p:spPr>
        <p:txBody>
          <a:bodyPr wrap="square" lIns="0" tIns="0" rIns="0" bIns="0" rtlCol="0" anchor="t"/>
          <a:lstStyle/>
          <a:p>
            <a:pPr marL="0" indent="0" algn="l">
              <a:lnSpc>
                <a:spcPts val="1900"/>
              </a:lnSpc>
              <a:buNone/>
            </a:pPr>
            <a:r>
              <a:rPr lang="en-US" sz="1250" dirty="0">
                <a:solidFill>
                  <a:srgbClr val="384653"/>
                </a:solidFill>
                <a:latin typeface="Montserrat" pitchFamily="34" charset="0"/>
                <a:ea typeface="Montserrat" pitchFamily="34" charset="-122"/>
                <a:cs typeface="Montserrat" pitchFamily="34" charset="-120"/>
              </a:rPr>
              <a:t>Решение налогового органа о доначислении НДФЛ и штрафе признано законным. Риск негативных последствий лежит на налогоплательщике.</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1848</Words>
  <Application>Microsoft Office PowerPoint</Application>
  <PresentationFormat>Произвольный</PresentationFormat>
  <Paragraphs>217</Paragraphs>
  <Slides>20</Slides>
  <Notes>20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Barlow Bold</vt:lpstr>
      <vt:lpstr>Calibri</vt:lpstr>
      <vt:lpstr>Times New Roman</vt:lpstr>
      <vt:lpstr>Montserrat</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8</cp:revision>
  <dcterms:created xsi:type="dcterms:W3CDTF">2026-02-11T13:41:14Z</dcterms:created>
  <dcterms:modified xsi:type="dcterms:W3CDTF">2026-02-11T14:28:55Z</dcterms:modified>
</cp:coreProperties>
</file>