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2" d="100"/>
          <a:sy n="122" d="100"/>
        </p:scale>
        <p:origin x="-47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16.png"/><Relationship Id="rId10" Type="http://schemas.openxmlformats.org/officeDocument/2006/relationships/image" Target="../media/image7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57969" y="2250831"/>
            <a:ext cx="6970831" cy="1820861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lnSpc>
                <a:spcPct val="900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Проверки ГИТ </a:t>
            </a:r>
            <a:r>
              <a:rPr lang="en-US" sz="4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2025</a:t>
            </a:r>
            <a:r>
              <a:rPr lang="ru-RU" sz="4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-</a:t>
            </a:r>
            <a:r>
              <a:rPr lang="en-US" sz="4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2026</a:t>
            </a:r>
            <a:r>
              <a:rPr lang="en-US" sz="4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: </a:t>
            </a:r>
            <a:endParaRPr lang="ru-RU" sz="4400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4400" b="1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новые</a:t>
            </a:r>
            <a:r>
              <a:rPr lang="en-US" sz="4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акценты и </a:t>
            </a:r>
            <a:r>
              <a:rPr lang="en-US" sz="4400" b="1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стратегии</a:t>
            </a:r>
            <a:endParaRPr lang="ru-RU" sz="4400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0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360000" y="3712200"/>
            <a:ext cx="6868800" cy="78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</a:pPr>
            <a:r>
              <a:rPr lang="ru-RU" b="1" i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Лектор: 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Юрист бюро юридической помощи ООО «</a:t>
            </a:r>
            <a:r>
              <a:rPr lang="ru-RU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Леганта</a:t>
            </a:r>
            <a:r>
              <a:rPr lang="ru-RU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Групп» </a:t>
            </a:r>
          </a:p>
          <a:p>
            <a:pPr>
              <a:lnSpc>
                <a:spcPct val="90000"/>
              </a:lnSpc>
            </a:pPr>
            <a:r>
              <a:rPr lang="ru-RU" b="1" i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Бабкина Полина Александровна</a:t>
            </a:r>
          </a:p>
          <a:p>
            <a:pPr>
              <a:lnSpc>
                <a:spcPct val="90000"/>
              </a:lnSpc>
            </a:pPr>
            <a:endParaRPr lang="ru-RU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advokat@leganta.ru</a:t>
            </a:r>
            <a:endParaRPr lang="ru-RU" sz="18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800" dirty="0"/>
          </a:p>
        </p:txBody>
      </p:sp>
      <p:sp>
        <p:nvSpPr>
          <p:cNvPr id="7" name="Text 2"/>
          <p:cNvSpPr txBox="1"/>
          <p:nvPr/>
        </p:nvSpPr>
        <p:spPr>
          <a:xfrm>
            <a:off x="360000" y="492369"/>
            <a:ext cx="2522256" cy="10743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endParaRPr lang="ru-RU" sz="1513" b="1" i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513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513" dirty="0"/>
          </a:p>
        </p:txBody>
      </p:sp>
      <p:pic>
        <p:nvPicPr>
          <p:cNvPr id="1026" name="Picture 2" descr="C:\Users\User\Downloads\qr-code 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0846" y="269486"/>
            <a:ext cx="1169830" cy="1094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Дистанционный формат инспекции: новые требования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514750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</a:pP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Плановы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sz="14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выездные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инспекционные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проверки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могут проводиться через видеоконференцсвязь или мобильное приложение с сохранением всех процедурных норм.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3367925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Работодатели должны обеспечить наличие защищённого электронного документооборота и технологическую готовность к дистанционным проверкам.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6221100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Безопасность корпоративной информации и готовность к электронному взаимодействию стали обязательными условиями эффективного инспекционного контроля.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475" y="1310700"/>
            <a:ext cx="4528800" cy="3463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Выборочная проверка против профилактического визита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356600" y="4423500"/>
            <a:ext cx="3430800" cy="360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655350" y="1595275"/>
            <a:ext cx="2884200" cy="109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характеристик разных видов мероприятий в рамках надзора ГИТ для работодателей с разным уровнем риска.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655350" y="3055815"/>
            <a:ext cx="2884200" cy="1508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37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Проводятся различные виды надзора с учетом категории риска. Профилактические визиты направлены на предупреждение и консультации без санкций, при этом растет роль дистанционных </a:t>
            </a:r>
            <a:r>
              <a:rPr lang="en-US" sz="137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форматов</a:t>
            </a:r>
            <a:r>
              <a:rPr lang="en-US" sz="137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137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endParaRPr lang="ru-RU" sz="137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90000"/>
              </a:lnSpc>
            </a:pPr>
            <a:r>
              <a:rPr lang="en-US" sz="137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7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0640" y="1344245"/>
            <a:ext cx="9714835" cy="3678861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345500" y="360000"/>
            <a:ext cx="8426700" cy="41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42" b="1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рекомендации для работодателя
</a:t>
            </a:r>
            <a:endParaRPr lang="en-US" sz="2842" dirty="0"/>
          </a:p>
        </p:txBody>
      </p:sp>
      <p:sp>
        <p:nvSpPr>
          <p:cNvPr id="6" name="Text 2"/>
          <p:cNvSpPr txBox="1"/>
          <p:nvPr/>
        </p:nvSpPr>
        <p:spPr>
          <a:xfrm>
            <a:off x="345375" y="1070928"/>
            <a:ext cx="8426700" cy="52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Алгоритм подготовки и взаимодействия с ГИТ на 2025–2026 годы
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75" y="1827788"/>
            <a:ext cx="4843800" cy="2429023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порядка обжалования: протокол и предписание
</a:t>
            </a:r>
            <a:endParaRPr lang="en-US" sz="3000" dirty="0"/>
          </a:p>
        </p:txBody>
      </p:sp>
      <p:sp>
        <p:nvSpPr>
          <p:cNvPr id="6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100" dirty="0"/>
          </a:p>
        </p:txBody>
      </p:sp>
      <p:sp>
        <p:nvSpPr>
          <p:cNvPr id="7" name="Text 2"/>
          <p:cNvSpPr txBox="1"/>
          <p:nvPr/>
        </p:nvSpPr>
        <p:spPr>
          <a:xfrm>
            <a:off x="5356100" y="1310700"/>
            <a:ext cx="34308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основных отличий в процедуре обжалования протокола о нарушении и предписания ГИТ.
</a:t>
            </a:r>
            <a:endParaRPr lang="en-US" sz="1400" dirty="0"/>
          </a:p>
        </p:txBody>
      </p:sp>
      <p:sp>
        <p:nvSpPr>
          <p:cNvPr id="8" name="Text 3"/>
          <p:cNvSpPr txBox="1"/>
          <p:nvPr/>
        </p:nvSpPr>
        <p:spPr>
          <a:xfrm>
            <a:off x="5356100" y="2571750"/>
            <a:ext cx="34308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Обжалование протокола и предписания различается по процедуре, срокам и целям, что важно учитывать для защиты интересов работодателя.
</a:t>
            </a:r>
            <a:endParaRPr lang="en-US" sz="1400" dirty="0"/>
          </a:p>
        </p:txBody>
      </p:sp>
      <p:sp>
        <p:nvSpPr>
          <p:cNvPr id="9" name="Text 4"/>
          <p:cNvSpPr txBox="1"/>
          <p:nvPr/>
        </p:nvSpPr>
        <p:spPr>
          <a:xfrm>
            <a:off x="5356100" y="4225200"/>
            <a:ext cx="3430800" cy="558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Федеральный закон № 248-ФЗ; Трудовой кодекс РФ
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3400" y="360000"/>
            <a:ext cx="6293100" cy="108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Золотые правила поведения при проверке ГИТ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729129" y="1736325"/>
            <a:ext cx="7258800" cy="71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Сохраняйте вежливость и процессуальность во взаимодействии с инспекторами, чтобы не допустить эскалации конфликта и обеспечить объективное рассмотрение.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729129" y="3959750"/>
            <a:ext cx="7258800" cy="71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 предоставляйте поддельные документы и не препятствуйте законной деятельности инспекторов, это существенно снижает риски штрафов и юридических последствий.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729129" y="2848038"/>
            <a:ext cx="7258800" cy="71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Отвечайте на запросы исключительно в письменной форме, не выходите за пределы предмета проверки и избегайте предоставления излишней информации, которая может расширить рамки контроля.
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75" y="1145959"/>
            <a:ext cx="2606700" cy="201612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0600" y="1145959"/>
            <a:ext cx="2606700" cy="201612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7638" y="1145959"/>
            <a:ext cx="2606700" cy="201612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0"/>
          <p:cNvSpPr txBox="1"/>
          <p:nvPr/>
        </p:nvSpPr>
        <p:spPr>
          <a:xfrm>
            <a:off x="356600" y="360000"/>
            <a:ext cx="8426700" cy="47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Дистанционный труд: иллюзия простоты
</a:t>
            </a:r>
            <a:endParaRPr lang="en-US" sz="3000" dirty="0"/>
          </a:p>
        </p:txBody>
      </p:sp>
      <p:sp>
        <p:nvSpPr>
          <p:cNvPr id="14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100" dirty="0"/>
          </a:p>
        </p:txBody>
      </p:sp>
      <p:sp>
        <p:nvSpPr>
          <p:cNvPr id="15" name="Text 2"/>
          <p:cNvSpPr txBox="1"/>
          <p:nvPr/>
        </p:nvSpPr>
        <p:spPr>
          <a:xfrm>
            <a:off x="414675" y="3681046"/>
            <a:ext cx="2606700" cy="95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39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Дистанционная работа — выполнение трудовой функции вне места работодателя с обязательным использованием информационно-телекоммуникационных сетей, включая Интернет. Такой сотрудник официально оформлен трудовым договором или дополнительным соглашением с условием о дистанционной работе.
</a:t>
            </a:r>
            <a:endParaRPr lang="en-US" sz="1039" dirty="0"/>
          </a:p>
        </p:txBody>
      </p:sp>
      <p:sp>
        <p:nvSpPr>
          <p:cNvPr id="16" name="Text 3"/>
          <p:cNvSpPr txBox="1"/>
          <p:nvPr/>
        </p:nvSpPr>
        <p:spPr>
          <a:xfrm>
            <a:off x="414675" y="3243946"/>
            <a:ext cx="2606700" cy="43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Определение дистанционной работы
</a:t>
            </a:r>
            <a:endParaRPr lang="en-US" sz="1400" dirty="0"/>
          </a:p>
        </p:txBody>
      </p:sp>
      <p:sp>
        <p:nvSpPr>
          <p:cNvPr id="17" name="Text 4"/>
          <p:cNvSpPr txBox="1"/>
          <p:nvPr/>
        </p:nvSpPr>
        <p:spPr>
          <a:xfrm>
            <a:off x="6120665" y="3579446"/>
            <a:ext cx="2606700" cy="95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189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Дистанционный работник не находится на стационарном рабочем месте работодателя, что требует особого подхода в организации контроля, учёта рабочего времени и охраны труда с использованием электронных средств.
</a:t>
            </a:r>
            <a:endParaRPr lang="en-US" sz="1189" dirty="0"/>
          </a:p>
        </p:txBody>
      </p:sp>
      <p:sp>
        <p:nvSpPr>
          <p:cNvPr id="18" name="Text 5"/>
          <p:cNvSpPr txBox="1"/>
          <p:nvPr/>
        </p:nvSpPr>
        <p:spPr>
          <a:xfrm>
            <a:off x="6120665" y="3243946"/>
            <a:ext cx="2606700" cy="43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Рабочее место и контроль
</a:t>
            </a:r>
            <a:endParaRPr lang="en-US" sz="1400" dirty="0"/>
          </a:p>
        </p:txBody>
      </p:sp>
      <p:sp>
        <p:nvSpPr>
          <p:cNvPr id="19" name="Text 6"/>
          <p:cNvSpPr txBox="1"/>
          <p:nvPr/>
        </p:nvSpPr>
        <p:spPr>
          <a:xfrm>
            <a:off x="3267715" y="3681046"/>
            <a:ext cx="2606700" cy="95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4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Договор может предусматривать выполнение интеллектуального труда, результатом которого является собственность работодателя. Полное трудовое законодательство применяется с учётом особенностей дистанционного формата, а дистанционный работник включен в штат компании.
</a:t>
            </a:r>
            <a:endParaRPr lang="en-US" sz="1041" dirty="0"/>
          </a:p>
        </p:txBody>
      </p:sp>
      <p:sp>
        <p:nvSpPr>
          <p:cNvPr id="20" name="Text 7"/>
          <p:cNvSpPr txBox="1"/>
          <p:nvPr/>
        </p:nvSpPr>
        <p:spPr>
          <a:xfrm>
            <a:off x="3267715" y="3243946"/>
            <a:ext cx="2606700" cy="43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Особенности договорного регулирования
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00" y="1323318"/>
            <a:ext cx="8432700" cy="189406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56600" y="360000"/>
            <a:ext cx="83991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этапы развития требований Роструда по дистанционной работе
</a:t>
            </a:r>
            <a:endParaRPr lang="en-US" sz="3000" dirty="0"/>
          </a:p>
        </p:txBody>
      </p:sp>
      <p:sp>
        <p:nvSpPr>
          <p:cNvPr id="7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356600" y="3673450"/>
            <a:ext cx="41481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Роструд последовательно вводил и корректировал нормативы, регулирующие дистанционную работу, обеспечивая юридическую основу для её официального признания и развития с учётом цифровизации труда.
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4642400" y="3673450"/>
            <a:ext cx="41481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изменения включали определение условий организации дистанционной работы, ответственность работодателя и работника, а также требования к документации и контролю работы вне офиса.
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1100" dirty="0"/>
          </a:p>
        </p:txBody>
      </p:sp>
      <p:sp>
        <p:nvSpPr>
          <p:cNvPr id="7" name="Text 1"/>
          <p:cNvSpPr txBox="1"/>
          <p:nvPr/>
        </p:nvSpPr>
        <p:spPr>
          <a:xfrm>
            <a:off x="4799850" y="1775425"/>
            <a:ext cx="2884200" cy="2216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 односторонние изменения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формата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работы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согласия работника являются нарушением, что подвергает работодателя риску инспекционного наказания.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633350" y="4116182"/>
            <a:ext cx="31734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</a:t>
            </a:r>
            <a:r>
              <a:rPr lang="en-US" sz="12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практики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ГИТ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Ростовской области, Краснодарского края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2024–2025 годов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633350" y="3031051"/>
            <a:ext cx="3173400" cy="71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54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Несоблюдение требований по оформлению дистанционной работы приводит к стопроцентной вероятности выявления нарушения и назначению штрафных санкций.
</a:t>
            </a:r>
            <a:endParaRPr lang="en-US" sz="1254" dirty="0"/>
          </a:p>
        </p:txBody>
      </p:sp>
      <p:sp>
        <p:nvSpPr>
          <p:cNvPr id="10" name="Text 4"/>
          <p:cNvSpPr txBox="1"/>
          <p:nvPr/>
        </p:nvSpPr>
        <p:spPr>
          <a:xfrm>
            <a:off x="-4176150" y="5969800"/>
            <a:ext cx="3585300" cy="308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 односторонние изменения формата без согласия работника являются нарушением, что подвергает работодателя риску инспекционного наказания.
</a:t>
            </a:r>
            <a:endParaRPr lang="en-US" sz="2200" dirty="0"/>
          </a:p>
        </p:txBody>
      </p:sp>
      <p:sp>
        <p:nvSpPr>
          <p:cNvPr id="11" name="Text 5"/>
          <p:cNvSpPr txBox="1"/>
          <p:nvPr/>
        </p:nvSpPr>
        <p:spPr>
          <a:xfrm>
            <a:off x="633350" y="1490851"/>
            <a:ext cx="3141900" cy="154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500" dirty="0">
                <a:solidFill>
                  <a:srgbClr val="004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100%
</a:t>
            </a:r>
            <a:endParaRPr lang="en-US" sz="9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75" y="1660392"/>
            <a:ext cx="4843800" cy="276381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6600" y="265723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элементы дополнительного соглашения к ТД дистанционного работника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356600" y="4593807"/>
            <a:ext cx="3430800" cy="360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655350" y="1595275"/>
            <a:ext cx="2884200" cy="109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обязательные условия, которые должны быть отражены для законного оформления дистанционной работы согласно ст. 312.2 ТК РФ.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655350" y="3164625"/>
            <a:ext cx="2884200" cy="109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Полнота и детализация соглашения препятствуют нарушениям и претензиям со стороны инспекций.
</a:t>
            </a: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906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Риск №2: неполнота индивидуального регулирования условий дистанционной работы
</a:t>
            </a:r>
            <a:endParaRPr lang="en-US" sz="2906" dirty="0"/>
          </a:p>
        </p:txBody>
      </p:sp>
      <p:sp>
        <p:nvSpPr>
          <p:cNvPr id="9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1100" dirty="0"/>
          </a:p>
        </p:txBody>
      </p:sp>
      <p:sp>
        <p:nvSpPr>
          <p:cNvPr id="10" name="Text 2"/>
          <p:cNvSpPr txBox="1"/>
          <p:nvPr/>
        </p:nvSpPr>
        <p:spPr>
          <a:xfrm>
            <a:off x="65535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Недостаточная детализация адреса рабочего места ведёт к правовым спорам и затрудняет определение юрисдикции в случае конфликтов с работником.
</a:t>
            </a:r>
            <a:endParaRPr lang="en-US" sz="1400" dirty="0"/>
          </a:p>
        </p:txBody>
      </p:sp>
      <p:sp>
        <p:nvSpPr>
          <p:cNvPr id="11" name="Text 3"/>
          <p:cNvSpPr txBox="1"/>
          <p:nvPr/>
        </p:nvSpPr>
        <p:spPr>
          <a:xfrm>
            <a:off x="351020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Если режим работы и отдыха описан неопределённо или отсутствует, организация рискует нарушениям трудового законодательства и претензиям инспекции.
</a:t>
            </a:r>
            <a:endParaRPr lang="en-US" sz="1400" dirty="0"/>
          </a:p>
        </p:txBody>
      </p:sp>
      <p:sp>
        <p:nvSpPr>
          <p:cNvPr id="12" name="Text 4"/>
          <p:cNvSpPr txBox="1"/>
          <p:nvPr/>
        </p:nvSpPr>
        <p:spPr>
          <a:xfrm>
            <a:off x="636505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 чётких правил компенсации расходов и форм отчётности компании сложно документально подтвердить надлежащее исполнение трудовых обязанностей работников.
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00" y="1349364"/>
            <a:ext cx="4148100" cy="3098922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Эволюция надзора ГИТ и современные вызовы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4899050" y="1624284"/>
            <a:ext cx="36315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457200" algn="just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2025 года индикаторы риска сохраняют актуальность. 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457200" algn="just">
              <a:lnSpc>
                <a:spcPct val="90000"/>
              </a:lnSpc>
              <a:buNone/>
            </a:pP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Автоматизация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оценки, обмен данными между органами и современные трудовые риски формируют новые подходы инспекционного контроля.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Риск №3: формальный локальный нормативный акт (ЛНА)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514750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ЛНА должен описывать реальный механизм учёта рабочего времени дистанционных сотрудников с соблюдением права на неприкосновенность личной жизни.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3367925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 регламент взаимодействия через корпоративные средства связи с чёткими сроками ответов и правилами использования коммуникаций.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6221100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Требуется документальное подтверждение инструктажей по охране труда, порядка компенсации расходов и подтверждения ознакомления работников с ЛНА, например через электронную подпись.
</a:t>
            </a:r>
            <a:endParaRPr 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675" y="1348052"/>
            <a:ext cx="4148100" cy="3435145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2754600" y="218831"/>
            <a:ext cx="60288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938" b="1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Чек-лист действий </a:t>
            </a:r>
            <a:r>
              <a:rPr lang="en-US" sz="2938" b="1" dirty="0" err="1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</a:t>
            </a:r>
            <a:r>
              <a:rPr lang="en-US" sz="2938" b="1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938" b="1" dirty="0" err="1" smtClean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дистанционке</a:t>
            </a:r>
            <a:r>
              <a:rPr lang="ru-RU" sz="2938" b="1" dirty="0" smtClean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 учетом</a:t>
            </a:r>
            <a:r>
              <a:rPr lang="en-US" sz="2938" b="1" dirty="0" smtClean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938" b="1" dirty="0" err="1" smtClean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позици</a:t>
            </a:r>
            <a:r>
              <a:rPr lang="ru-RU" sz="2938" b="1" dirty="0" smtClean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</a:t>
            </a:r>
            <a:r>
              <a:rPr lang="en-US" sz="2938" b="1" dirty="0" smtClean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938" b="1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Роструда
</a:t>
            </a:r>
            <a:endParaRPr lang="en-US" sz="2938" dirty="0"/>
          </a:p>
        </p:txBody>
      </p:sp>
      <p:sp>
        <p:nvSpPr>
          <p:cNvPr id="9" name="Text 1"/>
          <p:cNvSpPr txBox="1"/>
          <p:nvPr/>
        </p:nvSpPr>
        <p:spPr>
          <a:xfrm>
            <a:off x="616650" y="1727200"/>
            <a:ext cx="3631500" cy="112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Проведите полный аудит всех сотрудников, работающих дистанционно, для выявления нарушений оснований перевода. Замените незаконные приказы на корректные дополнительные соглашения, оформленные надлежащим образом обеими сторонами.
</a:t>
            </a:r>
            <a:endParaRPr lang="en-US" sz="1400" dirty="0"/>
          </a:p>
        </p:txBody>
      </p:sp>
      <p:sp>
        <p:nvSpPr>
          <p:cNvPr id="10" name="Text 2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21</a:t>
            </a:r>
            <a:endParaRPr lang="en-US" sz="1100" dirty="0"/>
          </a:p>
        </p:txBody>
      </p:sp>
      <p:sp>
        <p:nvSpPr>
          <p:cNvPr id="11" name="Text 3"/>
          <p:cNvSpPr txBox="1"/>
          <p:nvPr/>
        </p:nvSpPr>
        <p:spPr>
          <a:xfrm>
            <a:off x="616650" y="3516923"/>
            <a:ext cx="3631500" cy="112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Унифицируйте и детализируйте формы дополнительных соглашений, включив все обязательные пункты по статье 312.2 ТК РФ. В локальном нормативном акте закрепите реальные процессы и инструменты удалённой работы, обеспечьте документальное ознакомление работников.
</a:t>
            </a:r>
            <a:endParaRPr lang="en-US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3400" y="360000"/>
            <a:ext cx="6293100" cy="108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Стратегический фокус ГИТ в охране труда: переход к системному анализу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22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729129" y="1736325"/>
            <a:ext cx="7258800" cy="71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ГИТ оценивает не формальное наличие СУОТ, а её эффективность и реальное функционирование в компании, акцентируя внимание на демонстрации управленческих результатов.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729129" y="3959750"/>
            <a:ext cx="7258800" cy="71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Инспекция проверяет внедренность процедур и регламентов по охране труда, от расследования несчастных случаев до выдачи СИЗ и проведения медосмотров, оценивая их применение на практике.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729129" y="2848038"/>
            <a:ext cx="7258800" cy="71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Документированная доказательная база по управлению профессиональными рисками, включая протоколы и реализованные планы, становится ключевым критерием успешной проверки.
</a:t>
            </a:r>
            <a:endParaRPr lang="en-US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75" y="1895459"/>
            <a:ext cx="4843800" cy="2293682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Элементы фактической реализации СУОТ: что оценивается
</a:t>
            </a:r>
            <a:endParaRPr lang="en-US" sz="3000" dirty="0"/>
          </a:p>
        </p:txBody>
      </p:sp>
      <p:sp>
        <p:nvSpPr>
          <p:cNvPr id="6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</a:t>
            </a:r>
            <a:endParaRPr lang="en-US" sz="1100" dirty="0"/>
          </a:p>
        </p:txBody>
      </p:sp>
      <p:sp>
        <p:nvSpPr>
          <p:cNvPr id="7" name="Text 2"/>
          <p:cNvSpPr txBox="1"/>
          <p:nvPr/>
        </p:nvSpPr>
        <p:spPr>
          <a:xfrm>
            <a:off x="5356100" y="1310700"/>
            <a:ext cx="34308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Инспекция ориентируется на доказательства реального применения регламентов и планов, а не только на их формальное наличие.
</a:t>
            </a:r>
            <a:endParaRPr lang="en-US" sz="1400" dirty="0"/>
          </a:p>
        </p:txBody>
      </p:sp>
      <p:sp>
        <p:nvSpPr>
          <p:cNvPr id="8" name="Text 3"/>
          <p:cNvSpPr txBox="1"/>
          <p:nvPr/>
        </p:nvSpPr>
        <p:spPr>
          <a:xfrm>
            <a:off x="5356100" y="2571750"/>
            <a:ext cx="34308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Реальная внедренность СУОТ и присутствие доказательной базы критичны для успешного прохождения проверки ГИТ.
</a:t>
            </a:r>
            <a:endParaRPr lang="en-US" sz="1400" dirty="0"/>
          </a:p>
        </p:txBody>
      </p:sp>
      <p:sp>
        <p:nvSpPr>
          <p:cNvPr id="9" name="Text 4"/>
          <p:cNvSpPr txBox="1"/>
          <p:nvPr/>
        </p:nvSpPr>
        <p:spPr>
          <a:xfrm>
            <a:off x="5356100" y="4225200"/>
            <a:ext cx="3430800" cy="558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Приказ Минтруда и рекомендации Роструда
</a:t>
            </a:r>
            <a:endParaRPr lang="en-US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Психофизиологические аспекты охраны труда: новые тренды регулирования
</a:t>
            </a:r>
            <a:endParaRPr lang="en-US" sz="3000" dirty="0"/>
          </a:p>
        </p:txBody>
      </p:sp>
      <p:sp>
        <p:nvSpPr>
          <p:cNvPr id="9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24</a:t>
            </a:r>
            <a:endParaRPr lang="en-US" sz="1100" dirty="0"/>
          </a:p>
        </p:txBody>
      </p:sp>
      <p:sp>
        <p:nvSpPr>
          <p:cNvPr id="10" name="Text 2"/>
          <p:cNvSpPr txBox="1"/>
          <p:nvPr/>
        </p:nvSpPr>
        <p:spPr>
          <a:xfrm>
            <a:off x="65535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Обязательное включение оценки риска психоэмоциональной нагрузки для определённых профессий, что способствует выявлению стрессовых факторов на рабочих местах.
</a:t>
            </a:r>
            <a:endParaRPr lang="en-US" sz="1400" dirty="0"/>
          </a:p>
        </p:txBody>
      </p:sp>
      <p:sp>
        <p:nvSpPr>
          <p:cNvPr id="11" name="Text 3"/>
          <p:cNvSpPr txBox="1"/>
          <p:nvPr/>
        </p:nvSpPr>
        <p:spPr>
          <a:xfrm>
            <a:off x="351020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Необходимость наличия локальных актов по предупреждению моббинга, буллинга и механизмов реагирования на жалобы работников, повышающих уровень психологической безопасности.
</a:t>
            </a:r>
            <a:endParaRPr lang="en-US" sz="1400" dirty="0"/>
          </a:p>
        </p:txBody>
      </p:sp>
      <p:sp>
        <p:nvSpPr>
          <p:cNvPr id="12" name="Text 4"/>
          <p:cNvSpPr txBox="1"/>
          <p:nvPr/>
        </p:nvSpPr>
        <p:spPr>
          <a:xfrm>
            <a:off x="636505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Контроль соблюдения трудового режима и результатов периодических медицинских осмотров с особым вниманием к работникам с медицинскими противопоказаниями.
</a:t>
            </a:r>
            <a:endParaRPr lang="en-US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650" y="1011938"/>
            <a:ext cx="2717400" cy="15550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100" y="1011938"/>
            <a:ext cx="2717400" cy="15550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600" y="1011938"/>
            <a:ext cx="2717400" cy="1555075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356600" y="360000"/>
            <a:ext cx="8426700" cy="49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43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Охрана труда дистанционщиков: специфические требования
</a:t>
            </a:r>
            <a:endParaRPr lang="en-US" sz="2443" dirty="0"/>
          </a:p>
        </p:txBody>
      </p:sp>
      <p:sp>
        <p:nvSpPr>
          <p:cNvPr id="11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25</a:t>
            </a:r>
            <a:endParaRPr lang="en-US" sz="1100" dirty="0"/>
          </a:p>
        </p:txBody>
      </p:sp>
      <p:sp>
        <p:nvSpPr>
          <p:cNvPr id="12" name="Text 2"/>
          <p:cNvSpPr txBox="1"/>
          <p:nvPr/>
        </p:nvSpPr>
        <p:spPr>
          <a:xfrm>
            <a:off x="3378100" y="3241450"/>
            <a:ext cx="2389200" cy="139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Работодателю следует разработать подробные инструкции для сотрудников по организации домашнего рабочего пространства с учётом эргономики и электробезопасности, снижая риски травматизма.
</a:t>
            </a:r>
            <a:endParaRPr lang="en-US" sz="1200" dirty="0"/>
          </a:p>
        </p:txBody>
      </p:sp>
      <p:sp>
        <p:nvSpPr>
          <p:cNvPr id="13" name="Text 3"/>
          <p:cNvSpPr txBox="1"/>
          <p:nvPr/>
        </p:nvSpPr>
        <p:spPr>
          <a:xfrm>
            <a:off x="3378150" y="2783675"/>
            <a:ext cx="2389200" cy="40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44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Рекомендации по организации безопасного рабочего места дома
</a:t>
            </a:r>
            <a:endParaRPr lang="en-US" sz="1244" dirty="0"/>
          </a:p>
        </p:txBody>
      </p:sp>
      <p:sp>
        <p:nvSpPr>
          <p:cNvPr id="14" name="Text 4"/>
          <p:cNvSpPr txBox="1"/>
          <p:nvPr/>
        </p:nvSpPr>
        <p:spPr>
          <a:xfrm>
            <a:off x="6233550" y="3241450"/>
            <a:ext cx="2389200" cy="139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Обязательное издание приказа, утверждающего перечень должностей дистанционных работников, для которых не требуется специальная оценка условий труда, что упрощает документооборот и проверки.
</a:t>
            </a:r>
            <a:endParaRPr lang="en-US" sz="1200" dirty="0"/>
          </a:p>
        </p:txBody>
      </p:sp>
      <p:sp>
        <p:nvSpPr>
          <p:cNvPr id="15" name="Text 5"/>
          <p:cNvSpPr txBox="1"/>
          <p:nvPr/>
        </p:nvSpPr>
        <p:spPr>
          <a:xfrm>
            <a:off x="6233600" y="2783675"/>
            <a:ext cx="2389200" cy="40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37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Приказ о перечне должностей без необходимости СОУТ
</a:t>
            </a:r>
            <a:endParaRPr lang="en-US" sz="1370" dirty="0"/>
          </a:p>
        </p:txBody>
      </p:sp>
      <p:sp>
        <p:nvSpPr>
          <p:cNvPr id="16" name="Text 6"/>
          <p:cNvSpPr txBox="1"/>
          <p:nvPr/>
        </p:nvSpPr>
        <p:spPr>
          <a:xfrm>
            <a:off x="521050" y="3241450"/>
            <a:ext cx="2389200" cy="139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Проведение адаптированных инструктажей по охране труда обязательно для дистанционных работников. Специализированные программы помогают обеспечить безопасность вне офиса и соответствовать нормативам.
</a:t>
            </a:r>
            <a:endParaRPr lang="en-US" sz="1200" dirty="0"/>
          </a:p>
        </p:txBody>
      </p:sp>
      <p:sp>
        <p:nvSpPr>
          <p:cNvPr id="17" name="Text 7"/>
          <p:cNvSpPr txBox="1"/>
          <p:nvPr/>
        </p:nvSpPr>
        <p:spPr>
          <a:xfrm>
            <a:off x="521100" y="2783675"/>
            <a:ext cx="2389200" cy="40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Инструктажи по охране труда для удалённых сотрудников
</a:t>
            </a:r>
            <a:endParaRPr lang="en-US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Традиционные отраслевые риски: новые подходы к контролю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26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514750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Контроль работы на высоте включает проверку наличия удостоверений, правильность заполнения наряд-допусков и ведение журналов учета работ для обеспечения безопасности.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3367925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с электроустановками требует подтверждения наличия специализированной группы электробезопасности, а допуск неэлектротехнического персонала к опасным работам строго регулируется.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6221100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Выдача средств индивидуальной защиты (СИЗ) оценивается не только по факту, но и по проведённому обучению работников правильному использованию оборудования.
</a:t>
            </a:r>
            <a:endParaRPr lang="en-US" sz="1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3400" y="360000"/>
            <a:ext cx="6293100" cy="108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Цифровизация надзора: интеграция с госреестрами и потоками данных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27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729129" y="1736325"/>
            <a:ext cx="7258800" cy="71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ГИТ активно использует данные ФСС, ЕГАИС ОМС и сведения о численности для предпроверочного анализа, что позволяет выявлять расхождения и предполагаемые нарушения заранее.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729129" y="3959750"/>
            <a:ext cx="7258800" cy="71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Такая интеграция требует от работодателей оперативного реагирования на выявленные риски и постоянного поддержания корректности отчетных данных.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729129" y="2848038"/>
            <a:ext cx="7258800" cy="71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Автоматический анализ несоответствий, например в численности работников и прохождении медосмотров, служит основанием для проведения более глубокой инспекции.
</a:t>
            </a:r>
            <a:endParaRPr lang="en-US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Контроль электронных журналов и уведомлений
</a:t>
            </a:r>
            <a:endParaRPr lang="en-US" sz="3000" dirty="0"/>
          </a:p>
        </p:txBody>
      </p:sp>
      <p:sp>
        <p:nvSpPr>
          <p:cNvPr id="9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28</a:t>
            </a:r>
            <a:endParaRPr lang="en-US" sz="1100" dirty="0"/>
          </a:p>
        </p:txBody>
      </p:sp>
      <p:sp>
        <p:nvSpPr>
          <p:cNvPr id="10" name="Text 2"/>
          <p:cNvSpPr txBox="1"/>
          <p:nvPr/>
        </p:nvSpPr>
        <p:spPr>
          <a:xfrm>
            <a:off x="65535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 электронные журналы по охране труда должны соответствовать Приказу Минтруда №1034н, включая использование усиленной квалифицированной электронной подписи для защиты записей.
</a:t>
            </a:r>
            <a:endParaRPr lang="en-US" sz="1400" dirty="0"/>
          </a:p>
        </p:txBody>
      </p:sp>
      <p:sp>
        <p:nvSpPr>
          <p:cNvPr id="11" name="Text 3"/>
          <p:cNvSpPr txBox="1"/>
          <p:nvPr/>
        </p:nvSpPr>
        <p:spPr>
          <a:xfrm>
            <a:off x="351020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Недопустимо редактировать электронные журналы задним числом, что обеспечивает достоверность данных для инспекции и возможных судебных разбирательств.
</a:t>
            </a:r>
            <a:endParaRPr lang="en-US" sz="1400" dirty="0"/>
          </a:p>
        </p:txBody>
      </p:sp>
      <p:sp>
        <p:nvSpPr>
          <p:cNvPr id="12" name="Text 4"/>
          <p:cNvSpPr txBox="1"/>
          <p:nvPr/>
        </p:nvSpPr>
        <p:spPr>
          <a:xfrm>
            <a:off x="636505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Мониторинг уведомлений о расследованиях несчастных случаев осуществляется автоматически, что повышает ответственность работодателя за своевременное информирование.
</a:t>
            </a:r>
            <a:endParaRPr lang="en-US" sz="1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00" y="1323318"/>
            <a:ext cx="8432700" cy="189406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56600" y="360000"/>
            <a:ext cx="83991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Зарплатные обязательства: прозрачность, обоснованность, МРОТ
</a:t>
            </a:r>
            <a:endParaRPr lang="en-US" sz="3000" dirty="0"/>
          </a:p>
        </p:txBody>
      </p:sp>
      <p:sp>
        <p:nvSpPr>
          <p:cNvPr id="7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29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356600" y="3673450"/>
            <a:ext cx="41481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Система премирования должна основываться на объективных и измеримых критериях, исключающих субъективные оценки.Преимущества — это прозрачность для работника и минимизация рисков с точки зрения проверки.
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4642400" y="3673450"/>
            <a:ext cx="41481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Обязательное применение районных коэффициентов и соблюдение минимального размера оплаты труда с учетом всех компонентов гарантирует легитимность заработной платы и предотвращает штрафы.
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Индикаторы риска: что это и зачем нужны
</a:t>
            </a:r>
            <a:endParaRPr lang="en-US" sz="3000" dirty="0"/>
          </a:p>
        </p:txBody>
      </p:sp>
      <p:sp>
        <p:nvSpPr>
          <p:cNvPr id="9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100" dirty="0"/>
          </a:p>
        </p:txBody>
      </p:sp>
      <p:sp>
        <p:nvSpPr>
          <p:cNvPr id="10" name="Text 2"/>
          <p:cNvSpPr txBox="1"/>
          <p:nvPr/>
        </p:nvSpPr>
        <p:spPr>
          <a:xfrm>
            <a:off x="65535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Индикаторы риска — формализованные критерии, основанные на данных государственных органов, выявляющие вероятных нарушителей трудового законодательства.
</a:t>
            </a:r>
            <a:endParaRPr lang="en-US" sz="1400" dirty="0"/>
          </a:p>
        </p:txBody>
      </p:sp>
      <p:sp>
        <p:nvSpPr>
          <p:cNvPr id="11" name="Text 3"/>
          <p:cNvSpPr txBox="1"/>
          <p:nvPr/>
        </p:nvSpPr>
        <p:spPr>
          <a:xfrm>
            <a:off x="351020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Их цель — оптимизация ресурсов инспекции и точечный контроль наиболее проблемных организаций с высокой вероятностью нарушений.
</a:t>
            </a:r>
            <a:endParaRPr lang="en-US" sz="1400" dirty="0"/>
          </a:p>
        </p:txBody>
      </p:sp>
      <p:sp>
        <p:nvSpPr>
          <p:cNvPr id="12" name="Text 4"/>
          <p:cNvSpPr txBox="1"/>
          <p:nvPr/>
        </p:nvSpPr>
        <p:spPr>
          <a:xfrm>
            <a:off x="6365050" y="1825125"/>
            <a:ext cx="2126700" cy="254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Индикаторы служат сигналом для усиленного внимания, а не прямым доказательством нарушений трудовых прав работников.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Аудит системы оплаты труда и премирования: ключевые акценты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30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514750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Исключите оценочные категории из положений о премировании, заменив их фиксированными и измеримыми показателями для повышения объективности и прозрачности оплаты труда.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3367925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Чётко формулируйте основания для невыплаты премии, основываясь на предварительно утверждённых и доведённых до сотрудников критериях, чтобы соответствовать требованиям законодательства.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6221100" y="2592369"/>
            <a:ext cx="2562600" cy="20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Решения о невыплате премии, не связанные с KPI, а также нарушения принципа минимального размера оплаты труда будут квалифицироваться как незаконные и повлекут санкции.
</a:t>
            </a:r>
            <a:endParaRPr lang="en-US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0000" y="1397200"/>
            <a:ext cx="5572200" cy="17859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Стратегия эффективного прохождения проверок ГИТ в 2025–2026 годах
</a:t>
            </a:r>
            <a:endParaRPr lang="en-US" sz="3200" dirty="0"/>
          </a:p>
        </p:txBody>
      </p:sp>
      <p:sp>
        <p:nvSpPr>
          <p:cNvPr id="5" name="Text 1"/>
          <p:cNvSpPr txBox="1"/>
          <p:nvPr/>
        </p:nvSpPr>
        <p:spPr>
          <a:xfrm>
            <a:off x="360000" y="3500750"/>
            <a:ext cx="5572200" cy="128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минимизации рисков штрафов необходим комплексный аудит документов, устранение спорных формулировок и систематизация внутренних процессов. Цифровые инструменты и риск-ориентированный подход обеспечат успешное прохождение инспекций.
</a:t>
            </a:r>
            <a:endParaRPr 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650" y="1011938"/>
            <a:ext cx="2717400" cy="15550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100" y="1011938"/>
            <a:ext cx="2717400" cy="15550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600" y="1011938"/>
            <a:ext cx="2717400" cy="1555075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356600" y="360000"/>
            <a:ext cx="8426700" cy="49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43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Механизм и влияние индикаторов риска на проверки ГИТ
</a:t>
            </a:r>
            <a:endParaRPr lang="en-US" sz="2443" dirty="0"/>
          </a:p>
        </p:txBody>
      </p:sp>
      <p:sp>
        <p:nvSpPr>
          <p:cNvPr id="11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100" dirty="0"/>
          </a:p>
        </p:txBody>
      </p:sp>
      <p:sp>
        <p:nvSpPr>
          <p:cNvPr id="12" name="Text 2"/>
          <p:cNvSpPr txBox="1"/>
          <p:nvPr/>
        </p:nvSpPr>
        <p:spPr>
          <a:xfrm>
            <a:off x="3378100" y="3241450"/>
            <a:ext cx="2389200" cy="139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11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 обнаружении индикаторов риска ГИТ автоматически повышает категорию инспектируемой организации. Это ведёт к приоритетному включению в план внеплановых мероприятий согласно пп. 2 ч. 2 ст. 14 248-ФЗ, что усиливает вероятность проверки в краткие сроки. </a:t>
            </a:r>
            <a:endParaRPr lang="en-US" sz="1111" dirty="0"/>
          </a:p>
        </p:txBody>
      </p:sp>
      <p:sp>
        <p:nvSpPr>
          <p:cNvPr id="13" name="Text 3"/>
          <p:cNvSpPr txBox="1"/>
          <p:nvPr/>
        </p:nvSpPr>
        <p:spPr>
          <a:xfrm>
            <a:off x="3378150" y="2783675"/>
            <a:ext cx="2389200" cy="40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Процедура повышения уровня риска и последствия
</a:t>
            </a:r>
            <a:endParaRPr lang="en-US" sz="1400" dirty="0"/>
          </a:p>
        </p:txBody>
      </p:sp>
      <p:sp>
        <p:nvSpPr>
          <p:cNvPr id="14" name="Text 4"/>
          <p:cNvSpPr txBox="1"/>
          <p:nvPr/>
        </p:nvSpPr>
        <p:spPr>
          <a:xfrm>
            <a:off x="6233550" y="3241450"/>
            <a:ext cx="2389200" cy="139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194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Индикаторы риска позволяют выявлять потенциальные проблемы на ранних этапах, стимулируя организации к корректировкам до инспекций. В 2025-2026 годах фокус ГИТ сместился на превентивные меры, что расширяет возможности для минимизации штрафов и конфликтов с контролирующими органами.
</a:t>
            </a:r>
            <a:endParaRPr lang="en-US" sz="1194" dirty="0"/>
          </a:p>
        </p:txBody>
      </p:sp>
      <p:sp>
        <p:nvSpPr>
          <p:cNvPr id="15" name="Text 5"/>
          <p:cNvSpPr txBox="1"/>
          <p:nvPr/>
        </p:nvSpPr>
        <p:spPr>
          <a:xfrm>
            <a:off x="6233600" y="2783675"/>
            <a:ext cx="2389200" cy="40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индикаторов в предупреждении нарушений
</a:t>
            </a:r>
            <a:endParaRPr lang="en-US" sz="1400" dirty="0"/>
          </a:p>
        </p:txBody>
      </p:sp>
      <p:sp>
        <p:nvSpPr>
          <p:cNvPr id="16" name="Text 6"/>
          <p:cNvSpPr txBox="1"/>
          <p:nvPr/>
        </p:nvSpPr>
        <p:spPr>
          <a:xfrm>
            <a:off x="521050" y="3241450"/>
            <a:ext cx="2389200" cy="139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Роструд, ФНС и ФСС собирают и анализируют сведения по компаниям для оценки риска нарушений. Системы автоматически выявляют тревожные индикаторы.
</a:t>
            </a:r>
            <a:endParaRPr lang="en-US" sz="1200" dirty="0"/>
          </a:p>
        </p:txBody>
      </p:sp>
      <p:sp>
        <p:nvSpPr>
          <p:cNvPr id="17" name="Text 7"/>
          <p:cNvSpPr txBox="1"/>
          <p:nvPr/>
        </p:nvSpPr>
        <p:spPr>
          <a:xfrm>
            <a:off x="521100" y="2783675"/>
            <a:ext cx="2389200" cy="40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данных ведомствами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75" y="1514366"/>
            <a:ext cx="4843800" cy="3055868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блоки индикаторов риска и связанные нарушения
</a:t>
            </a:r>
            <a:endParaRPr lang="en-US" sz="3000" dirty="0"/>
          </a:p>
        </p:txBody>
      </p:sp>
      <p:sp>
        <p:nvSpPr>
          <p:cNvPr id="6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100" dirty="0"/>
          </a:p>
        </p:txBody>
      </p:sp>
      <p:sp>
        <p:nvSpPr>
          <p:cNvPr id="7" name="Text 2"/>
          <p:cNvSpPr txBox="1"/>
          <p:nvPr/>
        </p:nvSpPr>
        <p:spPr>
          <a:xfrm>
            <a:off x="5356100" y="1310700"/>
            <a:ext cx="34308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Группы индикаторов, основные риски и соответствующие статьи ТК РФ по Приказу </a:t>
            </a:r>
            <a:r>
              <a:rPr lang="en-US" sz="14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Минтруда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№ 838н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30.11.2021.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8" name="Text 3"/>
          <p:cNvSpPr txBox="1"/>
          <p:nvPr/>
        </p:nvSpPr>
        <p:spPr>
          <a:xfrm>
            <a:off x="5356100" y="2571750"/>
            <a:ext cx="34308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Индикаторы охватывают ключевые риски: зарплата, режим работы, оформление и </a:t>
            </a:r>
            <a:r>
              <a:rPr lang="en-US" sz="14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безопасность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</a:p>
          <a:p>
            <a:pPr marL="0" indent="0" algn="l">
              <a:lnSpc>
                <a:spcPct val="90000"/>
              </a:lnSpc>
              <a:buNone/>
            </a:pPr>
            <a:endParaRPr lang="en-US" sz="14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90000"/>
              </a:lnSpc>
            </a:pP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показателей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позволяет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оптимизировать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распределение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ресурсов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инспекции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endParaRPr lang="en-US" sz="14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endParaRPr lang="en-US" sz="14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endParaRPr lang="en-US" sz="14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endParaRPr lang="en-US" sz="14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endParaRPr lang="en-US" sz="14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9" name="Text 4"/>
          <p:cNvSpPr txBox="1"/>
          <p:nvPr/>
        </p:nvSpPr>
        <p:spPr>
          <a:xfrm>
            <a:off x="5356100" y="4225200"/>
            <a:ext cx="3430800" cy="558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18275" y="3266832"/>
            <a:ext cx="3203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00" y="1323318"/>
            <a:ext cx="8432700" cy="189406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56600" y="360000"/>
            <a:ext cx="83991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Продление срока действия индикаторов риска
</a:t>
            </a:r>
            <a:endParaRPr lang="en-US" sz="3000" dirty="0"/>
          </a:p>
        </p:txBody>
      </p:sp>
      <p:sp>
        <p:nvSpPr>
          <p:cNvPr id="7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0A0F0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356600" y="3673450"/>
            <a:ext cx="41481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Приказ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Минтруда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№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658н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19.11.2025 продлил применение существующего перечня индикаторов до 31 декабря 2026 года без изменений в критериях.
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4642400" y="3673450"/>
            <a:ext cx="41481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означает сохранение прежних правил оценки риска и необходимость устранения выявленных проблем для предотвращения проверок в 2026 году.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75" y="1503681"/>
            <a:ext cx="4843800" cy="30772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Чек-лист самопроверки работодателя по индикаторам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356600" y="4423500"/>
            <a:ext cx="3430800" cy="360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655350" y="1595275"/>
            <a:ext cx="2884200" cy="109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критерии проверки зарплаты, численности,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рабочего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времени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трудовых договоров и СОУТ с необходимыми документами.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655350" y="3164625"/>
            <a:ext cx="2884200" cy="109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Проверка по ключевым показателям позволяет своевременно выявлять и исправлять нарушения.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изменения в регламенте проверок ГИТ с 2025 года
</a:t>
            </a:r>
            <a:endParaRPr lang="en-US" sz="3000" dirty="0"/>
          </a:p>
        </p:txBody>
      </p:sp>
      <p:sp>
        <p:nvSpPr>
          <p:cNvPr id="10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100" dirty="0"/>
          </a:p>
        </p:txBody>
      </p:sp>
      <p:sp>
        <p:nvSpPr>
          <p:cNvPr id="11" name="Text 2"/>
          <p:cNvSpPr txBox="1"/>
          <p:nvPr/>
        </p:nvSpPr>
        <p:spPr>
          <a:xfrm>
            <a:off x="655350" y="1562800"/>
            <a:ext cx="3548400" cy="109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Введение нового типа — обязательного профилактического визита, который не влечёт штрафов и проводится по графику в зависимости от категории риска.
</a:t>
            </a:r>
            <a:endParaRPr lang="en-US" sz="1400" dirty="0"/>
          </a:p>
        </p:txBody>
      </p:sp>
      <p:sp>
        <p:nvSpPr>
          <p:cNvPr id="12" name="Text 3"/>
          <p:cNvSpPr txBox="1"/>
          <p:nvPr/>
        </p:nvSpPr>
        <p:spPr>
          <a:xfrm>
            <a:off x="655350" y="3382250"/>
            <a:ext cx="3548400" cy="109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Срок обязательного профилактического визита ограничен 10 рабочими днями с возможностью продления для проведения экспертизы.
</a:t>
            </a:r>
            <a:endParaRPr lang="en-US" sz="1400" dirty="0"/>
          </a:p>
        </p:txBody>
      </p:sp>
      <p:sp>
        <p:nvSpPr>
          <p:cNvPr id="13" name="Text 4"/>
          <p:cNvSpPr txBox="1"/>
          <p:nvPr/>
        </p:nvSpPr>
        <p:spPr>
          <a:xfrm>
            <a:off x="4937550" y="1562800"/>
            <a:ext cx="3548400" cy="109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Возможность дистанционного проведения инспекций через видеоконференцсвязь и мобильное приложение «Инспектор», повышая оперативность и удобство контроля.
</a:t>
            </a:r>
            <a:endParaRPr lang="en-US" sz="1400" dirty="0"/>
          </a:p>
        </p:txBody>
      </p:sp>
      <p:sp>
        <p:nvSpPr>
          <p:cNvPr id="14" name="Text 5"/>
          <p:cNvSpPr txBox="1"/>
          <p:nvPr/>
        </p:nvSpPr>
        <p:spPr>
          <a:xfrm>
            <a:off x="4937550" y="3382250"/>
            <a:ext cx="3548400" cy="109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Уточнение терминологии и переход к документированным письменным объяснениям вместо устных, повышая юридическую точность взаимодействия.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75" y="1913267"/>
            <a:ext cx="4843800" cy="2258066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56600" y="360000"/>
            <a:ext cx="8426700" cy="8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Регламент проверок ГИТ: виды и характеристики
</a:t>
            </a:r>
            <a:endParaRPr lang="en-US" sz="3000" dirty="0"/>
          </a:p>
        </p:txBody>
      </p:sp>
      <p:sp>
        <p:nvSpPr>
          <p:cNvPr id="6" name="Text 1"/>
          <p:cNvSpPr txBox="1"/>
          <p:nvPr/>
        </p:nvSpPr>
        <p:spPr>
          <a:xfrm>
            <a:off x="8784000" y="4773807"/>
            <a:ext cx="228900" cy="2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100" dirty="0"/>
          </a:p>
        </p:txBody>
      </p:sp>
      <p:sp>
        <p:nvSpPr>
          <p:cNvPr id="7" name="Text 2"/>
          <p:cNvSpPr txBox="1"/>
          <p:nvPr/>
        </p:nvSpPr>
        <p:spPr>
          <a:xfrm>
            <a:off x="5356100" y="1310700"/>
            <a:ext cx="34308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Типы проверок, периодичность и особенности с учетом категории риска организации.
</a:t>
            </a:r>
            <a:endParaRPr lang="en-US" sz="1400" dirty="0"/>
          </a:p>
        </p:txBody>
      </p:sp>
      <p:sp>
        <p:nvSpPr>
          <p:cNvPr id="8" name="Text 3"/>
          <p:cNvSpPr txBox="1"/>
          <p:nvPr/>
        </p:nvSpPr>
        <p:spPr>
          <a:xfrm>
            <a:off x="5356100" y="2571750"/>
            <a:ext cx="3430800" cy="10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Распределение проверок снижает нагрузку, сохраняя контроль рисковых субъектов.
</a:t>
            </a:r>
            <a:endParaRPr lang="en-US" sz="1400" dirty="0"/>
          </a:p>
        </p:txBody>
      </p:sp>
      <p:sp>
        <p:nvSpPr>
          <p:cNvPr id="9" name="Text 4"/>
          <p:cNvSpPr txBox="1"/>
          <p:nvPr/>
        </p:nvSpPr>
        <p:spPr>
          <a:xfrm>
            <a:off x="5356100" y="4225200"/>
            <a:ext cx="3430800" cy="558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Постановление Правительства РФ №1122 от 28.07.2025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1915</Words>
  <Application>Microsoft Office PowerPoint</Application>
  <PresentationFormat>Экран (16:9)</PresentationFormat>
  <Paragraphs>203</Paragraphs>
  <Slides>31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7</cp:revision>
  <dcterms:created xsi:type="dcterms:W3CDTF">2026-02-09T14:01:15Z</dcterms:created>
  <dcterms:modified xsi:type="dcterms:W3CDTF">2026-02-26T11:33:01Z</dcterms:modified>
</cp:coreProperties>
</file>