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8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9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0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9" r:id="rId1"/>
  </p:sldMasterIdLst>
  <p:notesMasterIdLst>
    <p:notesMasterId r:id="rId35"/>
  </p:notesMasterIdLst>
  <p:handoutMasterIdLst>
    <p:handoutMasterId r:id="rId36"/>
  </p:handoutMasterIdLst>
  <p:sldIdLst>
    <p:sldId id="325" r:id="rId2"/>
    <p:sldId id="293" r:id="rId3"/>
    <p:sldId id="292" r:id="rId4"/>
    <p:sldId id="297" r:id="rId5"/>
    <p:sldId id="295" r:id="rId6"/>
    <p:sldId id="296" r:id="rId7"/>
    <p:sldId id="298" r:id="rId8"/>
    <p:sldId id="300" r:id="rId9"/>
    <p:sldId id="294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0" r:id="rId19"/>
    <p:sldId id="311" r:id="rId20"/>
    <p:sldId id="308" r:id="rId21"/>
    <p:sldId id="312" r:id="rId22"/>
    <p:sldId id="313" r:id="rId23"/>
    <p:sldId id="314" r:id="rId24"/>
    <p:sldId id="315" r:id="rId25"/>
    <p:sldId id="316" r:id="rId26"/>
    <p:sldId id="317" r:id="rId27"/>
    <p:sldId id="320" r:id="rId28"/>
    <p:sldId id="326" r:id="rId29"/>
    <p:sldId id="321" r:id="rId30"/>
    <p:sldId id="322" r:id="rId31"/>
    <p:sldId id="319" r:id="rId32"/>
    <p:sldId id="323" r:id="rId33"/>
    <p:sldId id="324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000" autoAdjust="0"/>
  </p:normalViewPr>
  <p:slideViewPr>
    <p:cSldViewPr>
      <p:cViewPr varScale="1">
        <p:scale>
          <a:sx n="84" d="100"/>
          <a:sy n="84" d="100"/>
        </p:scale>
        <p:origin x="629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/>
      <dgm:t>
        <a:bodyPr/>
        <a:lstStyle/>
        <a:p>
          <a:pPr algn="r" rtl="0"/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Основания для отказа в одностороннем расторжении договора </a:t>
          </a:r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лизинга </a:t>
          </a:r>
          <a:r>
            <a:rPr lang="ru-RU" sz="24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09F18-4C78-449B-94CE-7D190E8D928F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0CFC3493-9262-437C-8B3A-4197DCE3200B}" type="presOf" srcId="{ABFBC9CA-B3CE-4D9E-AE77-F7ACDDEEC840}" destId="{7A72A518-1534-4422-92E9-05DD6CDE5C81}" srcOrd="1" destOrd="0" presId="urn:microsoft.com/office/officeart/2005/8/layout/target3"/>
    <dgm:cxn modelId="{711A1D7C-F135-456B-AA26-BE16E2D16E6B}" type="presOf" srcId="{ABFBC9CA-B3CE-4D9E-AE77-F7ACDDEEC840}" destId="{113D616A-774B-48F6-AFE1-B7D4133501F2}" srcOrd="0" destOrd="0" presId="urn:microsoft.com/office/officeart/2005/8/layout/target3"/>
    <dgm:cxn modelId="{2E8020E5-8B2D-40EC-B361-6276E6006598}" type="presParOf" srcId="{778EA45B-2BB3-42BF-9509-3AB20123C470}" destId="{1B0C92E4-FDE1-4075-95DA-1E6B28C1EE04}" srcOrd="0" destOrd="0" presId="urn:microsoft.com/office/officeart/2005/8/layout/target3"/>
    <dgm:cxn modelId="{8F9ADAFA-A05C-4357-B17A-72FB33B439C9}" type="presParOf" srcId="{778EA45B-2BB3-42BF-9509-3AB20123C470}" destId="{1D2E0B38-39BC-473D-8CFA-74102BCF1BAB}" srcOrd="1" destOrd="0" presId="urn:microsoft.com/office/officeart/2005/8/layout/target3"/>
    <dgm:cxn modelId="{97052A70-3319-4B55-92B3-A1D6053AD273}" type="presParOf" srcId="{778EA45B-2BB3-42BF-9509-3AB20123C470}" destId="{113D616A-774B-48F6-AFE1-B7D4133501F2}" srcOrd="2" destOrd="0" presId="urn:microsoft.com/office/officeart/2005/8/layout/target3"/>
    <dgm:cxn modelId="{482AC205-FAE2-4D5B-9A0A-71B62F4C7731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1800" b="1" i="1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задолженности по лизинговым платежам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465" custLinFactNeighborY="0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A8AD3-9C96-4AB5-B594-675E77A9A351}" type="presOf" srcId="{ABFBC9CA-B3CE-4D9E-AE77-F7ACDDEEC840}" destId="{113D616A-774B-48F6-AFE1-B7D4133501F2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DA83B8C1-AD85-4B11-9EE7-14C398A20320}" type="presOf" srcId="{453C0F28-90C5-4E25-A3BE-22AAAB947559}" destId="{778EA45B-2BB3-42BF-9509-3AB20123C470}" srcOrd="0" destOrd="0" presId="urn:microsoft.com/office/officeart/2005/8/layout/target3"/>
    <dgm:cxn modelId="{05626254-257A-4E1F-9F42-CFF37C7740F0}" type="presOf" srcId="{ABFBC9CA-B3CE-4D9E-AE77-F7ACDDEEC840}" destId="{7A72A518-1534-4422-92E9-05DD6CDE5C81}" srcOrd="1" destOrd="0" presId="urn:microsoft.com/office/officeart/2005/8/layout/target3"/>
    <dgm:cxn modelId="{FA87F281-56B5-4CCF-95FF-BD3E7EEA04BA}" type="presParOf" srcId="{778EA45B-2BB3-42BF-9509-3AB20123C470}" destId="{1B0C92E4-FDE1-4075-95DA-1E6B28C1EE04}" srcOrd="0" destOrd="0" presId="urn:microsoft.com/office/officeart/2005/8/layout/target3"/>
    <dgm:cxn modelId="{E8D8D5BA-3DC2-4506-8FE7-7D2A02CDDBE1}" type="presParOf" srcId="{778EA45B-2BB3-42BF-9509-3AB20123C470}" destId="{1D2E0B38-39BC-473D-8CFA-74102BCF1BAB}" srcOrd="1" destOrd="0" presId="urn:microsoft.com/office/officeart/2005/8/layout/target3"/>
    <dgm:cxn modelId="{B399C207-792D-40D5-91AD-E23F670A9C02}" type="presParOf" srcId="{778EA45B-2BB3-42BF-9509-3AB20123C470}" destId="{113D616A-774B-48F6-AFE1-B7D4133501F2}" srcOrd="2" destOrd="0" presId="urn:microsoft.com/office/officeart/2005/8/layout/target3"/>
    <dgm:cxn modelId="{6A6099D8-201D-428B-A2C1-925BD035C745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2000" b="1" i="1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неустойки, размере установленном договором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9354A-8934-475E-B8DE-19B8E04CF5F7}" type="presOf" srcId="{453C0F28-90C5-4E25-A3BE-22AAAB947559}" destId="{778EA45B-2BB3-42BF-9509-3AB20123C470}" srcOrd="0" destOrd="0" presId="urn:microsoft.com/office/officeart/2005/8/layout/target3"/>
    <dgm:cxn modelId="{B499DAB7-78D0-4261-8660-D375EB3C37FD}" type="presOf" srcId="{ABFBC9CA-B3CE-4D9E-AE77-F7ACDDEEC840}" destId="{7A72A518-1534-4422-92E9-05DD6CDE5C81}" srcOrd="1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7EA24AC5-DA44-4824-9E86-E212F16DB381}" type="presOf" srcId="{ABFBC9CA-B3CE-4D9E-AE77-F7ACDDEEC840}" destId="{113D616A-774B-48F6-AFE1-B7D4133501F2}" srcOrd="0" destOrd="0" presId="urn:microsoft.com/office/officeart/2005/8/layout/target3"/>
    <dgm:cxn modelId="{9BDDECD0-FF2E-451D-AEC4-F5AA6AE2D795}" type="presParOf" srcId="{778EA45B-2BB3-42BF-9509-3AB20123C470}" destId="{1B0C92E4-FDE1-4075-95DA-1E6B28C1EE04}" srcOrd="0" destOrd="0" presId="urn:microsoft.com/office/officeart/2005/8/layout/target3"/>
    <dgm:cxn modelId="{EB5A214E-4030-420A-9C10-BF427091DDC0}" type="presParOf" srcId="{778EA45B-2BB3-42BF-9509-3AB20123C470}" destId="{1D2E0B38-39BC-473D-8CFA-74102BCF1BAB}" srcOrd="1" destOrd="0" presId="urn:microsoft.com/office/officeart/2005/8/layout/target3"/>
    <dgm:cxn modelId="{272EF097-3262-4DF1-A960-D1C68AD98F84}" type="presParOf" srcId="{778EA45B-2BB3-42BF-9509-3AB20123C470}" destId="{113D616A-774B-48F6-AFE1-B7D4133501F2}" srcOrd="2" destOrd="0" presId="urn:microsoft.com/office/officeart/2005/8/layout/target3"/>
    <dgm:cxn modelId="{50CF03DA-A9F1-43A8-8C25-304CB8095F1C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2000" i="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заранее оцененных убытков -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расходов на ведение дела в суде в размере, определяемом в процентном отношении к стоимости предмета лизинга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5AF7F4FA-C53E-4ACB-9335-430028971990}" type="presOf" srcId="{453C0F28-90C5-4E25-A3BE-22AAAB947559}" destId="{778EA45B-2BB3-42BF-9509-3AB20123C470}" srcOrd="0" destOrd="0" presId="urn:microsoft.com/office/officeart/2005/8/layout/target3"/>
    <dgm:cxn modelId="{DBCFA1B1-5946-4640-9A02-2B3669D259EE}" type="presOf" srcId="{ABFBC9CA-B3CE-4D9E-AE77-F7ACDDEEC840}" destId="{7A72A518-1534-4422-92E9-05DD6CDE5C81}" srcOrd="1" destOrd="0" presId="urn:microsoft.com/office/officeart/2005/8/layout/target3"/>
    <dgm:cxn modelId="{BE83B4BF-EF72-40E7-A4E6-30A1DCD5FD3C}" type="presOf" srcId="{ABFBC9CA-B3CE-4D9E-AE77-F7ACDDEEC840}" destId="{113D616A-774B-48F6-AFE1-B7D4133501F2}" srcOrd="0" destOrd="0" presId="urn:microsoft.com/office/officeart/2005/8/layout/target3"/>
    <dgm:cxn modelId="{A3C58E61-D214-4447-9F27-38923DEB129C}" type="presParOf" srcId="{778EA45B-2BB3-42BF-9509-3AB20123C470}" destId="{1B0C92E4-FDE1-4075-95DA-1E6B28C1EE04}" srcOrd="0" destOrd="0" presId="urn:microsoft.com/office/officeart/2005/8/layout/target3"/>
    <dgm:cxn modelId="{EA7D6460-3ABD-42F8-8493-7B85FA455688}" type="presParOf" srcId="{778EA45B-2BB3-42BF-9509-3AB20123C470}" destId="{1D2E0B38-39BC-473D-8CFA-74102BCF1BAB}" srcOrd="1" destOrd="0" presId="urn:microsoft.com/office/officeart/2005/8/layout/target3"/>
    <dgm:cxn modelId="{4A754285-4E70-449A-B26B-7AFC664FB5EC}" type="presParOf" srcId="{778EA45B-2BB3-42BF-9509-3AB20123C470}" destId="{113D616A-774B-48F6-AFE1-B7D4133501F2}" srcOrd="2" destOrd="0" presId="urn:microsoft.com/office/officeart/2005/8/layout/target3"/>
    <dgm:cxn modelId="{5FDADEFE-F8E2-420B-835F-F08622ECF47D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1800" i="1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штрафных санкций за нарушение длящихся обязательств (предоставление соглашения о бесспорном списании денежных средств, фото, видео- материалов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6D095-415A-42EA-ACE1-58619642C5DF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3801BCB5-7A6B-4429-BA06-6D12F7A6AD6E}" type="presOf" srcId="{ABFBC9CA-B3CE-4D9E-AE77-F7ACDDEEC840}" destId="{113D616A-774B-48F6-AFE1-B7D4133501F2}" srcOrd="0" destOrd="0" presId="urn:microsoft.com/office/officeart/2005/8/layout/target3"/>
    <dgm:cxn modelId="{1CF07104-4F4D-47A5-8935-8E922B473ECA}" type="presOf" srcId="{ABFBC9CA-B3CE-4D9E-AE77-F7ACDDEEC840}" destId="{7A72A518-1534-4422-92E9-05DD6CDE5C81}" srcOrd="1" destOrd="0" presId="urn:microsoft.com/office/officeart/2005/8/layout/target3"/>
    <dgm:cxn modelId="{77C2F767-2E7B-49A8-9790-A456380F5F2D}" type="presParOf" srcId="{778EA45B-2BB3-42BF-9509-3AB20123C470}" destId="{1B0C92E4-FDE1-4075-95DA-1E6B28C1EE04}" srcOrd="0" destOrd="0" presId="urn:microsoft.com/office/officeart/2005/8/layout/target3"/>
    <dgm:cxn modelId="{2AF8DD71-4A7D-47DD-AE9D-9CFC1B0F5E2B}" type="presParOf" srcId="{778EA45B-2BB3-42BF-9509-3AB20123C470}" destId="{1D2E0B38-39BC-473D-8CFA-74102BCF1BAB}" srcOrd="1" destOrd="0" presId="urn:microsoft.com/office/officeart/2005/8/layout/target3"/>
    <dgm:cxn modelId="{28908B0B-649F-488A-8412-19E628B3A203}" type="presParOf" srcId="{778EA45B-2BB3-42BF-9509-3AB20123C470}" destId="{113D616A-774B-48F6-AFE1-B7D4133501F2}" srcOrd="2" destOrd="0" presId="urn:microsoft.com/office/officeart/2005/8/layout/target3"/>
    <dgm:cxn modelId="{3C72FF16-DE53-426E-86B5-24A459ED4A63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1800" i="0" dirty="0">
              <a:latin typeface="Arial" panose="020B0604020202020204" pitchFamily="34" charset="0"/>
              <a:cs typeface="Arial" panose="020B0604020202020204" pitchFamily="34" charset="0"/>
            </a:rPr>
            <a:t>Включение в предоставление лизингополучателя задолженности взысканной лизингополучателя/поручителя но фактически им не уплаченной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513EE-91B7-4618-9E81-59E0ED1A6E92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6FC61415-DED3-4784-A4D6-99F0C256422B}" type="presOf" srcId="{ABFBC9CA-B3CE-4D9E-AE77-F7ACDDEEC840}" destId="{113D616A-774B-48F6-AFE1-B7D4133501F2}" srcOrd="0" destOrd="0" presId="urn:microsoft.com/office/officeart/2005/8/layout/target3"/>
    <dgm:cxn modelId="{2BEE123B-81C7-464F-A7BF-81527B030580}" type="presOf" srcId="{ABFBC9CA-B3CE-4D9E-AE77-F7ACDDEEC840}" destId="{7A72A518-1534-4422-92E9-05DD6CDE5C81}" srcOrd="1" destOrd="0" presId="urn:microsoft.com/office/officeart/2005/8/layout/target3"/>
    <dgm:cxn modelId="{F0A5FBDA-E18F-4204-9BBA-80215D6DB2FB}" type="presParOf" srcId="{778EA45B-2BB3-42BF-9509-3AB20123C470}" destId="{1B0C92E4-FDE1-4075-95DA-1E6B28C1EE04}" srcOrd="0" destOrd="0" presId="urn:microsoft.com/office/officeart/2005/8/layout/target3"/>
    <dgm:cxn modelId="{DA3E97E4-E00D-481C-9CA9-D6728188EB2C}" type="presParOf" srcId="{778EA45B-2BB3-42BF-9509-3AB20123C470}" destId="{1D2E0B38-39BC-473D-8CFA-74102BCF1BAB}" srcOrd="1" destOrd="0" presId="urn:microsoft.com/office/officeart/2005/8/layout/target3"/>
    <dgm:cxn modelId="{CBDA0FFE-B21F-4B10-9165-946B684E6584}" type="presParOf" srcId="{778EA45B-2BB3-42BF-9509-3AB20123C470}" destId="{113D616A-774B-48F6-AFE1-B7D4133501F2}" srcOrd="2" destOrd="0" presId="urn:microsoft.com/office/officeart/2005/8/layout/target3"/>
    <dgm:cxn modelId="{DF9D1951-5CFC-4D00-AFE6-A6B3AC2D98F2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1600" i="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встречных обязательств упущенной выгоды лизингодателя рассчитанной как плата за финансирование за период с момента получения выручки от реализации предмета лизинга до даты истечения срока действия договора</a:t>
          </a:r>
          <a:r>
            <a:rPr lang="ru-RU" sz="1600" dirty="0"/>
            <a:t> </a:t>
          </a:r>
          <a:endParaRPr lang="ru-RU" sz="1600" i="1" dirty="0"/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2EA8603E-1648-475D-8962-0AB54AD9EFF1}" type="presOf" srcId="{453C0F28-90C5-4E25-A3BE-22AAAB947559}" destId="{778EA45B-2BB3-42BF-9509-3AB20123C470}" srcOrd="0" destOrd="0" presId="urn:microsoft.com/office/officeart/2005/8/layout/target3"/>
    <dgm:cxn modelId="{DE05AA40-4270-4E0C-8F49-049A7B722B3B}" type="presOf" srcId="{ABFBC9CA-B3CE-4D9E-AE77-F7ACDDEEC840}" destId="{113D616A-774B-48F6-AFE1-B7D4133501F2}" srcOrd="0" destOrd="0" presId="urn:microsoft.com/office/officeart/2005/8/layout/target3"/>
    <dgm:cxn modelId="{462E2DCB-5542-4095-9302-086B57A755E7}" type="presOf" srcId="{ABFBC9CA-B3CE-4D9E-AE77-F7ACDDEEC840}" destId="{7A72A518-1534-4422-92E9-05DD6CDE5C81}" srcOrd="1" destOrd="0" presId="urn:microsoft.com/office/officeart/2005/8/layout/target3"/>
    <dgm:cxn modelId="{8FDF9840-81FE-469F-AA1D-1DF8AE749B6E}" type="presParOf" srcId="{778EA45B-2BB3-42BF-9509-3AB20123C470}" destId="{1B0C92E4-FDE1-4075-95DA-1E6B28C1EE04}" srcOrd="0" destOrd="0" presId="urn:microsoft.com/office/officeart/2005/8/layout/target3"/>
    <dgm:cxn modelId="{CCD3D0CB-4910-46BB-8CDC-45A367A4D3A8}" type="presParOf" srcId="{778EA45B-2BB3-42BF-9509-3AB20123C470}" destId="{1D2E0B38-39BC-473D-8CFA-74102BCF1BAB}" srcOrd="1" destOrd="0" presId="urn:microsoft.com/office/officeart/2005/8/layout/target3"/>
    <dgm:cxn modelId="{EE9828DC-7B95-4983-B5AF-C7C53EB60540}" type="presParOf" srcId="{778EA45B-2BB3-42BF-9509-3AB20123C470}" destId="{113D616A-774B-48F6-AFE1-B7D4133501F2}" srcOrd="2" destOrd="0" presId="urn:microsoft.com/office/officeart/2005/8/layout/target3"/>
    <dgm:cxn modelId="{7DD75AFA-9D23-4981-AE52-63749ACA8D37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1600" i="1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части стоимости реализованного имущества, рассчитанной пропорционально суммам внесенных лизинговых платежей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85DFB93A-B9B9-4B68-88E9-FD3728014CEE}" type="presOf" srcId="{453C0F28-90C5-4E25-A3BE-22AAAB947559}" destId="{778EA45B-2BB3-42BF-9509-3AB20123C470}" srcOrd="0" destOrd="0" presId="urn:microsoft.com/office/officeart/2005/8/layout/target3"/>
    <dgm:cxn modelId="{720FCAA0-7CD3-4C67-97EF-C5E3E2DECE4D}" type="presOf" srcId="{ABFBC9CA-B3CE-4D9E-AE77-F7ACDDEEC840}" destId="{7A72A518-1534-4422-92E9-05DD6CDE5C81}" srcOrd="1" destOrd="0" presId="urn:microsoft.com/office/officeart/2005/8/layout/target3"/>
    <dgm:cxn modelId="{82B83AE4-BD74-40FC-9C4A-69CE835BC7C7}" type="presOf" srcId="{ABFBC9CA-B3CE-4D9E-AE77-F7ACDDEEC840}" destId="{113D616A-774B-48F6-AFE1-B7D4133501F2}" srcOrd="0" destOrd="0" presId="urn:microsoft.com/office/officeart/2005/8/layout/target3"/>
    <dgm:cxn modelId="{DBFE9C96-AE9F-4664-A106-F37D6426BD76}" type="presParOf" srcId="{778EA45B-2BB3-42BF-9509-3AB20123C470}" destId="{1B0C92E4-FDE1-4075-95DA-1E6B28C1EE04}" srcOrd="0" destOrd="0" presId="urn:microsoft.com/office/officeart/2005/8/layout/target3"/>
    <dgm:cxn modelId="{82ADD9C3-D058-4C4C-AEB9-7B74CB1B4D3E}" type="presParOf" srcId="{778EA45B-2BB3-42BF-9509-3AB20123C470}" destId="{1D2E0B38-39BC-473D-8CFA-74102BCF1BAB}" srcOrd="1" destOrd="0" presId="urn:microsoft.com/office/officeart/2005/8/layout/target3"/>
    <dgm:cxn modelId="{F7080401-EECE-4AB3-8BAD-E0B7D6ADD63F}" type="presParOf" srcId="{778EA45B-2BB3-42BF-9509-3AB20123C470}" destId="{113D616A-774B-48F6-AFE1-B7D4133501F2}" srcOrd="2" destOrd="0" presId="urn:microsoft.com/office/officeart/2005/8/layout/target3"/>
    <dgm:cxn modelId="{3B02F847-B89D-49DC-97ED-2460D383CEE3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600" b="1" dirty="0"/>
            <a:t>Споры, связанные с расчетом сальдо встречных обязательств</a:t>
          </a:r>
        </a:p>
        <a:p>
          <a:pPr algn="r" rtl="0"/>
          <a:r>
            <a:rPr lang="ru-RU" sz="2000" i="1" dirty="0"/>
            <a:t>Включение в расчет сальдо расходов на изъятие имущества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8E3CED1A-DAED-4623-8FF1-06DEA67B542C}" type="presOf" srcId="{ABFBC9CA-B3CE-4D9E-AE77-F7ACDDEEC840}" destId="{7A72A518-1534-4422-92E9-05DD6CDE5C81}" srcOrd="1" destOrd="0" presId="urn:microsoft.com/office/officeart/2005/8/layout/target3"/>
    <dgm:cxn modelId="{82FC951B-6616-4766-AA6D-5797BCA40B2B}" type="presOf" srcId="{ABFBC9CA-B3CE-4D9E-AE77-F7ACDDEEC840}" destId="{113D616A-774B-48F6-AFE1-B7D4133501F2}" srcOrd="0" destOrd="0" presId="urn:microsoft.com/office/officeart/2005/8/layout/target3"/>
    <dgm:cxn modelId="{99B6003E-D8A3-4686-88EE-8A51A3B11BD4}" type="presOf" srcId="{453C0F28-90C5-4E25-A3BE-22AAAB947559}" destId="{778EA45B-2BB3-42BF-9509-3AB20123C470}" srcOrd="0" destOrd="0" presId="urn:microsoft.com/office/officeart/2005/8/layout/target3"/>
    <dgm:cxn modelId="{F97862B3-334D-4179-91CE-CB08640D1253}" type="presParOf" srcId="{778EA45B-2BB3-42BF-9509-3AB20123C470}" destId="{1B0C92E4-FDE1-4075-95DA-1E6B28C1EE04}" srcOrd="0" destOrd="0" presId="urn:microsoft.com/office/officeart/2005/8/layout/target3"/>
    <dgm:cxn modelId="{2905CBC8-D0BB-4618-B7C1-052C96D7CAA8}" type="presParOf" srcId="{778EA45B-2BB3-42BF-9509-3AB20123C470}" destId="{1D2E0B38-39BC-473D-8CFA-74102BCF1BAB}" srcOrd="1" destOrd="0" presId="urn:microsoft.com/office/officeart/2005/8/layout/target3"/>
    <dgm:cxn modelId="{F085FF26-3704-4ECD-9F0D-EE8B9BEF80B4}" type="presParOf" srcId="{778EA45B-2BB3-42BF-9509-3AB20123C470}" destId="{113D616A-774B-48F6-AFE1-B7D4133501F2}" srcOrd="2" destOrd="0" presId="urn:microsoft.com/office/officeart/2005/8/layout/target3"/>
    <dgm:cxn modelId="{2FE8C5D4-B365-4C02-92BA-533C95ED8656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1800" i="1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встречных обязательств в качестве убытков лизингодателя сумм НДС и налога на прибыль, уплаченных при реализации предмета лизинга/годных остатков</a:t>
          </a:r>
          <a:r>
            <a:rPr lang="ru-RU" sz="1800" dirty="0"/>
            <a:t>.</a:t>
          </a:r>
          <a:endParaRPr lang="ru-RU" sz="1800" i="1" dirty="0"/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60994026-96C8-425E-A3A2-8A74796B08FF}" type="presOf" srcId="{453C0F28-90C5-4E25-A3BE-22AAAB947559}" destId="{778EA45B-2BB3-42BF-9509-3AB20123C470}" srcOrd="0" destOrd="0" presId="urn:microsoft.com/office/officeart/2005/8/layout/target3"/>
    <dgm:cxn modelId="{5E1B263E-6D64-498B-AFC3-DE0E6341B992}" type="presOf" srcId="{ABFBC9CA-B3CE-4D9E-AE77-F7ACDDEEC840}" destId="{113D616A-774B-48F6-AFE1-B7D4133501F2}" srcOrd="0" destOrd="0" presId="urn:microsoft.com/office/officeart/2005/8/layout/target3"/>
    <dgm:cxn modelId="{A5B34F15-D1B4-4674-9069-B2146EEA54FC}" type="presOf" srcId="{ABFBC9CA-B3CE-4D9E-AE77-F7ACDDEEC840}" destId="{7A72A518-1534-4422-92E9-05DD6CDE5C81}" srcOrd="1" destOrd="0" presId="urn:microsoft.com/office/officeart/2005/8/layout/target3"/>
    <dgm:cxn modelId="{4FAA599A-9ABB-4F7E-AA6C-AB7038F794EF}" type="presParOf" srcId="{778EA45B-2BB3-42BF-9509-3AB20123C470}" destId="{1B0C92E4-FDE1-4075-95DA-1E6B28C1EE04}" srcOrd="0" destOrd="0" presId="urn:microsoft.com/office/officeart/2005/8/layout/target3"/>
    <dgm:cxn modelId="{3FFDC892-8320-431B-B4F5-ECB9F43FE7A0}" type="presParOf" srcId="{778EA45B-2BB3-42BF-9509-3AB20123C470}" destId="{1D2E0B38-39BC-473D-8CFA-74102BCF1BAB}" srcOrd="1" destOrd="0" presId="urn:microsoft.com/office/officeart/2005/8/layout/target3"/>
    <dgm:cxn modelId="{48D27FDB-2E0C-48C0-ACFC-C86BF9C297F5}" type="presParOf" srcId="{778EA45B-2BB3-42BF-9509-3AB20123C470}" destId="{113D616A-774B-48F6-AFE1-B7D4133501F2}" srcOrd="2" destOrd="0" presId="urn:microsoft.com/office/officeart/2005/8/layout/target3"/>
    <dgm:cxn modelId="{E76510CB-8993-4512-8006-3AD0FDF2AE5E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 связанные с признанием недействительными отдельных положений договора лизинга</a:t>
          </a:r>
        </a:p>
        <a:p>
          <a:pPr algn="r"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Отказ от взаимных претензий при досрочном расторжении договора  (отказ от расчета сальдо)</a:t>
          </a:r>
          <a:endParaRPr lang="ru-RU" sz="1800" i="1" dirty="0">
            <a:solidFill>
              <a:schemeClr val="tx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  <a:p>
          <a:pPr algn="r" rtl="0"/>
          <a:endParaRPr lang="ru-RU" sz="1400" i="1" dirty="0">
            <a:solidFill>
              <a:schemeClr val="tx1"/>
            </a:solidFill>
            <a:latin typeface="Arial"/>
            <a:ea typeface="Arial"/>
            <a:cs typeface="Arial"/>
            <a:sym typeface="Arial"/>
          </a:endParaRP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DBC15-094F-4999-8233-F931D39C6F4A}" type="presOf" srcId="{ABFBC9CA-B3CE-4D9E-AE77-F7ACDDEEC840}" destId="{113D616A-774B-48F6-AFE1-B7D4133501F2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AEE023D7-DDDA-4003-A742-EEAF000787A2}" type="presOf" srcId="{453C0F28-90C5-4E25-A3BE-22AAAB947559}" destId="{778EA45B-2BB3-42BF-9509-3AB20123C470}" srcOrd="0" destOrd="0" presId="urn:microsoft.com/office/officeart/2005/8/layout/target3"/>
    <dgm:cxn modelId="{6830FECB-153E-409D-A34D-6EE8F6374285}" type="presOf" srcId="{ABFBC9CA-B3CE-4D9E-AE77-F7ACDDEEC840}" destId="{7A72A518-1534-4422-92E9-05DD6CDE5C81}" srcOrd="1" destOrd="0" presId="urn:microsoft.com/office/officeart/2005/8/layout/target3"/>
    <dgm:cxn modelId="{C70107B8-ED02-4588-9882-F4175AF6A412}" type="presParOf" srcId="{778EA45B-2BB3-42BF-9509-3AB20123C470}" destId="{1B0C92E4-FDE1-4075-95DA-1E6B28C1EE04}" srcOrd="0" destOrd="0" presId="urn:microsoft.com/office/officeart/2005/8/layout/target3"/>
    <dgm:cxn modelId="{B5A28AB8-079E-43BB-AEB8-0EB35EC00B8C}" type="presParOf" srcId="{778EA45B-2BB3-42BF-9509-3AB20123C470}" destId="{1D2E0B38-39BC-473D-8CFA-74102BCF1BAB}" srcOrd="1" destOrd="0" presId="urn:microsoft.com/office/officeart/2005/8/layout/target3"/>
    <dgm:cxn modelId="{3DE7712A-877A-4760-A62F-8672BC845814}" type="presParOf" srcId="{778EA45B-2BB3-42BF-9509-3AB20123C470}" destId="{113D616A-774B-48F6-AFE1-B7D4133501F2}" srcOrd="2" destOrd="0" presId="urn:microsoft.com/office/officeart/2005/8/layout/target3"/>
    <dgm:cxn modelId="{7ABB929A-E19A-4B9C-9E7A-89BA3FA3C7BC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/>
      <dgm:t>
        <a:bodyPr/>
        <a:lstStyle/>
        <a:p>
          <a:pPr algn="r" rtl="0"/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лизинга. </a:t>
          </a:r>
        </a:p>
        <a:p>
          <a:pPr algn="r" rtl="0"/>
          <a:r>
            <a:rPr lang="ru-RU" sz="2400" i="1" dirty="0">
              <a:latin typeface="Arial" panose="020B0604020202020204" pitchFamily="34" charset="0"/>
              <a:cs typeface="Arial" panose="020B0604020202020204" pitchFamily="34" charset="0"/>
            </a:rPr>
            <a:t>		Позитивная для лизингодателя</a:t>
          </a:r>
          <a:r>
            <a:rPr lang="ru-RU" sz="2400" i="1" dirty="0"/>
            <a:t> </a:t>
          </a:r>
          <a:endParaRPr lang="ru-RU" sz="2400" dirty="0"/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589E0-75C5-42EC-BE07-1558914C8EFE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124F8B0D-9C62-45B3-9DCD-1136F6B36A44}" type="presOf" srcId="{ABFBC9CA-B3CE-4D9E-AE77-F7ACDDEEC840}" destId="{7A72A518-1534-4422-92E9-05DD6CDE5C81}" srcOrd="1" destOrd="0" presId="urn:microsoft.com/office/officeart/2005/8/layout/target3"/>
    <dgm:cxn modelId="{4FDC6832-3474-4CAA-8305-60584F0F5BBA}" type="presOf" srcId="{ABFBC9CA-B3CE-4D9E-AE77-F7ACDDEEC840}" destId="{113D616A-774B-48F6-AFE1-B7D4133501F2}" srcOrd="0" destOrd="0" presId="urn:microsoft.com/office/officeart/2005/8/layout/target3"/>
    <dgm:cxn modelId="{2A7590E5-7785-484A-894A-57A1E3F0FCB2}" type="presParOf" srcId="{778EA45B-2BB3-42BF-9509-3AB20123C470}" destId="{1B0C92E4-FDE1-4075-95DA-1E6B28C1EE04}" srcOrd="0" destOrd="0" presId="urn:microsoft.com/office/officeart/2005/8/layout/target3"/>
    <dgm:cxn modelId="{ACBED29A-6149-4BBB-8293-887064DBAB17}" type="presParOf" srcId="{778EA45B-2BB3-42BF-9509-3AB20123C470}" destId="{1D2E0B38-39BC-473D-8CFA-74102BCF1BAB}" srcOrd="1" destOrd="0" presId="urn:microsoft.com/office/officeart/2005/8/layout/target3"/>
    <dgm:cxn modelId="{BC2E14D5-0725-4264-A7B3-C1E1ECBD213B}" type="presParOf" srcId="{778EA45B-2BB3-42BF-9509-3AB20123C470}" destId="{113D616A-774B-48F6-AFE1-B7D4133501F2}" srcOrd="2" destOrd="0" presId="urn:microsoft.com/office/officeart/2005/8/layout/target3"/>
    <dgm:cxn modelId="{8F713366-6019-496B-8340-8BA8883943DB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 связанные с признанием недействительными отдельных положений договора лизинга</a:t>
          </a:r>
        </a:p>
        <a:p>
          <a:pPr algn="r"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Признание недействительным условия о порядке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зачета поступающих от лизингополучателя платежей</a:t>
          </a:r>
          <a:endParaRPr lang="ru-RU" sz="1800" i="1" dirty="0">
            <a:solidFill>
              <a:schemeClr val="tx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ECD13D-A450-4ABF-ACB7-9408113F0F13}" type="presOf" srcId="{ABFBC9CA-B3CE-4D9E-AE77-F7ACDDEEC840}" destId="{7A72A518-1534-4422-92E9-05DD6CDE5C81}" srcOrd="1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01C8869D-581F-4581-BFF5-14DA64BAB7CE}" type="presOf" srcId="{ABFBC9CA-B3CE-4D9E-AE77-F7ACDDEEC840}" destId="{113D616A-774B-48F6-AFE1-B7D4133501F2}" srcOrd="0" destOrd="0" presId="urn:microsoft.com/office/officeart/2005/8/layout/target3"/>
    <dgm:cxn modelId="{0D45C9DA-89AD-495D-A1E7-545AE8038B8C}" type="presOf" srcId="{453C0F28-90C5-4E25-A3BE-22AAAB947559}" destId="{778EA45B-2BB3-42BF-9509-3AB20123C470}" srcOrd="0" destOrd="0" presId="urn:microsoft.com/office/officeart/2005/8/layout/target3"/>
    <dgm:cxn modelId="{58DF0A21-5A9E-444A-8391-8E6752B716B8}" type="presParOf" srcId="{778EA45B-2BB3-42BF-9509-3AB20123C470}" destId="{1B0C92E4-FDE1-4075-95DA-1E6B28C1EE04}" srcOrd="0" destOrd="0" presId="urn:microsoft.com/office/officeart/2005/8/layout/target3"/>
    <dgm:cxn modelId="{F745880D-79BA-4CCC-94C7-B180DDD3FCF6}" type="presParOf" srcId="{778EA45B-2BB3-42BF-9509-3AB20123C470}" destId="{1D2E0B38-39BC-473D-8CFA-74102BCF1BAB}" srcOrd="1" destOrd="0" presId="urn:microsoft.com/office/officeart/2005/8/layout/target3"/>
    <dgm:cxn modelId="{F24CD52E-5847-4A4C-9A83-7DD7215B8025}" type="presParOf" srcId="{778EA45B-2BB3-42BF-9509-3AB20123C470}" destId="{113D616A-774B-48F6-AFE1-B7D4133501F2}" srcOrd="2" destOrd="0" presId="urn:microsoft.com/office/officeart/2005/8/layout/target3"/>
    <dgm:cxn modelId="{9EF0C3ED-FBBA-42F6-81BC-0B0EB50989DC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 связанные с реализацией изъятого предмета лизинга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Разумный срок реализации предмета лизинга 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1260" custLinFactNeighborY="-1663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298C1-2A31-480C-BAF3-E319F48318C6}" type="presOf" srcId="{ABFBC9CA-B3CE-4D9E-AE77-F7ACDDEEC840}" destId="{113D616A-774B-48F6-AFE1-B7D4133501F2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343172B6-CE81-40E1-AA73-0B387207FF2B}" type="presOf" srcId="{ABFBC9CA-B3CE-4D9E-AE77-F7ACDDEEC840}" destId="{7A72A518-1534-4422-92E9-05DD6CDE5C81}" srcOrd="1" destOrd="0" presId="urn:microsoft.com/office/officeart/2005/8/layout/target3"/>
    <dgm:cxn modelId="{34C8B5DE-A6BD-4F2C-A6B2-5F2B8E0F1632}" type="presOf" srcId="{453C0F28-90C5-4E25-A3BE-22AAAB947559}" destId="{778EA45B-2BB3-42BF-9509-3AB20123C470}" srcOrd="0" destOrd="0" presId="urn:microsoft.com/office/officeart/2005/8/layout/target3"/>
    <dgm:cxn modelId="{4C61AEC5-E610-4AD8-835C-CEDF76BD4B77}" type="presParOf" srcId="{778EA45B-2BB3-42BF-9509-3AB20123C470}" destId="{1B0C92E4-FDE1-4075-95DA-1E6B28C1EE04}" srcOrd="0" destOrd="0" presId="urn:microsoft.com/office/officeart/2005/8/layout/target3"/>
    <dgm:cxn modelId="{4A92475D-42B1-4ABA-8637-BD208F85FD0C}" type="presParOf" srcId="{778EA45B-2BB3-42BF-9509-3AB20123C470}" destId="{1D2E0B38-39BC-473D-8CFA-74102BCF1BAB}" srcOrd="1" destOrd="0" presId="urn:microsoft.com/office/officeart/2005/8/layout/target3"/>
    <dgm:cxn modelId="{E7041AE9-3C71-4109-A39E-E58528991796}" type="presParOf" srcId="{778EA45B-2BB3-42BF-9509-3AB20123C470}" destId="{113D616A-774B-48F6-AFE1-B7D4133501F2}" srcOrd="2" destOrd="0" presId="urn:microsoft.com/office/officeart/2005/8/layout/target3"/>
    <dgm:cxn modelId="{5BF5849D-12DB-467D-BFE9-3F1F0E16A599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 связанные с реализацией изъятого предмета лизинга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Способ реализации предмета лизинга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F14DE-6C40-4F84-8A79-08928B5CA4DD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E0680C92-4C67-4A13-8E57-CCAE94320124}" type="presOf" srcId="{ABFBC9CA-B3CE-4D9E-AE77-F7ACDDEEC840}" destId="{7A72A518-1534-4422-92E9-05DD6CDE5C81}" srcOrd="1" destOrd="0" presId="urn:microsoft.com/office/officeart/2005/8/layout/target3"/>
    <dgm:cxn modelId="{38EF09F5-359A-485C-BDD6-4400D9606977}" type="presOf" srcId="{ABFBC9CA-B3CE-4D9E-AE77-F7ACDDEEC840}" destId="{113D616A-774B-48F6-AFE1-B7D4133501F2}" srcOrd="0" destOrd="0" presId="urn:microsoft.com/office/officeart/2005/8/layout/target3"/>
    <dgm:cxn modelId="{52937E74-A89B-4CAD-8EED-C452911C5ABB}" type="presParOf" srcId="{778EA45B-2BB3-42BF-9509-3AB20123C470}" destId="{1B0C92E4-FDE1-4075-95DA-1E6B28C1EE04}" srcOrd="0" destOrd="0" presId="urn:microsoft.com/office/officeart/2005/8/layout/target3"/>
    <dgm:cxn modelId="{71CD979C-7831-459B-8EF7-A787226B450E}" type="presParOf" srcId="{778EA45B-2BB3-42BF-9509-3AB20123C470}" destId="{1D2E0B38-39BC-473D-8CFA-74102BCF1BAB}" srcOrd="1" destOrd="0" presId="urn:microsoft.com/office/officeart/2005/8/layout/target3"/>
    <dgm:cxn modelId="{3A8E29B4-9153-4268-96D8-3730A150F4D7}" type="presParOf" srcId="{778EA45B-2BB3-42BF-9509-3AB20123C470}" destId="{113D616A-774B-48F6-AFE1-B7D4133501F2}" srcOrd="2" destOrd="0" presId="urn:microsoft.com/office/officeart/2005/8/layout/target3"/>
    <dgm:cxn modelId="{378BD71C-A48B-44B4-9C8C-AE92D5B59895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 связанные с реализацией изъятого предмета лизинга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Цена реализации предмета лизинга/соотношение с оценочной стоимостью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19D3D2-1CEC-4A0C-83F7-0BB41294345C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005347B9-D6EC-4AB7-962E-EA6233AF5CB7}" type="presOf" srcId="{ABFBC9CA-B3CE-4D9E-AE77-F7ACDDEEC840}" destId="{7A72A518-1534-4422-92E9-05DD6CDE5C81}" srcOrd="1" destOrd="0" presId="urn:microsoft.com/office/officeart/2005/8/layout/target3"/>
    <dgm:cxn modelId="{83B12AB3-C66A-4EA6-90D6-CE197ABE9CBF}" type="presOf" srcId="{ABFBC9CA-B3CE-4D9E-AE77-F7ACDDEEC840}" destId="{113D616A-774B-48F6-AFE1-B7D4133501F2}" srcOrd="0" destOrd="0" presId="urn:microsoft.com/office/officeart/2005/8/layout/target3"/>
    <dgm:cxn modelId="{13ABBF12-29B0-4773-96DD-D87F77AAAB48}" type="presParOf" srcId="{778EA45B-2BB3-42BF-9509-3AB20123C470}" destId="{1B0C92E4-FDE1-4075-95DA-1E6B28C1EE04}" srcOrd="0" destOrd="0" presId="urn:microsoft.com/office/officeart/2005/8/layout/target3"/>
    <dgm:cxn modelId="{672F876C-95C1-42D8-8940-B5F5DB617880}" type="presParOf" srcId="{778EA45B-2BB3-42BF-9509-3AB20123C470}" destId="{1D2E0B38-39BC-473D-8CFA-74102BCF1BAB}" srcOrd="1" destOrd="0" presId="urn:microsoft.com/office/officeart/2005/8/layout/target3"/>
    <dgm:cxn modelId="{EFDCDA6A-3427-41E1-908A-235182209AA7}" type="presParOf" srcId="{778EA45B-2BB3-42BF-9509-3AB20123C470}" destId="{113D616A-774B-48F6-AFE1-B7D4133501F2}" srcOrd="2" destOrd="0" presId="urn:microsoft.com/office/officeart/2005/8/layout/target3"/>
    <dgm:cxn modelId="{CE83B103-8E79-4357-BA37-AD5B881CE2A8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Основания возложения на лизингодателя </a:t>
          </a:r>
          <a:r>
            <a:rPr lang="ru-RU" sz="1800" i="1" dirty="0" smtClean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ответственности за </a:t>
          </a:r>
          <a:r>
            <a:rPr lang="ru-RU" sz="1800" i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действия продавца предмета лизинга</a:t>
          </a:r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.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44083-CA53-417C-BEC3-4D29B0782B59}" type="presOf" srcId="{ABFBC9CA-B3CE-4D9E-AE77-F7ACDDEEC840}" destId="{113D616A-774B-48F6-AFE1-B7D4133501F2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B23ACF18-8FF6-4D6C-A95F-099C7CBE3642}" type="presOf" srcId="{453C0F28-90C5-4E25-A3BE-22AAAB947559}" destId="{778EA45B-2BB3-42BF-9509-3AB20123C470}" srcOrd="0" destOrd="0" presId="urn:microsoft.com/office/officeart/2005/8/layout/target3"/>
    <dgm:cxn modelId="{D3959C84-4BE7-4430-A949-0A225EA2A264}" type="presOf" srcId="{ABFBC9CA-B3CE-4D9E-AE77-F7ACDDEEC840}" destId="{7A72A518-1534-4422-92E9-05DD6CDE5C81}" srcOrd="1" destOrd="0" presId="urn:microsoft.com/office/officeart/2005/8/layout/target3"/>
    <dgm:cxn modelId="{72D6768F-FE9A-45A6-B611-51DA7D6BFCA1}" type="presParOf" srcId="{778EA45B-2BB3-42BF-9509-3AB20123C470}" destId="{1B0C92E4-FDE1-4075-95DA-1E6B28C1EE04}" srcOrd="0" destOrd="0" presId="urn:microsoft.com/office/officeart/2005/8/layout/target3"/>
    <dgm:cxn modelId="{3431C574-D65B-4309-8411-8443D1C4B930}" type="presParOf" srcId="{778EA45B-2BB3-42BF-9509-3AB20123C470}" destId="{1D2E0B38-39BC-473D-8CFA-74102BCF1BAB}" srcOrd="1" destOrd="0" presId="urn:microsoft.com/office/officeart/2005/8/layout/target3"/>
    <dgm:cxn modelId="{76B39AAA-B06D-43E4-9587-03B32FBC86DC}" type="presParOf" srcId="{778EA45B-2BB3-42BF-9509-3AB20123C470}" destId="{113D616A-774B-48F6-AFE1-B7D4133501F2}" srcOrd="2" destOrd="0" presId="urn:microsoft.com/office/officeart/2005/8/layout/target3"/>
    <dgm:cxn modelId="{173C797C-B187-4667-96F1-0F31280C8930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Поставка товара ненадлежащего качества. Требование лизингополучателя о возврате аванса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066C4-A500-499A-B118-B5EAC2E488A3}" type="presOf" srcId="{ABFBC9CA-B3CE-4D9E-AE77-F7ACDDEEC840}" destId="{7A72A518-1534-4422-92E9-05DD6CDE5C81}" srcOrd="1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B933A717-EC84-4A30-9E03-502221C2A5B1}" type="presOf" srcId="{ABFBC9CA-B3CE-4D9E-AE77-F7ACDDEEC840}" destId="{113D616A-774B-48F6-AFE1-B7D4133501F2}" srcOrd="0" destOrd="0" presId="urn:microsoft.com/office/officeart/2005/8/layout/target3"/>
    <dgm:cxn modelId="{29D7B817-451C-4FD1-8674-1F30462494F3}" type="presOf" srcId="{453C0F28-90C5-4E25-A3BE-22AAAB947559}" destId="{778EA45B-2BB3-42BF-9509-3AB20123C470}" srcOrd="0" destOrd="0" presId="urn:microsoft.com/office/officeart/2005/8/layout/target3"/>
    <dgm:cxn modelId="{D57A47F1-9731-4045-9389-C33FF829B1AE}" type="presParOf" srcId="{778EA45B-2BB3-42BF-9509-3AB20123C470}" destId="{1B0C92E4-FDE1-4075-95DA-1E6B28C1EE04}" srcOrd="0" destOrd="0" presId="urn:microsoft.com/office/officeart/2005/8/layout/target3"/>
    <dgm:cxn modelId="{7081BD52-53C9-4A15-B476-3EE4EED9AD1D}" type="presParOf" srcId="{778EA45B-2BB3-42BF-9509-3AB20123C470}" destId="{1D2E0B38-39BC-473D-8CFA-74102BCF1BAB}" srcOrd="1" destOrd="0" presId="urn:microsoft.com/office/officeart/2005/8/layout/target3"/>
    <dgm:cxn modelId="{24DE42E8-A185-448C-8C87-421F614B4E34}" type="presParOf" srcId="{778EA45B-2BB3-42BF-9509-3AB20123C470}" destId="{113D616A-774B-48F6-AFE1-B7D4133501F2}" srcOrd="2" destOrd="0" presId="urn:microsoft.com/office/officeart/2005/8/layout/target3"/>
    <dgm:cxn modelId="{2DBA9859-5D9C-43A9-9111-EE4C4D86EC90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Поставка товара ненадлежащего качества. Требование лизингополучателя о возврате аванса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7D678E-1138-4229-AE6C-126EECDF6130}" type="presOf" srcId="{ABFBC9CA-B3CE-4D9E-AE77-F7ACDDEEC840}" destId="{113D616A-774B-48F6-AFE1-B7D4133501F2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6770B4F3-3EA2-41C1-B175-371FA353C22E}" type="presOf" srcId="{453C0F28-90C5-4E25-A3BE-22AAAB947559}" destId="{778EA45B-2BB3-42BF-9509-3AB20123C470}" srcOrd="0" destOrd="0" presId="urn:microsoft.com/office/officeart/2005/8/layout/target3"/>
    <dgm:cxn modelId="{3A335C2D-AE6A-4FD0-9A55-5A62FE523C8C}" type="presOf" srcId="{ABFBC9CA-B3CE-4D9E-AE77-F7ACDDEEC840}" destId="{7A72A518-1534-4422-92E9-05DD6CDE5C81}" srcOrd="1" destOrd="0" presId="urn:microsoft.com/office/officeart/2005/8/layout/target3"/>
    <dgm:cxn modelId="{A07201DB-6186-4581-89AC-8B15FF764871}" type="presParOf" srcId="{778EA45B-2BB3-42BF-9509-3AB20123C470}" destId="{1B0C92E4-FDE1-4075-95DA-1E6B28C1EE04}" srcOrd="0" destOrd="0" presId="urn:microsoft.com/office/officeart/2005/8/layout/target3"/>
    <dgm:cxn modelId="{BE7E75BA-DD1A-4DAE-985B-2CC045C9200D}" type="presParOf" srcId="{778EA45B-2BB3-42BF-9509-3AB20123C470}" destId="{1D2E0B38-39BC-473D-8CFA-74102BCF1BAB}" srcOrd="1" destOrd="0" presId="urn:microsoft.com/office/officeart/2005/8/layout/target3"/>
    <dgm:cxn modelId="{A74AECC1-3804-4BA5-8D65-7DBDBA9531C3}" type="presParOf" srcId="{778EA45B-2BB3-42BF-9509-3AB20123C470}" destId="{113D616A-774B-48F6-AFE1-B7D4133501F2}" srcOrd="2" destOrd="0" presId="urn:microsoft.com/office/officeart/2005/8/layout/target3"/>
    <dgm:cxn modelId="{C20D666F-026B-4EB1-ADE2-CCF47C9EECD2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Поставка товара ненадлежащего качества. Требование лизингополучателя о возврате аванса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A3953-51AB-4A6E-9490-68FAFF9B8333}" type="presOf" srcId="{ABFBC9CA-B3CE-4D9E-AE77-F7ACDDEEC840}" destId="{7A72A518-1534-4422-92E9-05DD6CDE5C81}" srcOrd="1" destOrd="0" presId="urn:microsoft.com/office/officeart/2005/8/layout/target3"/>
    <dgm:cxn modelId="{B686CCAA-A294-4045-9564-1A26926C913D}" type="presOf" srcId="{ABFBC9CA-B3CE-4D9E-AE77-F7ACDDEEC840}" destId="{113D616A-774B-48F6-AFE1-B7D4133501F2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7A8E6A75-394F-4279-A92F-B858974BB8EE}" type="presOf" srcId="{453C0F28-90C5-4E25-A3BE-22AAAB947559}" destId="{778EA45B-2BB3-42BF-9509-3AB20123C470}" srcOrd="0" destOrd="0" presId="urn:microsoft.com/office/officeart/2005/8/layout/target3"/>
    <dgm:cxn modelId="{4EB7E9B4-2F6B-46CC-B9D2-A27D69A8415D}" type="presParOf" srcId="{778EA45B-2BB3-42BF-9509-3AB20123C470}" destId="{1B0C92E4-FDE1-4075-95DA-1E6B28C1EE04}" srcOrd="0" destOrd="0" presId="urn:microsoft.com/office/officeart/2005/8/layout/target3"/>
    <dgm:cxn modelId="{4D6AF707-0980-45A9-99D3-8D7DD364D1B0}" type="presParOf" srcId="{778EA45B-2BB3-42BF-9509-3AB20123C470}" destId="{1D2E0B38-39BC-473D-8CFA-74102BCF1BAB}" srcOrd="1" destOrd="0" presId="urn:microsoft.com/office/officeart/2005/8/layout/target3"/>
    <dgm:cxn modelId="{4FC5562E-AE6C-4688-814A-7863A432318C}" type="presParOf" srcId="{778EA45B-2BB3-42BF-9509-3AB20123C470}" destId="{113D616A-774B-48F6-AFE1-B7D4133501F2}" srcOrd="2" destOrd="0" presId="urn:microsoft.com/office/officeart/2005/8/layout/target3"/>
    <dgm:cxn modelId="{5B70B8E3-1BF8-4D2E-B704-78826B2F562C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algn="r" rtl="0"/>
          <a:r>
            <a:rPr lang="ru-RU" sz="1800" i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Не исполнение поставщиком обязательств по поставке товара. </a:t>
          </a:r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Взыскание с лизингополучателя стоимости предмета лизинга </a:t>
          </a:r>
          <a:r>
            <a:rPr lang="ru-RU" sz="1800" i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уплаченной поставщику</a:t>
          </a:r>
          <a:endParaRPr lang="ru-RU" sz="1800" i="1" dirty="0">
            <a:solidFill>
              <a:schemeClr val="bg1"/>
            </a:solidFill>
            <a:latin typeface="Arial"/>
            <a:ea typeface="Arial"/>
            <a:cs typeface="Arial"/>
            <a:sym typeface="Arial"/>
          </a:endParaRP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EA565-A0DC-4FA1-9FA9-25F93A511E71}" type="presOf" srcId="{ABFBC9CA-B3CE-4D9E-AE77-F7ACDDEEC840}" destId="{7A72A518-1534-4422-92E9-05DD6CDE5C81}" srcOrd="1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C2533FBC-0AE9-47FF-82A2-A6B44EDEDEFA}" type="presOf" srcId="{453C0F28-90C5-4E25-A3BE-22AAAB947559}" destId="{778EA45B-2BB3-42BF-9509-3AB20123C470}" srcOrd="0" destOrd="0" presId="urn:microsoft.com/office/officeart/2005/8/layout/target3"/>
    <dgm:cxn modelId="{0D21441F-CD15-4C68-82A1-235B8299C0AF}" type="presOf" srcId="{ABFBC9CA-B3CE-4D9E-AE77-F7ACDDEEC840}" destId="{113D616A-774B-48F6-AFE1-B7D4133501F2}" srcOrd="0" destOrd="0" presId="urn:microsoft.com/office/officeart/2005/8/layout/target3"/>
    <dgm:cxn modelId="{BE453D74-7541-4018-BFBF-7B180B7E2865}" type="presParOf" srcId="{778EA45B-2BB3-42BF-9509-3AB20123C470}" destId="{1B0C92E4-FDE1-4075-95DA-1E6B28C1EE04}" srcOrd="0" destOrd="0" presId="urn:microsoft.com/office/officeart/2005/8/layout/target3"/>
    <dgm:cxn modelId="{576A46E5-50CD-4A13-80A6-256E892C3121}" type="presParOf" srcId="{778EA45B-2BB3-42BF-9509-3AB20123C470}" destId="{1D2E0B38-39BC-473D-8CFA-74102BCF1BAB}" srcOrd="1" destOrd="0" presId="urn:microsoft.com/office/officeart/2005/8/layout/target3"/>
    <dgm:cxn modelId="{3F1B699A-306E-4F1C-AAFF-FD2FA01074E3}" type="presParOf" srcId="{778EA45B-2BB3-42BF-9509-3AB20123C470}" destId="{113D616A-774B-48F6-AFE1-B7D4133501F2}" srcOrd="2" destOrd="0" presId="urn:microsoft.com/office/officeart/2005/8/layout/target3"/>
    <dgm:cxn modelId="{3BEE40F0-DE01-4FDE-939E-48D3C396E6F9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algn="r" rtl="0"/>
          <a:r>
            <a:rPr lang="ru-RU" sz="1800" i="1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Нарушение срока поставки. </a:t>
          </a:r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Взыскание лизингополучателем неустойки с поставщика</a:t>
          </a:r>
          <a:r>
            <a:rPr lang="ru-RU" sz="1800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.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B648D-D110-4EA9-8F96-26F4F52FC29A}" type="presOf" srcId="{ABFBC9CA-B3CE-4D9E-AE77-F7ACDDEEC840}" destId="{7A72A518-1534-4422-92E9-05DD6CDE5C81}" srcOrd="1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1F70FAB6-CA74-4E4D-9F71-3C5031976A68}" type="presOf" srcId="{453C0F28-90C5-4E25-A3BE-22AAAB947559}" destId="{778EA45B-2BB3-42BF-9509-3AB20123C470}" srcOrd="0" destOrd="0" presId="urn:microsoft.com/office/officeart/2005/8/layout/target3"/>
    <dgm:cxn modelId="{C2C0074D-BDD0-4663-AFAA-DB0AD73D0BB1}" type="presOf" srcId="{ABFBC9CA-B3CE-4D9E-AE77-F7ACDDEEC840}" destId="{113D616A-774B-48F6-AFE1-B7D4133501F2}" srcOrd="0" destOrd="0" presId="urn:microsoft.com/office/officeart/2005/8/layout/target3"/>
    <dgm:cxn modelId="{94D61792-2229-4456-A827-A078573F814F}" type="presParOf" srcId="{778EA45B-2BB3-42BF-9509-3AB20123C470}" destId="{1B0C92E4-FDE1-4075-95DA-1E6B28C1EE04}" srcOrd="0" destOrd="0" presId="urn:microsoft.com/office/officeart/2005/8/layout/target3"/>
    <dgm:cxn modelId="{D5F0FC41-D1DC-411C-9D44-05961B31878A}" type="presParOf" srcId="{778EA45B-2BB3-42BF-9509-3AB20123C470}" destId="{1D2E0B38-39BC-473D-8CFA-74102BCF1BAB}" srcOrd="1" destOrd="0" presId="urn:microsoft.com/office/officeart/2005/8/layout/target3"/>
    <dgm:cxn modelId="{570B3B91-77D2-4857-A560-11A63187D56B}" type="presParOf" srcId="{778EA45B-2BB3-42BF-9509-3AB20123C470}" destId="{113D616A-774B-48F6-AFE1-B7D4133501F2}" srcOrd="2" destOrd="0" presId="urn:microsoft.com/office/officeart/2005/8/layout/target3"/>
    <dgm:cxn modelId="{9A938E2C-83D3-4A67-81D3-BF259D1B31C8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/>
      <dgm:t>
        <a:bodyPr/>
        <a:lstStyle/>
        <a:p>
          <a:pPr algn="r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лизинга. </a:t>
          </a:r>
        </a:p>
        <a:p>
          <a:pPr algn="r" rtl="0"/>
          <a:r>
            <a:rPr lang="ru-RU" sz="2000" i="1" dirty="0">
              <a:latin typeface="Arial" panose="020B0604020202020204" pitchFamily="34" charset="0"/>
              <a:cs typeface="Arial" panose="020B0604020202020204" pitchFamily="34" charset="0"/>
            </a:rPr>
            <a:t>Позитивная для лизингодателя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1E69C-C23A-46F0-8FBA-9E95C49C214E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6BB70F20-0158-46B7-B89A-B60C4247FC65}" type="presOf" srcId="{ABFBC9CA-B3CE-4D9E-AE77-F7ACDDEEC840}" destId="{113D616A-774B-48F6-AFE1-B7D4133501F2}" srcOrd="0" destOrd="0" presId="urn:microsoft.com/office/officeart/2005/8/layout/target3"/>
    <dgm:cxn modelId="{5772EBA5-AEBB-4654-8C46-2217B811DEBB}" type="presOf" srcId="{ABFBC9CA-B3CE-4D9E-AE77-F7ACDDEEC840}" destId="{7A72A518-1534-4422-92E9-05DD6CDE5C81}" srcOrd="1" destOrd="0" presId="urn:microsoft.com/office/officeart/2005/8/layout/target3"/>
    <dgm:cxn modelId="{88880AE0-977F-48C5-98B3-837ECA141167}" type="presParOf" srcId="{778EA45B-2BB3-42BF-9509-3AB20123C470}" destId="{1B0C92E4-FDE1-4075-95DA-1E6B28C1EE04}" srcOrd="0" destOrd="0" presId="urn:microsoft.com/office/officeart/2005/8/layout/target3"/>
    <dgm:cxn modelId="{318FA496-9829-49E0-BC47-548FCAFD10B9}" type="presParOf" srcId="{778EA45B-2BB3-42BF-9509-3AB20123C470}" destId="{1D2E0B38-39BC-473D-8CFA-74102BCF1BAB}" srcOrd="1" destOrd="0" presId="urn:microsoft.com/office/officeart/2005/8/layout/target3"/>
    <dgm:cxn modelId="{579729CA-6E86-4E8C-80FF-F6CC17C75200}" type="presParOf" srcId="{778EA45B-2BB3-42BF-9509-3AB20123C470}" destId="{113D616A-774B-48F6-AFE1-B7D4133501F2}" srcOrd="2" destOrd="0" presId="urn:microsoft.com/office/officeart/2005/8/layout/target3"/>
    <dgm:cxn modelId="{BFE192A9-E13E-47D4-B065-D781DC2B07E0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algn="r" rtl="0"/>
          <a:r>
            <a:rPr lang="ru-RU" sz="18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Выявление недостатков предмета лизинга в процессе эксплуатации</a:t>
          </a:r>
          <a:r>
            <a:rPr lang="ru-RU" sz="1800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.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E325E154-01BD-4DF0-821F-04AAD0C07295}" type="presOf" srcId="{ABFBC9CA-B3CE-4D9E-AE77-F7ACDDEEC840}" destId="{7A72A518-1534-4422-92E9-05DD6CDE5C81}" srcOrd="1" destOrd="0" presId="urn:microsoft.com/office/officeart/2005/8/layout/target3"/>
    <dgm:cxn modelId="{66B62E4C-65C2-4E40-802B-FD63DB630B71}" type="presOf" srcId="{453C0F28-90C5-4E25-A3BE-22AAAB947559}" destId="{778EA45B-2BB3-42BF-9509-3AB20123C470}" srcOrd="0" destOrd="0" presId="urn:microsoft.com/office/officeart/2005/8/layout/target3"/>
    <dgm:cxn modelId="{8E393C53-1FFA-4B61-BC85-044EE486B4AD}" type="presOf" srcId="{ABFBC9CA-B3CE-4D9E-AE77-F7ACDDEEC840}" destId="{113D616A-774B-48F6-AFE1-B7D4133501F2}" srcOrd="0" destOrd="0" presId="urn:microsoft.com/office/officeart/2005/8/layout/target3"/>
    <dgm:cxn modelId="{D0619AD6-355B-4DC0-958E-CAE440DDA825}" type="presParOf" srcId="{778EA45B-2BB3-42BF-9509-3AB20123C470}" destId="{1B0C92E4-FDE1-4075-95DA-1E6B28C1EE04}" srcOrd="0" destOrd="0" presId="urn:microsoft.com/office/officeart/2005/8/layout/target3"/>
    <dgm:cxn modelId="{D129B337-51F0-4F32-9DF1-363A5DCEC800}" type="presParOf" srcId="{778EA45B-2BB3-42BF-9509-3AB20123C470}" destId="{1D2E0B38-39BC-473D-8CFA-74102BCF1BAB}" srcOrd="1" destOrd="0" presId="urn:microsoft.com/office/officeart/2005/8/layout/target3"/>
    <dgm:cxn modelId="{4CAE9E99-7623-4BC2-B4CB-294404A6B994}" type="presParOf" srcId="{778EA45B-2BB3-42BF-9509-3AB20123C470}" destId="{113D616A-774B-48F6-AFE1-B7D4133501F2}" srcOrd="2" destOrd="0" presId="urn:microsoft.com/office/officeart/2005/8/layout/target3"/>
    <dgm:cxn modelId="{0B4F1D74-D067-4AE8-9CEC-ACD24C4DD09D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/>
      <dgm:t>
        <a:bodyPr/>
        <a:lstStyle/>
        <a:p>
          <a:pPr algn="r" rtl="0"/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лизинга. </a:t>
          </a:r>
        </a:p>
        <a:p>
          <a:pPr algn="r" rtl="0"/>
          <a:r>
            <a:rPr lang="ru-RU" sz="2000" i="1" dirty="0">
              <a:latin typeface="Arial" panose="020B0604020202020204" pitchFamily="34" charset="0"/>
              <a:cs typeface="Arial" panose="020B0604020202020204" pitchFamily="34" charset="0"/>
            </a:rPr>
            <a:t>Негативная для лизингополучателя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61522" custLinFactNeighborY="50000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C018CC-F28E-4B92-9CE4-8F61BA4FEBBE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5C64BD5A-550D-4D5C-9BC2-A00BD00C4DEE}" type="presOf" srcId="{ABFBC9CA-B3CE-4D9E-AE77-F7ACDDEEC840}" destId="{113D616A-774B-48F6-AFE1-B7D4133501F2}" srcOrd="0" destOrd="0" presId="urn:microsoft.com/office/officeart/2005/8/layout/target3"/>
    <dgm:cxn modelId="{0CD3B2C5-4837-4B3A-8297-C7E14071CD3C}" type="presOf" srcId="{ABFBC9CA-B3CE-4D9E-AE77-F7ACDDEEC840}" destId="{7A72A518-1534-4422-92E9-05DD6CDE5C81}" srcOrd="1" destOrd="0" presId="urn:microsoft.com/office/officeart/2005/8/layout/target3"/>
    <dgm:cxn modelId="{4BC16A7A-5569-4CBC-A9BD-66F8EB22F52E}" type="presParOf" srcId="{778EA45B-2BB3-42BF-9509-3AB20123C470}" destId="{1B0C92E4-FDE1-4075-95DA-1E6B28C1EE04}" srcOrd="0" destOrd="0" presId="urn:microsoft.com/office/officeart/2005/8/layout/target3"/>
    <dgm:cxn modelId="{CCD87AFA-7073-44B8-AADA-8A5D7696FFE0}" type="presParOf" srcId="{778EA45B-2BB3-42BF-9509-3AB20123C470}" destId="{1D2E0B38-39BC-473D-8CFA-74102BCF1BAB}" srcOrd="1" destOrd="0" presId="urn:microsoft.com/office/officeart/2005/8/layout/target3"/>
    <dgm:cxn modelId="{25A70F93-DE64-43A5-BC69-5B900EEE4A14}" type="presParOf" srcId="{778EA45B-2BB3-42BF-9509-3AB20123C470}" destId="{113D616A-774B-48F6-AFE1-B7D4133501F2}" srcOrd="2" destOrd="0" presId="urn:microsoft.com/office/officeart/2005/8/layout/target3"/>
    <dgm:cxn modelId="{0F12CC2B-1D3A-4514-828C-5E94C6F83F56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/>
      <dgm:t>
        <a:bodyPr/>
        <a:lstStyle/>
        <a:p>
          <a:pPr algn="r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</a:t>
          </a:r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algn="r" rtl="0"/>
          <a:r>
            <a:rPr lang="ru-RU" sz="2400" i="1" dirty="0">
              <a:latin typeface="Arial" panose="020B0604020202020204" pitchFamily="34" charset="0"/>
              <a:cs typeface="Arial" panose="020B0604020202020204" pitchFamily="34" charset="0"/>
            </a:rPr>
            <a:t>		Позитивная для лизингополучателя</a:t>
          </a:r>
          <a:r>
            <a:rPr lang="ru-RU" sz="2400" i="1" dirty="0"/>
            <a:t> </a:t>
          </a:r>
          <a:endParaRPr lang="ru-RU" sz="2400" dirty="0"/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791B0-1A1F-4E60-8CBD-04DB81FA6574}" type="presOf" srcId="{ABFBC9CA-B3CE-4D9E-AE77-F7ACDDEEC840}" destId="{113D616A-774B-48F6-AFE1-B7D4133501F2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F1349760-E0A7-4667-BDA4-8B9A46F3FC08}" type="presOf" srcId="{453C0F28-90C5-4E25-A3BE-22AAAB947559}" destId="{778EA45B-2BB3-42BF-9509-3AB20123C470}" srcOrd="0" destOrd="0" presId="urn:microsoft.com/office/officeart/2005/8/layout/target3"/>
    <dgm:cxn modelId="{A02ACB54-0E50-443C-9F87-0F587F9B37E4}" type="presOf" srcId="{ABFBC9CA-B3CE-4D9E-AE77-F7ACDDEEC840}" destId="{7A72A518-1534-4422-92E9-05DD6CDE5C81}" srcOrd="1" destOrd="0" presId="urn:microsoft.com/office/officeart/2005/8/layout/target3"/>
    <dgm:cxn modelId="{6E8F3E7D-EC5B-46BC-8896-7C4E2C2F2DEB}" type="presParOf" srcId="{778EA45B-2BB3-42BF-9509-3AB20123C470}" destId="{1B0C92E4-FDE1-4075-95DA-1E6B28C1EE04}" srcOrd="0" destOrd="0" presId="urn:microsoft.com/office/officeart/2005/8/layout/target3"/>
    <dgm:cxn modelId="{D1E1242C-5C5E-4D48-9AB4-493E472AE66B}" type="presParOf" srcId="{778EA45B-2BB3-42BF-9509-3AB20123C470}" destId="{1D2E0B38-39BC-473D-8CFA-74102BCF1BAB}" srcOrd="1" destOrd="0" presId="urn:microsoft.com/office/officeart/2005/8/layout/target3"/>
    <dgm:cxn modelId="{07B37641-0DB5-4A67-A19C-738EF4550553}" type="presParOf" srcId="{778EA45B-2BB3-42BF-9509-3AB20123C470}" destId="{113D616A-774B-48F6-AFE1-B7D4133501F2}" srcOrd="2" destOrd="0" presId="urn:microsoft.com/office/officeart/2005/8/layout/target3"/>
    <dgm:cxn modelId="{CF955FD5-9E0E-4FBF-9F8D-6A624D96883F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/>
      <dgm:t>
        <a:bodyPr/>
        <a:lstStyle/>
        <a:p>
          <a:pPr algn="r" rtl="0"/>
          <a:r>
            <a:rPr lang="ru-RU" sz="2400" dirty="0"/>
            <a:t>Факторы, значимые для принятия решения о правомерности одностороннего </a:t>
          </a:r>
          <a:r>
            <a:rPr lang="ru-RU" sz="2400" dirty="0" smtClean="0"/>
            <a:t>отказа </a:t>
          </a:r>
          <a:r>
            <a:rPr lang="ru-RU" sz="2400" dirty="0"/>
            <a:t>от исполнения договора лизинга </a:t>
          </a:r>
          <a:r>
            <a:rPr lang="ru-RU" sz="2400" baseline="0" dirty="0"/>
            <a:t> </a:t>
          </a:r>
          <a:endParaRPr lang="ru-RU" sz="2400" dirty="0"/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7029E-FFEF-47AD-BC8E-292F3F63D1A1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B0FF6610-46F3-4C11-96FF-AE98876EC951}" type="presOf" srcId="{ABFBC9CA-B3CE-4D9E-AE77-F7ACDDEEC840}" destId="{113D616A-774B-48F6-AFE1-B7D4133501F2}" srcOrd="0" destOrd="0" presId="urn:microsoft.com/office/officeart/2005/8/layout/target3"/>
    <dgm:cxn modelId="{7C20A3C8-E169-4186-AD49-B52848F18468}" type="presOf" srcId="{ABFBC9CA-B3CE-4D9E-AE77-F7ACDDEEC840}" destId="{7A72A518-1534-4422-92E9-05DD6CDE5C81}" srcOrd="1" destOrd="0" presId="urn:microsoft.com/office/officeart/2005/8/layout/target3"/>
    <dgm:cxn modelId="{FB064560-A5A3-4D39-9B39-08C2CA3C8087}" type="presParOf" srcId="{778EA45B-2BB3-42BF-9509-3AB20123C470}" destId="{1B0C92E4-FDE1-4075-95DA-1E6B28C1EE04}" srcOrd="0" destOrd="0" presId="urn:microsoft.com/office/officeart/2005/8/layout/target3"/>
    <dgm:cxn modelId="{A1CADECA-A49B-411E-990C-035139C80C67}" type="presParOf" srcId="{778EA45B-2BB3-42BF-9509-3AB20123C470}" destId="{1D2E0B38-39BC-473D-8CFA-74102BCF1BAB}" srcOrd="1" destOrd="0" presId="urn:microsoft.com/office/officeart/2005/8/layout/target3"/>
    <dgm:cxn modelId="{F772A594-2781-4604-8AF6-9BB7953E401C}" type="presParOf" srcId="{778EA45B-2BB3-42BF-9509-3AB20123C470}" destId="{113D616A-774B-48F6-AFE1-B7D4133501F2}" srcOrd="2" destOrd="0" presId="urn:microsoft.com/office/officeart/2005/8/layout/target3"/>
    <dgm:cxn modelId="{A9835D21-2946-499E-90CE-3D4FAF20C9B9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/>
      <dgm:t>
        <a:bodyPr/>
        <a:lstStyle/>
        <a:p>
          <a:pPr algn="r" rtl="0"/>
          <a:r>
            <a:rPr lang="ru-RU" sz="2400" dirty="0"/>
            <a:t>Споры, связанные с расчетом сальдо встречных обязательств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15E7D655-CBF5-4946-84FD-27BA75641922}" type="presOf" srcId="{453C0F28-90C5-4E25-A3BE-22AAAB947559}" destId="{778EA45B-2BB3-42BF-9509-3AB20123C470}" srcOrd="0" destOrd="0" presId="urn:microsoft.com/office/officeart/2005/8/layout/target3"/>
    <dgm:cxn modelId="{42DF8DB6-0E0A-4684-8440-737265195780}" type="presOf" srcId="{ABFBC9CA-B3CE-4D9E-AE77-F7ACDDEEC840}" destId="{7A72A518-1534-4422-92E9-05DD6CDE5C81}" srcOrd="1" destOrd="0" presId="urn:microsoft.com/office/officeart/2005/8/layout/target3"/>
    <dgm:cxn modelId="{E78AE287-9530-4083-8105-D3BE204EA2F6}" type="presOf" srcId="{ABFBC9CA-B3CE-4D9E-AE77-F7ACDDEEC840}" destId="{113D616A-774B-48F6-AFE1-B7D4133501F2}" srcOrd="0" destOrd="0" presId="urn:microsoft.com/office/officeart/2005/8/layout/target3"/>
    <dgm:cxn modelId="{A12950AD-1A4D-4F92-8B72-5F246942DEF2}" type="presParOf" srcId="{778EA45B-2BB3-42BF-9509-3AB20123C470}" destId="{1B0C92E4-FDE1-4075-95DA-1E6B28C1EE04}" srcOrd="0" destOrd="0" presId="urn:microsoft.com/office/officeart/2005/8/layout/target3"/>
    <dgm:cxn modelId="{4ECDAD96-F720-4A3D-8709-4A759E58BB93}" type="presParOf" srcId="{778EA45B-2BB3-42BF-9509-3AB20123C470}" destId="{1D2E0B38-39BC-473D-8CFA-74102BCF1BAB}" srcOrd="1" destOrd="0" presId="urn:microsoft.com/office/officeart/2005/8/layout/target3"/>
    <dgm:cxn modelId="{58007A25-7C46-4D33-ABF1-4BA30E83C6B1}" type="presParOf" srcId="{778EA45B-2BB3-42BF-9509-3AB20123C470}" destId="{113D616A-774B-48F6-AFE1-B7D4133501F2}" srcOrd="2" destOrd="0" presId="urn:microsoft.com/office/officeart/2005/8/layout/target3"/>
    <dgm:cxn modelId="{1A3220C3-0CE6-4E75-BF14-0FA598AF7993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Использование при расчете сальдо заранее согласованной </a:t>
          </a:r>
        </a:p>
        <a:p>
          <a:pPr algn="r"/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для каждого периода суммы прекращения договора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DD581-7892-45CD-B1D0-350442592A7D}" type="presOf" srcId="{ABFBC9CA-B3CE-4D9E-AE77-F7ACDDEEC840}" destId="{7A72A518-1534-4422-92E9-05DD6CDE5C81}" srcOrd="1" destOrd="0" presId="urn:microsoft.com/office/officeart/2005/8/layout/target3"/>
    <dgm:cxn modelId="{3D25D819-3CED-406E-9CDA-D5F4DB61B58F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03AA30E0-64D0-4BFB-9963-1C7EBCE7B09D}" type="presOf" srcId="{ABFBC9CA-B3CE-4D9E-AE77-F7ACDDEEC840}" destId="{113D616A-774B-48F6-AFE1-B7D4133501F2}" srcOrd="0" destOrd="0" presId="urn:microsoft.com/office/officeart/2005/8/layout/target3"/>
    <dgm:cxn modelId="{46C82FE6-B218-43FF-BD2D-CDBD18EE7318}" type="presParOf" srcId="{778EA45B-2BB3-42BF-9509-3AB20123C470}" destId="{1B0C92E4-FDE1-4075-95DA-1E6B28C1EE04}" srcOrd="0" destOrd="0" presId="urn:microsoft.com/office/officeart/2005/8/layout/target3"/>
    <dgm:cxn modelId="{8FF25A82-456E-4B36-9296-2D404E273367}" type="presParOf" srcId="{778EA45B-2BB3-42BF-9509-3AB20123C470}" destId="{1D2E0B38-39BC-473D-8CFA-74102BCF1BAB}" srcOrd="1" destOrd="0" presId="urn:microsoft.com/office/officeart/2005/8/layout/target3"/>
    <dgm:cxn modelId="{A0FA37C0-5936-49EC-9E7C-F623BAFC99E0}" type="presParOf" srcId="{778EA45B-2BB3-42BF-9509-3AB20123C470}" destId="{113D616A-774B-48F6-AFE1-B7D4133501F2}" srcOrd="2" destOrd="0" presId="urn:microsoft.com/office/officeart/2005/8/layout/target3"/>
    <dgm:cxn modelId="{3C808126-5BAA-4607-9663-9B56D60BEF28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3C0F28-90C5-4E25-A3BE-22AAAB94755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BC9CA-B3CE-4D9E-AE77-F7ACDDEEC840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r" rtl="0"/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algn="r" rtl="0"/>
          <a:r>
            <a:rPr lang="ru-RU" sz="1800" b="1" i="1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платы за пользование имуществом в период между расторжением договора и возвратом имущества </a:t>
          </a:r>
        </a:p>
      </dgm:t>
    </dgm:pt>
    <dgm:pt modelId="{7214C282-83CD-4A1E-8A5A-5AFE771FAD3E}" type="parTrans" cxnId="{2C333038-E5C5-4993-A355-15FC63322338}">
      <dgm:prSet/>
      <dgm:spPr/>
      <dgm:t>
        <a:bodyPr/>
        <a:lstStyle/>
        <a:p>
          <a:endParaRPr lang="en-US"/>
        </a:p>
      </dgm:t>
    </dgm:pt>
    <dgm:pt modelId="{655F20C7-2CC6-43BA-8DC4-BC1C20A5B155}" type="sibTrans" cxnId="{2C333038-E5C5-4993-A355-15FC63322338}">
      <dgm:prSet/>
      <dgm:spPr/>
      <dgm:t>
        <a:bodyPr/>
        <a:lstStyle/>
        <a:p>
          <a:endParaRPr lang="en-US"/>
        </a:p>
      </dgm:t>
    </dgm:pt>
    <dgm:pt modelId="{778EA45B-2BB3-42BF-9509-3AB20123C470}" type="pres">
      <dgm:prSet presAssocID="{453C0F28-90C5-4E25-A3BE-22AAAB9475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C92E4-FDE1-4075-95DA-1E6B28C1EE04}" type="pres">
      <dgm:prSet presAssocID="{ABFBC9CA-B3CE-4D9E-AE77-F7ACDDEEC840}" presName="circle1" presStyleLbl="node1" presStyleIdx="0" presStyleCnt="1" custLinFactNeighborX="114"/>
      <dgm:spPr/>
    </dgm:pt>
    <dgm:pt modelId="{1D2E0B38-39BC-473D-8CFA-74102BCF1BAB}" type="pres">
      <dgm:prSet presAssocID="{ABFBC9CA-B3CE-4D9E-AE77-F7ACDDEEC840}" presName="space" presStyleCnt="0"/>
      <dgm:spPr/>
    </dgm:pt>
    <dgm:pt modelId="{113D616A-774B-48F6-AFE1-B7D4133501F2}" type="pres">
      <dgm:prSet presAssocID="{ABFBC9CA-B3CE-4D9E-AE77-F7ACDDEEC840}" presName="rect1" presStyleLbl="alignAcc1" presStyleIdx="0" presStyleCnt="1" custLinFactNeighborX="33838" custLinFactNeighborY="19526"/>
      <dgm:spPr/>
      <dgm:t>
        <a:bodyPr/>
        <a:lstStyle/>
        <a:p>
          <a:endParaRPr lang="en-US"/>
        </a:p>
      </dgm:t>
    </dgm:pt>
    <dgm:pt modelId="{7A72A518-1534-4422-92E9-05DD6CDE5C81}" type="pres">
      <dgm:prSet presAssocID="{ABFBC9CA-B3CE-4D9E-AE77-F7ACDDEEC8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E4CE1-FB95-4D7F-A1D2-CA1D31C9C623}" type="presOf" srcId="{453C0F28-90C5-4E25-A3BE-22AAAB947559}" destId="{778EA45B-2BB3-42BF-9509-3AB20123C470}" srcOrd="0" destOrd="0" presId="urn:microsoft.com/office/officeart/2005/8/layout/target3"/>
    <dgm:cxn modelId="{2C333038-E5C5-4993-A355-15FC63322338}" srcId="{453C0F28-90C5-4E25-A3BE-22AAAB947559}" destId="{ABFBC9CA-B3CE-4D9E-AE77-F7ACDDEEC840}" srcOrd="0" destOrd="0" parTransId="{7214C282-83CD-4A1E-8A5A-5AFE771FAD3E}" sibTransId="{655F20C7-2CC6-43BA-8DC4-BC1C20A5B155}"/>
    <dgm:cxn modelId="{C18AADD6-44E1-4081-8FE6-D30ABE7288F3}" type="presOf" srcId="{ABFBC9CA-B3CE-4D9E-AE77-F7ACDDEEC840}" destId="{113D616A-774B-48F6-AFE1-B7D4133501F2}" srcOrd="0" destOrd="0" presId="urn:microsoft.com/office/officeart/2005/8/layout/target3"/>
    <dgm:cxn modelId="{721C629C-0B6C-47D1-8BBA-3CB3E4875994}" type="presOf" srcId="{ABFBC9CA-B3CE-4D9E-AE77-F7ACDDEEC840}" destId="{7A72A518-1534-4422-92E9-05DD6CDE5C81}" srcOrd="1" destOrd="0" presId="urn:microsoft.com/office/officeart/2005/8/layout/target3"/>
    <dgm:cxn modelId="{19C24D20-344F-435B-B288-90BF7F8EDE72}" type="presParOf" srcId="{778EA45B-2BB3-42BF-9509-3AB20123C470}" destId="{1B0C92E4-FDE1-4075-95DA-1E6B28C1EE04}" srcOrd="0" destOrd="0" presId="urn:microsoft.com/office/officeart/2005/8/layout/target3"/>
    <dgm:cxn modelId="{B081A737-4979-4F9E-9644-B32CEBE9D588}" type="presParOf" srcId="{778EA45B-2BB3-42BF-9509-3AB20123C470}" destId="{1D2E0B38-39BC-473D-8CFA-74102BCF1BAB}" srcOrd="1" destOrd="0" presId="urn:microsoft.com/office/officeart/2005/8/layout/target3"/>
    <dgm:cxn modelId="{E8900754-0ECC-4DB7-BEF1-414300C5A218}" type="presParOf" srcId="{778EA45B-2BB3-42BF-9509-3AB20123C470}" destId="{113D616A-774B-48F6-AFE1-B7D4133501F2}" srcOrd="2" destOrd="0" presId="urn:microsoft.com/office/officeart/2005/8/layout/target3"/>
    <dgm:cxn modelId="{97B5E96C-2569-4018-BBFE-55B192766928}" type="presParOf" srcId="{778EA45B-2BB3-42BF-9509-3AB20123C470}" destId="{7A72A518-1534-4422-92E9-05DD6CDE5C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46" y="0"/>
          <a:ext cx="1268760" cy="1268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34380" y="0"/>
          <a:ext cx="8402116" cy="1268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Основания для отказа в одностороннем расторжении договора </a:t>
          </a: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лизинга </a:t>
          </a:r>
          <a:r>
            <a:rPr lang="ru-RU" sz="240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380" y="0"/>
        <a:ext cx="8402116" cy="1268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346" y="0"/>
          <a:ext cx="1180712" cy="11807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590356" y="0"/>
          <a:ext cx="8235002" cy="1180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задолженности по лизинговым платежам</a:t>
          </a:r>
        </a:p>
      </dsp:txBody>
      <dsp:txXfrm>
        <a:off x="590356" y="0"/>
        <a:ext cx="8235002" cy="11807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неустойки, размере установленном договором </a:t>
          </a:r>
        </a:p>
      </dsp:txBody>
      <dsp:txXfrm>
        <a:off x="626360" y="0"/>
        <a:ext cx="8198998" cy="12527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заранее оцененных убытков -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расходов на ведение дела в суде в размере, определяемом в процентном отношении к стоимости предмета лизинга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360" y="0"/>
        <a:ext cx="8198998" cy="12527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штрафных санкций за нарушение длящихся обязательств (предоставление соглашения о бесспорном списании денежных средств, фото, видео- материалов</a:t>
          </a:r>
        </a:p>
      </dsp:txBody>
      <dsp:txXfrm>
        <a:off x="626360" y="0"/>
        <a:ext cx="8198998" cy="12527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предоставление лизингополучателя задолженности взысканной лизингополучателя/поручителя но фактически им не уплаченной </a:t>
          </a:r>
        </a:p>
      </dsp:txBody>
      <dsp:txXfrm>
        <a:off x="626360" y="0"/>
        <a:ext cx="8198998" cy="12527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встречных обязательств упущенной выгоды лизингодателя рассчитанной как плата за финансирование за период с момента получения выручки от реализации предмета лизинга до даты истечения срока действия договора</a:t>
          </a:r>
          <a:r>
            <a:rPr lang="ru-RU" sz="1600" kern="1200" dirty="0"/>
            <a:t> </a:t>
          </a:r>
          <a:endParaRPr lang="ru-RU" sz="1600" i="1" kern="1200" dirty="0"/>
        </a:p>
      </dsp:txBody>
      <dsp:txXfrm>
        <a:off x="626360" y="0"/>
        <a:ext cx="8198998" cy="12527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части стоимости реализованного имущества, рассчитанной пропорционально суммам внесенных лизинговых платежей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360" y="0"/>
        <a:ext cx="8198998" cy="12527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Споры, связанные с расчетом сальдо встречных обязательств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/>
            <a:t>Включение в расчет сальдо расходов на изъятие имущества</a:t>
          </a:r>
        </a:p>
      </dsp:txBody>
      <dsp:txXfrm>
        <a:off x="626360" y="0"/>
        <a:ext cx="8198998" cy="12527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встречных обязательств в качестве убытков лизингодателя сумм НДС и налога на прибыль, уплаченных при реализации предмета лизинга/годных остатков</a:t>
          </a:r>
          <a:r>
            <a:rPr lang="ru-RU" sz="1800" kern="1200" dirty="0"/>
            <a:t>.</a:t>
          </a:r>
          <a:endParaRPr lang="ru-RU" sz="1800" i="1" kern="1200" dirty="0"/>
        </a:p>
      </dsp:txBody>
      <dsp:txXfrm>
        <a:off x="626360" y="0"/>
        <a:ext cx="8198998" cy="12527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 связанные с признанием недействительными отдельных положений договора лизинга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Отказ от взаимных претензий при досрочном расторжении договора  (отказ от расчета сальдо)</a:t>
          </a:r>
          <a:endParaRPr lang="ru-RU" sz="1800" i="1" kern="1200" dirty="0">
            <a:solidFill>
              <a:schemeClr val="tx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>
            <a:solidFill>
              <a:schemeClr val="tx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626360" y="0"/>
        <a:ext cx="8198998" cy="1252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лизинга. </a:t>
          </a:r>
        </a:p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latin typeface="Arial" panose="020B0604020202020204" pitchFamily="34" charset="0"/>
              <a:cs typeface="Arial" panose="020B0604020202020204" pitchFamily="34" charset="0"/>
            </a:rPr>
            <a:t>		Позитивная для лизингодателя</a:t>
          </a:r>
          <a:r>
            <a:rPr lang="ru-RU" sz="2400" i="1" kern="1200" dirty="0"/>
            <a:t> </a:t>
          </a:r>
          <a:endParaRPr lang="ru-RU" sz="2400" kern="1200" dirty="0"/>
        </a:p>
      </dsp:txBody>
      <dsp:txXfrm>
        <a:off x="626360" y="0"/>
        <a:ext cx="8198998" cy="12527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 связанные с признанием недействительными отдельных положений договора лизинга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Признание недействительным условия о порядке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зачета поступающих от лизингополучателя платежей</a:t>
          </a:r>
          <a:endParaRPr lang="ru-RU" sz="1800" i="1" kern="1200" dirty="0">
            <a:solidFill>
              <a:schemeClr val="tx1"/>
            </a:solidFill>
            <a:latin typeface="Arial" panose="020B0604020202020204" pitchFamily="34" charset="0"/>
            <a:ea typeface="Arial"/>
            <a:cs typeface="Arial" panose="020B0604020202020204" pitchFamily="34" charset="0"/>
            <a:sym typeface="Arial"/>
          </a:endParaRPr>
        </a:p>
      </dsp:txBody>
      <dsp:txXfrm>
        <a:off x="626360" y="0"/>
        <a:ext cx="8198998" cy="12527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 связанные с реализацией изъятого предмета лизинга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Разумный срок реализации предмета лизинга  </a:t>
          </a:r>
        </a:p>
      </dsp:txBody>
      <dsp:txXfrm>
        <a:off x="482344" y="0"/>
        <a:ext cx="8535037" cy="96468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 связанные с реализацией изъятого предмета лизинга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Способ реализации предмета лизинга </a:t>
          </a:r>
        </a:p>
      </dsp:txBody>
      <dsp:txXfrm>
        <a:off x="482344" y="0"/>
        <a:ext cx="8535037" cy="9646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 связанные с реализацией изъятого предмета лизинга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Цена реализации предмета лизинга/соотношение с оценочной стоимостью</a:t>
          </a:r>
        </a:p>
      </dsp:txBody>
      <dsp:txXfrm>
        <a:off x="482344" y="0"/>
        <a:ext cx="8535037" cy="96468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935" y="0"/>
          <a:ext cx="820672" cy="820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10336" y="0"/>
          <a:ext cx="8607045" cy="820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Основания возложения на лизингодателя </a:t>
          </a:r>
          <a:r>
            <a:rPr lang="ru-RU" sz="1800" i="1" kern="1200" dirty="0" smtClean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ответственности за </a:t>
          </a:r>
          <a:r>
            <a:rPr lang="ru-RU" sz="1800" i="1" kern="120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действия продавца предмета лизинга</a:t>
          </a: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. </a:t>
          </a:r>
        </a:p>
      </dsp:txBody>
      <dsp:txXfrm>
        <a:off x="410336" y="0"/>
        <a:ext cx="8607045" cy="8206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Поставка товара ненадлежащего качества. Требование лизингополучателя о возврате аванса </a:t>
          </a:r>
        </a:p>
      </dsp:txBody>
      <dsp:txXfrm>
        <a:off x="482344" y="0"/>
        <a:ext cx="8535037" cy="96468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Поставка товара ненадлежащего качества. Требование лизингополучателя о возврате аванса </a:t>
          </a:r>
        </a:p>
      </dsp:txBody>
      <dsp:txXfrm>
        <a:off x="482344" y="0"/>
        <a:ext cx="8535037" cy="96468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Поставка товара ненадлежащего качества. Требование лизингополучателя о возврате аванса </a:t>
          </a:r>
        </a:p>
      </dsp:txBody>
      <dsp:txXfrm>
        <a:off x="482344" y="0"/>
        <a:ext cx="8535037" cy="96468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Не исполнение поставщиком обязательств по поставке товара. </a:t>
          </a: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Взыскание с лизингополучателя стоимости предмета лизинга </a:t>
          </a:r>
          <a:r>
            <a:rPr lang="ru-RU" sz="1800" i="1" kern="1200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уплаченной поставщику</a:t>
          </a:r>
          <a:endParaRPr lang="ru-RU" sz="1800" i="1" kern="1200" dirty="0">
            <a:solidFill>
              <a:schemeClr val="bg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482344" y="0"/>
        <a:ext cx="8535037" cy="96468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Нарушение срока поставки. </a:t>
          </a: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Взыскание лизингополучателем неустойки с поставщика</a:t>
          </a:r>
          <a:r>
            <a:rPr lang="ru-RU" sz="1800" i="1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. </a:t>
          </a:r>
        </a:p>
      </dsp:txBody>
      <dsp:txXfrm>
        <a:off x="482344" y="0"/>
        <a:ext cx="8535037" cy="964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610" y="0"/>
          <a:ext cx="1412776" cy="14127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706388" y="0"/>
          <a:ext cx="8118970" cy="1412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лизинга. </a:t>
          </a:r>
        </a:p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>
              <a:latin typeface="Arial" panose="020B0604020202020204" pitchFamily="34" charset="0"/>
              <a:cs typeface="Arial" panose="020B0604020202020204" pitchFamily="34" charset="0"/>
            </a:rPr>
            <a:t>Позитивная для лизингодателя </a:t>
          </a:r>
        </a:p>
      </dsp:txBody>
      <dsp:txXfrm>
        <a:off x="706388" y="0"/>
        <a:ext cx="8118970" cy="141277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535037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Споры, связанные с нарушением поставщиком, обязательств по договору поставки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Выявление недостатков предмета лизинга в процессе эксплуатации</a:t>
          </a:r>
          <a:r>
            <a:rPr lang="ru-RU" sz="1800" i="1" kern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. </a:t>
          </a:r>
        </a:p>
      </dsp:txBody>
      <dsp:txXfrm>
        <a:off x="482344" y="0"/>
        <a:ext cx="8535037" cy="964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774" y="0"/>
          <a:ext cx="1556792" cy="15567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778396" y="0"/>
          <a:ext cx="8046962" cy="1556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лизинга. </a:t>
          </a:r>
        </a:p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>
              <a:latin typeface="Arial" panose="020B0604020202020204" pitchFamily="34" charset="0"/>
              <a:cs typeface="Arial" panose="020B0604020202020204" pitchFamily="34" charset="0"/>
            </a:rPr>
            <a:t>Негативная для лизингополучателя</a:t>
          </a:r>
        </a:p>
      </dsp:txBody>
      <dsp:txXfrm>
        <a:off x="778396" y="0"/>
        <a:ext cx="8046962" cy="1556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263" y="0"/>
          <a:ext cx="1108704" cy="11087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554352" y="0"/>
          <a:ext cx="8271006" cy="1108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Арбитражная практика по спорам, связанным с односторонним отказом от договора лизинга</a:t>
          </a: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latin typeface="Arial" panose="020B0604020202020204" pitchFamily="34" charset="0"/>
              <a:cs typeface="Arial" panose="020B0604020202020204" pitchFamily="34" charset="0"/>
            </a:rPr>
            <a:t>		Позитивная для лизингополучателя</a:t>
          </a:r>
          <a:r>
            <a:rPr lang="ru-RU" sz="2400" i="1" kern="1200" dirty="0"/>
            <a:t> </a:t>
          </a:r>
          <a:endParaRPr lang="ru-RU" sz="2400" kern="1200" dirty="0"/>
        </a:p>
      </dsp:txBody>
      <dsp:txXfrm>
        <a:off x="554352" y="0"/>
        <a:ext cx="8271006" cy="1108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364" y="0"/>
          <a:ext cx="1196752" cy="11967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598376" y="0"/>
          <a:ext cx="8438120" cy="11967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Факторы, значимые для принятия решения о правомерности одностороннего </a:t>
          </a:r>
          <a:r>
            <a:rPr lang="ru-RU" sz="2400" kern="1200" dirty="0" smtClean="0"/>
            <a:t>отказа </a:t>
          </a:r>
          <a:r>
            <a:rPr lang="ru-RU" sz="2400" kern="1200" dirty="0"/>
            <a:t>от исполнения договора лизинга </a:t>
          </a:r>
          <a:r>
            <a:rPr lang="ru-RU" sz="2400" kern="1200" baseline="0" dirty="0"/>
            <a:t> </a:t>
          </a:r>
          <a:endParaRPr lang="ru-RU" sz="2400" kern="1200" dirty="0"/>
        </a:p>
      </dsp:txBody>
      <dsp:txXfrm>
        <a:off x="598376" y="0"/>
        <a:ext cx="8438120" cy="1196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Споры, связанные с расчетом сальдо встречных обязательств</a:t>
          </a:r>
        </a:p>
      </dsp:txBody>
      <dsp:txXfrm>
        <a:off x="626360" y="0"/>
        <a:ext cx="8198998" cy="1252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099" y="0"/>
          <a:ext cx="964688" cy="9646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482344" y="0"/>
          <a:ext cx="8642542" cy="96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Использование при расчете сальдо заранее согласованной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для каждого периода суммы прекращения договора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344" y="0"/>
        <a:ext cx="8642542" cy="964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92E4-FDE1-4075-95DA-1E6B28C1EE04}">
      <dsp:nvSpPr>
        <dsp:cNvPr id="0" name=""/>
        <dsp:cNvSpPr/>
      </dsp:nvSpPr>
      <dsp:spPr>
        <a:xfrm>
          <a:off x="1428" y="0"/>
          <a:ext cx="1252719" cy="1252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D616A-774B-48F6-AFE1-B7D4133501F2}">
      <dsp:nvSpPr>
        <dsp:cNvPr id="0" name=""/>
        <dsp:cNvSpPr/>
      </dsp:nvSpPr>
      <dsp:spPr>
        <a:xfrm>
          <a:off x="626360" y="0"/>
          <a:ext cx="8198998" cy="1252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Споры, связанные с расчетом сальдо встречных обязательств</a:t>
          </a:r>
        </a:p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latin typeface="Arial" panose="020B0604020202020204" pitchFamily="34" charset="0"/>
              <a:cs typeface="Arial" panose="020B0604020202020204" pitchFamily="34" charset="0"/>
            </a:rPr>
            <a:t>Включение в расчет сальдо платы за пользование имуществом в период между расторжением договора и возвратом имущества </a:t>
          </a:r>
        </a:p>
      </dsp:txBody>
      <dsp:txXfrm>
        <a:off x="626360" y="0"/>
        <a:ext cx="8198998" cy="125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C9C8E9-7CB2-460A-8EDF-52795212E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76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C5FDC0-F594-444C-8C0D-7119C9E6D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976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065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51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50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9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22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24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28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61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197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601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51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54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131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98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168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60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27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10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119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040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0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500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85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61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84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76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8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EAD4C-C1DE-41AA-BDA1-D28AC0F70004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4343400"/>
            <a:ext cx="5875338" cy="4383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07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F2945D4B-5811-45F4-A6BE-298F6A398B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83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60647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5278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04400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00684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02325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33888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D0185-818E-4BCD-8343-1F0DB93975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4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C0888-04D5-48FD-9CF0-57AA0E00A9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0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D6759-8ABB-4777-B16B-0E3B4CD2B4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93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CCE6E-0809-4967-9B52-F51378E112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42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0941B-CE5D-4BEC-BC4B-BFF51CD860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47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5259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C83C7-9924-4FE1-9C38-64E51FD879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09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0B264-8031-4096-B186-6FD0AC5194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98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6A53-A3C9-498D-95D6-11B8F9FE656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4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07106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A923B96-2677-424A-8565-5D7A23FA7B5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101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law@leasesupport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4B5998-310D-8B4A-B0B5-64E6EA873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3400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Актуальная арбитражная практика по спорам, связанным с досрочным расторжением договора лизинга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D217B7-F974-584C-953E-122421FB9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53136"/>
            <a:ext cx="6858000" cy="1655762"/>
          </a:xfrm>
        </p:spPr>
        <p:txBody>
          <a:bodyPr>
            <a:normAutofit/>
          </a:bodyPr>
          <a:lstStyle/>
          <a:p>
            <a:r>
              <a:rPr lang="ru-RU" sz="2400" dirty="0"/>
              <a:t>Станислав </a:t>
            </a:r>
            <a:r>
              <a:rPr lang="ru-RU" sz="2400" dirty="0" err="1"/>
              <a:t>Ковынев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D6C55F-A88F-B24B-AA8C-1288C060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272" y="5815736"/>
            <a:ext cx="3932137" cy="377825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16</a:t>
            </a:r>
            <a:r>
              <a:rPr lang="en-US" sz="1800" dirty="0"/>
              <a:t>.09.2024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3953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7728528"/>
              </p:ext>
            </p:extLst>
          </p:nvPr>
        </p:nvGraphicFramePr>
        <p:xfrm>
          <a:off x="19114" y="16040"/>
          <a:ext cx="9124886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746" y="1038842"/>
            <a:ext cx="9128254" cy="5832822"/>
          </a:xfrm>
        </p:spPr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Лизингодателем </a:t>
            </a:r>
            <a:r>
              <a:rPr lang="ru-RU" dirty="0"/>
              <a:t>осуществлен расчет сальдо по формуле, основанной на заранее определенной сумме прекращения сделки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i="1" u="sng" dirty="0" smtClean="0"/>
              <a:t>Позиция </a:t>
            </a:r>
            <a:r>
              <a:rPr lang="ru-RU" i="1" u="sng" dirty="0"/>
              <a:t>суда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Порядок определения сальдо, установленный Правилами лизинга, не позволяет провести сравнение встречных предоставлений сторон непосредственным </a:t>
            </a:r>
            <a:r>
              <a:rPr lang="ru-RU" dirty="0" smtClean="0"/>
              <a:t>образом.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Требования </a:t>
            </a:r>
            <a:r>
              <a:rPr lang="ru-RU" dirty="0"/>
              <a:t>лизингодателя основаны на "сумме закрытия сделки", в отношении которой лизинговой компанией не представлены доказательства, раскрывающие принцип определения указанной суммы: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dirty="0" smtClean="0"/>
              <a:t>не </a:t>
            </a:r>
            <a:r>
              <a:rPr lang="ru-RU" dirty="0"/>
              <a:t>раскрыта </a:t>
            </a:r>
            <a:r>
              <a:rPr lang="ru-RU" dirty="0" smtClean="0"/>
              <a:t>применяемая формула </a:t>
            </a:r>
            <a:r>
              <a:rPr lang="ru-RU" dirty="0"/>
              <a:t>расчета спорной суммы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dirty="0" smtClean="0"/>
              <a:t>не раскрыта </a:t>
            </a:r>
            <a:r>
              <a:rPr lang="ru-RU" dirty="0"/>
              <a:t>применяемая </a:t>
            </a:r>
            <a:r>
              <a:rPr lang="ru-RU" dirty="0" smtClean="0"/>
              <a:t>для </a:t>
            </a:r>
            <a:r>
              <a:rPr lang="ru-RU" dirty="0"/>
              <a:t>целей </a:t>
            </a:r>
            <a:r>
              <a:rPr lang="ru-RU" dirty="0" smtClean="0"/>
              <a:t>расчета </a:t>
            </a:r>
            <a:r>
              <a:rPr lang="ru-RU" dirty="0"/>
              <a:t>процентная ставка, 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не </a:t>
            </a:r>
            <a:r>
              <a:rPr lang="ru-RU" dirty="0"/>
              <a:t>раскрыт порядок формирования суммы досрочного прекращения сделки</a:t>
            </a:r>
          </a:p>
          <a:p>
            <a:pPr marL="0" indent="0">
              <a:buNone/>
              <a:defRPr/>
            </a:pPr>
            <a:r>
              <a:rPr lang="ru-RU" dirty="0" smtClean="0"/>
              <a:t>- сумма </a:t>
            </a:r>
            <a:r>
              <a:rPr lang="ru-RU" dirty="0"/>
              <a:t>закрытия сделки практически полностью включает задолженность по лизинговым платежам до окончания срока </a:t>
            </a:r>
            <a:r>
              <a:rPr lang="ru-RU" dirty="0" smtClean="0"/>
              <a:t>лизинга</a:t>
            </a:r>
            <a:endParaRPr lang="ru-RU" dirty="0"/>
          </a:p>
          <a:p>
            <a:pPr marL="0" indent="0">
              <a:buNone/>
              <a:defRPr/>
            </a:pPr>
            <a:r>
              <a:rPr lang="ru-RU" sz="1400" b="1" dirty="0"/>
              <a:t>Постановление Арбитражного суда Московского округа от 31.05.2024 № Ф05-6502/2024 по делу № А40-259360/2022, Постановление Арбитражного суда Московского округа от 19 января 2024 г. по делу № А40-6894/2023, Постановление Арбитражного суда Московского округа от 1 марта 2024 г. по делу № А40-36076/2023 Постановление Арбитражного суда Северо-Западного округа от 22.08.2024 № Ф07-10431/2024 по делу № А56-70495/2023</a:t>
            </a:r>
          </a:p>
          <a:p>
            <a:pPr marL="0" indent="0">
              <a:buNone/>
              <a:defRPr/>
            </a:pPr>
            <a:endParaRPr lang="ru-RU" sz="1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8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7135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отличие от арендных платежей, выступающих доходом собственника от передачи вещи во временное владение и пользование  другим лицам и уплачиваемых в зависимости от времени нахождения вещи у арендатора, лизинговые платежи устанавливаются по принципу окупаемости вложений лизингодателя и период нахождения имущества во владении лизингополучателя имеет значение только для начисления платы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рамках лизинговых отношениях лизингополучатель пользуется финансированием, а не предметом лизинга. Период пользования предметом лизинга с даты расторжения договора по дату возврата имущества, за который лизингодатель рассчитал плату в соответствии с условиями договора, входит в период пользования финансированием, плата за которое включена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сальдо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ВС РФ от 09.10.2022 года № 305-ЭС22-6543, Постановление Арбитражного суда Московского округа от 31.07.2024 N Ф05-12628/2024 по делу N А40-202130/2023.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13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785734"/>
              </p:ext>
            </p:extLst>
          </p:nvPr>
        </p:nvGraphicFramePr>
        <p:xfrm>
          <a:off x="19114" y="16040"/>
          <a:ext cx="8825358" cy="118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340768"/>
            <a:ext cx="8825358" cy="5472782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возлагает на лизингополучателя обязанность внесения одного и того же предоставления дважды: возврата финансирования и внесения платы за пользование финансированием, начисленной до дня возврата финансирования, а также задолженности по лизинговым платежам, в объем которой уже частично вошел как возврат финансирования, как и плата за пользованием им за соответствующие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Лизингодатель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получает возможность извлечь двойную выгоду: получить доход от размещения одних и тех же средств как за счет лизингополучателя по расторгнутому договору, так и за счет контрагентов по новым договорам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ВС РФ от 18 октября 2023 г. № 305-ЭС23-8962, Постановление Арбитражного суда Московского округа от 07.08.2024 № Ф05-33376/2022 по делу № А40-245214/2021 Постановление Арбитражного суда Московского округа от 7 февраля 2024 г года по делу N А40-166473/2021</a:t>
            </a:r>
          </a:p>
        </p:txBody>
      </p:sp>
    </p:spTree>
    <p:extLst>
      <p:ext uri="{BB962C8B-B14F-4D97-AF65-F5344CB8AC3E}">
        <p14:creationId xmlns:p14="http://schemas.microsoft.com/office/powerpoint/2010/main" val="98227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58730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сальдо без учета права лизингополучателя на уменьшение неустойки является неправомерным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требующей доказывания принимается двукратный размер ключевой ставки ЦБ РФ)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завышенный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 неустойки был навязан слабой стороне договора, и, учитывая его обременительный характер, удовлетворение просьбы слабой стороны (ответчика) о снижении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неустойки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становится обязанностью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02.07.2024 № Ф05-10203/2024 по делу № А40-147926/2023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54175645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величина заранее согласованных потерь (убытков) установлена в договоре в твердой сумме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лизингополучателем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приводятся убедительные доводы, свидетельствующие о несоответствии этой суммы реальной величине потерь, которые могли возникнуть у лизингодателя -  на последнего переходит бремя обоснования принципов, положенных в основу оценки потерь, а также раскрытия данных, на основании которых в договоре была установлена твердая величина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компенсации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Уклонение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лизингодателя  от раскрытия указанных доказательств лишает его права ссылаться на заранее оцененную величину потерь </a:t>
            </a: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Арбитражного суда Московского округа от 07.08.2024 № Ф05-33376/2022 по делу № А40-245214/2021, Постановление Арбитражного суда Московского округа от 07.08.2024 № Ф05-33376/2022 по делу № А40-245214/2021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8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8907683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суда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Требование о взыскании неустойки заявлено впервые по истечение существенного промежутка времени с момента нарушения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обязательства,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свидетельствует о злоупотреблении лизингодателем своими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течение продолжительного периода лизингодатель не запрашивал у лизингополучателя документы, непредставление которых послужило основанием для начисления неустойки, что свидетельствует о том, что у ответчика отсутствовал какой-либо интерес в 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06.08.2024 № Ф05-14473/2024 по делу № А40-2766/2023, Постановление Арбитражного суда Московского округа от 05.08.2024 № Ф05-12098/2024 по делу № А40-25751/2023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8727044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суда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целях исключения двойного взыскания при определении сальдо встречных обязательств из суммы предоставленного лизингополучателю финансирования, …. должны быть исключены суммы лизинговых платежей (неустоек, процентов), в отношении которых имеются вступившие в законную силу судебные акты об их взыскании по тому же договору, но фактически не уплаченные лизингополучателем на момент рассмотрения дела</a:t>
            </a: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14 Обзора, Постановление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Арбитражного суда Западно-Сибирского округа от 12 февраля 2024 года по делу № А27-17778/202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73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9931421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Удовлетворение требования о внесении платы за финансирование за период, когда оно фактически уже возвращено, и получение лизингодателем дохода от предоставления финансирования за весь предполагавшийся срок действия договора лизинга, несмотря на досрочный возврат финансирования предоставляет лизингодателю возможность извлечь двойную выгоду от предоставления в пользование разным лицам одной и той же денежной суммы и несправедливо обременяет лизингополучателя, возлагая на него обязанность по выплате компенсации, которая в значительной мере не соответствует величине имущественных потерь лизинговой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выплате компенсации подлежит удовлетворению, при условии доказанности его разумности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ВС РФ № 307-ЭС22-18849 Дело № А56-32857/2021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203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367027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подлежащая включению в расчет, определена расчетным путем исходя из доли лизингополучателя в праве собственности на предметы лизинга, которая, в свою очередь, определена как отношение суммы полученных лизинговых платежей к сумме договоров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 Позиция суда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долевой собственности лизингодателя и лизингополучателя на предмет лизинга не соответствует правовой природе лизинговых отношений. За лизинговой компанией сохраняется право индивидуальной собственности на предмет лизинга в течение всего срока действия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22.08.2024 № Ф05-16761/2024 по делу № А40-210564/2023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78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0641332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 fontScale="92500"/>
          </a:bodyPr>
          <a:lstStyle/>
          <a:p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Расходы должны быть экономически обоснованы и документально подтверждены. Основанием для отказа в удовлетворении требований лизингодателя о включении расходов в сальдо могут являться: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наличие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исполнительного листа и не предъявление его к исполнению;</a:t>
            </a:r>
          </a:p>
          <a:p>
            <a:pPr marL="0" indent="0"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о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тсутствие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разумных объяснений понесённых расходов</a:t>
            </a:r>
          </a:p>
          <a:p>
            <a:pPr marL="0" indent="0"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высокой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стоимостью расходов (½ стоимости финансирования) </a:t>
            </a:r>
          </a:p>
          <a:p>
            <a:pPr marL="0" indent="0"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отсутствие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документального обоснования понесенных расходов</a:t>
            </a:r>
          </a:p>
          <a:p>
            <a:pPr marL="0" indent="0"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завышенная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расходов по сравнению с их рыночной стоимостью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Арбитражного суда Московского округа от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10.04.2024 № Ф05-1865/2024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делу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№ А40-226272/2022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, Постановление Арбитражного суда Московского округа от 7 февраля 2024 года по делу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А40-226268/2022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77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25" y="188640"/>
            <a:ext cx="88569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21" y="1052736"/>
            <a:ext cx="8856984" cy="5204651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70000"/>
              </a:lnSpc>
              <a:defRPr/>
            </a:pPr>
            <a:r>
              <a:rPr lang="ru-RU" sz="4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Споры, связанные с односторонним отказом от исполнения договора лизинга</a:t>
            </a:r>
          </a:p>
          <a:p>
            <a:pPr algn="l">
              <a:lnSpc>
                <a:spcPct val="170000"/>
              </a:lnSpc>
              <a:defRPr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2.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Споры,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связанные с расчетом сальдо встречных обязательств</a:t>
            </a:r>
          </a:p>
          <a:p>
            <a:pPr algn="l">
              <a:lnSpc>
                <a:spcPct val="170000"/>
              </a:lnSpc>
              <a:defRPr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3.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Споры,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связанные с признанием недействительными отдельных положений договора лизинга</a:t>
            </a:r>
          </a:p>
          <a:p>
            <a:pPr algn="l">
              <a:lnSpc>
                <a:spcPct val="170000"/>
              </a:lnSpc>
              <a:defRPr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4.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Споры,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связанные с реализацией изъятого предмета лизинга</a:t>
            </a:r>
          </a:p>
          <a:p>
            <a:pPr algn="l">
              <a:lnSpc>
                <a:spcPct val="170000"/>
              </a:lnSpc>
              <a:defRPr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5. Споры, связанные с нарушением поставщиком, обязательств по договору поставки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1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87446977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Исключения НДС только из стоимости возвращенного  предмета лизинга без учета всей совокупности общих денежных предоставлений в сделке в целом приводит к дисбалансу взаимных прав и обязанностей сторон.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 определения завершающей договорной обязанности имеет характер несправедливого договорного условия, создающего искусственные основания для занижения величины встречного предоставления лизингополучателя.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расходы лизингодателя по уплате налога на добавленную стоимость от операции, связанной с реализацией годных остатков, не являются убытками, а являются ничем иным как издержками лизингодателя, возникающими при исполнении договора, которые учитываются в составе лизинговых платежей (покрываются за счет входящей в их структуру платы за финансирование). </a:t>
            </a: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 РФ  № 305-ЭС23-18327от 06.02.2024 года, Постановление Арбитражного суда Московского округа от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12.04.2024 № Ф05-2684/2024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делу № А40-248426/2022 (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тоталь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), Постановление Арбитражного суда Московского округа от 22.05.2024 № Ф05-6790/2024 по делу № А40-133748/2023, Постановление Арбитражного суда Московского округа от 28.05.2024 N Ф05-5679/2024 по делу N А40-58151/2023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1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6235304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об отказе от предъявления взаимных претензий/требований по взаиморасчетам, заключенное сторонами при досрочном расторжения договора недействительно, в силу императивных положений законодательства о недопустимости получения неосновательного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обогащения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Северо-Западного округа от 17.05.2024 № Ф07-3294/2024 по делу № А56-24207/2023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3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77538153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договора лизинга о преимущественном удовлетворении требований лизингодателя по уплате неустойки перед погашением основного долга (лизинговых платежей) является ничтожным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произведенного платежа, недостаточная для исполнения денежного обязательства полностью, при отсутствии иного соглашения погашает прежде всего издержки кредитора по получению исполнения, затем - проценты, а в оставшейся части - основную сумму долга (статья 319 ГК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РФ)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процентами понимаются проценты, являющиеся платой за пользование денежными средствами (например, статья 317.1., 809, 823 ГК РФ).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Начисляемые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сумму задолженности неустойки, к указанным в статье 319 ГК РФ процентам не относятся и погашаются после суммы основного долга (пункт 37 постановления Пленума ВС РФ от 22.11.2016 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54)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Северо-Западного округа от 18.07.2024 № Ф07-7269/2024 по делу № А56-34961/2023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4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93138094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052736"/>
            <a:ext cx="8825358" cy="576081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ликвидного оборудования – от 3 до 6 месяцев </a:t>
            </a:r>
          </a:p>
          <a:p>
            <a:pPr marL="0" indent="0"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отдельных случаях – 12 – 14 месяцев </a:t>
            </a:r>
          </a:p>
          <a:p>
            <a:pPr marL="0" indent="0"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Факторы влияющие на позицию суда </a:t>
            </a:r>
          </a:p>
          <a:p>
            <a:pPr>
              <a:buFontTx/>
              <a:buChar char="-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низколиквидно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оборудовани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диновременно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изъяти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и реализаци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большой партии имущества;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наличия в изъятом имуществе существенных дефектов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реализация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предмета лизинга за пределами разумного срока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лизингодателя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быть признаны недобросовестными в этом случае для целей расчета сальдо используется оценочная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стоимость имущества</a:t>
            </a:r>
          </a:p>
          <a:p>
            <a:pPr marL="0" indent="0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Пункты 17-18 Обзора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Включение в текст договора условия «о разумном сроке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оспоримым </a:t>
            </a:r>
          </a:p>
          <a:p>
            <a:pPr marL="0" indent="0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27.03.2024 года № Ф05-32880/2023 по делу № А40-284278/2022</a:t>
            </a:r>
          </a:p>
        </p:txBody>
      </p:sp>
    </p:spTree>
    <p:extLst>
      <p:ext uri="{BB962C8B-B14F-4D97-AF65-F5344CB8AC3E}">
        <p14:creationId xmlns:p14="http://schemas.microsoft.com/office/powerpoint/2010/main" val="416827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04919128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Реализация вне торгов – риск возникновения обязанности лизингодателя по доказыванию соответствия цены реализации предмета лизинга его рыночной стоимости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Факторы </a:t>
            </a:r>
            <a:r>
              <a:rPr lang="ru-RU" dirty="0"/>
              <a:t>влияющие на судебное </a:t>
            </a:r>
            <a:r>
              <a:rPr lang="ru-RU" dirty="0" smtClean="0"/>
              <a:t>решение: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прозрачная процедура продажи предмета </a:t>
            </a:r>
            <a:r>
              <a:rPr lang="ru-RU" dirty="0" smtClean="0"/>
              <a:t>лизинга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период времени, прошедший между изъятием и </a:t>
            </a:r>
            <a:r>
              <a:rPr lang="ru-RU" dirty="0" smtClean="0"/>
              <a:t>реализацией имущества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/>
              <a:t>нескольких отчетов, цены в которых существенно различаются;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участие </a:t>
            </a:r>
            <a:r>
              <a:rPr lang="ru-RU" dirty="0"/>
              <a:t>лизингополучателя в проведении </a:t>
            </a:r>
            <a:r>
              <a:rPr lang="ru-RU" dirty="0" smtClean="0"/>
              <a:t>оценки и, </a:t>
            </a:r>
            <a:r>
              <a:rPr lang="ru-RU" dirty="0"/>
              <a:t>информирование последнего о времени и месте ее </a:t>
            </a:r>
            <a:r>
              <a:rPr lang="ru-RU" dirty="0" smtClean="0"/>
              <a:t>проведения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уведомление </a:t>
            </a:r>
            <a:r>
              <a:rPr lang="ru-RU" dirty="0"/>
              <a:t>лизингополучателя о времени и способе реализации, предоставление информации о площадках, на которых будет размещено объявление о реализации имущества </a:t>
            </a:r>
          </a:p>
          <a:p>
            <a:pPr marL="0" indent="0">
              <a:buNone/>
            </a:pPr>
            <a:r>
              <a:rPr lang="ru-RU" sz="1400" b="1" dirty="0"/>
              <a:t>Постановление Арбитражного суда Московского округа от 24.07.2024 № Ф05-10010/2024 по делу № А40-274316/2022</a:t>
            </a:r>
            <a:r>
              <a:rPr lang="en-US" sz="1400" b="1" dirty="0"/>
              <a:t> </a:t>
            </a:r>
            <a:r>
              <a:rPr lang="ru-RU" sz="1400" b="1" dirty="0"/>
              <a:t>, Постановление Арбитражного суда Московского округа от 22.07.2024 № Ф05-14964/2024 по делу № А40-14048/2023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0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4888327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 lnSpcReduction="10000"/>
          </a:bodyPr>
          <a:lstStyle/>
          <a:p>
            <a:r>
              <a:rPr lang="ru-RU" sz="1700" dirty="0"/>
              <a:t>Продажа предмета лизинга без проведения открытых торгов - при существенном расхождении между ценой реализации предмета лизинга и рыночной стоимостью на лизингодателя возлагается бремя доказывания разумности и добросовестности его действий при организации продажи предмета лизинга.</a:t>
            </a:r>
            <a:r>
              <a:rPr lang="ru-RU" dirty="0"/>
              <a:t/>
            </a:r>
            <a:br>
              <a:rPr lang="ru-RU" dirty="0"/>
            </a:br>
            <a:r>
              <a:rPr lang="ru-RU" sz="1500" b="1" dirty="0"/>
              <a:t>Пункт 20 Обзора</a:t>
            </a:r>
          </a:p>
          <a:p>
            <a:pPr lvl="0"/>
            <a:r>
              <a:rPr lang="ru-RU" sz="1700" dirty="0"/>
              <a:t>Обзор не содержит указания об определении существенного занижения цены реализации предмета лизинга по отношению к рыночной стоимости имущества исключительно более, чем в два раза</a:t>
            </a:r>
          </a:p>
          <a:p>
            <a:pPr marL="0" lvl="0" indent="0">
              <a:buNone/>
            </a:pPr>
            <a:r>
              <a:rPr lang="ru-RU" sz="1500" b="1" dirty="0"/>
              <a:t>Постановление Арбитражного суда Московского округа от 24.07.2024 </a:t>
            </a:r>
            <a:r>
              <a:rPr lang="en-US" sz="1500" b="1" dirty="0"/>
              <a:t>N</a:t>
            </a:r>
            <a:r>
              <a:rPr lang="ru-RU" sz="1500" b="1" dirty="0"/>
              <a:t> Ф05-10010/2024 по делу </a:t>
            </a:r>
            <a:r>
              <a:rPr lang="en-US" sz="1500" b="1" dirty="0"/>
              <a:t>N</a:t>
            </a:r>
            <a:r>
              <a:rPr lang="ru-RU" sz="1500" b="1" dirty="0"/>
              <a:t> А40-274316/2022</a:t>
            </a:r>
          </a:p>
          <a:p>
            <a:pPr lvl="0"/>
            <a:r>
              <a:rPr lang="ru-RU" dirty="0"/>
              <a:t>Критерий существенности отклонения цены от оценочной стоимости: </a:t>
            </a:r>
          </a:p>
          <a:p>
            <a:pPr lvl="0">
              <a:buFontTx/>
              <a:buChar char="-"/>
            </a:pPr>
            <a:r>
              <a:rPr lang="ru-RU" dirty="0"/>
              <a:t>отклонение цены менее, чем на 50 %, не является существенным;</a:t>
            </a:r>
          </a:p>
          <a:p>
            <a:pPr marL="0" lvl="0" indent="0">
              <a:buNone/>
            </a:pPr>
            <a:r>
              <a:rPr lang="ru-RU" sz="1400" b="1" dirty="0"/>
              <a:t>Арбитражный суд Северо-Западного округа в постановлении от 04.07.2024 № Ф07-5830/2024 по делу № А56-24692/2023 </a:t>
            </a:r>
          </a:p>
          <a:p>
            <a:pPr marL="0" indent="0">
              <a:buNone/>
            </a:pPr>
            <a:r>
              <a:rPr lang="ru-RU" sz="1900" dirty="0"/>
              <a:t>- существенным является отклонение в цене на 17 %, 25, 65 % </a:t>
            </a:r>
          </a:p>
          <a:p>
            <a:pPr marL="0" lvl="0" indent="0">
              <a:buNone/>
            </a:pPr>
            <a:r>
              <a:rPr lang="ru-RU" sz="1400" b="1" dirty="0"/>
              <a:t>Постановление Арбитражного суда Московского округа от 24.07.2024 № Ф05-10010/2024 по делу № А40-274316/2022, Постановление АС МО от 26.06.2024 № Ф05-10267/2024 по делу № А40-274322/2022, Постановление Арбитражного суда Московского округа в от 08.07.2024 № Ф05-35784/2021 по делу № А40-42326/2021</a:t>
            </a:r>
          </a:p>
        </p:txBody>
      </p:sp>
    </p:spTree>
    <p:extLst>
      <p:ext uri="{BB962C8B-B14F-4D97-AF65-F5344CB8AC3E}">
        <p14:creationId xmlns:p14="http://schemas.microsoft.com/office/powerpoint/2010/main" val="4192221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4481903"/>
              </p:ext>
            </p:extLst>
          </p:nvPr>
        </p:nvGraphicFramePr>
        <p:xfrm>
          <a:off x="19114" y="16040"/>
          <a:ext cx="9017382" cy="82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908720"/>
            <a:ext cx="8825358" cy="5904830"/>
          </a:xfrm>
        </p:spPr>
        <p:txBody>
          <a:bodyPr rtlCol="0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Выбор продавца лизингодателем </a:t>
            </a:r>
          </a:p>
          <a:p>
            <a:pPr marL="0" indent="0">
              <a:buNone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11.04.2024 N Ф05-4077/2024 по делу N А40-124416/2023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должной осмотрительности в действиях лизингодателя при исполнении договора поставки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квалификацию действий лизингодателя как неосмотрительные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перечисление авансового платежа в размере близком к 100 % стоимости предмета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перечисление части аванса после того как стало понятно что имущество не будет передано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выполнение действий, направленных на выяснение правового статуса предмета лизинга (продавец не является собственников, имущество находился под арестом или иными обретениями)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проверки лизингодателем наличия предмета лизинга в распоряжении поставщика.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квалификацию действий лизингодателя как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добросовестных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проверка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поставщика,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осмотр имущества,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истребование и получение документов, подтверждающих наличие права собственности на предмет лизинга</a:t>
            </a:r>
          </a:p>
          <a:p>
            <a:pPr marL="0" indent="0">
              <a:buNone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05.07.2024 N Ф05-10099/2024 по делу N А40-199101/2023, Постановление Арбитражного суда Уральского округа от 29.03.2024 года № Ф09-9818/23 по делу № А76-1040/2022.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34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3790785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124744"/>
            <a:ext cx="8825358" cy="61208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Суд удовлетворил требование лизингополучателя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возврате аванса уплаченного лизингодателю по договору лизинга не исполненному по причине не поставки товара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должной осмотрительности – оплата 100 %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аванса;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Вступившее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силу решение суда о возврате продавцом сумм полученных в счет стоимости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Лизингодатель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принимал участия в приемке товара от продавца (не произвел осмотр предмета лизинга), не отказался от договора поставки после того, как были выявлены недостатки товара; произвел оплату 100 % стоимости товара, не убедившись в его наличии и качестве, в то время как критерием разумности является перечисление аванса в размере 50 % от стоимости товара. </a:t>
            </a:r>
          </a:p>
          <a:p>
            <a:pPr marL="0" indent="0">
              <a:buNone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Западно-Сибирского округа от 03.05.2024 N Ф04-925/2024 по делу N А70-19983/2022</a:t>
            </a:r>
          </a:p>
          <a:p>
            <a:endParaRPr lang="ru-RU" sz="2000" dirty="0"/>
          </a:p>
          <a:p>
            <a:pPr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8138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124744"/>
            <a:ext cx="8825358" cy="61208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удовлетворил требования лизингодателя об отказе в возврате аванса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лизингодателя отсутствуют обязательства по возврату полученных от лизингополучателя денежных средств до возврата продавцом полученного по договору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вступившего в силу решения о взыскании с поставщика задолженности по договору поставки и открытие исполнительного производства не могут приравниваться к фактическому возврату поставщиком денежных средств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Северо-Кавказского округа от 7 марта 2024 года по делу № А63-5505/2020, Постановление Арбитражного суда Московского округа от 08.04.2024 N Ф05-3884/2024 по делу N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А40-285695/2022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  <a:p>
            <a:pPr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407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6096066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980728"/>
            <a:ext cx="8825358" cy="583282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Суд удовлетворил требование лизингополучателя о возврате аванса уплаченного лизингодателю по договору лизинга не исполненному по причине не поставки товара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Договор лизинга заключен в рамках процедуры закупки у единственного поставщика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возврате аванса только после получения средств от поставщика, нарушает баланс интересов сторон, имеет характер несправедливого, создающего искусственные основания для возможности невозврата денежных средств, оплаченных лизингополучателем. </a:t>
            </a:r>
          </a:p>
          <a:p>
            <a:pPr marL="0" indent="0">
              <a:buNone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11.04.2024 N Ф05-4077/2024 по делу N А40-124416/2023</a:t>
            </a:r>
          </a:p>
          <a:p>
            <a:endParaRPr lang="ru-RU" sz="2000" dirty="0"/>
          </a:p>
          <a:p>
            <a:pPr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82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35734179"/>
              </p:ext>
            </p:extLst>
          </p:nvPr>
        </p:nvGraphicFramePr>
        <p:xfrm>
          <a:off x="0" y="0"/>
          <a:ext cx="9036496" cy="12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340768"/>
            <a:ext cx="8825358" cy="5688632"/>
          </a:xfrm>
        </p:spPr>
        <p:txBody>
          <a:bodyPr rtlCol="0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Базовое условие </a:t>
            </a:r>
          </a:p>
          <a:p>
            <a:pPr marL="0" indent="0"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Пункт 13 Обзора судебной практики по спорам, связанным с договором финансовой аренды (лизинга) 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твержден Президиумом Верховного Суда Российской Федерации 27.10.2021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года (далее – Обзор) с договором финансовой аренды (лизинга)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Суд вправе отказать в изъятии предмета лизинга при расторжении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договора,: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допущенное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лизингополучателем нарушение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незначительно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задолженности явно несоразмерен стоимости изымаемого имущества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лишение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лизингополучателя возможности владеть и пользоваться предметом лизинга способно привести к наступлению для него значительных имущественных потерь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обязательства лизингополучателем незначительно и размер требований лизингодателя явно несоразмерен размеру предоставленного лизингополучателю финансирования при том, что одновременно соблюдены следующие условия: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1) сумма неисполненного обязательства составляет менее чем 5% от размера стоимости предмета лизинга;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период просрочки исполнения обязательства лизингополучателем составляет менее чем 3 месяца.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Презумпция незначительности нарушения является опровержимой, то есть лизингополучатель вправе доказывать отсутствие основания для изъятия предмета лизинга и при ином соотношении размера задолженности и стоимости предмета лизинга.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263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39972042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980728"/>
            <a:ext cx="8825358" cy="583282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Исковые требования удовлетворены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Лизингодателем проявлена должная осмотрительность, в том числе осуществлен осмотр предмета лизинга, сумма аванса – 20  % стоимости предмета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продавцу не исключает возможности обратиться с таким требованием к несущему солидарную ответственность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лизингополучателю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лизингодателем от третьего лица удовлетворение подлежит учету при расчете на момент возврата финансирования. Наличие вступившего в законную силу судебного решения о взыскании с поставщика задолженности по договору поставки не является основанием для отказа в удовлетворении исковых требований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лизингодателя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лизингополучатель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является стороной договора поставки и согласовал условия оплаты. Оплата товара, являлось встречным исполнением по отношению к обязательствам Поставщика по предоставлению гарантийного письма с приложенным ЭПТС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счетом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03.07.2024 № Ф05-11127/2024 по делу № А40-184373/2022, Постановление Арбитражного суда Московского округа от 03.07.2024 № Ф05-35076/2023 по делу № А41-12441/2023, Постановление Арбитражного суда Московского округа от 15.03.2024 года № Ф05-35039/2023 по делу № А41-12434/2023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908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07465072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832822"/>
          </a:xfrm>
        </p:spPr>
        <p:txBody>
          <a:bodyPr rtlCol="0">
            <a:norm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тказ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взыскании неустойки лизингополучателем не соответствует нормам гражданского законодательства и нарушает права лизингополучателя на привлечение поставщика к гражданско-правовой ответственности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20.06.2024 № Ф05-6404/2024 по делу № А40-122102/2023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неисполнения обязательств продавцом несет лизингополучатель, который обязан вносить лизинговые платежи независимо от получения предмета лизинга во владение, право требования в отношении неустойки и иных санкций за нарушение договора купли-продажи принадлежит лизингополучателю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11.07.2024 № Ф05-7854/2024 по делу № А40-100480/2023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право лизингополучателя на взыскание неустойки за нарушение срока поставки не обусловлено обязанностью внесения лизинговых платежей.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принятии решении о взыскании неустойки в пользу лизингополучателя необходимо учитывать факт внесения последним аванс лизингодателю, который затем был уплачен продавцу. 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27.08.2024 № Ф05-647/2024 по делу № А40-304047/2022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1600" b="1" dirty="0"/>
          </a:p>
          <a:p>
            <a:pPr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4119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5852154"/>
              </p:ext>
            </p:extLst>
          </p:nvPr>
        </p:nvGraphicFramePr>
        <p:xfrm>
          <a:off x="19114" y="16040"/>
          <a:ext cx="9017382" cy="96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980728"/>
            <a:ext cx="8825358" cy="5832822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Требование лизингополучателя: - уменьшить размер лизинговых платежей, поскольку нет возможности осуществления гарантийного ремонта.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суда: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условиях гарантийного обслуживания транспортных средств, в том числе обусловленные внешними факторами, не могут быть поводом для освобождения лизингополучателя от исполнения его обязательств по уплате лизинговых платежей, поскольку это означало бы отказ от возврата полученного в долг финансирования.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25.07.2024 № Ф05-13275/2024 по делу №  А40-285307/2022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Требование лизингодателя и возврат лизинговых платежей по причине неоднократного выявления недостатков в течение гарантийного срока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удовлетворении требований отказано. Отказ мотивирован: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добросовестностью действий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лизингодателя направленных на урегулирование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готовностью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поставщика осуществить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лизингополучателя от договора до завершения переговоров о ремонте;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предоставлением первичных документов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09.08.2024 № Ф05-11797/2024 по делу № А40-55869/2023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2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8784976" cy="2088232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915816" y="764704"/>
            <a:ext cx="590465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Станислав </a:t>
            </a:r>
            <a:r>
              <a:rPr lang="ru-RU" sz="2400" dirty="0" smtClean="0"/>
              <a:t>Ковынев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Руководитель </a:t>
            </a:r>
            <a:r>
              <a:rPr lang="ru-RU" sz="2400" dirty="0"/>
              <a:t>проекта «Лизинг: правовая поддержка</a:t>
            </a:r>
            <a:r>
              <a:rPr lang="ru-RU" sz="2400" dirty="0" smtClean="0"/>
              <a:t>»</a:t>
            </a:r>
            <a:endParaRPr lang="en-US" sz="2400" dirty="0"/>
          </a:p>
          <a:p>
            <a:pPr marL="0" lvl="0" indent="0">
              <a:buNone/>
            </a:pPr>
            <a:r>
              <a:rPr lang="ru-RU" sz="2400" dirty="0" smtClean="0"/>
              <a:t>Телефон</a:t>
            </a:r>
            <a:r>
              <a:rPr lang="ru-RU" sz="2400" dirty="0"/>
              <a:t>: + 7 903 7995710 </a:t>
            </a:r>
            <a:br>
              <a:rPr lang="ru-RU" sz="2400" dirty="0"/>
            </a:br>
            <a:r>
              <a:rPr lang="en-US" sz="2400" dirty="0" err="1"/>
              <a:t>Emal</a:t>
            </a:r>
            <a:r>
              <a:rPr lang="en-US" sz="2400" dirty="0"/>
              <a:t>: </a:t>
            </a:r>
            <a:r>
              <a:rPr lang="en-US" sz="2400" dirty="0" smtClean="0">
                <a:hlinkClick r:id="rId2"/>
              </a:rPr>
              <a:t>law@leasesupport.ru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/>
              <a:t>https://</a:t>
            </a:r>
            <a:r>
              <a:rPr lang="en-US" sz="2400" dirty="0" smtClean="0"/>
              <a:t>leasesupport.ru</a:t>
            </a:r>
          </a:p>
          <a:p>
            <a:pPr marL="0" lvl="0" indent="0">
              <a:buNone/>
            </a:pPr>
            <a:r>
              <a:rPr lang="ru-RU" sz="2400" dirty="0" smtClean="0"/>
              <a:t>Руководитель </a:t>
            </a:r>
            <a:r>
              <a:rPr lang="ru-RU" sz="2400" dirty="0"/>
              <a:t>практики </a:t>
            </a:r>
            <a:r>
              <a:rPr lang="ru-RU" sz="2400" dirty="0" smtClean="0"/>
              <a:t>правового </a:t>
            </a:r>
            <a:r>
              <a:rPr lang="ru-RU" sz="2400" dirty="0"/>
              <a:t>сопровождения лизинга, Советник юридической фирмы «</a:t>
            </a:r>
            <a:r>
              <a:rPr lang="ru-RU" sz="2400" dirty="0" err="1"/>
              <a:t>Надмитов</a:t>
            </a:r>
            <a:r>
              <a:rPr lang="ru-RU" sz="2400" dirty="0"/>
              <a:t>, Иванов и Партнеры»</a:t>
            </a:r>
            <a:endParaRPr lang="en-US" sz="2400" dirty="0"/>
          </a:p>
          <a:p>
            <a:pPr marL="0" lv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D39F7A42-8EEA-A946-9EF1-0C8E71AFC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6051" r="2594" b="20901"/>
          <a:stretch/>
        </p:blipFill>
        <p:spPr>
          <a:xfrm>
            <a:off x="174177" y="1844824"/>
            <a:ext cx="271573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47" y="4996551"/>
            <a:ext cx="1672809" cy="16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6399710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Значимые </a:t>
            </a:r>
            <a:r>
              <a:rPr lang="ru-RU" sz="20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условия: 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просрочка 2 месяца, на момент вынесения решения – 6 месяцев;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раво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расторжение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соответствии с договором –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просрочка 30 дней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общая сумма требований существенно превышала 5% от стоимости предмета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Арбитражного суда Восточно-Сибирского округа от 19.06.2024 № Ф02-1530/2024 по делу № А19-14186/2023</a:t>
            </a:r>
            <a:r>
              <a:rPr lang="ru-RU" sz="1400" dirty="0"/>
              <a:t>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Значимые условия: </a:t>
            </a:r>
          </a:p>
          <a:p>
            <a:pPr marL="0" indent="0"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Право на расторжение при просрочке 15 дней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оценки размера задолженности судами соотнесены сумма лизинговых платежей, уплаченных лизингополучателем на момент расторжения договора и сумма платежей, подлежащая оплате до истечения срока лизинга. Решение принято с учетом того, что полученное значение существенно превышает 5 %;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Северо-Западного округа от 28.05.2024 N Ф07-2300/2024 по делу N А56-101281/2021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847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2199689"/>
              </p:ext>
            </p:extLst>
          </p:nvPr>
        </p:nvGraphicFramePr>
        <p:xfrm>
          <a:off x="211138" y="0"/>
          <a:ext cx="8825358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556792"/>
            <a:ext cx="8825358" cy="5256758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900" i="1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Основания </a:t>
            </a:r>
            <a:r>
              <a:rPr lang="ru-RU" sz="1900" i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для одностороннего отказа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Систематический характер нарушения сроков уплаты лизинговых платежей, размер задолженности более 5 % от стоимости предмета лизинга.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Значимое условие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Задолженность и штрафы погашены в течение месяца с момента одностороннего отказа лизингодателя от договора.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Позиция суда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Односторонний отказ от договора – правомерен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 внесения лизинговых платежей после расторжения договора лизинга не является основанием для признания одностороннего отказа незаконной сделкой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внесение лизингодателем просроченных лизинговых платежей после расторжения договора не умаляет право лизингодателя на их принятие в счет погашения задолженности сформировавшейся до момента изъятия предметов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Арбитражного суда Московского округа от 09.08.2024 № Ф05-16898/2024 по делу № А40-179855/2023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34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1222521"/>
              </p:ext>
            </p:extLst>
          </p:nvPr>
        </p:nvGraphicFramePr>
        <p:xfrm>
          <a:off x="211138" y="0"/>
          <a:ext cx="8825358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556792"/>
            <a:ext cx="8825358" cy="5256758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Основания для одностороннего отказа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размер задолженности более 9 % от стоимости предмета лизинга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максимальная просрочка 81 день;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право на отказ в соответствии с условиями договора в случае просрочки на 15 дней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Значимое условие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Задолженность и штрафы погашены на момент расторжения договора;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части расторгнутых договоров существовала переплата, по части долг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Позиция суда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Односторонний отказ от договора – нарушает баланс интересов сторон и является злоупотреблением правом со стороны Лизингодателя, несоразмерен последствиям нарушения обязательств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Условия договора в части отказа явно обременительны для присоединившейся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стороны</a:t>
            </a: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Арбитражного суда Северо-Западного округа от 15.08.2024 №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Ф07-9479/2024 по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делу № А56-79482/2023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8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2183008"/>
              </p:ext>
            </p:extLst>
          </p:nvPr>
        </p:nvGraphicFramePr>
        <p:xfrm>
          <a:off x="19114" y="16040"/>
          <a:ext cx="8825358" cy="110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124744"/>
            <a:ext cx="8825358" cy="5688806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Значимые </a:t>
            </a:r>
            <a:r>
              <a:rPr lang="ru-RU" sz="20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условия: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Просрочка на момент направления уведомления о расторжении договора – 21 день</a:t>
            </a:r>
          </a:p>
          <a:p>
            <a:pPr>
              <a:buFontTx/>
              <a:buChar char="-"/>
              <a:defRPr/>
            </a:pPr>
            <a:r>
              <a:rPr lang="ru-RU" sz="1600" dirty="0"/>
              <a:t>Размер задолженности - 2,5 % от оценочной стоимости предмета лизинга, определенной на момент его изъятия, или 3,9% от цены реализации. </a:t>
            </a:r>
          </a:p>
          <a:p>
            <a:pPr>
              <a:buFontTx/>
              <a:buChar char="-"/>
              <a:defRPr/>
            </a:pPr>
            <a:r>
              <a:rPr lang="ru-RU" sz="1600" dirty="0"/>
              <a:t>Задолженность погашена через 8 дней после </a:t>
            </a:r>
            <a:r>
              <a:rPr lang="ru-RU" sz="1600" dirty="0" smtClean="0"/>
              <a:t>уведомления </a:t>
            </a:r>
            <a:r>
              <a:rPr lang="ru-RU" sz="1600" dirty="0"/>
              <a:t>об одностороннем отказе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ym typeface="Arial"/>
              </a:rPr>
              <a:t>Размер задолженности определен с учетом штрафных санкций за непредставление документов на бесспорное взыскание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ym typeface="Arial"/>
              </a:rPr>
              <a:t>Позиция суда: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ym typeface="Arial"/>
              </a:rPr>
              <a:t>Лизингодатель не доказал </a:t>
            </a:r>
            <a:r>
              <a:rPr lang="ru-RU" sz="1600" dirty="0"/>
              <a:t>факт возникновения задолженности в размере, указанном в уведомлении об отказе от договора;</a:t>
            </a:r>
          </a:p>
          <a:p>
            <a:pPr>
              <a:buFontTx/>
              <a:buChar char="-"/>
              <a:defRPr/>
            </a:pPr>
            <a:r>
              <a:rPr lang="ru-RU" sz="1600" dirty="0"/>
              <a:t>Расторжение договора по основанию, связанному с </a:t>
            </a:r>
            <a:r>
              <a:rPr lang="ru-RU" sz="1600" dirty="0" err="1"/>
              <a:t>непредоставлением</a:t>
            </a:r>
            <a:r>
              <a:rPr lang="ru-RU" sz="1600" dirty="0"/>
              <a:t> документов на бесспорное списание – злоупотребление правом, поскольку направлено впервые по истечении 2 лет с момента возникновения</a:t>
            </a:r>
          </a:p>
          <a:p>
            <a:r>
              <a:rPr lang="ru-RU" sz="1600" dirty="0"/>
              <a:t>Учитывая факт изъятия предмета лизинга суды взыскали с лизингодателя убытки на основании стоимости контрактов, заключённых лизингополучателем до расторжения договора лизинга, и исполнявшихся с использованием предмета лизинга.  </a:t>
            </a:r>
          </a:p>
          <a:p>
            <a:pPr>
              <a:buFontTx/>
              <a:buChar char="-"/>
              <a:defRPr/>
            </a:pPr>
            <a:r>
              <a:rPr lang="ru-RU" sz="1600" b="1" dirty="0"/>
              <a:t>Постановление Арбитражного суда Московского округа от 05.08.2024 № Ф05-12098/2024 по делу № А40-25751/2023</a:t>
            </a:r>
            <a:endParaRPr lang="ru-RU" sz="16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54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63015911"/>
              </p:ext>
            </p:extLst>
          </p:nvPr>
        </p:nvGraphicFramePr>
        <p:xfrm>
          <a:off x="0" y="0"/>
          <a:ext cx="903649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556792"/>
            <a:ext cx="8825358" cy="5688806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Соотношение суммы задолженности со стоимостью предмета лизинга на момент его приобретения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Период задолженности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Систематический характер нарушения сроков уплаты лизинговых платежей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Имущественный ущерб лизингополучателя в результате изъятия  предмета лизинга (значительный ущерб - угроза полного прекращения деятельности лизингополучателя в результате изъятия предмета лизинга либо сокращение деятельности лизингополучателя более чем на 70%)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Погашение лизингополучателем существующей задолженности и принятие лизингодателем исполнения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Соотношение суммы выплаченных лизинговых платежей и суммы задолженности;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Наличие неисполненных лизингополучателем обязательств перед иными кредиторами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Срок просрочки, согласно условиям договора, дающий право на односторонний отказ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000" dirty="0"/>
          </a:p>
          <a:p>
            <a:pPr marL="0" indent="0">
              <a:buNone/>
              <a:defRPr/>
            </a:pPr>
            <a:endParaRPr lang="ru-RU"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62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4412135"/>
              </p:ext>
            </p:extLst>
          </p:nvPr>
        </p:nvGraphicFramePr>
        <p:xfrm>
          <a:off x="19114" y="16040"/>
          <a:ext cx="8825358" cy="125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268760"/>
            <a:ext cx="8825358" cy="554479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Базовые условия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орядок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расчёта сальдо может быть определен соглашением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порядок может отличаться от порядка, установленного постановлением Пленума ВАС РФ N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пленума № 17 носит не императивный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договора о порядке расчета сальдо не должны нарушать баланс интересов сторон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нарушающее баланс интересов сторон, в ситуации, когда лизингополучатель был лишен возможности повлиять на его содержание может быть признано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недействительным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737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{B12F8C4A-D62D-6A47-912F-AB49645A0C5F}tf10001058</Template>
  <TotalTime>12995</TotalTime>
  <Words>3515</Words>
  <Application>Microsoft Office PowerPoint</Application>
  <PresentationFormat>Экран (4:3)</PresentationFormat>
  <Paragraphs>319</Paragraphs>
  <Slides>33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Небесная</vt:lpstr>
      <vt:lpstr>        Актуальная арбитражная практика по спорам, связанным с досрочным расторжением договора лизинга</vt:lpstr>
      <vt:lpstr>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лизинг</dc:title>
  <dc:creator>Stas</dc:creator>
  <cp:lastModifiedBy>Stas</cp:lastModifiedBy>
  <cp:revision>203</cp:revision>
  <cp:lastPrinted>2014-10-01T12:42:29Z</cp:lastPrinted>
  <dcterms:created xsi:type="dcterms:W3CDTF">2003-06-18T07:54:41Z</dcterms:created>
  <dcterms:modified xsi:type="dcterms:W3CDTF">2024-09-13T10:55:58Z</dcterms:modified>
</cp:coreProperties>
</file>