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51" r:id="rId1"/>
  </p:sldMasterIdLst>
  <p:notesMasterIdLst>
    <p:notesMasterId r:id="rId24"/>
  </p:notesMasterIdLst>
  <p:handoutMasterIdLst>
    <p:handoutMasterId r:id="rId25"/>
  </p:handoutMasterIdLst>
  <p:sldIdLst>
    <p:sldId id="256" r:id="rId2"/>
    <p:sldId id="262" r:id="rId3"/>
    <p:sldId id="277" r:id="rId4"/>
    <p:sldId id="278" r:id="rId5"/>
    <p:sldId id="279" r:id="rId6"/>
    <p:sldId id="280" r:id="rId7"/>
    <p:sldId id="281" r:id="rId8"/>
    <p:sldId id="295" r:id="rId9"/>
    <p:sldId id="296" r:id="rId10"/>
    <p:sldId id="293" r:id="rId11"/>
    <p:sldId id="291" r:id="rId12"/>
    <p:sldId id="282" r:id="rId13"/>
    <p:sldId id="284" r:id="rId14"/>
    <p:sldId id="285" r:id="rId15"/>
    <p:sldId id="286" r:id="rId16"/>
    <p:sldId id="292" r:id="rId17"/>
    <p:sldId id="287" r:id="rId18"/>
    <p:sldId id="294" r:id="rId19"/>
    <p:sldId id="288" r:id="rId20"/>
    <p:sldId id="289" r:id="rId21"/>
    <p:sldId id="290" r:id="rId22"/>
    <p:sldId id="257" r:id="rId23"/>
  </p:sldIdLst>
  <p:sldSz cx="8961438" cy="6721475"/>
  <p:notesSz cx="6743700" cy="9906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233">
          <p15:clr>
            <a:srgbClr val="A4A3A4"/>
          </p15:clr>
        </p15:guide>
        <p15:guide id="2">
          <p15:clr>
            <a:srgbClr val="A4A3A4"/>
          </p15:clr>
        </p15:guide>
      </p15:sldGuideLst>
    </p:ext>
    <p:ext uri="{2D200454-40CA-4A62-9FC3-DE9A4176ACB9}">
      <p15:notesGuideLst xmlns:p15="http://schemas.microsoft.com/office/powerpoint/2012/main">
        <p15:guide id="1" orient="horz" pos="3120">
          <p15:clr>
            <a:srgbClr val="A4A3A4"/>
          </p15:clr>
        </p15:guide>
        <p15:guide id="2" pos="2124">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ip58Foltz60UQHWGgdiL05rkHD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87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napToGrid="0">
      <p:cViewPr varScale="1">
        <p:scale>
          <a:sx n="86" d="100"/>
          <a:sy n="86" d="100"/>
        </p:scale>
        <p:origin x="1416" y="58"/>
      </p:cViewPr>
      <p:guideLst>
        <p:guide orient="horz" pos="4233"/>
        <p:guide/>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2588"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19525" y="0"/>
            <a:ext cx="2922588" cy="496888"/>
          </a:xfrm>
          <a:prstGeom prst="rect">
            <a:avLst/>
          </a:prstGeom>
        </p:spPr>
        <p:txBody>
          <a:bodyPr vert="horz" lIns="91440" tIns="45720" rIns="91440" bIns="45720" rtlCol="0"/>
          <a:lstStyle>
            <a:lvl1pPr algn="r">
              <a:defRPr sz="1200"/>
            </a:lvl1pPr>
          </a:lstStyle>
          <a:p>
            <a:fld id="{43441E6B-1304-4A3E-842C-49AEE6910DEB}" type="datetimeFigureOut">
              <a:rPr lang="ru-RU" smtClean="0"/>
              <a:t>21.05.2024</a:t>
            </a:fld>
            <a:endParaRPr lang="ru-RU"/>
          </a:p>
        </p:txBody>
      </p:sp>
      <p:sp>
        <p:nvSpPr>
          <p:cNvPr id="4" name="Нижний колонтитул 3"/>
          <p:cNvSpPr>
            <a:spLocks noGrp="1"/>
          </p:cNvSpPr>
          <p:nvPr>
            <p:ph type="ftr" sz="quarter" idx="2"/>
          </p:nvPr>
        </p:nvSpPr>
        <p:spPr>
          <a:xfrm>
            <a:off x="0" y="9409113"/>
            <a:ext cx="2922588" cy="4968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19525" y="9409113"/>
            <a:ext cx="2922588" cy="496887"/>
          </a:xfrm>
          <a:prstGeom prst="rect">
            <a:avLst/>
          </a:prstGeom>
        </p:spPr>
        <p:txBody>
          <a:bodyPr vert="horz" lIns="91440" tIns="45720" rIns="91440" bIns="45720" rtlCol="0" anchor="b"/>
          <a:lstStyle>
            <a:lvl1pPr algn="r">
              <a:defRPr sz="1200"/>
            </a:lvl1pPr>
          </a:lstStyle>
          <a:p>
            <a:fld id="{5C3350D1-A92C-416A-85E1-73E8A62CAA83}" type="slidenum">
              <a:rPr lang="ru-RU" smtClean="0"/>
              <a:t>‹#›</a:t>
            </a:fld>
            <a:endParaRPr lang="ru-RU"/>
          </a:p>
        </p:txBody>
      </p:sp>
    </p:spTree>
    <p:extLst>
      <p:ext uri="{BB962C8B-B14F-4D97-AF65-F5344CB8AC3E}">
        <p14:creationId xmlns:p14="http://schemas.microsoft.com/office/powerpoint/2010/main" val="4151543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68313" y="620713"/>
            <a:ext cx="5813425" cy="43592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chemeClr val="lt1"/>
            </a:solidFill>
            <a:prstDash val="solid"/>
            <a:miter lim="800000"/>
            <a:headEnd type="none" w="sm" len="sm"/>
            <a:tailEnd type="none" w="sm" len="sm"/>
          </a:ln>
        </p:spPr>
      </p:sp>
      <p:sp>
        <p:nvSpPr>
          <p:cNvPr id="4" name="Google Shape;4;n"/>
          <p:cNvSpPr txBox="1">
            <a:spLocks noGrp="1"/>
          </p:cNvSpPr>
          <p:nvPr>
            <p:ph type="body" idx="1"/>
          </p:nvPr>
        </p:nvSpPr>
        <p:spPr>
          <a:xfrm>
            <a:off x="546100" y="5322888"/>
            <a:ext cx="5746750" cy="122237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350519" algn="l" rtl="0">
              <a:spcBef>
                <a:spcPts val="0"/>
              </a:spcBef>
              <a:spcAft>
                <a:spcPts val="0"/>
              </a:spcAft>
              <a:buClr>
                <a:schemeClr val="dk2"/>
              </a:buClr>
              <a:buSzPts val="1920"/>
              <a:buFont typeface="Arial"/>
              <a:buChar char="▪"/>
              <a:defRPr sz="1600" b="0" i="0" u="none" strike="noStrike" cap="none">
                <a:solidFill>
                  <a:schemeClr val="dk1"/>
                </a:solidFill>
                <a:latin typeface="Arial"/>
                <a:ea typeface="Arial"/>
                <a:cs typeface="Arial"/>
                <a:sym typeface="Arial"/>
              </a:defRPr>
            </a:lvl2pPr>
            <a:lvl3pPr marL="1371600" marR="0" lvl="2" indent="-350519" algn="l" rtl="0">
              <a:spcBef>
                <a:spcPts val="0"/>
              </a:spcBef>
              <a:spcAft>
                <a:spcPts val="0"/>
              </a:spcAft>
              <a:buClr>
                <a:schemeClr val="dk2"/>
              </a:buClr>
              <a:buSzPts val="192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19023" algn="l" rtl="0">
              <a:spcBef>
                <a:spcPts val="0"/>
              </a:spcBef>
              <a:spcAft>
                <a:spcPts val="0"/>
              </a:spcAft>
              <a:buClr>
                <a:schemeClr val="dk2"/>
              </a:buClr>
              <a:buSzPts val="1424"/>
              <a:buFont typeface="Arial"/>
              <a:buChar char="-"/>
              <a:defRPr sz="16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5" name="Google Shape;5;n"/>
          <p:cNvSpPr txBox="1">
            <a:spLocks noGrp="1"/>
          </p:cNvSpPr>
          <p:nvPr>
            <p:ph type="sldNum" idx="12"/>
          </p:nvPr>
        </p:nvSpPr>
        <p:spPr>
          <a:xfrm>
            <a:off x="6018213" y="9526072"/>
            <a:ext cx="534987" cy="184666"/>
          </a:xfrm>
          <a:prstGeom prst="rect">
            <a:avLst/>
          </a:prstGeom>
          <a:noFill/>
          <a:ln>
            <a:noFill/>
          </a:ln>
        </p:spPr>
        <p:txBody>
          <a:bodyPr spcFirstLastPara="1" wrap="square" lIns="0" tIns="0" rIns="0" bIns="0" anchor="b" anchorCtr="0">
            <a:spAutoFit/>
          </a:bodyPr>
          <a:lstStyle/>
          <a:p>
            <a:pPr marL="0" marR="0" lvl="0" indent="0" algn="r" rtl="0">
              <a:spcBef>
                <a:spcPts val="0"/>
              </a:spcBef>
              <a:spcAft>
                <a:spcPts val="0"/>
              </a:spcAft>
              <a:buNone/>
            </a:pPr>
            <a:fld id="{00000000-1234-1234-1234-123412341234}" type="slidenum">
              <a:rPr lang="ru-RU"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
        <p:nvSpPr>
          <p:cNvPr id="6" name="Google Shape;6;n"/>
          <p:cNvSpPr txBox="1">
            <a:spLocks noGrp="1"/>
          </p:cNvSpPr>
          <p:nvPr>
            <p:ph type="ftr" idx="11"/>
          </p:nvPr>
        </p:nvSpPr>
        <p:spPr>
          <a:xfrm>
            <a:off x="6553135" y="110252"/>
            <a:ext cx="65" cy="123111"/>
          </a:xfrm>
          <a:prstGeom prst="rect">
            <a:avLst/>
          </a:prstGeom>
          <a:noFill/>
          <a:ln>
            <a:noFill/>
          </a:ln>
        </p:spPr>
        <p:txBody>
          <a:bodyPr spcFirstLastPara="1" wrap="square" lIns="0" tIns="0" rIns="0" bIns="0" anchor="b" anchorCtr="0">
            <a:spAutoFit/>
          </a:bodyPr>
          <a:lstStyle>
            <a:lvl1pPr marR="0" lvl="0" algn="r" rtl="0">
              <a:spcBef>
                <a:spcPts val="0"/>
              </a:spcBef>
              <a:spcAft>
                <a:spcPts val="0"/>
              </a:spcAft>
              <a:buSzPts val="1400"/>
              <a:buNone/>
              <a:defRPr sz="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6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4318616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sldNum" idx="12"/>
          </p:nvPr>
        </p:nvSpPr>
        <p:spPr>
          <a:xfrm>
            <a:off x="6018213" y="9526072"/>
            <a:ext cx="534987" cy="184666"/>
          </a:xfrm>
          <a:prstGeom prst="rect">
            <a:avLst/>
          </a:prstGeom>
          <a:noFill/>
          <a:ln>
            <a:noFill/>
          </a:ln>
        </p:spPr>
        <p:txBody>
          <a:bodyPr spcFirstLastPara="1" wrap="square" lIns="0" tIns="0" rIns="0" bIns="0" anchor="b" anchorCtr="0">
            <a:spAutoFit/>
          </a:bodyPr>
          <a:lstStyle/>
          <a:p>
            <a:pPr marL="0" marR="0" lvl="0" indent="0" algn="r" rtl="0">
              <a:spcBef>
                <a:spcPts val="0"/>
              </a:spcBef>
              <a:spcAft>
                <a:spcPts val="0"/>
              </a:spcAft>
              <a:buNone/>
            </a:pPr>
            <a:fld id="{00000000-1234-1234-1234-123412341234}" type="slidenum">
              <a:rPr lang="ru-RU" sz="1200">
                <a:solidFill>
                  <a:schemeClr val="dk1"/>
                </a:solidFill>
                <a:latin typeface="Arial"/>
                <a:ea typeface="Arial"/>
                <a:cs typeface="Arial"/>
                <a:sym typeface="Arial"/>
              </a:rPr>
              <a:t>0</a:t>
            </a:fld>
            <a:endParaRPr sz="1200">
              <a:solidFill>
                <a:schemeClr val="dk1"/>
              </a:solidFill>
              <a:latin typeface="Arial"/>
              <a:ea typeface="Arial"/>
              <a:cs typeface="Arial"/>
              <a:sym typeface="Arial"/>
            </a:endParaRPr>
          </a:p>
        </p:txBody>
      </p:sp>
      <p:sp>
        <p:nvSpPr>
          <p:cNvPr id="40" name="Google Shape;40;p1:notes"/>
          <p:cNvSpPr>
            <a:spLocks noGrp="1" noRot="1" noChangeAspect="1"/>
          </p:cNvSpPr>
          <p:nvPr>
            <p:ph type="sldImg" idx="2"/>
          </p:nvPr>
        </p:nvSpPr>
        <p:spPr>
          <a:xfrm>
            <a:off x="468313" y="620713"/>
            <a:ext cx="5813425" cy="43592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1" name="Google Shape;41;p1:notes"/>
          <p:cNvSpPr txBox="1">
            <a:spLocks noGrp="1"/>
          </p:cNvSpPr>
          <p:nvPr>
            <p:ph type="body" idx="1"/>
          </p:nvPr>
        </p:nvSpPr>
        <p:spPr>
          <a:xfrm>
            <a:off x="546100" y="5322888"/>
            <a:ext cx="5746750" cy="244475"/>
          </a:xfrm>
          <a:prstGeom prst="rect">
            <a:avLst/>
          </a:prstGeom>
          <a:noFill/>
          <a:ln>
            <a:noFill/>
          </a:ln>
        </p:spPr>
        <p:txBody>
          <a:bodyPr spcFirstLastPara="1" wrap="square" lIns="0" tIns="0" rIns="0" bIns="0" anchor="t" anchorCtr="0">
            <a:sp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6428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546100" y="5322888"/>
            <a:ext cx="5746750" cy="1222375"/>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ru-RU" dirty="0" err="1" smtClean="0"/>
              <a:t>Измнение</a:t>
            </a:r>
            <a:r>
              <a:rPr lang="ru-RU" dirty="0" smtClean="0"/>
              <a:t> договора раз в </a:t>
            </a:r>
            <a:r>
              <a:rPr lang="ru-RU" dirty="0" err="1" smtClean="0"/>
              <a:t>кватал</a:t>
            </a:r>
            <a:r>
              <a:rPr lang="ru-RU" baseline="0" dirty="0" smtClean="0"/>
              <a:t> </a:t>
            </a:r>
            <a:endParaRPr dirty="0"/>
          </a:p>
        </p:txBody>
      </p:sp>
      <p:sp>
        <p:nvSpPr>
          <p:cNvPr id="106" name="Google Shape;106;p4:notes"/>
          <p:cNvSpPr>
            <a:spLocks noGrp="1" noRot="1" noChangeAspect="1"/>
          </p:cNvSpPr>
          <p:nvPr>
            <p:ph type="sldImg" idx="2"/>
          </p:nvPr>
        </p:nvSpPr>
        <p:spPr>
          <a:xfrm>
            <a:off x="468313" y="620713"/>
            <a:ext cx="5813425" cy="4359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8901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546100" y="5322888"/>
            <a:ext cx="5746750" cy="1222375"/>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468313" y="620713"/>
            <a:ext cx="5813425" cy="4359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771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20180" y="1100020"/>
            <a:ext cx="6721079" cy="2340069"/>
          </a:xfrm>
        </p:spPr>
        <p:txBody>
          <a:bodyPr anchor="b"/>
          <a:lstStyle>
            <a:lvl1pPr algn="ctr">
              <a:defRPr sz="4410"/>
            </a:lvl1pPr>
          </a:lstStyle>
          <a:p>
            <a:r>
              <a:rPr lang="ru-RU" smtClean="0"/>
              <a:t>Образец заголовка</a:t>
            </a:r>
            <a:endParaRPr lang="ru-RU"/>
          </a:p>
        </p:txBody>
      </p:sp>
      <p:sp>
        <p:nvSpPr>
          <p:cNvPr id="3" name="Подзаголовок 2"/>
          <p:cNvSpPr>
            <a:spLocks noGrp="1"/>
          </p:cNvSpPr>
          <p:nvPr>
            <p:ph type="subTitle" idx="1"/>
          </p:nvPr>
        </p:nvSpPr>
        <p:spPr>
          <a:xfrm>
            <a:off x="1120180" y="3530331"/>
            <a:ext cx="6721079" cy="1622800"/>
          </a:xfrm>
        </p:spPr>
        <p:txBody>
          <a:bodyPr/>
          <a:lstStyle>
            <a:lvl1pPr marL="0" indent="0" algn="ctr">
              <a:buNone/>
              <a:defRPr sz="1764"/>
            </a:lvl1pPr>
            <a:lvl2pPr marL="336042" indent="0" algn="ctr">
              <a:buNone/>
              <a:defRPr sz="1470"/>
            </a:lvl2pPr>
            <a:lvl3pPr marL="672084" indent="0" algn="ctr">
              <a:buNone/>
              <a:defRPr sz="1323"/>
            </a:lvl3pPr>
            <a:lvl4pPr marL="1008126" indent="0" algn="ctr">
              <a:buNone/>
              <a:defRPr sz="1176"/>
            </a:lvl4pPr>
            <a:lvl5pPr marL="1344168" indent="0" algn="ctr">
              <a:buNone/>
              <a:defRPr sz="1176"/>
            </a:lvl5pPr>
            <a:lvl6pPr marL="1680210" indent="0" algn="ctr">
              <a:buNone/>
              <a:defRPr sz="1176"/>
            </a:lvl6pPr>
            <a:lvl7pPr marL="2016252" indent="0" algn="ctr">
              <a:buNone/>
              <a:defRPr sz="1176"/>
            </a:lvl7pPr>
            <a:lvl8pPr marL="2352294" indent="0" algn="ctr">
              <a:buNone/>
              <a:defRPr sz="1176"/>
            </a:lvl8pPr>
            <a:lvl9pPr marL="2688336" indent="0" algn="ctr">
              <a:buNone/>
              <a:defRPr sz="1176"/>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2441361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913582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13029" y="357856"/>
            <a:ext cx="1932310" cy="5696139"/>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16099" y="357856"/>
            <a:ext cx="5684912" cy="569613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61901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9"/>
        <p:cNvGrpSpPr/>
        <p:nvPr/>
      </p:nvGrpSpPr>
      <p:grpSpPr>
        <a:xfrm>
          <a:off x="0" y="0"/>
          <a:ext cx="0" cy="0"/>
          <a:chOff x="0" y="0"/>
          <a:chExt cx="0" cy="0"/>
        </a:xfrm>
      </p:grpSpPr>
      <p:sp>
        <p:nvSpPr>
          <p:cNvPr id="21" name="Google Shape;21;p23"/>
          <p:cNvSpPr txBox="1">
            <a:spLocks noGrp="1"/>
          </p:cNvSpPr>
          <p:nvPr>
            <p:ph type="ctrTitle"/>
          </p:nvPr>
        </p:nvSpPr>
        <p:spPr>
          <a:xfrm>
            <a:off x="2640013" y="2133600"/>
            <a:ext cx="4935537" cy="98488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2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3"/>
          <p:cNvSpPr txBox="1">
            <a:spLocks noGrp="1"/>
          </p:cNvSpPr>
          <p:nvPr>
            <p:ph type="subTitle" idx="1"/>
          </p:nvPr>
        </p:nvSpPr>
        <p:spPr>
          <a:xfrm>
            <a:off x="2640013" y="3867150"/>
            <a:ext cx="4935537" cy="21544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400"/>
            </a:lvl1pPr>
            <a:lvl2pPr lvl="1" algn="l">
              <a:spcBef>
                <a:spcPts val="0"/>
              </a:spcBef>
              <a:spcAft>
                <a:spcPts val="0"/>
              </a:spcAft>
              <a:buSzPts val="2250"/>
              <a:buChar char="▪"/>
              <a:defRPr/>
            </a:lvl2pPr>
            <a:lvl3pPr lvl="2" algn="l">
              <a:spcBef>
                <a:spcPts val="0"/>
              </a:spcBef>
              <a:spcAft>
                <a:spcPts val="0"/>
              </a:spcAft>
              <a:buSzPts val="2160"/>
              <a:buChar char="–"/>
              <a:defRPr/>
            </a:lvl3pPr>
            <a:lvl4pPr lvl="3" algn="l">
              <a:spcBef>
                <a:spcPts val="0"/>
              </a:spcBef>
              <a:spcAft>
                <a:spcPts val="0"/>
              </a:spcAft>
              <a:buSzPts val="2160"/>
              <a:buChar char="▫"/>
              <a:defRPr/>
            </a:lvl4pPr>
            <a:lvl5pPr lvl="4" algn="l">
              <a:spcBef>
                <a:spcPts val="0"/>
              </a:spcBef>
              <a:spcAft>
                <a:spcPts val="0"/>
              </a:spcAft>
              <a:buSzPts val="1602"/>
              <a:buChar char="-"/>
              <a:defRPr/>
            </a:lvl5pPr>
            <a:lvl6pPr lvl="5" algn="l">
              <a:spcBef>
                <a:spcPts val="0"/>
              </a:spcBef>
              <a:spcAft>
                <a:spcPts val="0"/>
              </a:spcAft>
              <a:buSzPts val="1602"/>
              <a:buChar char="-"/>
              <a:defRPr/>
            </a:lvl6pPr>
            <a:lvl7pPr lvl="6" algn="l">
              <a:spcBef>
                <a:spcPts val="0"/>
              </a:spcBef>
              <a:spcAft>
                <a:spcPts val="0"/>
              </a:spcAft>
              <a:buSzPts val="1602"/>
              <a:buChar char="-"/>
              <a:defRPr/>
            </a:lvl7pPr>
            <a:lvl8pPr lvl="7" algn="l">
              <a:spcBef>
                <a:spcPts val="0"/>
              </a:spcBef>
              <a:spcAft>
                <a:spcPts val="0"/>
              </a:spcAft>
              <a:buSzPts val="1602"/>
              <a:buChar char="-"/>
              <a:defRPr/>
            </a:lvl8pPr>
            <a:lvl9pPr lvl="8" algn="l">
              <a:spcBef>
                <a:spcPts val="0"/>
              </a:spcBef>
              <a:spcAft>
                <a:spcPts val="0"/>
              </a:spcAft>
              <a:buSzPts val="1602"/>
              <a:buChar char="-"/>
              <a:defRPr/>
            </a:lvl9pPr>
          </a:lstStyle>
          <a:p>
            <a:endParaRPr/>
          </a:p>
        </p:txBody>
      </p:sp>
    </p:spTree>
    <p:extLst>
      <p:ext uri="{BB962C8B-B14F-4D97-AF65-F5344CB8AC3E}">
        <p14:creationId xmlns:p14="http://schemas.microsoft.com/office/powerpoint/2010/main" val="3831648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3"/>
        <p:cNvGrpSpPr/>
        <p:nvPr/>
      </p:nvGrpSpPr>
      <p:grpSpPr>
        <a:xfrm>
          <a:off x="0" y="0"/>
          <a:ext cx="0" cy="0"/>
          <a:chOff x="0" y="0"/>
          <a:chExt cx="0" cy="0"/>
        </a:xfrm>
      </p:grpSpPr>
      <p:sp>
        <p:nvSpPr>
          <p:cNvPr id="24" name="Google Shape;24;p24"/>
          <p:cNvSpPr txBox="1">
            <a:spLocks noGrp="1"/>
          </p:cNvSpPr>
          <p:nvPr>
            <p:ph type="title"/>
          </p:nvPr>
        </p:nvSpPr>
        <p:spPr>
          <a:xfrm>
            <a:off x="640080" y="144463"/>
            <a:ext cx="8097520" cy="33855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115325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2251522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432" y="1675702"/>
            <a:ext cx="7729240" cy="2795946"/>
          </a:xfrm>
        </p:spPr>
        <p:txBody>
          <a:bodyPr anchor="b"/>
          <a:lstStyle>
            <a:lvl1pPr>
              <a:defRPr sz="4410"/>
            </a:lvl1pPr>
          </a:lstStyle>
          <a:p>
            <a:r>
              <a:rPr lang="ru-RU" smtClean="0"/>
              <a:t>Образец заголовка</a:t>
            </a:r>
            <a:endParaRPr lang="ru-RU"/>
          </a:p>
        </p:txBody>
      </p:sp>
      <p:sp>
        <p:nvSpPr>
          <p:cNvPr id="3" name="Текст 2"/>
          <p:cNvSpPr>
            <a:spLocks noGrp="1"/>
          </p:cNvSpPr>
          <p:nvPr>
            <p:ph type="body" idx="1"/>
          </p:nvPr>
        </p:nvSpPr>
        <p:spPr>
          <a:xfrm>
            <a:off x="611432" y="4498099"/>
            <a:ext cx="7729240" cy="1470322"/>
          </a:xfrm>
        </p:spPr>
        <p:txBody>
          <a:bodyPr/>
          <a:lstStyle>
            <a:lvl1pPr marL="0" indent="0">
              <a:buNone/>
              <a:defRPr sz="1764">
                <a:solidFill>
                  <a:schemeClr val="tx1">
                    <a:tint val="75000"/>
                  </a:schemeClr>
                </a:solidFill>
              </a:defRPr>
            </a:lvl1pPr>
            <a:lvl2pPr marL="336042" indent="0">
              <a:buNone/>
              <a:defRPr sz="1470">
                <a:solidFill>
                  <a:schemeClr val="tx1">
                    <a:tint val="75000"/>
                  </a:schemeClr>
                </a:solidFill>
              </a:defRPr>
            </a:lvl2pPr>
            <a:lvl3pPr marL="672084" indent="0">
              <a:buNone/>
              <a:defRPr sz="1323">
                <a:solidFill>
                  <a:schemeClr val="tx1">
                    <a:tint val="75000"/>
                  </a:schemeClr>
                </a:solidFill>
              </a:defRPr>
            </a:lvl3pPr>
            <a:lvl4pPr marL="1008126" indent="0">
              <a:buNone/>
              <a:defRPr sz="1176">
                <a:solidFill>
                  <a:schemeClr val="tx1">
                    <a:tint val="75000"/>
                  </a:schemeClr>
                </a:solidFill>
              </a:defRPr>
            </a:lvl4pPr>
            <a:lvl5pPr marL="1344168" indent="0">
              <a:buNone/>
              <a:defRPr sz="1176">
                <a:solidFill>
                  <a:schemeClr val="tx1">
                    <a:tint val="75000"/>
                  </a:schemeClr>
                </a:solidFill>
              </a:defRPr>
            </a:lvl5pPr>
            <a:lvl6pPr marL="1680210" indent="0">
              <a:buNone/>
              <a:defRPr sz="1176">
                <a:solidFill>
                  <a:schemeClr val="tx1">
                    <a:tint val="75000"/>
                  </a:schemeClr>
                </a:solidFill>
              </a:defRPr>
            </a:lvl6pPr>
            <a:lvl7pPr marL="2016252" indent="0">
              <a:buNone/>
              <a:defRPr sz="1176">
                <a:solidFill>
                  <a:schemeClr val="tx1">
                    <a:tint val="75000"/>
                  </a:schemeClr>
                </a:solidFill>
              </a:defRPr>
            </a:lvl7pPr>
            <a:lvl8pPr marL="2352294" indent="0">
              <a:buNone/>
              <a:defRPr sz="1176">
                <a:solidFill>
                  <a:schemeClr val="tx1">
                    <a:tint val="75000"/>
                  </a:schemeClr>
                </a:solidFill>
              </a:defRPr>
            </a:lvl8pPr>
            <a:lvl9pPr marL="2688336" indent="0">
              <a:buNone/>
              <a:defRPr sz="1176">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1104566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16099" y="1789282"/>
            <a:ext cx="3808611" cy="4264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36728" y="1789282"/>
            <a:ext cx="3808611" cy="4264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7D0D461-6AAF-4188-A331-5C0845D677BD}"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287213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7266" y="357857"/>
            <a:ext cx="7729240" cy="1299174"/>
          </a:xfrm>
        </p:spPr>
        <p:txBody>
          <a:bodyPr/>
          <a:lstStyle/>
          <a:p>
            <a:r>
              <a:rPr lang="ru-RU" smtClean="0"/>
              <a:t>Образец заголовка</a:t>
            </a:r>
            <a:endParaRPr lang="ru-RU"/>
          </a:p>
        </p:txBody>
      </p:sp>
      <p:sp>
        <p:nvSpPr>
          <p:cNvPr id="3" name="Текст 2"/>
          <p:cNvSpPr>
            <a:spLocks noGrp="1"/>
          </p:cNvSpPr>
          <p:nvPr>
            <p:ph type="body" idx="1"/>
          </p:nvPr>
        </p:nvSpPr>
        <p:spPr>
          <a:xfrm>
            <a:off x="617266" y="1647695"/>
            <a:ext cx="3791108" cy="807510"/>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ru-RU" smtClean="0"/>
              <a:t>Образец текста</a:t>
            </a:r>
          </a:p>
        </p:txBody>
      </p:sp>
      <p:sp>
        <p:nvSpPr>
          <p:cNvPr id="4" name="Объект 3"/>
          <p:cNvSpPr>
            <a:spLocks noGrp="1"/>
          </p:cNvSpPr>
          <p:nvPr>
            <p:ph sz="half" idx="2"/>
          </p:nvPr>
        </p:nvSpPr>
        <p:spPr>
          <a:xfrm>
            <a:off x="617266" y="2455206"/>
            <a:ext cx="3791108" cy="36112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536728" y="1647695"/>
            <a:ext cx="3809778" cy="807510"/>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ru-RU" smtClean="0"/>
              <a:t>Образец текста</a:t>
            </a:r>
          </a:p>
        </p:txBody>
      </p:sp>
      <p:sp>
        <p:nvSpPr>
          <p:cNvPr id="6" name="Объект 5"/>
          <p:cNvSpPr>
            <a:spLocks noGrp="1"/>
          </p:cNvSpPr>
          <p:nvPr>
            <p:ph sz="quarter" idx="4"/>
          </p:nvPr>
        </p:nvSpPr>
        <p:spPr>
          <a:xfrm>
            <a:off x="4536728" y="2455206"/>
            <a:ext cx="3809778" cy="36112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7D0D461-6AAF-4188-A331-5C0845D677BD}" type="datetimeFigureOut">
              <a:rPr lang="ru-RU" smtClean="0"/>
              <a:t>21.05.2024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1441518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7D0D461-6AAF-4188-A331-5C0845D677BD}" type="datetimeFigureOut">
              <a:rPr lang="ru-RU" smtClean="0"/>
              <a:t>21.05.2024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200185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7D0D461-6AAF-4188-A331-5C0845D677BD}" type="datetimeFigureOut">
              <a:rPr lang="ru-RU" smtClean="0"/>
              <a:t>21.05.2024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3420158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7266" y="448098"/>
            <a:ext cx="2890297" cy="1568344"/>
          </a:xfrm>
        </p:spPr>
        <p:txBody>
          <a:bodyPr anchor="b"/>
          <a:lstStyle>
            <a:lvl1pPr>
              <a:defRPr sz="2352"/>
            </a:lvl1pPr>
          </a:lstStyle>
          <a:p>
            <a:r>
              <a:rPr lang="ru-RU" smtClean="0"/>
              <a:t>Образец заголовка</a:t>
            </a:r>
            <a:endParaRPr lang="ru-RU"/>
          </a:p>
        </p:txBody>
      </p:sp>
      <p:sp>
        <p:nvSpPr>
          <p:cNvPr id="3" name="Объект 2"/>
          <p:cNvSpPr>
            <a:spLocks noGrp="1"/>
          </p:cNvSpPr>
          <p:nvPr>
            <p:ph idx="1"/>
          </p:nvPr>
        </p:nvSpPr>
        <p:spPr>
          <a:xfrm>
            <a:off x="3809778" y="967768"/>
            <a:ext cx="4536728" cy="4776604"/>
          </a:xfrm>
        </p:spPr>
        <p:txBody>
          <a:bodyPr/>
          <a:lstStyle>
            <a:lvl1pPr>
              <a:defRPr sz="2352"/>
            </a:lvl1pPr>
            <a:lvl2pPr>
              <a:defRPr sz="2058"/>
            </a:lvl2pPr>
            <a:lvl3pPr>
              <a:defRPr sz="1764"/>
            </a:lvl3pPr>
            <a:lvl4pPr>
              <a:defRPr sz="1470"/>
            </a:lvl4pPr>
            <a:lvl5pPr>
              <a:defRPr sz="1470"/>
            </a:lvl5pPr>
            <a:lvl6pPr>
              <a:defRPr sz="1470"/>
            </a:lvl6pPr>
            <a:lvl7pPr>
              <a:defRPr sz="1470"/>
            </a:lvl7pPr>
            <a:lvl8pPr>
              <a:defRPr sz="1470"/>
            </a:lvl8pPr>
            <a:lvl9pPr>
              <a:defRPr sz="147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17266" y="2016443"/>
            <a:ext cx="2890297" cy="3735709"/>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ru-RU" smtClean="0"/>
              <a:t>Образец текста</a:t>
            </a:r>
          </a:p>
        </p:txBody>
      </p:sp>
      <p:sp>
        <p:nvSpPr>
          <p:cNvPr id="5" name="Дата 4"/>
          <p:cNvSpPr>
            <a:spLocks noGrp="1"/>
          </p:cNvSpPr>
          <p:nvPr>
            <p:ph type="dt" sz="half" idx="10"/>
          </p:nvPr>
        </p:nvSpPr>
        <p:spPr/>
        <p:txBody>
          <a:bodyPr/>
          <a:lstStyle/>
          <a:p>
            <a:fld id="{67D0D461-6AAF-4188-A331-5C0845D677BD}"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3608878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7266" y="448098"/>
            <a:ext cx="2890297" cy="1568344"/>
          </a:xfrm>
        </p:spPr>
        <p:txBody>
          <a:bodyPr anchor="b"/>
          <a:lstStyle>
            <a:lvl1pPr>
              <a:defRPr sz="2352"/>
            </a:lvl1pPr>
          </a:lstStyle>
          <a:p>
            <a:r>
              <a:rPr lang="ru-RU" smtClean="0"/>
              <a:t>Образец заголовка</a:t>
            </a:r>
            <a:endParaRPr lang="ru-RU"/>
          </a:p>
        </p:txBody>
      </p:sp>
      <p:sp>
        <p:nvSpPr>
          <p:cNvPr id="3" name="Рисунок 2"/>
          <p:cNvSpPr>
            <a:spLocks noGrp="1"/>
          </p:cNvSpPr>
          <p:nvPr>
            <p:ph type="pic" idx="1"/>
          </p:nvPr>
        </p:nvSpPr>
        <p:spPr>
          <a:xfrm>
            <a:off x="3809778" y="967768"/>
            <a:ext cx="4536728" cy="4776604"/>
          </a:xfrm>
        </p:spPr>
        <p:txBody>
          <a:bodyPr/>
          <a:lstStyle>
            <a:lvl1pPr marL="0" indent="0">
              <a:buNone/>
              <a:defRPr sz="2352"/>
            </a:lvl1pPr>
            <a:lvl2pPr marL="336042" indent="0">
              <a:buNone/>
              <a:defRPr sz="2058"/>
            </a:lvl2pPr>
            <a:lvl3pPr marL="672084" indent="0">
              <a:buNone/>
              <a:defRPr sz="1764"/>
            </a:lvl3pPr>
            <a:lvl4pPr marL="1008126" indent="0">
              <a:buNone/>
              <a:defRPr sz="1470"/>
            </a:lvl4pPr>
            <a:lvl5pPr marL="1344168" indent="0">
              <a:buNone/>
              <a:defRPr sz="1470"/>
            </a:lvl5pPr>
            <a:lvl6pPr marL="1680210" indent="0">
              <a:buNone/>
              <a:defRPr sz="1470"/>
            </a:lvl6pPr>
            <a:lvl7pPr marL="2016252" indent="0">
              <a:buNone/>
              <a:defRPr sz="1470"/>
            </a:lvl7pPr>
            <a:lvl8pPr marL="2352294" indent="0">
              <a:buNone/>
              <a:defRPr sz="1470"/>
            </a:lvl8pPr>
            <a:lvl9pPr marL="2688336" indent="0">
              <a:buNone/>
              <a:defRPr sz="1470"/>
            </a:lvl9pPr>
          </a:lstStyle>
          <a:p>
            <a:endParaRPr lang="ru-RU"/>
          </a:p>
        </p:txBody>
      </p:sp>
      <p:sp>
        <p:nvSpPr>
          <p:cNvPr id="4" name="Текст 3"/>
          <p:cNvSpPr>
            <a:spLocks noGrp="1"/>
          </p:cNvSpPr>
          <p:nvPr>
            <p:ph type="body" sz="half" idx="2"/>
          </p:nvPr>
        </p:nvSpPr>
        <p:spPr>
          <a:xfrm>
            <a:off x="617266" y="2016443"/>
            <a:ext cx="2890297" cy="3735709"/>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ru-RU" smtClean="0"/>
              <a:t>Образец текста</a:t>
            </a:r>
          </a:p>
        </p:txBody>
      </p:sp>
      <p:sp>
        <p:nvSpPr>
          <p:cNvPr id="5" name="Дата 4"/>
          <p:cNvSpPr>
            <a:spLocks noGrp="1"/>
          </p:cNvSpPr>
          <p:nvPr>
            <p:ph type="dt" sz="half" idx="10"/>
          </p:nvPr>
        </p:nvSpPr>
        <p:spPr/>
        <p:txBody>
          <a:bodyPr/>
          <a:lstStyle/>
          <a:p>
            <a:fld id="{67D0D461-6AAF-4188-A331-5C0845D677BD}"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D0766B-05E4-43EC-B85B-726A94628347}" type="slidenum">
              <a:rPr lang="ru-RU" smtClean="0"/>
              <a:t>‹#›</a:t>
            </a:fld>
            <a:endParaRPr lang="ru-RU"/>
          </a:p>
        </p:txBody>
      </p:sp>
    </p:spTree>
    <p:extLst>
      <p:ext uri="{BB962C8B-B14F-4D97-AF65-F5344CB8AC3E}">
        <p14:creationId xmlns:p14="http://schemas.microsoft.com/office/powerpoint/2010/main" val="11026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6099" y="357857"/>
            <a:ext cx="7729240" cy="1299174"/>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16099" y="1789282"/>
            <a:ext cx="7729240" cy="4264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16099" y="6229812"/>
            <a:ext cx="2016324" cy="357856"/>
          </a:xfrm>
          <a:prstGeom prst="rect">
            <a:avLst/>
          </a:prstGeom>
        </p:spPr>
        <p:txBody>
          <a:bodyPr vert="horz" lIns="91440" tIns="45720" rIns="91440" bIns="45720" rtlCol="0" anchor="ctr"/>
          <a:lstStyle>
            <a:lvl1pPr algn="l">
              <a:defRPr sz="882">
                <a:solidFill>
                  <a:schemeClr val="tx1">
                    <a:tint val="75000"/>
                  </a:schemeClr>
                </a:solidFill>
              </a:defRPr>
            </a:lvl1pPr>
          </a:lstStyle>
          <a:p>
            <a:fld id="{67D0D461-6AAF-4188-A331-5C0845D677BD}" type="datetimeFigureOut">
              <a:rPr lang="ru-RU" smtClean="0"/>
              <a:t>21.05.2024</a:t>
            </a:fld>
            <a:endParaRPr lang="ru-RU"/>
          </a:p>
        </p:txBody>
      </p:sp>
      <p:sp>
        <p:nvSpPr>
          <p:cNvPr id="5" name="Нижний колонтитул 4"/>
          <p:cNvSpPr>
            <a:spLocks noGrp="1"/>
          </p:cNvSpPr>
          <p:nvPr>
            <p:ph type="ftr" sz="quarter" idx="3"/>
          </p:nvPr>
        </p:nvSpPr>
        <p:spPr>
          <a:xfrm>
            <a:off x="2968477" y="6229812"/>
            <a:ext cx="3024485" cy="357856"/>
          </a:xfrm>
          <a:prstGeom prst="rect">
            <a:avLst/>
          </a:prstGeom>
        </p:spPr>
        <p:txBody>
          <a:bodyPr vert="horz" lIns="91440" tIns="45720" rIns="91440" bIns="45720" rtlCol="0" anchor="ctr"/>
          <a:lstStyle>
            <a:lvl1pPr algn="ctr">
              <a:defRPr sz="882">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329015" y="6229812"/>
            <a:ext cx="2016324" cy="357856"/>
          </a:xfrm>
          <a:prstGeom prst="rect">
            <a:avLst/>
          </a:prstGeom>
        </p:spPr>
        <p:txBody>
          <a:bodyPr vert="horz" lIns="91440" tIns="45720" rIns="91440" bIns="45720" rtlCol="0" anchor="ctr"/>
          <a:lstStyle>
            <a:lvl1pPr algn="r">
              <a:defRPr sz="882">
                <a:solidFill>
                  <a:schemeClr val="tx1">
                    <a:tint val="75000"/>
                  </a:schemeClr>
                </a:solidFill>
              </a:defRPr>
            </a:lvl1pPr>
          </a:lstStyle>
          <a:p>
            <a:fld id="{83D0766B-05E4-43EC-B85B-726A94628347}" type="slidenum">
              <a:rPr lang="ru-RU" smtClean="0"/>
              <a:t>‹#›</a:t>
            </a:fld>
            <a:endParaRPr lang="ru-RU"/>
          </a:p>
        </p:txBody>
      </p:sp>
    </p:spTree>
    <p:extLst>
      <p:ext uri="{BB962C8B-B14F-4D97-AF65-F5344CB8AC3E}">
        <p14:creationId xmlns:p14="http://schemas.microsoft.com/office/powerpoint/2010/main" val="55312045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672084" rtl="0" eaLnBrk="1" latinLnBrk="0" hangingPunct="1">
        <a:lnSpc>
          <a:spcPct val="90000"/>
        </a:lnSpc>
        <a:spcBef>
          <a:spcPct val="0"/>
        </a:spcBef>
        <a:buNone/>
        <a:defRPr sz="3234" kern="1200">
          <a:solidFill>
            <a:schemeClr val="tx1"/>
          </a:solidFill>
          <a:latin typeface="+mj-lt"/>
          <a:ea typeface="+mj-ea"/>
          <a:cs typeface="+mj-cs"/>
        </a:defRPr>
      </a:lvl1pPr>
    </p:titleStyle>
    <p:bodyStyle>
      <a:lvl1pPr marL="168021" indent="-168021" algn="l" defTabSz="672084" rtl="0" eaLnBrk="1" latinLnBrk="0" hangingPunct="1">
        <a:lnSpc>
          <a:spcPct val="90000"/>
        </a:lnSpc>
        <a:spcBef>
          <a:spcPts val="735"/>
        </a:spcBef>
        <a:buFont typeface="Arial" panose="020B0604020202020204" pitchFamily="34" charset="0"/>
        <a:buChar char="•"/>
        <a:defRPr sz="2058" kern="1200">
          <a:solidFill>
            <a:schemeClr val="tx1"/>
          </a:solidFill>
          <a:latin typeface="+mn-lt"/>
          <a:ea typeface="+mn-ea"/>
          <a:cs typeface="+mn-cs"/>
        </a:defRPr>
      </a:lvl1pPr>
      <a:lvl2pPr marL="504063" indent="-168021" algn="l" defTabSz="672084" rtl="0" eaLnBrk="1" latinLnBrk="0" hangingPunct="1">
        <a:lnSpc>
          <a:spcPct val="90000"/>
        </a:lnSpc>
        <a:spcBef>
          <a:spcPts val="368"/>
        </a:spcBef>
        <a:buFont typeface="Arial" panose="020B0604020202020204" pitchFamily="34" charset="0"/>
        <a:buChar char="•"/>
        <a:defRPr sz="1764" kern="1200">
          <a:solidFill>
            <a:schemeClr val="tx1"/>
          </a:solidFill>
          <a:latin typeface="+mn-lt"/>
          <a:ea typeface="+mn-ea"/>
          <a:cs typeface="+mn-cs"/>
        </a:defRPr>
      </a:lvl2pPr>
      <a:lvl3pPr marL="840105" indent="-168021" algn="l" defTabSz="672084" rtl="0" eaLnBrk="1" latinLnBrk="0" hangingPunct="1">
        <a:lnSpc>
          <a:spcPct val="90000"/>
        </a:lnSpc>
        <a:spcBef>
          <a:spcPts val="368"/>
        </a:spcBef>
        <a:buFont typeface="Arial" panose="020B0604020202020204" pitchFamily="34" charset="0"/>
        <a:buChar char="•"/>
        <a:defRPr sz="1470" kern="1200">
          <a:solidFill>
            <a:schemeClr val="tx1"/>
          </a:solidFill>
          <a:latin typeface="+mn-lt"/>
          <a:ea typeface="+mn-ea"/>
          <a:cs typeface="+mn-cs"/>
        </a:defRPr>
      </a:lvl3pPr>
      <a:lvl4pPr marL="117614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4pPr>
      <a:lvl5pPr marL="1512189"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5pPr>
      <a:lvl6pPr marL="1848231"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6pPr>
      <a:lvl7pPr marL="2184273"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7pPr>
      <a:lvl8pPr marL="2520315"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8pPr>
      <a:lvl9pPr marL="285635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9pPr>
    </p:bodyStyle>
    <p:otherStyle>
      <a:defPPr>
        <a:defRPr lang="ru-RU"/>
      </a:defPPr>
      <a:lvl1pPr marL="0" algn="l" defTabSz="672084" rtl="0" eaLnBrk="1" latinLnBrk="0" hangingPunct="1">
        <a:defRPr sz="1323" kern="1200">
          <a:solidFill>
            <a:schemeClr val="tx1"/>
          </a:solidFill>
          <a:latin typeface="+mn-lt"/>
          <a:ea typeface="+mn-ea"/>
          <a:cs typeface="+mn-cs"/>
        </a:defRPr>
      </a:lvl1pPr>
      <a:lvl2pPr marL="336042" algn="l" defTabSz="672084" rtl="0" eaLnBrk="1" latinLnBrk="0" hangingPunct="1">
        <a:defRPr sz="1323" kern="1200">
          <a:solidFill>
            <a:schemeClr val="tx1"/>
          </a:solidFill>
          <a:latin typeface="+mn-lt"/>
          <a:ea typeface="+mn-ea"/>
          <a:cs typeface="+mn-cs"/>
        </a:defRPr>
      </a:lvl2pPr>
      <a:lvl3pPr marL="672084" algn="l" defTabSz="672084" rtl="0" eaLnBrk="1" latinLnBrk="0" hangingPunct="1">
        <a:defRPr sz="1323" kern="1200">
          <a:solidFill>
            <a:schemeClr val="tx1"/>
          </a:solidFill>
          <a:latin typeface="+mn-lt"/>
          <a:ea typeface="+mn-ea"/>
          <a:cs typeface="+mn-cs"/>
        </a:defRPr>
      </a:lvl3pPr>
      <a:lvl4pPr marL="1008126" algn="l" defTabSz="672084" rtl="0" eaLnBrk="1" latinLnBrk="0" hangingPunct="1">
        <a:defRPr sz="1323" kern="1200">
          <a:solidFill>
            <a:schemeClr val="tx1"/>
          </a:solidFill>
          <a:latin typeface="+mn-lt"/>
          <a:ea typeface="+mn-ea"/>
          <a:cs typeface="+mn-cs"/>
        </a:defRPr>
      </a:lvl4pPr>
      <a:lvl5pPr marL="1344168" algn="l" defTabSz="672084" rtl="0" eaLnBrk="1" latinLnBrk="0" hangingPunct="1">
        <a:defRPr sz="1323" kern="1200">
          <a:solidFill>
            <a:schemeClr val="tx1"/>
          </a:solidFill>
          <a:latin typeface="+mn-lt"/>
          <a:ea typeface="+mn-ea"/>
          <a:cs typeface="+mn-cs"/>
        </a:defRPr>
      </a:lvl5pPr>
      <a:lvl6pPr marL="1680210" algn="l" defTabSz="672084" rtl="0" eaLnBrk="1" latinLnBrk="0" hangingPunct="1">
        <a:defRPr sz="1323" kern="1200">
          <a:solidFill>
            <a:schemeClr val="tx1"/>
          </a:solidFill>
          <a:latin typeface="+mn-lt"/>
          <a:ea typeface="+mn-ea"/>
          <a:cs typeface="+mn-cs"/>
        </a:defRPr>
      </a:lvl6pPr>
      <a:lvl7pPr marL="2016252" algn="l" defTabSz="672084" rtl="0" eaLnBrk="1" latinLnBrk="0" hangingPunct="1">
        <a:defRPr sz="1323" kern="1200">
          <a:solidFill>
            <a:schemeClr val="tx1"/>
          </a:solidFill>
          <a:latin typeface="+mn-lt"/>
          <a:ea typeface="+mn-ea"/>
          <a:cs typeface="+mn-cs"/>
        </a:defRPr>
      </a:lvl7pPr>
      <a:lvl8pPr marL="2352294" algn="l" defTabSz="672084" rtl="0" eaLnBrk="1" latinLnBrk="0" hangingPunct="1">
        <a:defRPr sz="1323" kern="1200">
          <a:solidFill>
            <a:schemeClr val="tx1"/>
          </a:solidFill>
          <a:latin typeface="+mn-lt"/>
          <a:ea typeface="+mn-ea"/>
          <a:cs typeface="+mn-cs"/>
        </a:defRPr>
      </a:lvl8pPr>
      <a:lvl9pPr marL="2688336" algn="l" defTabSz="672084" rtl="0" eaLnBrk="1" latinLnBrk="0" hangingPunct="1">
        <a:defRPr sz="1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2.pn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94" name="Picture 4" descr="https://kartinkin.net/pics/uploads/posts/2022-08/thumbs/1659579792_66-kartinkin-net-p-pattern-odnoi-liniei-krasivo-71.png"/>
          <p:cNvPicPr>
            <a:picLocks noChangeAspect="1" noChangeArrowheads="1"/>
          </p:cNvPicPr>
          <p:nvPr/>
        </p:nvPicPr>
        <p:blipFill rotWithShape="1">
          <a:blip r:embed="rId3" cstate="print">
            <a:lum bright="70000" contrast="-70000"/>
          </a:blip>
          <a:srcRect l="1002" b="15625"/>
          <a:stretch/>
        </p:blipFill>
        <p:spPr bwMode="auto">
          <a:xfrm>
            <a:off x="-17418" y="0"/>
            <a:ext cx="8981905" cy="5103435"/>
          </a:xfrm>
          <a:prstGeom prst="rect">
            <a:avLst/>
          </a:prstGeom>
          <a:noFill/>
        </p:spPr>
      </p:pic>
      <p:sp>
        <p:nvSpPr>
          <p:cNvPr id="91" name="Прямоугольник 90"/>
          <p:cNvSpPr/>
          <p:nvPr/>
        </p:nvSpPr>
        <p:spPr>
          <a:xfrm>
            <a:off x="-6224" y="-7886"/>
            <a:ext cx="8964488" cy="6727774"/>
          </a:xfrm>
          <a:prstGeom prst="rect">
            <a:avLst/>
          </a:prstGeom>
          <a:gradFill flip="none" rotWithShape="1">
            <a:gsLst>
              <a:gs pos="0">
                <a:srgbClr val="67879D">
                  <a:shade val="30000"/>
                  <a:satMod val="115000"/>
                </a:srgbClr>
              </a:gs>
              <a:gs pos="50000">
                <a:srgbClr val="67879D">
                  <a:shade val="67500"/>
                  <a:satMod val="115000"/>
                </a:srgbClr>
              </a:gs>
              <a:gs pos="100000">
                <a:srgbClr val="67879D">
                  <a:shade val="100000"/>
                  <a:satMod val="115000"/>
                </a:srgb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Google Shape;44;p1"/>
          <p:cNvSpPr txBox="1"/>
          <p:nvPr/>
        </p:nvSpPr>
        <p:spPr>
          <a:xfrm>
            <a:off x="510543" y="5361355"/>
            <a:ext cx="4935537" cy="553998"/>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ru-RU" sz="1800" dirty="0" smtClean="0">
                <a:solidFill>
                  <a:schemeClr val="bg1"/>
                </a:solidFill>
              </a:rPr>
              <a:t>23 </a:t>
            </a:r>
            <a:r>
              <a:rPr lang="ru-RU" sz="1800" dirty="0" smtClean="0">
                <a:solidFill>
                  <a:schemeClr val="bg1"/>
                </a:solidFill>
                <a:sym typeface="Arial"/>
              </a:rPr>
              <a:t>мая 2024 </a:t>
            </a:r>
            <a:endParaRPr dirty="0">
              <a:solidFill>
                <a:schemeClr val="bg1"/>
              </a:solidFill>
            </a:endParaRPr>
          </a:p>
          <a:p>
            <a:pPr marL="0" marR="0" lvl="0" indent="0" algn="l" rtl="0">
              <a:spcBef>
                <a:spcPts val="0"/>
              </a:spcBef>
              <a:spcAft>
                <a:spcPts val="0"/>
              </a:spcAft>
              <a:buNone/>
            </a:pPr>
            <a:endParaRPr sz="1800" dirty="0">
              <a:solidFill>
                <a:schemeClr val="bg1"/>
              </a:solidFill>
              <a:latin typeface="Arial"/>
              <a:ea typeface="Arial"/>
              <a:cs typeface="Arial"/>
              <a:sym typeface="Arial"/>
            </a:endParaRPr>
          </a:p>
        </p:txBody>
      </p:sp>
      <p:sp>
        <p:nvSpPr>
          <p:cNvPr id="45" name="Google Shape;45;p1"/>
          <p:cNvSpPr txBox="1"/>
          <p:nvPr/>
        </p:nvSpPr>
        <p:spPr>
          <a:xfrm>
            <a:off x="529116" y="4795461"/>
            <a:ext cx="4935537" cy="276999"/>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ru-RU" sz="1800" dirty="0" smtClean="0">
                <a:solidFill>
                  <a:schemeClr val="bg1"/>
                </a:solidFill>
                <a:sym typeface="Arial"/>
              </a:rPr>
              <a:t>Станислав Ковынев </a:t>
            </a:r>
            <a:endParaRPr dirty="0">
              <a:solidFill>
                <a:schemeClr val="bg1"/>
              </a:solidFill>
            </a:endParaRPr>
          </a:p>
        </p:txBody>
      </p:sp>
      <p:sp>
        <p:nvSpPr>
          <p:cNvPr id="46" name="Google Shape;46;p1"/>
          <p:cNvSpPr txBox="1">
            <a:spLocks noGrp="1"/>
          </p:cNvSpPr>
          <p:nvPr>
            <p:ph type="ctrTitle"/>
          </p:nvPr>
        </p:nvSpPr>
        <p:spPr>
          <a:xfrm>
            <a:off x="534420" y="2509240"/>
            <a:ext cx="5921223" cy="1938992"/>
          </a:xfrm>
          <a:prstGeom prst="rect">
            <a:avLst/>
          </a:prstGeom>
          <a:noFill/>
          <a:ln>
            <a:noFill/>
          </a:ln>
        </p:spPr>
        <p:txBody>
          <a:bodyPr spcFirstLastPara="1" wrap="square" lIns="0" tIns="0" rIns="0" bIns="0" anchor="t" anchorCtr="0">
            <a:spAutoFit/>
          </a:bodyPr>
          <a:lstStyle/>
          <a:p>
            <a:r>
              <a:rPr lang="ru-RU" sz="2800" dirty="0">
                <a:solidFill>
                  <a:schemeClr val="bg1"/>
                </a:solidFill>
                <a:latin typeface="Arial"/>
                <a:ea typeface="Arial"/>
                <a:cs typeface="Arial"/>
                <a:sym typeface="Arial"/>
              </a:rPr>
              <a:t>Актуальная арбитражная практика по спорам, связанным с признанием недействительными отдельных условий договора лизинга</a:t>
            </a:r>
          </a:p>
        </p:txBody>
      </p:sp>
      <p:sp>
        <p:nvSpPr>
          <p:cNvPr id="47" name="Google Shape;47;p1"/>
          <p:cNvSpPr/>
          <p:nvPr/>
        </p:nvSpPr>
        <p:spPr>
          <a:xfrm>
            <a:off x="0" y="6292557"/>
            <a:ext cx="8961438" cy="428918"/>
          </a:xfrm>
          <a:prstGeom prst="rect">
            <a:avLst/>
          </a:prstGeom>
          <a:solidFill>
            <a:srgbClr val="D3DDE4"/>
          </a:solidFill>
          <a:ln>
            <a:noFill/>
          </a:ln>
        </p:spPr>
        <p:txBody>
          <a:bodyPr spcFirstLastPara="1" wrap="square" lIns="0" tIns="72000" rIns="72000" bIns="72000" anchor="ctr" anchorCtr="0">
            <a:noAutofit/>
          </a:bodyPr>
          <a:lstStyle/>
          <a:p>
            <a:pPr marL="3676650" marR="0" lvl="0" indent="0" algn="l" rtl="0">
              <a:spcBef>
                <a:spcPts val="0"/>
              </a:spcBef>
              <a:spcAft>
                <a:spcPts val="0"/>
              </a:spcAft>
              <a:buNone/>
            </a:pPr>
            <a:r>
              <a:rPr lang="ru-RU" sz="1800" dirty="0">
                <a:solidFill>
                  <a:srgbClr val="3E5769"/>
                </a:solidFill>
                <a:latin typeface="Arial"/>
                <a:ea typeface="Arial"/>
                <a:cs typeface="Arial"/>
                <a:sym typeface="Arial"/>
              </a:rPr>
              <a:t>www.nplaw.ru</a:t>
            </a:r>
            <a:endParaRPr sz="1800" dirty="0">
              <a:solidFill>
                <a:srgbClr val="3E5769"/>
              </a:solidFill>
              <a:latin typeface="Arial"/>
              <a:ea typeface="Arial"/>
              <a:cs typeface="Arial"/>
              <a:sym typeface="Arial"/>
            </a:endParaRPr>
          </a:p>
        </p:txBody>
      </p:sp>
      <p:grpSp>
        <p:nvGrpSpPr>
          <p:cNvPr id="48" name="Google Shape;48;p1"/>
          <p:cNvGrpSpPr/>
          <p:nvPr/>
        </p:nvGrpSpPr>
        <p:grpSpPr>
          <a:xfrm>
            <a:off x="3517901" y="1857376"/>
            <a:ext cx="5472936" cy="4422776"/>
            <a:chOff x="3517901" y="1857376"/>
            <a:chExt cx="5472936" cy="4422776"/>
          </a:xfrm>
        </p:grpSpPr>
        <p:sp>
          <p:nvSpPr>
            <p:cNvPr id="49" name="Google Shape;49;p1"/>
            <p:cNvSpPr/>
            <p:nvPr/>
          </p:nvSpPr>
          <p:spPr>
            <a:xfrm>
              <a:off x="3517901" y="3825380"/>
              <a:ext cx="4412885" cy="2113217"/>
            </a:xfrm>
            <a:custGeom>
              <a:avLst/>
              <a:gdLst/>
              <a:ahLst/>
              <a:cxnLst/>
              <a:rect l="l" t="t" r="r" b="b"/>
              <a:pathLst>
                <a:path w="1252" h="622" extrusionOk="0">
                  <a:moveTo>
                    <a:pt x="1249" y="425"/>
                  </a:moveTo>
                  <a:cubicBezTo>
                    <a:pt x="1247" y="424"/>
                    <a:pt x="1244" y="423"/>
                    <a:pt x="1242" y="424"/>
                  </a:cubicBezTo>
                  <a:cubicBezTo>
                    <a:pt x="1237" y="425"/>
                    <a:pt x="1237" y="425"/>
                    <a:pt x="1237" y="425"/>
                  </a:cubicBezTo>
                  <a:cubicBezTo>
                    <a:pt x="1237" y="424"/>
                    <a:pt x="1237" y="422"/>
                    <a:pt x="1236" y="420"/>
                  </a:cubicBezTo>
                  <a:cubicBezTo>
                    <a:pt x="1235" y="417"/>
                    <a:pt x="1235" y="417"/>
                    <a:pt x="1235" y="417"/>
                  </a:cubicBezTo>
                  <a:cubicBezTo>
                    <a:pt x="1234" y="414"/>
                    <a:pt x="1232" y="411"/>
                    <a:pt x="1229" y="410"/>
                  </a:cubicBezTo>
                  <a:cubicBezTo>
                    <a:pt x="1231" y="408"/>
                    <a:pt x="1232" y="405"/>
                    <a:pt x="1231" y="401"/>
                  </a:cubicBezTo>
                  <a:cubicBezTo>
                    <a:pt x="1230" y="398"/>
                    <a:pt x="1230" y="398"/>
                    <a:pt x="1230" y="398"/>
                  </a:cubicBezTo>
                  <a:cubicBezTo>
                    <a:pt x="1228" y="393"/>
                    <a:pt x="1223" y="390"/>
                    <a:pt x="1219" y="391"/>
                  </a:cubicBezTo>
                  <a:cubicBezTo>
                    <a:pt x="1213" y="393"/>
                    <a:pt x="1213" y="393"/>
                    <a:pt x="1213" y="393"/>
                  </a:cubicBezTo>
                  <a:cubicBezTo>
                    <a:pt x="1123" y="93"/>
                    <a:pt x="1123" y="93"/>
                    <a:pt x="1123" y="93"/>
                  </a:cubicBezTo>
                  <a:cubicBezTo>
                    <a:pt x="1129" y="91"/>
                    <a:pt x="1129" y="91"/>
                    <a:pt x="1129" y="91"/>
                  </a:cubicBezTo>
                  <a:cubicBezTo>
                    <a:pt x="1133" y="90"/>
                    <a:pt x="1136" y="85"/>
                    <a:pt x="1134" y="80"/>
                  </a:cubicBezTo>
                  <a:cubicBezTo>
                    <a:pt x="1133" y="76"/>
                    <a:pt x="1133" y="76"/>
                    <a:pt x="1133" y="76"/>
                  </a:cubicBezTo>
                  <a:cubicBezTo>
                    <a:pt x="1132" y="73"/>
                    <a:pt x="1130" y="71"/>
                    <a:pt x="1127" y="70"/>
                  </a:cubicBezTo>
                  <a:cubicBezTo>
                    <a:pt x="1129" y="68"/>
                    <a:pt x="1130" y="64"/>
                    <a:pt x="1129" y="61"/>
                  </a:cubicBezTo>
                  <a:cubicBezTo>
                    <a:pt x="1128" y="58"/>
                    <a:pt x="1128" y="58"/>
                    <a:pt x="1128" y="58"/>
                  </a:cubicBezTo>
                  <a:cubicBezTo>
                    <a:pt x="1127" y="56"/>
                    <a:pt x="1126" y="54"/>
                    <a:pt x="1125" y="53"/>
                  </a:cubicBezTo>
                  <a:cubicBezTo>
                    <a:pt x="1130" y="52"/>
                    <a:pt x="1130" y="52"/>
                    <a:pt x="1130" y="52"/>
                  </a:cubicBezTo>
                  <a:cubicBezTo>
                    <a:pt x="1133" y="51"/>
                    <a:pt x="1135" y="49"/>
                    <a:pt x="1135" y="46"/>
                  </a:cubicBezTo>
                  <a:cubicBezTo>
                    <a:pt x="1136" y="44"/>
                    <a:pt x="1136" y="41"/>
                    <a:pt x="1134" y="39"/>
                  </a:cubicBezTo>
                  <a:cubicBezTo>
                    <a:pt x="1110" y="8"/>
                    <a:pt x="1040" y="0"/>
                    <a:pt x="966" y="23"/>
                  </a:cubicBezTo>
                  <a:cubicBezTo>
                    <a:pt x="893" y="45"/>
                    <a:pt x="839" y="89"/>
                    <a:pt x="836" y="128"/>
                  </a:cubicBezTo>
                  <a:cubicBezTo>
                    <a:pt x="835" y="131"/>
                    <a:pt x="836" y="134"/>
                    <a:pt x="839" y="135"/>
                  </a:cubicBezTo>
                  <a:cubicBezTo>
                    <a:pt x="841" y="137"/>
                    <a:pt x="843" y="138"/>
                    <a:pt x="846" y="137"/>
                  </a:cubicBezTo>
                  <a:cubicBezTo>
                    <a:pt x="851" y="135"/>
                    <a:pt x="851" y="135"/>
                    <a:pt x="851" y="135"/>
                  </a:cubicBezTo>
                  <a:cubicBezTo>
                    <a:pt x="851" y="137"/>
                    <a:pt x="851" y="139"/>
                    <a:pt x="851" y="140"/>
                  </a:cubicBezTo>
                  <a:cubicBezTo>
                    <a:pt x="852" y="144"/>
                    <a:pt x="852" y="144"/>
                    <a:pt x="852" y="144"/>
                  </a:cubicBezTo>
                  <a:cubicBezTo>
                    <a:pt x="853" y="147"/>
                    <a:pt x="856" y="150"/>
                    <a:pt x="858" y="150"/>
                  </a:cubicBezTo>
                  <a:cubicBezTo>
                    <a:pt x="857" y="153"/>
                    <a:pt x="856" y="156"/>
                    <a:pt x="857" y="159"/>
                  </a:cubicBezTo>
                  <a:cubicBezTo>
                    <a:pt x="858" y="163"/>
                    <a:pt x="858" y="163"/>
                    <a:pt x="858" y="163"/>
                  </a:cubicBezTo>
                  <a:cubicBezTo>
                    <a:pt x="860" y="168"/>
                    <a:pt x="864" y="171"/>
                    <a:pt x="869" y="170"/>
                  </a:cubicBezTo>
                  <a:cubicBezTo>
                    <a:pt x="875" y="168"/>
                    <a:pt x="875" y="168"/>
                    <a:pt x="875" y="168"/>
                  </a:cubicBezTo>
                  <a:cubicBezTo>
                    <a:pt x="904" y="265"/>
                    <a:pt x="904" y="265"/>
                    <a:pt x="904" y="265"/>
                  </a:cubicBezTo>
                  <a:cubicBezTo>
                    <a:pt x="893" y="275"/>
                    <a:pt x="885" y="287"/>
                    <a:pt x="881" y="299"/>
                  </a:cubicBezTo>
                  <a:cubicBezTo>
                    <a:pt x="132" y="525"/>
                    <a:pt x="132" y="525"/>
                    <a:pt x="132" y="525"/>
                  </a:cubicBezTo>
                  <a:cubicBezTo>
                    <a:pt x="124" y="527"/>
                    <a:pt x="116" y="527"/>
                    <a:pt x="109" y="527"/>
                  </a:cubicBezTo>
                  <a:cubicBezTo>
                    <a:pt x="95" y="525"/>
                    <a:pt x="80" y="526"/>
                    <a:pt x="64" y="531"/>
                  </a:cubicBezTo>
                  <a:cubicBezTo>
                    <a:pt x="26" y="542"/>
                    <a:pt x="0" y="570"/>
                    <a:pt x="7" y="592"/>
                  </a:cubicBezTo>
                  <a:cubicBezTo>
                    <a:pt x="14" y="614"/>
                    <a:pt x="50" y="622"/>
                    <a:pt x="88" y="611"/>
                  </a:cubicBezTo>
                  <a:cubicBezTo>
                    <a:pt x="104" y="606"/>
                    <a:pt x="118" y="599"/>
                    <a:pt x="128" y="590"/>
                  </a:cubicBezTo>
                  <a:cubicBezTo>
                    <a:pt x="134" y="585"/>
                    <a:pt x="140" y="581"/>
                    <a:pt x="148" y="579"/>
                  </a:cubicBezTo>
                  <a:cubicBezTo>
                    <a:pt x="898" y="354"/>
                    <a:pt x="898" y="354"/>
                    <a:pt x="898" y="354"/>
                  </a:cubicBezTo>
                  <a:cubicBezTo>
                    <a:pt x="908" y="363"/>
                    <a:pt x="921" y="368"/>
                    <a:pt x="935" y="370"/>
                  </a:cubicBezTo>
                  <a:cubicBezTo>
                    <a:pt x="965" y="468"/>
                    <a:pt x="965" y="468"/>
                    <a:pt x="965" y="468"/>
                  </a:cubicBezTo>
                  <a:cubicBezTo>
                    <a:pt x="959" y="469"/>
                    <a:pt x="959" y="469"/>
                    <a:pt x="959" y="469"/>
                  </a:cubicBezTo>
                  <a:cubicBezTo>
                    <a:pt x="954" y="471"/>
                    <a:pt x="952" y="476"/>
                    <a:pt x="954" y="481"/>
                  </a:cubicBezTo>
                  <a:cubicBezTo>
                    <a:pt x="955" y="484"/>
                    <a:pt x="955" y="484"/>
                    <a:pt x="955" y="484"/>
                  </a:cubicBezTo>
                  <a:cubicBezTo>
                    <a:pt x="956" y="488"/>
                    <a:pt x="958" y="490"/>
                    <a:pt x="961" y="491"/>
                  </a:cubicBezTo>
                  <a:cubicBezTo>
                    <a:pt x="959" y="493"/>
                    <a:pt x="958" y="496"/>
                    <a:pt x="959" y="500"/>
                  </a:cubicBezTo>
                  <a:cubicBezTo>
                    <a:pt x="960" y="503"/>
                    <a:pt x="960" y="503"/>
                    <a:pt x="960" y="503"/>
                  </a:cubicBezTo>
                  <a:cubicBezTo>
                    <a:pt x="961" y="505"/>
                    <a:pt x="962" y="506"/>
                    <a:pt x="963" y="508"/>
                  </a:cubicBezTo>
                  <a:cubicBezTo>
                    <a:pt x="958" y="509"/>
                    <a:pt x="958" y="509"/>
                    <a:pt x="958" y="509"/>
                  </a:cubicBezTo>
                  <a:cubicBezTo>
                    <a:pt x="955" y="510"/>
                    <a:pt x="953" y="512"/>
                    <a:pt x="952" y="514"/>
                  </a:cubicBezTo>
                  <a:cubicBezTo>
                    <a:pt x="952" y="517"/>
                    <a:pt x="952" y="520"/>
                    <a:pt x="954" y="522"/>
                  </a:cubicBezTo>
                  <a:cubicBezTo>
                    <a:pt x="978" y="553"/>
                    <a:pt x="1047" y="560"/>
                    <a:pt x="1121" y="538"/>
                  </a:cubicBezTo>
                  <a:cubicBezTo>
                    <a:pt x="1195" y="516"/>
                    <a:pt x="1249" y="471"/>
                    <a:pt x="1252" y="432"/>
                  </a:cubicBezTo>
                  <a:cubicBezTo>
                    <a:pt x="1252" y="430"/>
                    <a:pt x="1251" y="427"/>
                    <a:pt x="1249" y="425"/>
                  </a:cubicBezTo>
                  <a:close/>
                </a:path>
              </a:pathLst>
            </a:custGeom>
            <a:solidFill>
              <a:schemeClr val="l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rgbClr val="3E5769"/>
                </a:solidFill>
                <a:latin typeface="Arial"/>
                <a:ea typeface="Arial"/>
                <a:cs typeface="Arial"/>
                <a:sym typeface="Arial"/>
              </a:endParaRPr>
            </a:p>
          </p:txBody>
        </p:sp>
        <p:sp>
          <p:nvSpPr>
            <p:cNvPr id="50" name="Google Shape;50;p1"/>
            <p:cNvSpPr/>
            <p:nvPr/>
          </p:nvSpPr>
          <p:spPr>
            <a:xfrm>
              <a:off x="6277838" y="5614588"/>
              <a:ext cx="2379890" cy="665564"/>
            </a:xfrm>
            <a:custGeom>
              <a:avLst/>
              <a:gdLst/>
              <a:ahLst/>
              <a:cxnLst/>
              <a:rect l="l" t="t" r="r" b="b"/>
              <a:pathLst>
                <a:path w="701" h="196" extrusionOk="0">
                  <a:moveTo>
                    <a:pt x="653" y="49"/>
                  </a:moveTo>
                  <a:cubicBezTo>
                    <a:pt x="592" y="20"/>
                    <a:pt x="479" y="0"/>
                    <a:pt x="350" y="0"/>
                  </a:cubicBezTo>
                  <a:cubicBezTo>
                    <a:pt x="221" y="0"/>
                    <a:pt x="108" y="20"/>
                    <a:pt x="48" y="49"/>
                  </a:cubicBezTo>
                  <a:cubicBezTo>
                    <a:pt x="0" y="49"/>
                    <a:pt x="0" y="49"/>
                    <a:pt x="0" y="49"/>
                  </a:cubicBezTo>
                  <a:cubicBezTo>
                    <a:pt x="0" y="98"/>
                    <a:pt x="0" y="98"/>
                    <a:pt x="0" y="98"/>
                  </a:cubicBezTo>
                  <a:cubicBezTo>
                    <a:pt x="0" y="152"/>
                    <a:pt x="156" y="196"/>
                    <a:pt x="350" y="196"/>
                  </a:cubicBezTo>
                  <a:cubicBezTo>
                    <a:pt x="544" y="196"/>
                    <a:pt x="701" y="152"/>
                    <a:pt x="701" y="98"/>
                  </a:cubicBezTo>
                  <a:cubicBezTo>
                    <a:pt x="701" y="49"/>
                    <a:pt x="701" y="49"/>
                    <a:pt x="701" y="49"/>
                  </a:cubicBezTo>
                  <a:lnTo>
                    <a:pt x="653" y="49"/>
                  </a:lnTo>
                  <a:close/>
                </a:path>
              </a:pathLst>
            </a:custGeom>
            <a:solidFill>
              <a:srgbClr val="5E839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1" name="Google Shape;51;p1"/>
            <p:cNvSpPr/>
            <p:nvPr/>
          </p:nvSpPr>
          <p:spPr>
            <a:xfrm>
              <a:off x="6277838" y="5451000"/>
              <a:ext cx="2379890" cy="665564"/>
            </a:xfrm>
            <a:prstGeom prst="ellipse">
              <a:avLst/>
            </a:prstGeom>
            <a:solidFill>
              <a:schemeClr val="accent2"/>
            </a:solidFill>
            <a:ln w="9525" cap="flat" cmpd="sng">
              <a:solidFill>
                <a:schemeClr val="lt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2" name="Google Shape;52;p1"/>
            <p:cNvSpPr/>
            <p:nvPr/>
          </p:nvSpPr>
          <p:spPr>
            <a:xfrm>
              <a:off x="3648874" y="3831775"/>
              <a:ext cx="4251085" cy="2113217"/>
            </a:xfrm>
            <a:custGeom>
              <a:avLst/>
              <a:gdLst/>
              <a:ahLst/>
              <a:cxnLst/>
              <a:rect l="l" t="t" r="r" b="b"/>
              <a:pathLst>
                <a:path w="1252" h="622" extrusionOk="0">
                  <a:moveTo>
                    <a:pt x="1249" y="425"/>
                  </a:moveTo>
                  <a:cubicBezTo>
                    <a:pt x="1247" y="424"/>
                    <a:pt x="1244" y="423"/>
                    <a:pt x="1242" y="424"/>
                  </a:cubicBezTo>
                  <a:cubicBezTo>
                    <a:pt x="1237" y="425"/>
                    <a:pt x="1237" y="425"/>
                    <a:pt x="1237" y="425"/>
                  </a:cubicBezTo>
                  <a:cubicBezTo>
                    <a:pt x="1237" y="424"/>
                    <a:pt x="1237" y="422"/>
                    <a:pt x="1236" y="420"/>
                  </a:cubicBezTo>
                  <a:cubicBezTo>
                    <a:pt x="1235" y="417"/>
                    <a:pt x="1235" y="417"/>
                    <a:pt x="1235" y="417"/>
                  </a:cubicBezTo>
                  <a:cubicBezTo>
                    <a:pt x="1234" y="414"/>
                    <a:pt x="1232" y="411"/>
                    <a:pt x="1229" y="410"/>
                  </a:cubicBezTo>
                  <a:cubicBezTo>
                    <a:pt x="1231" y="408"/>
                    <a:pt x="1232" y="405"/>
                    <a:pt x="1231" y="401"/>
                  </a:cubicBezTo>
                  <a:cubicBezTo>
                    <a:pt x="1230" y="398"/>
                    <a:pt x="1230" y="398"/>
                    <a:pt x="1230" y="398"/>
                  </a:cubicBezTo>
                  <a:cubicBezTo>
                    <a:pt x="1228" y="393"/>
                    <a:pt x="1223" y="390"/>
                    <a:pt x="1219" y="391"/>
                  </a:cubicBezTo>
                  <a:cubicBezTo>
                    <a:pt x="1213" y="393"/>
                    <a:pt x="1213" y="393"/>
                    <a:pt x="1213" y="393"/>
                  </a:cubicBezTo>
                  <a:cubicBezTo>
                    <a:pt x="1123" y="93"/>
                    <a:pt x="1123" y="93"/>
                    <a:pt x="1123" y="93"/>
                  </a:cubicBezTo>
                  <a:cubicBezTo>
                    <a:pt x="1129" y="91"/>
                    <a:pt x="1129" y="91"/>
                    <a:pt x="1129" y="91"/>
                  </a:cubicBezTo>
                  <a:cubicBezTo>
                    <a:pt x="1133" y="90"/>
                    <a:pt x="1136" y="85"/>
                    <a:pt x="1134" y="80"/>
                  </a:cubicBezTo>
                  <a:cubicBezTo>
                    <a:pt x="1133" y="76"/>
                    <a:pt x="1133" y="76"/>
                    <a:pt x="1133" y="76"/>
                  </a:cubicBezTo>
                  <a:cubicBezTo>
                    <a:pt x="1132" y="73"/>
                    <a:pt x="1130" y="71"/>
                    <a:pt x="1127" y="70"/>
                  </a:cubicBezTo>
                  <a:cubicBezTo>
                    <a:pt x="1129" y="68"/>
                    <a:pt x="1130" y="64"/>
                    <a:pt x="1129" y="61"/>
                  </a:cubicBezTo>
                  <a:cubicBezTo>
                    <a:pt x="1128" y="58"/>
                    <a:pt x="1128" y="58"/>
                    <a:pt x="1128" y="58"/>
                  </a:cubicBezTo>
                  <a:cubicBezTo>
                    <a:pt x="1127" y="56"/>
                    <a:pt x="1126" y="54"/>
                    <a:pt x="1125" y="53"/>
                  </a:cubicBezTo>
                  <a:cubicBezTo>
                    <a:pt x="1130" y="52"/>
                    <a:pt x="1130" y="52"/>
                    <a:pt x="1130" y="52"/>
                  </a:cubicBezTo>
                  <a:cubicBezTo>
                    <a:pt x="1133" y="51"/>
                    <a:pt x="1135" y="49"/>
                    <a:pt x="1135" y="46"/>
                  </a:cubicBezTo>
                  <a:cubicBezTo>
                    <a:pt x="1136" y="44"/>
                    <a:pt x="1136" y="41"/>
                    <a:pt x="1134" y="39"/>
                  </a:cubicBezTo>
                  <a:cubicBezTo>
                    <a:pt x="1110" y="8"/>
                    <a:pt x="1040" y="0"/>
                    <a:pt x="966" y="23"/>
                  </a:cubicBezTo>
                  <a:cubicBezTo>
                    <a:pt x="893" y="45"/>
                    <a:pt x="839" y="89"/>
                    <a:pt x="836" y="128"/>
                  </a:cubicBezTo>
                  <a:cubicBezTo>
                    <a:pt x="835" y="131"/>
                    <a:pt x="836" y="134"/>
                    <a:pt x="839" y="135"/>
                  </a:cubicBezTo>
                  <a:cubicBezTo>
                    <a:pt x="841" y="137"/>
                    <a:pt x="843" y="138"/>
                    <a:pt x="846" y="137"/>
                  </a:cubicBezTo>
                  <a:cubicBezTo>
                    <a:pt x="851" y="135"/>
                    <a:pt x="851" y="135"/>
                    <a:pt x="851" y="135"/>
                  </a:cubicBezTo>
                  <a:cubicBezTo>
                    <a:pt x="851" y="137"/>
                    <a:pt x="851" y="139"/>
                    <a:pt x="851" y="140"/>
                  </a:cubicBezTo>
                  <a:cubicBezTo>
                    <a:pt x="852" y="144"/>
                    <a:pt x="852" y="144"/>
                    <a:pt x="852" y="144"/>
                  </a:cubicBezTo>
                  <a:cubicBezTo>
                    <a:pt x="853" y="147"/>
                    <a:pt x="856" y="150"/>
                    <a:pt x="858" y="150"/>
                  </a:cubicBezTo>
                  <a:cubicBezTo>
                    <a:pt x="857" y="153"/>
                    <a:pt x="856" y="156"/>
                    <a:pt x="857" y="159"/>
                  </a:cubicBezTo>
                  <a:cubicBezTo>
                    <a:pt x="858" y="163"/>
                    <a:pt x="858" y="163"/>
                    <a:pt x="858" y="163"/>
                  </a:cubicBezTo>
                  <a:cubicBezTo>
                    <a:pt x="860" y="168"/>
                    <a:pt x="864" y="171"/>
                    <a:pt x="869" y="170"/>
                  </a:cubicBezTo>
                  <a:cubicBezTo>
                    <a:pt x="875" y="168"/>
                    <a:pt x="875" y="168"/>
                    <a:pt x="875" y="168"/>
                  </a:cubicBezTo>
                  <a:cubicBezTo>
                    <a:pt x="904" y="265"/>
                    <a:pt x="904" y="265"/>
                    <a:pt x="904" y="265"/>
                  </a:cubicBezTo>
                  <a:cubicBezTo>
                    <a:pt x="893" y="275"/>
                    <a:pt x="885" y="287"/>
                    <a:pt x="881" y="299"/>
                  </a:cubicBezTo>
                  <a:cubicBezTo>
                    <a:pt x="132" y="525"/>
                    <a:pt x="132" y="525"/>
                    <a:pt x="132" y="525"/>
                  </a:cubicBezTo>
                  <a:cubicBezTo>
                    <a:pt x="124" y="527"/>
                    <a:pt x="116" y="527"/>
                    <a:pt x="109" y="527"/>
                  </a:cubicBezTo>
                  <a:cubicBezTo>
                    <a:pt x="95" y="525"/>
                    <a:pt x="80" y="526"/>
                    <a:pt x="64" y="531"/>
                  </a:cubicBezTo>
                  <a:cubicBezTo>
                    <a:pt x="26" y="542"/>
                    <a:pt x="0" y="570"/>
                    <a:pt x="7" y="592"/>
                  </a:cubicBezTo>
                  <a:cubicBezTo>
                    <a:pt x="14" y="614"/>
                    <a:pt x="50" y="622"/>
                    <a:pt x="88" y="611"/>
                  </a:cubicBezTo>
                  <a:cubicBezTo>
                    <a:pt x="104" y="606"/>
                    <a:pt x="118" y="599"/>
                    <a:pt x="128" y="590"/>
                  </a:cubicBezTo>
                  <a:cubicBezTo>
                    <a:pt x="134" y="585"/>
                    <a:pt x="140" y="581"/>
                    <a:pt x="148" y="579"/>
                  </a:cubicBezTo>
                  <a:cubicBezTo>
                    <a:pt x="898" y="354"/>
                    <a:pt x="898" y="354"/>
                    <a:pt x="898" y="354"/>
                  </a:cubicBezTo>
                  <a:cubicBezTo>
                    <a:pt x="908" y="363"/>
                    <a:pt x="921" y="368"/>
                    <a:pt x="935" y="370"/>
                  </a:cubicBezTo>
                  <a:cubicBezTo>
                    <a:pt x="965" y="468"/>
                    <a:pt x="965" y="468"/>
                    <a:pt x="965" y="468"/>
                  </a:cubicBezTo>
                  <a:cubicBezTo>
                    <a:pt x="959" y="469"/>
                    <a:pt x="959" y="469"/>
                    <a:pt x="959" y="469"/>
                  </a:cubicBezTo>
                  <a:cubicBezTo>
                    <a:pt x="954" y="471"/>
                    <a:pt x="952" y="476"/>
                    <a:pt x="954" y="481"/>
                  </a:cubicBezTo>
                  <a:cubicBezTo>
                    <a:pt x="955" y="484"/>
                    <a:pt x="955" y="484"/>
                    <a:pt x="955" y="484"/>
                  </a:cubicBezTo>
                  <a:cubicBezTo>
                    <a:pt x="956" y="488"/>
                    <a:pt x="958" y="490"/>
                    <a:pt x="961" y="491"/>
                  </a:cubicBezTo>
                  <a:cubicBezTo>
                    <a:pt x="959" y="493"/>
                    <a:pt x="958" y="496"/>
                    <a:pt x="959" y="500"/>
                  </a:cubicBezTo>
                  <a:cubicBezTo>
                    <a:pt x="960" y="503"/>
                    <a:pt x="960" y="503"/>
                    <a:pt x="960" y="503"/>
                  </a:cubicBezTo>
                  <a:cubicBezTo>
                    <a:pt x="961" y="505"/>
                    <a:pt x="962" y="506"/>
                    <a:pt x="963" y="508"/>
                  </a:cubicBezTo>
                  <a:cubicBezTo>
                    <a:pt x="958" y="509"/>
                    <a:pt x="958" y="509"/>
                    <a:pt x="958" y="509"/>
                  </a:cubicBezTo>
                  <a:cubicBezTo>
                    <a:pt x="955" y="510"/>
                    <a:pt x="953" y="512"/>
                    <a:pt x="952" y="514"/>
                  </a:cubicBezTo>
                  <a:cubicBezTo>
                    <a:pt x="952" y="517"/>
                    <a:pt x="952" y="520"/>
                    <a:pt x="954" y="522"/>
                  </a:cubicBezTo>
                  <a:cubicBezTo>
                    <a:pt x="978" y="553"/>
                    <a:pt x="1047" y="560"/>
                    <a:pt x="1121" y="538"/>
                  </a:cubicBezTo>
                  <a:cubicBezTo>
                    <a:pt x="1195" y="516"/>
                    <a:pt x="1249" y="471"/>
                    <a:pt x="1252" y="432"/>
                  </a:cubicBezTo>
                  <a:cubicBezTo>
                    <a:pt x="1252" y="430"/>
                    <a:pt x="1251" y="427"/>
                    <a:pt x="1249" y="425"/>
                  </a:cubicBezTo>
                  <a:close/>
                </a:path>
              </a:pathLst>
            </a:custGeom>
            <a:solidFill>
              <a:srgbClr val="53748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rgbClr val="3E5769"/>
                </a:solidFill>
                <a:latin typeface="Arial"/>
                <a:ea typeface="Arial"/>
                <a:cs typeface="Arial"/>
                <a:sym typeface="Arial"/>
              </a:endParaRPr>
            </a:p>
          </p:txBody>
        </p:sp>
        <p:grpSp>
          <p:nvGrpSpPr>
            <p:cNvPr id="53" name="Google Shape;53;p1"/>
            <p:cNvGrpSpPr/>
            <p:nvPr/>
          </p:nvGrpSpPr>
          <p:grpSpPr>
            <a:xfrm>
              <a:off x="7869800" y="1857376"/>
              <a:ext cx="1121037" cy="408636"/>
              <a:chOff x="4127500" y="3340100"/>
              <a:chExt cx="1712913" cy="242888"/>
            </a:xfrm>
          </p:grpSpPr>
          <p:sp>
            <p:nvSpPr>
              <p:cNvPr id="54" name="Google Shape;54;p1"/>
              <p:cNvSpPr/>
              <p:nvPr/>
            </p:nvSpPr>
            <p:spPr>
              <a:xfrm>
                <a:off x="4127500" y="3471863"/>
                <a:ext cx="4763" cy="6350"/>
              </a:xfrm>
              <a:custGeom>
                <a:avLst/>
                <a:gdLst/>
                <a:ahLst/>
                <a:cxnLst/>
                <a:rect l="l" t="t" r="r" b="b"/>
                <a:pathLst>
                  <a:path w="2" h="3" extrusionOk="0">
                    <a:moveTo>
                      <a:pt x="1" y="3"/>
                    </a:moveTo>
                    <a:cubicBezTo>
                      <a:pt x="0" y="3"/>
                      <a:pt x="0" y="2"/>
                      <a:pt x="0" y="2"/>
                    </a:cubicBezTo>
                    <a:cubicBezTo>
                      <a:pt x="0" y="1"/>
                      <a:pt x="0" y="0"/>
                      <a:pt x="1" y="0"/>
                    </a:cubicBezTo>
                    <a:cubicBezTo>
                      <a:pt x="1" y="0"/>
                      <a:pt x="1" y="0"/>
                      <a:pt x="1" y="0"/>
                    </a:cubicBezTo>
                    <a:cubicBezTo>
                      <a:pt x="2" y="0"/>
                      <a:pt x="2" y="1"/>
                      <a:pt x="2" y="1"/>
                    </a:cubicBezTo>
                    <a:cubicBezTo>
                      <a:pt x="2" y="2"/>
                      <a:pt x="2" y="3"/>
                      <a:pt x="2" y="3"/>
                    </a:cubicBezTo>
                    <a:cubicBezTo>
                      <a:pt x="1" y="3"/>
                      <a:pt x="1" y="3"/>
                      <a:pt x="1" y="3"/>
                    </a:cubicBezTo>
                    <a:cubicBezTo>
                      <a:pt x="1" y="3"/>
                      <a:pt x="1" y="3"/>
                      <a:pt x="1" y="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5" name="Google Shape;55;p1"/>
              <p:cNvSpPr/>
              <p:nvPr/>
            </p:nvSpPr>
            <p:spPr>
              <a:xfrm>
                <a:off x="4146550" y="3340100"/>
                <a:ext cx="1693863" cy="136525"/>
              </a:xfrm>
              <a:custGeom>
                <a:avLst/>
                <a:gdLst/>
                <a:ahLst/>
                <a:cxnLst/>
                <a:rect l="l" t="t" r="r" b="b"/>
                <a:pathLst>
                  <a:path w="704" h="57" extrusionOk="0">
                    <a:moveTo>
                      <a:pt x="1" y="57"/>
                    </a:moveTo>
                    <a:cubicBezTo>
                      <a:pt x="0" y="57"/>
                      <a:pt x="0" y="57"/>
                      <a:pt x="0" y="56"/>
                    </a:cubicBezTo>
                    <a:cubicBezTo>
                      <a:pt x="0" y="55"/>
                      <a:pt x="0" y="55"/>
                      <a:pt x="1" y="55"/>
                    </a:cubicBezTo>
                    <a:cubicBezTo>
                      <a:pt x="2" y="55"/>
                      <a:pt x="2" y="55"/>
                      <a:pt x="2" y="55"/>
                    </a:cubicBezTo>
                    <a:cubicBezTo>
                      <a:pt x="3" y="55"/>
                      <a:pt x="3" y="55"/>
                      <a:pt x="3" y="56"/>
                    </a:cubicBezTo>
                    <a:cubicBezTo>
                      <a:pt x="3" y="56"/>
                      <a:pt x="3" y="57"/>
                      <a:pt x="3" y="57"/>
                    </a:cubicBezTo>
                    <a:cubicBezTo>
                      <a:pt x="1" y="57"/>
                      <a:pt x="1" y="57"/>
                      <a:pt x="1" y="57"/>
                    </a:cubicBezTo>
                    <a:cubicBezTo>
                      <a:pt x="1" y="57"/>
                      <a:pt x="1" y="57"/>
                      <a:pt x="1" y="57"/>
                    </a:cubicBezTo>
                    <a:close/>
                    <a:moveTo>
                      <a:pt x="10" y="56"/>
                    </a:moveTo>
                    <a:cubicBezTo>
                      <a:pt x="9" y="56"/>
                      <a:pt x="9" y="56"/>
                      <a:pt x="9" y="55"/>
                    </a:cubicBezTo>
                    <a:cubicBezTo>
                      <a:pt x="9" y="55"/>
                      <a:pt x="9" y="54"/>
                      <a:pt x="10" y="54"/>
                    </a:cubicBezTo>
                    <a:cubicBezTo>
                      <a:pt x="11" y="54"/>
                      <a:pt x="11" y="54"/>
                      <a:pt x="11" y="54"/>
                    </a:cubicBezTo>
                    <a:cubicBezTo>
                      <a:pt x="12" y="54"/>
                      <a:pt x="12" y="54"/>
                      <a:pt x="12" y="55"/>
                    </a:cubicBezTo>
                    <a:cubicBezTo>
                      <a:pt x="12" y="56"/>
                      <a:pt x="12" y="56"/>
                      <a:pt x="12" y="56"/>
                    </a:cubicBezTo>
                    <a:cubicBezTo>
                      <a:pt x="10" y="56"/>
                      <a:pt x="10" y="56"/>
                      <a:pt x="10" y="56"/>
                    </a:cubicBezTo>
                    <a:cubicBezTo>
                      <a:pt x="10" y="56"/>
                      <a:pt x="10" y="56"/>
                      <a:pt x="10" y="56"/>
                    </a:cubicBezTo>
                    <a:close/>
                    <a:moveTo>
                      <a:pt x="19" y="56"/>
                    </a:moveTo>
                    <a:cubicBezTo>
                      <a:pt x="18" y="56"/>
                      <a:pt x="18" y="55"/>
                      <a:pt x="18" y="55"/>
                    </a:cubicBezTo>
                    <a:cubicBezTo>
                      <a:pt x="18" y="54"/>
                      <a:pt x="18" y="53"/>
                      <a:pt x="19" y="53"/>
                    </a:cubicBezTo>
                    <a:cubicBezTo>
                      <a:pt x="20" y="53"/>
                      <a:pt x="20" y="53"/>
                      <a:pt x="20" y="53"/>
                    </a:cubicBezTo>
                    <a:cubicBezTo>
                      <a:pt x="21" y="53"/>
                      <a:pt x="21" y="54"/>
                      <a:pt x="21" y="54"/>
                    </a:cubicBezTo>
                    <a:cubicBezTo>
                      <a:pt x="21" y="55"/>
                      <a:pt x="21" y="55"/>
                      <a:pt x="21" y="55"/>
                    </a:cubicBezTo>
                    <a:cubicBezTo>
                      <a:pt x="19" y="56"/>
                      <a:pt x="19" y="56"/>
                      <a:pt x="19" y="56"/>
                    </a:cubicBezTo>
                    <a:cubicBezTo>
                      <a:pt x="19" y="56"/>
                      <a:pt x="19" y="56"/>
                      <a:pt x="19" y="56"/>
                    </a:cubicBezTo>
                    <a:close/>
                    <a:moveTo>
                      <a:pt x="28" y="55"/>
                    </a:moveTo>
                    <a:cubicBezTo>
                      <a:pt x="27" y="55"/>
                      <a:pt x="27" y="54"/>
                      <a:pt x="27" y="54"/>
                    </a:cubicBezTo>
                    <a:cubicBezTo>
                      <a:pt x="27" y="53"/>
                      <a:pt x="27" y="53"/>
                      <a:pt x="28" y="53"/>
                    </a:cubicBezTo>
                    <a:cubicBezTo>
                      <a:pt x="29" y="53"/>
                      <a:pt x="29" y="53"/>
                      <a:pt x="29" y="53"/>
                    </a:cubicBezTo>
                    <a:cubicBezTo>
                      <a:pt x="30" y="52"/>
                      <a:pt x="30" y="53"/>
                      <a:pt x="30" y="54"/>
                    </a:cubicBezTo>
                    <a:cubicBezTo>
                      <a:pt x="30" y="54"/>
                      <a:pt x="30" y="55"/>
                      <a:pt x="30" y="55"/>
                    </a:cubicBezTo>
                    <a:cubicBezTo>
                      <a:pt x="28" y="55"/>
                      <a:pt x="28" y="55"/>
                      <a:pt x="28" y="55"/>
                    </a:cubicBezTo>
                    <a:cubicBezTo>
                      <a:pt x="28" y="55"/>
                      <a:pt x="28" y="55"/>
                      <a:pt x="28" y="55"/>
                    </a:cubicBezTo>
                    <a:close/>
                    <a:moveTo>
                      <a:pt x="37" y="54"/>
                    </a:moveTo>
                    <a:cubicBezTo>
                      <a:pt x="36" y="54"/>
                      <a:pt x="36" y="54"/>
                      <a:pt x="36" y="53"/>
                    </a:cubicBezTo>
                    <a:cubicBezTo>
                      <a:pt x="36" y="53"/>
                      <a:pt x="36" y="52"/>
                      <a:pt x="37" y="52"/>
                    </a:cubicBezTo>
                    <a:cubicBezTo>
                      <a:pt x="38" y="52"/>
                      <a:pt x="38" y="52"/>
                      <a:pt x="38" y="52"/>
                    </a:cubicBezTo>
                    <a:cubicBezTo>
                      <a:pt x="39" y="52"/>
                      <a:pt x="39" y="52"/>
                      <a:pt x="39" y="53"/>
                    </a:cubicBezTo>
                    <a:cubicBezTo>
                      <a:pt x="39" y="53"/>
                      <a:pt x="39" y="54"/>
                      <a:pt x="38" y="54"/>
                    </a:cubicBezTo>
                    <a:cubicBezTo>
                      <a:pt x="37" y="54"/>
                      <a:pt x="37" y="54"/>
                      <a:pt x="37" y="54"/>
                    </a:cubicBezTo>
                    <a:cubicBezTo>
                      <a:pt x="37" y="54"/>
                      <a:pt x="37" y="54"/>
                      <a:pt x="37" y="54"/>
                    </a:cubicBezTo>
                    <a:close/>
                    <a:moveTo>
                      <a:pt x="46" y="54"/>
                    </a:moveTo>
                    <a:cubicBezTo>
                      <a:pt x="45" y="54"/>
                      <a:pt x="45" y="53"/>
                      <a:pt x="45" y="52"/>
                    </a:cubicBezTo>
                    <a:cubicBezTo>
                      <a:pt x="45" y="52"/>
                      <a:pt x="45" y="51"/>
                      <a:pt x="46" y="51"/>
                    </a:cubicBezTo>
                    <a:cubicBezTo>
                      <a:pt x="47" y="51"/>
                      <a:pt x="47" y="51"/>
                      <a:pt x="47" y="51"/>
                    </a:cubicBezTo>
                    <a:cubicBezTo>
                      <a:pt x="48" y="51"/>
                      <a:pt x="48" y="52"/>
                      <a:pt x="48" y="52"/>
                    </a:cubicBezTo>
                    <a:cubicBezTo>
                      <a:pt x="48" y="53"/>
                      <a:pt x="48" y="53"/>
                      <a:pt x="47" y="53"/>
                    </a:cubicBezTo>
                    <a:cubicBezTo>
                      <a:pt x="46" y="53"/>
                      <a:pt x="46" y="53"/>
                      <a:pt x="46" y="53"/>
                    </a:cubicBezTo>
                    <a:cubicBezTo>
                      <a:pt x="46" y="54"/>
                      <a:pt x="46" y="54"/>
                      <a:pt x="46" y="54"/>
                    </a:cubicBezTo>
                    <a:close/>
                    <a:moveTo>
                      <a:pt x="55" y="53"/>
                    </a:moveTo>
                    <a:cubicBezTo>
                      <a:pt x="54" y="53"/>
                      <a:pt x="54" y="52"/>
                      <a:pt x="54" y="52"/>
                    </a:cubicBezTo>
                    <a:cubicBezTo>
                      <a:pt x="54" y="51"/>
                      <a:pt x="54" y="51"/>
                      <a:pt x="55" y="51"/>
                    </a:cubicBezTo>
                    <a:cubicBezTo>
                      <a:pt x="56" y="50"/>
                      <a:pt x="56" y="50"/>
                      <a:pt x="56" y="50"/>
                    </a:cubicBezTo>
                    <a:cubicBezTo>
                      <a:pt x="57" y="50"/>
                      <a:pt x="57" y="51"/>
                      <a:pt x="57" y="51"/>
                    </a:cubicBezTo>
                    <a:cubicBezTo>
                      <a:pt x="57" y="52"/>
                      <a:pt x="57" y="53"/>
                      <a:pt x="56" y="53"/>
                    </a:cubicBezTo>
                    <a:cubicBezTo>
                      <a:pt x="55" y="53"/>
                      <a:pt x="55" y="53"/>
                      <a:pt x="55" y="53"/>
                    </a:cubicBezTo>
                    <a:cubicBezTo>
                      <a:pt x="55" y="53"/>
                      <a:pt x="55" y="53"/>
                      <a:pt x="55" y="53"/>
                    </a:cubicBezTo>
                    <a:close/>
                    <a:moveTo>
                      <a:pt x="64" y="52"/>
                    </a:moveTo>
                    <a:cubicBezTo>
                      <a:pt x="63" y="52"/>
                      <a:pt x="63" y="52"/>
                      <a:pt x="63" y="51"/>
                    </a:cubicBezTo>
                    <a:cubicBezTo>
                      <a:pt x="63" y="50"/>
                      <a:pt x="63" y="50"/>
                      <a:pt x="64" y="50"/>
                    </a:cubicBezTo>
                    <a:cubicBezTo>
                      <a:pt x="65" y="50"/>
                      <a:pt x="65" y="50"/>
                      <a:pt x="65" y="50"/>
                    </a:cubicBezTo>
                    <a:cubicBezTo>
                      <a:pt x="66" y="50"/>
                      <a:pt x="66" y="50"/>
                      <a:pt x="66" y="51"/>
                    </a:cubicBezTo>
                    <a:cubicBezTo>
                      <a:pt x="66" y="51"/>
                      <a:pt x="66" y="52"/>
                      <a:pt x="65" y="52"/>
                    </a:cubicBezTo>
                    <a:cubicBezTo>
                      <a:pt x="64" y="52"/>
                      <a:pt x="64" y="52"/>
                      <a:pt x="64" y="52"/>
                    </a:cubicBezTo>
                    <a:cubicBezTo>
                      <a:pt x="64" y="52"/>
                      <a:pt x="64" y="52"/>
                      <a:pt x="64" y="52"/>
                    </a:cubicBezTo>
                    <a:close/>
                    <a:moveTo>
                      <a:pt x="73" y="51"/>
                    </a:moveTo>
                    <a:cubicBezTo>
                      <a:pt x="72" y="51"/>
                      <a:pt x="72" y="51"/>
                      <a:pt x="72" y="50"/>
                    </a:cubicBezTo>
                    <a:cubicBezTo>
                      <a:pt x="72" y="50"/>
                      <a:pt x="72" y="49"/>
                      <a:pt x="73" y="49"/>
                    </a:cubicBezTo>
                    <a:cubicBezTo>
                      <a:pt x="74" y="49"/>
                      <a:pt x="74" y="49"/>
                      <a:pt x="74" y="49"/>
                    </a:cubicBezTo>
                    <a:cubicBezTo>
                      <a:pt x="75" y="49"/>
                      <a:pt x="75" y="49"/>
                      <a:pt x="75" y="50"/>
                    </a:cubicBezTo>
                    <a:cubicBezTo>
                      <a:pt x="75" y="51"/>
                      <a:pt x="75" y="51"/>
                      <a:pt x="74" y="51"/>
                    </a:cubicBezTo>
                    <a:cubicBezTo>
                      <a:pt x="73" y="51"/>
                      <a:pt x="73" y="51"/>
                      <a:pt x="73" y="51"/>
                    </a:cubicBezTo>
                    <a:cubicBezTo>
                      <a:pt x="73" y="51"/>
                      <a:pt x="73" y="51"/>
                      <a:pt x="73" y="51"/>
                    </a:cubicBezTo>
                    <a:close/>
                    <a:moveTo>
                      <a:pt x="82" y="51"/>
                    </a:moveTo>
                    <a:cubicBezTo>
                      <a:pt x="81" y="51"/>
                      <a:pt x="81" y="50"/>
                      <a:pt x="81" y="50"/>
                    </a:cubicBezTo>
                    <a:cubicBezTo>
                      <a:pt x="81" y="49"/>
                      <a:pt x="81" y="48"/>
                      <a:pt x="82" y="48"/>
                    </a:cubicBezTo>
                    <a:cubicBezTo>
                      <a:pt x="83" y="48"/>
                      <a:pt x="83" y="48"/>
                      <a:pt x="83" y="48"/>
                    </a:cubicBezTo>
                    <a:cubicBezTo>
                      <a:pt x="84" y="48"/>
                      <a:pt x="84" y="49"/>
                      <a:pt x="84" y="49"/>
                    </a:cubicBezTo>
                    <a:cubicBezTo>
                      <a:pt x="84" y="50"/>
                      <a:pt x="84" y="50"/>
                      <a:pt x="83" y="51"/>
                    </a:cubicBezTo>
                    <a:cubicBezTo>
                      <a:pt x="82" y="51"/>
                      <a:pt x="82" y="51"/>
                      <a:pt x="82" y="51"/>
                    </a:cubicBezTo>
                    <a:cubicBezTo>
                      <a:pt x="82" y="51"/>
                      <a:pt x="82" y="51"/>
                      <a:pt x="82" y="51"/>
                    </a:cubicBezTo>
                    <a:close/>
                    <a:moveTo>
                      <a:pt x="91" y="50"/>
                    </a:moveTo>
                    <a:cubicBezTo>
                      <a:pt x="90" y="50"/>
                      <a:pt x="90" y="50"/>
                      <a:pt x="90" y="49"/>
                    </a:cubicBezTo>
                    <a:cubicBezTo>
                      <a:pt x="90" y="48"/>
                      <a:pt x="90" y="48"/>
                      <a:pt x="90" y="48"/>
                    </a:cubicBezTo>
                    <a:cubicBezTo>
                      <a:pt x="92" y="48"/>
                      <a:pt x="92" y="48"/>
                      <a:pt x="92" y="48"/>
                    </a:cubicBezTo>
                    <a:cubicBezTo>
                      <a:pt x="93" y="47"/>
                      <a:pt x="93" y="48"/>
                      <a:pt x="93" y="49"/>
                    </a:cubicBezTo>
                    <a:cubicBezTo>
                      <a:pt x="93" y="49"/>
                      <a:pt x="93" y="50"/>
                      <a:pt x="92" y="50"/>
                    </a:cubicBezTo>
                    <a:cubicBezTo>
                      <a:pt x="91" y="50"/>
                      <a:pt x="91" y="50"/>
                      <a:pt x="91" y="50"/>
                    </a:cubicBezTo>
                    <a:cubicBezTo>
                      <a:pt x="91" y="50"/>
                      <a:pt x="91" y="50"/>
                      <a:pt x="91" y="50"/>
                    </a:cubicBezTo>
                    <a:close/>
                    <a:moveTo>
                      <a:pt x="100" y="49"/>
                    </a:moveTo>
                    <a:cubicBezTo>
                      <a:pt x="99" y="49"/>
                      <a:pt x="99" y="49"/>
                      <a:pt x="99" y="48"/>
                    </a:cubicBezTo>
                    <a:cubicBezTo>
                      <a:pt x="99" y="48"/>
                      <a:pt x="99" y="47"/>
                      <a:pt x="99" y="47"/>
                    </a:cubicBezTo>
                    <a:cubicBezTo>
                      <a:pt x="101" y="47"/>
                      <a:pt x="101" y="47"/>
                      <a:pt x="101" y="47"/>
                    </a:cubicBezTo>
                    <a:cubicBezTo>
                      <a:pt x="102" y="47"/>
                      <a:pt x="102" y="47"/>
                      <a:pt x="102" y="48"/>
                    </a:cubicBezTo>
                    <a:cubicBezTo>
                      <a:pt x="102" y="49"/>
                      <a:pt x="102" y="49"/>
                      <a:pt x="101" y="49"/>
                    </a:cubicBezTo>
                    <a:cubicBezTo>
                      <a:pt x="100" y="49"/>
                      <a:pt x="100" y="49"/>
                      <a:pt x="100" y="49"/>
                    </a:cubicBezTo>
                    <a:cubicBezTo>
                      <a:pt x="100" y="49"/>
                      <a:pt x="100" y="49"/>
                      <a:pt x="100" y="49"/>
                    </a:cubicBezTo>
                    <a:close/>
                    <a:moveTo>
                      <a:pt x="109" y="49"/>
                    </a:moveTo>
                    <a:cubicBezTo>
                      <a:pt x="108" y="49"/>
                      <a:pt x="108" y="48"/>
                      <a:pt x="108" y="48"/>
                    </a:cubicBezTo>
                    <a:cubicBezTo>
                      <a:pt x="108" y="47"/>
                      <a:pt x="108" y="46"/>
                      <a:pt x="108" y="46"/>
                    </a:cubicBezTo>
                    <a:cubicBezTo>
                      <a:pt x="110" y="46"/>
                      <a:pt x="110" y="46"/>
                      <a:pt x="110" y="46"/>
                    </a:cubicBezTo>
                    <a:cubicBezTo>
                      <a:pt x="111" y="46"/>
                      <a:pt x="111" y="47"/>
                      <a:pt x="111" y="47"/>
                    </a:cubicBezTo>
                    <a:cubicBezTo>
                      <a:pt x="111" y="48"/>
                      <a:pt x="111" y="48"/>
                      <a:pt x="110" y="48"/>
                    </a:cubicBezTo>
                    <a:cubicBezTo>
                      <a:pt x="109" y="49"/>
                      <a:pt x="109" y="49"/>
                      <a:pt x="109" y="49"/>
                    </a:cubicBezTo>
                    <a:cubicBezTo>
                      <a:pt x="109" y="49"/>
                      <a:pt x="109" y="49"/>
                      <a:pt x="109" y="49"/>
                    </a:cubicBezTo>
                    <a:close/>
                    <a:moveTo>
                      <a:pt x="117" y="48"/>
                    </a:moveTo>
                    <a:cubicBezTo>
                      <a:pt x="117" y="48"/>
                      <a:pt x="117" y="47"/>
                      <a:pt x="117" y="47"/>
                    </a:cubicBezTo>
                    <a:cubicBezTo>
                      <a:pt x="117" y="46"/>
                      <a:pt x="117" y="46"/>
                      <a:pt x="117" y="46"/>
                    </a:cubicBezTo>
                    <a:cubicBezTo>
                      <a:pt x="119" y="45"/>
                      <a:pt x="119" y="45"/>
                      <a:pt x="119" y="45"/>
                    </a:cubicBezTo>
                    <a:cubicBezTo>
                      <a:pt x="120" y="45"/>
                      <a:pt x="120" y="46"/>
                      <a:pt x="120" y="47"/>
                    </a:cubicBezTo>
                    <a:cubicBezTo>
                      <a:pt x="120" y="47"/>
                      <a:pt x="120" y="48"/>
                      <a:pt x="119" y="48"/>
                    </a:cubicBezTo>
                    <a:cubicBezTo>
                      <a:pt x="118" y="48"/>
                      <a:pt x="118" y="48"/>
                      <a:pt x="118" y="48"/>
                    </a:cubicBezTo>
                    <a:cubicBezTo>
                      <a:pt x="118" y="48"/>
                      <a:pt x="118" y="48"/>
                      <a:pt x="117" y="48"/>
                    </a:cubicBezTo>
                    <a:close/>
                    <a:moveTo>
                      <a:pt x="126" y="47"/>
                    </a:moveTo>
                    <a:cubicBezTo>
                      <a:pt x="126" y="47"/>
                      <a:pt x="126" y="47"/>
                      <a:pt x="126" y="46"/>
                    </a:cubicBezTo>
                    <a:cubicBezTo>
                      <a:pt x="126" y="45"/>
                      <a:pt x="126" y="45"/>
                      <a:pt x="126" y="45"/>
                    </a:cubicBezTo>
                    <a:cubicBezTo>
                      <a:pt x="128" y="45"/>
                      <a:pt x="128" y="45"/>
                      <a:pt x="128" y="45"/>
                    </a:cubicBezTo>
                    <a:cubicBezTo>
                      <a:pt x="129" y="45"/>
                      <a:pt x="129" y="45"/>
                      <a:pt x="129" y="46"/>
                    </a:cubicBezTo>
                    <a:cubicBezTo>
                      <a:pt x="129" y="46"/>
                      <a:pt x="129" y="47"/>
                      <a:pt x="128" y="47"/>
                    </a:cubicBezTo>
                    <a:cubicBezTo>
                      <a:pt x="127" y="47"/>
                      <a:pt x="127" y="47"/>
                      <a:pt x="127" y="47"/>
                    </a:cubicBezTo>
                    <a:cubicBezTo>
                      <a:pt x="127" y="47"/>
                      <a:pt x="126" y="47"/>
                      <a:pt x="126" y="47"/>
                    </a:cubicBezTo>
                    <a:close/>
                    <a:moveTo>
                      <a:pt x="135" y="46"/>
                    </a:moveTo>
                    <a:cubicBezTo>
                      <a:pt x="135" y="46"/>
                      <a:pt x="135" y="46"/>
                      <a:pt x="135" y="45"/>
                    </a:cubicBezTo>
                    <a:cubicBezTo>
                      <a:pt x="135" y="45"/>
                      <a:pt x="135" y="44"/>
                      <a:pt x="135" y="44"/>
                    </a:cubicBezTo>
                    <a:cubicBezTo>
                      <a:pt x="137" y="44"/>
                      <a:pt x="137" y="44"/>
                      <a:pt x="137" y="44"/>
                    </a:cubicBezTo>
                    <a:cubicBezTo>
                      <a:pt x="138" y="44"/>
                      <a:pt x="138" y="44"/>
                      <a:pt x="138" y="45"/>
                    </a:cubicBezTo>
                    <a:cubicBezTo>
                      <a:pt x="138" y="46"/>
                      <a:pt x="138" y="46"/>
                      <a:pt x="137" y="46"/>
                    </a:cubicBezTo>
                    <a:cubicBezTo>
                      <a:pt x="136" y="46"/>
                      <a:pt x="136" y="46"/>
                      <a:pt x="136" y="46"/>
                    </a:cubicBezTo>
                    <a:cubicBezTo>
                      <a:pt x="135" y="46"/>
                      <a:pt x="135" y="46"/>
                      <a:pt x="135" y="46"/>
                    </a:cubicBezTo>
                    <a:close/>
                    <a:moveTo>
                      <a:pt x="144" y="46"/>
                    </a:moveTo>
                    <a:cubicBezTo>
                      <a:pt x="144" y="46"/>
                      <a:pt x="144" y="45"/>
                      <a:pt x="144" y="45"/>
                    </a:cubicBezTo>
                    <a:cubicBezTo>
                      <a:pt x="144" y="44"/>
                      <a:pt x="144" y="44"/>
                      <a:pt x="144" y="43"/>
                    </a:cubicBezTo>
                    <a:cubicBezTo>
                      <a:pt x="146" y="43"/>
                      <a:pt x="146" y="43"/>
                      <a:pt x="146" y="43"/>
                    </a:cubicBezTo>
                    <a:cubicBezTo>
                      <a:pt x="147" y="43"/>
                      <a:pt x="147" y="44"/>
                      <a:pt x="147" y="44"/>
                    </a:cubicBezTo>
                    <a:cubicBezTo>
                      <a:pt x="147" y="45"/>
                      <a:pt x="147" y="46"/>
                      <a:pt x="146" y="46"/>
                    </a:cubicBezTo>
                    <a:cubicBezTo>
                      <a:pt x="144" y="46"/>
                      <a:pt x="144" y="46"/>
                      <a:pt x="144" y="46"/>
                    </a:cubicBezTo>
                    <a:cubicBezTo>
                      <a:pt x="144" y="46"/>
                      <a:pt x="144" y="46"/>
                      <a:pt x="144" y="46"/>
                    </a:cubicBezTo>
                    <a:close/>
                    <a:moveTo>
                      <a:pt x="153" y="45"/>
                    </a:moveTo>
                    <a:cubicBezTo>
                      <a:pt x="153" y="45"/>
                      <a:pt x="153" y="45"/>
                      <a:pt x="153" y="44"/>
                    </a:cubicBezTo>
                    <a:cubicBezTo>
                      <a:pt x="152" y="43"/>
                      <a:pt x="153" y="43"/>
                      <a:pt x="153" y="43"/>
                    </a:cubicBezTo>
                    <a:cubicBezTo>
                      <a:pt x="155" y="43"/>
                      <a:pt x="155" y="43"/>
                      <a:pt x="155" y="43"/>
                    </a:cubicBezTo>
                    <a:cubicBezTo>
                      <a:pt x="156" y="43"/>
                      <a:pt x="156" y="43"/>
                      <a:pt x="156" y="44"/>
                    </a:cubicBezTo>
                    <a:cubicBezTo>
                      <a:pt x="156" y="44"/>
                      <a:pt x="156" y="45"/>
                      <a:pt x="155" y="45"/>
                    </a:cubicBezTo>
                    <a:cubicBezTo>
                      <a:pt x="153" y="45"/>
                      <a:pt x="153" y="45"/>
                      <a:pt x="153" y="45"/>
                    </a:cubicBezTo>
                    <a:cubicBezTo>
                      <a:pt x="153" y="45"/>
                      <a:pt x="153" y="45"/>
                      <a:pt x="153" y="45"/>
                    </a:cubicBezTo>
                    <a:close/>
                    <a:moveTo>
                      <a:pt x="162" y="44"/>
                    </a:moveTo>
                    <a:cubicBezTo>
                      <a:pt x="162" y="44"/>
                      <a:pt x="162" y="44"/>
                      <a:pt x="162" y="43"/>
                    </a:cubicBezTo>
                    <a:cubicBezTo>
                      <a:pt x="161" y="43"/>
                      <a:pt x="162" y="42"/>
                      <a:pt x="162" y="42"/>
                    </a:cubicBezTo>
                    <a:cubicBezTo>
                      <a:pt x="164" y="42"/>
                      <a:pt x="164" y="42"/>
                      <a:pt x="164" y="42"/>
                    </a:cubicBezTo>
                    <a:cubicBezTo>
                      <a:pt x="165" y="42"/>
                      <a:pt x="165" y="42"/>
                      <a:pt x="165" y="43"/>
                    </a:cubicBezTo>
                    <a:cubicBezTo>
                      <a:pt x="165" y="44"/>
                      <a:pt x="165" y="44"/>
                      <a:pt x="164" y="44"/>
                    </a:cubicBezTo>
                    <a:cubicBezTo>
                      <a:pt x="162" y="44"/>
                      <a:pt x="162" y="44"/>
                      <a:pt x="162" y="44"/>
                    </a:cubicBezTo>
                    <a:cubicBezTo>
                      <a:pt x="162" y="44"/>
                      <a:pt x="162" y="44"/>
                      <a:pt x="162" y="44"/>
                    </a:cubicBezTo>
                    <a:close/>
                    <a:moveTo>
                      <a:pt x="171" y="44"/>
                    </a:moveTo>
                    <a:cubicBezTo>
                      <a:pt x="171" y="44"/>
                      <a:pt x="171" y="43"/>
                      <a:pt x="170" y="43"/>
                    </a:cubicBezTo>
                    <a:cubicBezTo>
                      <a:pt x="170" y="42"/>
                      <a:pt x="171" y="41"/>
                      <a:pt x="171" y="41"/>
                    </a:cubicBezTo>
                    <a:cubicBezTo>
                      <a:pt x="173" y="41"/>
                      <a:pt x="173" y="41"/>
                      <a:pt x="173" y="41"/>
                    </a:cubicBezTo>
                    <a:cubicBezTo>
                      <a:pt x="174" y="41"/>
                      <a:pt x="174" y="42"/>
                      <a:pt x="174" y="42"/>
                    </a:cubicBezTo>
                    <a:cubicBezTo>
                      <a:pt x="174" y="43"/>
                      <a:pt x="174" y="43"/>
                      <a:pt x="173" y="43"/>
                    </a:cubicBezTo>
                    <a:cubicBezTo>
                      <a:pt x="171" y="44"/>
                      <a:pt x="171" y="44"/>
                      <a:pt x="171" y="44"/>
                    </a:cubicBezTo>
                    <a:cubicBezTo>
                      <a:pt x="171" y="44"/>
                      <a:pt x="171" y="44"/>
                      <a:pt x="171" y="44"/>
                    </a:cubicBezTo>
                    <a:close/>
                    <a:moveTo>
                      <a:pt x="180" y="43"/>
                    </a:moveTo>
                    <a:cubicBezTo>
                      <a:pt x="180" y="43"/>
                      <a:pt x="180" y="42"/>
                      <a:pt x="179" y="42"/>
                    </a:cubicBezTo>
                    <a:cubicBezTo>
                      <a:pt x="179" y="41"/>
                      <a:pt x="180" y="41"/>
                      <a:pt x="180" y="41"/>
                    </a:cubicBezTo>
                    <a:cubicBezTo>
                      <a:pt x="182" y="41"/>
                      <a:pt x="182" y="41"/>
                      <a:pt x="182" y="41"/>
                    </a:cubicBezTo>
                    <a:cubicBezTo>
                      <a:pt x="183" y="40"/>
                      <a:pt x="183" y="41"/>
                      <a:pt x="183" y="42"/>
                    </a:cubicBezTo>
                    <a:cubicBezTo>
                      <a:pt x="183" y="42"/>
                      <a:pt x="183" y="43"/>
                      <a:pt x="182" y="43"/>
                    </a:cubicBezTo>
                    <a:cubicBezTo>
                      <a:pt x="180" y="43"/>
                      <a:pt x="180" y="43"/>
                      <a:pt x="180" y="43"/>
                    </a:cubicBezTo>
                    <a:cubicBezTo>
                      <a:pt x="180" y="43"/>
                      <a:pt x="180" y="43"/>
                      <a:pt x="180" y="43"/>
                    </a:cubicBezTo>
                    <a:close/>
                    <a:moveTo>
                      <a:pt x="189" y="42"/>
                    </a:moveTo>
                    <a:cubicBezTo>
                      <a:pt x="189" y="42"/>
                      <a:pt x="188" y="42"/>
                      <a:pt x="188" y="41"/>
                    </a:cubicBezTo>
                    <a:cubicBezTo>
                      <a:pt x="188" y="41"/>
                      <a:pt x="189" y="40"/>
                      <a:pt x="189" y="40"/>
                    </a:cubicBezTo>
                    <a:cubicBezTo>
                      <a:pt x="191" y="40"/>
                      <a:pt x="191" y="40"/>
                      <a:pt x="191" y="40"/>
                    </a:cubicBezTo>
                    <a:cubicBezTo>
                      <a:pt x="192" y="40"/>
                      <a:pt x="192" y="40"/>
                      <a:pt x="192" y="41"/>
                    </a:cubicBezTo>
                    <a:cubicBezTo>
                      <a:pt x="192" y="42"/>
                      <a:pt x="192" y="42"/>
                      <a:pt x="191" y="42"/>
                    </a:cubicBezTo>
                    <a:cubicBezTo>
                      <a:pt x="189" y="42"/>
                      <a:pt x="189" y="42"/>
                      <a:pt x="189" y="42"/>
                    </a:cubicBezTo>
                    <a:cubicBezTo>
                      <a:pt x="189" y="42"/>
                      <a:pt x="189" y="42"/>
                      <a:pt x="189" y="42"/>
                    </a:cubicBezTo>
                    <a:close/>
                    <a:moveTo>
                      <a:pt x="198" y="42"/>
                    </a:moveTo>
                    <a:cubicBezTo>
                      <a:pt x="198" y="42"/>
                      <a:pt x="197" y="41"/>
                      <a:pt x="197" y="40"/>
                    </a:cubicBezTo>
                    <a:cubicBezTo>
                      <a:pt x="197" y="40"/>
                      <a:pt x="198" y="39"/>
                      <a:pt x="198" y="39"/>
                    </a:cubicBezTo>
                    <a:cubicBezTo>
                      <a:pt x="200" y="39"/>
                      <a:pt x="200" y="39"/>
                      <a:pt x="200" y="39"/>
                    </a:cubicBezTo>
                    <a:cubicBezTo>
                      <a:pt x="201" y="39"/>
                      <a:pt x="201" y="40"/>
                      <a:pt x="201" y="40"/>
                    </a:cubicBezTo>
                    <a:cubicBezTo>
                      <a:pt x="201" y="41"/>
                      <a:pt x="201" y="41"/>
                      <a:pt x="200" y="41"/>
                    </a:cubicBezTo>
                    <a:cubicBezTo>
                      <a:pt x="198" y="42"/>
                      <a:pt x="198" y="42"/>
                      <a:pt x="198" y="42"/>
                    </a:cubicBezTo>
                    <a:cubicBezTo>
                      <a:pt x="198" y="42"/>
                      <a:pt x="198" y="42"/>
                      <a:pt x="198" y="42"/>
                    </a:cubicBezTo>
                    <a:close/>
                    <a:moveTo>
                      <a:pt x="207" y="41"/>
                    </a:moveTo>
                    <a:cubicBezTo>
                      <a:pt x="207" y="41"/>
                      <a:pt x="206" y="40"/>
                      <a:pt x="206" y="40"/>
                    </a:cubicBezTo>
                    <a:cubicBezTo>
                      <a:pt x="206" y="39"/>
                      <a:pt x="207" y="39"/>
                      <a:pt x="207" y="39"/>
                    </a:cubicBezTo>
                    <a:cubicBezTo>
                      <a:pt x="209" y="38"/>
                      <a:pt x="209" y="38"/>
                      <a:pt x="209" y="38"/>
                    </a:cubicBezTo>
                    <a:cubicBezTo>
                      <a:pt x="210" y="38"/>
                      <a:pt x="210" y="39"/>
                      <a:pt x="210" y="39"/>
                    </a:cubicBezTo>
                    <a:cubicBezTo>
                      <a:pt x="210" y="40"/>
                      <a:pt x="210" y="41"/>
                      <a:pt x="209" y="41"/>
                    </a:cubicBezTo>
                    <a:cubicBezTo>
                      <a:pt x="207" y="41"/>
                      <a:pt x="207" y="41"/>
                      <a:pt x="207" y="41"/>
                    </a:cubicBezTo>
                    <a:cubicBezTo>
                      <a:pt x="207" y="41"/>
                      <a:pt x="207" y="41"/>
                      <a:pt x="207" y="41"/>
                    </a:cubicBezTo>
                    <a:close/>
                    <a:moveTo>
                      <a:pt x="216" y="40"/>
                    </a:moveTo>
                    <a:cubicBezTo>
                      <a:pt x="216" y="40"/>
                      <a:pt x="215" y="40"/>
                      <a:pt x="215" y="39"/>
                    </a:cubicBezTo>
                    <a:cubicBezTo>
                      <a:pt x="215" y="38"/>
                      <a:pt x="216" y="38"/>
                      <a:pt x="216" y="38"/>
                    </a:cubicBezTo>
                    <a:cubicBezTo>
                      <a:pt x="218" y="38"/>
                      <a:pt x="218" y="38"/>
                      <a:pt x="218" y="38"/>
                    </a:cubicBezTo>
                    <a:cubicBezTo>
                      <a:pt x="219" y="38"/>
                      <a:pt x="219" y="38"/>
                      <a:pt x="219" y="39"/>
                    </a:cubicBezTo>
                    <a:cubicBezTo>
                      <a:pt x="219" y="39"/>
                      <a:pt x="219" y="40"/>
                      <a:pt x="218" y="40"/>
                    </a:cubicBezTo>
                    <a:cubicBezTo>
                      <a:pt x="216" y="40"/>
                      <a:pt x="216" y="40"/>
                      <a:pt x="216" y="40"/>
                    </a:cubicBezTo>
                    <a:cubicBezTo>
                      <a:pt x="216" y="40"/>
                      <a:pt x="216" y="40"/>
                      <a:pt x="216" y="40"/>
                    </a:cubicBezTo>
                    <a:close/>
                    <a:moveTo>
                      <a:pt x="225" y="39"/>
                    </a:moveTo>
                    <a:cubicBezTo>
                      <a:pt x="225" y="39"/>
                      <a:pt x="224" y="39"/>
                      <a:pt x="224" y="38"/>
                    </a:cubicBezTo>
                    <a:cubicBezTo>
                      <a:pt x="224" y="38"/>
                      <a:pt x="225" y="37"/>
                      <a:pt x="225" y="37"/>
                    </a:cubicBezTo>
                    <a:cubicBezTo>
                      <a:pt x="227" y="37"/>
                      <a:pt x="227" y="37"/>
                      <a:pt x="227" y="37"/>
                    </a:cubicBezTo>
                    <a:cubicBezTo>
                      <a:pt x="228" y="37"/>
                      <a:pt x="228" y="37"/>
                      <a:pt x="228" y="38"/>
                    </a:cubicBezTo>
                    <a:cubicBezTo>
                      <a:pt x="228" y="39"/>
                      <a:pt x="228" y="39"/>
                      <a:pt x="227" y="39"/>
                    </a:cubicBezTo>
                    <a:cubicBezTo>
                      <a:pt x="225" y="39"/>
                      <a:pt x="225" y="39"/>
                      <a:pt x="225" y="39"/>
                    </a:cubicBezTo>
                    <a:cubicBezTo>
                      <a:pt x="225" y="39"/>
                      <a:pt x="225" y="39"/>
                      <a:pt x="225" y="39"/>
                    </a:cubicBezTo>
                    <a:close/>
                    <a:moveTo>
                      <a:pt x="234" y="39"/>
                    </a:moveTo>
                    <a:cubicBezTo>
                      <a:pt x="234" y="39"/>
                      <a:pt x="233" y="38"/>
                      <a:pt x="233" y="38"/>
                    </a:cubicBezTo>
                    <a:cubicBezTo>
                      <a:pt x="233" y="37"/>
                      <a:pt x="234" y="36"/>
                      <a:pt x="234" y="36"/>
                    </a:cubicBezTo>
                    <a:cubicBezTo>
                      <a:pt x="236" y="36"/>
                      <a:pt x="236" y="36"/>
                      <a:pt x="236" y="36"/>
                    </a:cubicBezTo>
                    <a:cubicBezTo>
                      <a:pt x="237" y="36"/>
                      <a:pt x="237" y="37"/>
                      <a:pt x="237" y="37"/>
                    </a:cubicBezTo>
                    <a:cubicBezTo>
                      <a:pt x="237" y="38"/>
                      <a:pt x="237" y="39"/>
                      <a:pt x="236" y="39"/>
                    </a:cubicBezTo>
                    <a:cubicBezTo>
                      <a:pt x="234" y="39"/>
                      <a:pt x="234" y="39"/>
                      <a:pt x="234" y="39"/>
                    </a:cubicBezTo>
                    <a:cubicBezTo>
                      <a:pt x="234" y="39"/>
                      <a:pt x="234" y="39"/>
                      <a:pt x="234" y="39"/>
                    </a:cubicBezTo>
                    <a:close/>
                    <a:moveTo>
                      <a:pt x="243" y="38"/>
                    </a:moveTo>
                    <a:cubicBezTo>
                      <a:pt x="243" y="38"/>
                      <a:pt x="242" y="38"/>
                      <a:pt x="242" y="37"/>
                    </a:cubicBezTo>
                    <a:cubicBezTo>
                      <a:pt x="242" y="36"/>
                      <a:pt x="243" y="36"/>
                      <a:pt x="243" y="36"/>
                    </a:cubicBezTo>
                    <a:cubicBezTo>
                      <a:pt x="245" y="36"/>
                      <a:pt x="245" y="36"/>
                      <a:pt x="245" y="36"/>
                    </a:cubicBezTo>
                    <a:cubicBezTo>
                      <a:pt x="246" y="36"/>
                      <a:pt x="246" y="36"/>
                      <a:pt x="246" y="37"/>
                    </a:cubicBezTo>
                    <a:cubicBezTo>
                      <a:pt x="246" y="37"/>
                      <a:pt x="246" y="38"/>
                      <a:pt x="245" y="38"/>
                    </a:cubicBezTo>
                    <a:cubicBezTo>
                      <a:pt x="243" y="38"/>
                      <a:pt x="243" y="38"/>
                      <a:pt x="243" y="38"/>
                    </a:cubicBezTo>
                    <a:cubicBezTo>
                      <a:pt x="243" y="38"/>
                      <a:pt x="243" y="38"/>
                      <a:pt x="243" y="38"/>
                    </a:cubicBezTo>
                    <a:close/>
                    <a:moveTo>
                      <a:pt x="252" y="37"/>
                    </a:moveTo>
                    <a:cubicBezTo>
                      <a:pt x="252" y="37"/>
                      <a:pt x="251" y="37"/>
                      <a:pt x="251" y="36"/>
                    </a:cubicBezTo>
                    <a:cubicBezTo>
                      <a:pt x="251" y="36"/>
                      <a:pt x="252" y="35"/>
                      <a:pt x="252" y="35"/>
                    </a:cubicBezTo>
                    <a:cubicBezTo>
                      <a:pt x="254" y="35"/>
                      <a:pt x="254" y="35"/>
                      <a:pt x="254" y="35"/>
                    </a:cubicBezTo>
                    <a:cubicBezTo>
                      <a:pt x="254" y="35"/>
                      <a:pt x="255" y="35"/>
                      <a:pt x="255" y="36"/>
                    </a:cubicBezTo>
                    <a:cubicBezTo>
                      <a:pt x="255" y="37"/>
                      <a:pt x="255" y="37"/>
                      <a:pt x="254" y="37"/>
                    </a:cubicBezTo>
                    <a:cubicBezTo>
                      <a:pt x="252" y="37"/>
                      <a:pt x="252" y="37"/>
                      <a:pt x="252" y="37"/>
                    </a:cubicBezTo>
                    <a:cubicBezTo>
                      <a:pt x="252" y="37"/>
                      <a:pt x="252" y="37"/>
                      <a:pt x="252" y="37"/>
                    </a:cubicBezTo>
                    <a:close/>
                    <a:moveTo>
                      <a:pt x="261" y="37"/>
                    </a:moveTo>
                    <a:cubicBezTo>
                      <a:pt x="261" y="37"/>
                      <a:pt x="260" y="36"/>
                      <a:pt x="260" y="36"/>
                    </a:cubicBezTo>
                    <a:cubicBezTo>
                      <a:pt x="260" y="35"/>
                      <a:pt x="261" y="34"/>
                      <a:pt x="261" y="34"/>
                    </a:cubicBezTo>
                    <a:cubicBezTo>
                      <a:pt x="263" y="34"/>
                      <a:pt x="263" y="34"/>
                      <a:pt x="263" y="34"/>
                    </a:cubicBezTo>
                    <a:cubicBezTo>
                      <a:pt x="263" y="34"/>
                      <a:pt x="264" y="35"/>
                      <a:pt x="264" y="35"/>
                    </a:cubicBezTo>
                    <a:cubicBezTo>
                      <a:pt x="264" y="36"/>
                      <a:pt x="264" y="36"/>
                      <a:pt x="263" y="36"/>
                    </a:cubicBezTo>
                    <a:cubicBezTo>
                      <a:pt x="261" y="37"/>
                      <a:pt x="261" y="37"/>
                      <a:pt x="261" y="37"/>
                    </a:cubicBezTo>
                    <a:cubicBezTo>
                      <a:pt x="261" y="37"/>
                      <a:pt x="261" y="37"/>
                      <a:pt x="261" y="37"/>
                    </a:cubicBezTo>
                    <a:close/>
                    <a:moveTo>
                      <a:pt x="270" y="36"/>
                    </a:moveTo>
                    <a:cubicBezTo>
                      <a:pt x="270" y="36"/>
                      <a:pt x="269" y="35"/>
                      <a:pt x="269" y="35"/>
                    </a:cubicBezTo>
                    <a:cubicBezTo>
                      <a:pt x="269" y="34"/>
                      <a:pt x="270" y="34"/>
                      <a:pt x="270" y="34"/>
                    </a:cubicBezTo>
                    <a:cubicBezTo>
                      <a:pt x="272" y="33"/>
                      <a:pt x="272" y="33"/>
                      <a:pt x="272" y="33"/>
                    </a:cubicBezTo>
                    <a:cubicBezTo>
                      <a:pt x="272" y="33"/>
                      <a:pt x="273" y="34"/>
                      <a:pt x="273" y="35"/>
                    </a:cubicBezTo>
                    <a:cubicBezTo>
                      <a:pt x="273" y="35"/>
                      <a:pt x="273" y="36"/>
                      <a:pt x="272" y="36"/>
                    </a:cubicBezTo>
                    <a:cubicBezTo>
                      <a:pt x="270" y="36"/>
                      <a:pt x="270" y="36"/>
                      <a:pt x="270" y="36"/>
                    </a:cubicBezTo>
                    <a:cubicBezTo>
                      <a:pt x="270" y="36"/>
                      <a:pt x="270" y="36"/>
                      <a:pt x="270" y="36"/>
                    </a:cubicBezTo>
                    <a:close/>
                    <a:moveTo>
                      <a:pt x="279" y="35"/>
                    </a:moveTo>
                    <a:cubicBezTo>
                      <a:pt x="279" y="35"/>
                      <a:pt x="278" y="35"/>
                      <a:pt x="278" y="34"/>
                    </a:cubicBezTo>
                    <a:cubicBezTo>
                      <a:pt x="278" y="34"/>
                      <a:pt x="279" y="33"/>
                      <a:pt x="279" y="33"/>
                    </a:cubicBezTo>
                    <a:cubicBezTo>
                      <a:pt x="281" y="33"/>
                      <a:pt x="281" y="33"/>
                      <a:pt x="281" y="33"/>
                    </a:cubicBezTo>
                    <a:cubicBezTo>
                      <a:pt x="281" y="33"/>
                      <a:pt x="282" y="33"/>
                      <a:pt x="282" y="34"/>
                    </a:cubicBezTo>
                    <a:cubicBezTo>
                      <a:pt x="282" y="34"/>
                      <a:pt x="282" y="35"/>
                      <a:pt x="281" y="35"/>
                    </a:cubicBezTo>
                    <a:cubicBezTo>
                      <a:pt x="279" y="35"/>
                      <a:pt x="279" y="35"/>
                      <a:pt x="279" y="35"/>
                    </a:cubicBezTo>
                    <a:cubicBezTo>
                      <a:pt x="279" y="35"/>
                      <a:pt x="279" y="35"/>
                      <a:pt x="279" y="35"/>
                    </a:cubicBezTo>
                    <a:close/>
                    <a:moveTo>
                      <a:pt x="288" y="34"/>
                    </a:moveTo>
                    <a:cubicBezTo>
                      <a:pt x="288" y="34"/>
                      <a:pt x="287" y="34"/>
                      <a:pt x="287" y="33"/>
                    </a:cubicBezTo>
                    <a:cubicBezTo>
                      <a:pt x="287" y="33"/>
                      <a:pt x="288" y="32"/>
                      <a:pt x="288" y="32"/>
                    </a:cubicBezTo>
                    <a:cubicBezTo>
                      <a:pt x="290" y="32"/>
                      <a:pt x="290" y="32"/>
                      <a:pt x="290" y="32"/>
                    </a:cubicBezTo>
                    <a:cubicBezTo>
                      <a:pt x="290" y="32"/>
                      <a:pt x="291" y="33"/>
                      <a:pt x="291" y="33"/>
                    </a:cubicBezTo>
                    <a:cubicBezTo>
                      <a:pt x="291" y="34"/>
                      <a:pt x="291" y="34"/>
                      <a:pt x="290" y="34"/>
                    </a:cubicBezTo>
                    <a:cubicBezTo>
                      <a:pt x="288" y="34"/>
                      <a:pt x="288" y="34"/>
                      <a:pt x="288" y="34"/>
                    </a:cubicBezTo>
                    <a:cubicBezTo>
                      <a:pt x="288" y="34"/>
                      <a:pt x="288" y="34"/>
                      <a:pt x="288" y="34"/>
                    </a:cubicBezTo>
                    <a:close/>
                    <a:moveTo>
                      <a:pt x="297" y="34"/>
                    </a:moveTo>
                    <a:cubicBezTo>
                      <a:pt x="297" y="34"/>
                      <a:pt x="296" y="33"/>
                      <a:pt x="296" y="33"/>
                    </a:cubicBezTo>
                    <a:cubicBezTo>
                      <a:pt x="296" y="32"/>
                      <a:pt x="297" y="32"/>
                      <a:pt x="297" y="32"/>
                    </a:cubicBezTo>
                    <a:cubicBezTo>
                      <a:pt x="299" y="31"/>
                      <a:pt x="299" y="31"/>
                      <a:pt x="299" y="31"/>
                    </a:cubicBezTo>
                    <a:cubicBezTo>
                      <a:pt x="299" y="31"/>
                      <a:pt x="300" y="32"/>
                      <a:pt x="300" y="32"/>
                    </a:cubicBezTo>
                    <a:cubicBezTo>
                      <a:pt x="300" y="33"/>
                      <a:pt x="300" y="34"/>
                      <a:pt x="299" y="34"/>
                    </a:cubicBezTo>
                    <a:cubicBezTo>
                      <a:pt x="297" y="34"/>
                      <a:pt x="297" y="34"/>
                      <a:pt x="297" y="34"/>
                    </a:cubicBezTo>
                    <a:cubicBezTo>
                      <a:pt x="297" y="34"/>
                      <a:pt x="297" y="34"/>
                      <a:pt x="297" y="34"/>
                    </a:cubicBezTo>
                    <a:close/>
                    <a:moveTo>
                      <a:pt x="306" y="33"/>
                    </a:moveTo>
                    <a:cubicBezTo>
                      <a:pt x="306" y="33"/>
                      <a:pt x="305" y="33"/>
                      <a:pt x="305" y="32"/>
                    </a:cubicBezTo>
                    <a:cubicBezTo>
                      <a:pt x="305" y="31"/>
                      <a:pt x="306" y="31"/>
                      <a:pt x="306" y="31"/>
                    </a:cubicBezTo>
                    <a:cubicBezTo>
                      <a:pt x="308" y="31"/>
                      <a:pt x="308" y="31"/>
                      <a:pt x="308" y="31"/>
                    </a:cubicBezTo>
                    <a:cubicBezTo>
                      <a:pt x="308" y="31"/>
                      <a:pt x="309" y="31"/>
                      <a:pt x="309" y="32"/>
                    </a:cubicBezTo>
                    <a:cubicBezTo>
                      <a:pt x="309" y="32"/>
                      <a:pt x="308" y="33"/>
                      <a:pt x="308" y="33"/>
                    </a:cubicBezTo>
                    <a:cubicBezTo>
                      <a:pt x="306" y="33"/>
                      <a:pt x="306" y="33"/>
                      <a:pt x="306" y="33"/>
                    </a:cubicBezTo>
                    <a:cubicBezTo>
                      <a:pt x="306" y="33"/>
                      <a:pt x="306" y="33"/>
                      <a:pt x="306" y="33"/>
                    </a:cubicBezTo>
                    <a:close/>
                    <a:moveTo>
                      <a:pt x="315" y="32"/>
                    </a:moveTo>
                    <a:cubicBezTo>
                      <a:pt x="315" y="32"/>
                      <a:pt x="314" y="32"/>
                      <a:pt x="314" y="31"/>
                    </a:cubicBezTo>
                    <a:cubicBezTo>
                      <a:pt x="314" y="31"/>
                      <a:pt x="315" y="30"/>
                      <a:pt x="315" y="30"/>
                    </a:cubicBezTo>
                    <a:cubicBezTo>
                      <a:pt x="317" y="30"/>
                      <a:pt x="317" y="30"/>
                      <a:pt x="317" y="30"/>
                    </a:cubicBezTo>
                    <a:cubicBezTo>
                      <a:pt x="317" y="30"/>
                      <a:pt x="318" y="30"/>
                      <a:pt x="318" y="31"/>
                    </a:cubicBezTo>
                    <a:cubicBezTo>
                      <a:pt x="318" y="32"/>
                      <a:pt x="317" y="32"/>
                      <a:pt x="317" y="32"/>
                    </a:cubicBezTo>
                    <a:cubicBezTo>
                      <a:pt x="315" y="32"/>
                      <a:pt x="315" y="32"/>
                      <a:pt x="315" y="32"/>
                    </a:cubicBezTo>
                    <a:cubicBezTo>
                      <a:pt x="315" y="32"/>
                      <a:pt x="315" y="32"/>
                      <a:pt x="315" y="32"/>
                    </a:cubicBezTo>
                    <a:close/>
                    <a:moveTo>
                      <a:pt x="324" y="32"/>
                    </a:moveTo>
                    <a:cubicBezTo>
                      <a:pt x="324" y="32"/>
                      <a:pt x="323" y="31"/>
                      <a:pt x="323" y="31"/>
                    </a:cubicBezTo>
                    <a:cubicBezTo>
                      <a:pt x="323" y="30"/>
                      <a:pt x="324" y="29"/>
                      <a:pt x="324" y="29"/>
                    </a:cubicBezTo>
                    <a:cubicBezTo>
                      <a:pt x="326" y="29"/>
                      <a:pt x="326" y="29"/>
                      <a:pt x="326" y="29"/>
                    </a:cubicBezTo>
                    <a:cubicBezTo>
                      <a:pt x="326" y="29"/>
                      <a:pt x="327" y="30"/>
                      <a:pt x="327" y="30"/>
                    </a:cubicBezTo>
                    <a:cubicBezTo>
                      <a:pt x="327" y="31"/>
                      <a:pt x="326" y="31"/>
                      <a:pt x="326" y="32"/>
                    </a:cubicBezTo>
                    <a:cubicBezTo>
                      <a:pt x="324" y="32"/>
                      <a:pt x="324" y="32"/>
                      <a:pt x="324" y="32"/>
                    </a:cubicBezTo>
                    <a:cubicBezTo>
                      <a:pt x="324" y="32"/>
                      <a:pt x="324" y="32"/>
                      <a:pt x="324" y="32"/>
                    </a:cubicBezTo>
                    <a:close/>
                    <a:moveTo>
                      <a:pt x="333" y="31"/>
                    </a:moveTo>
                    <a:cubicBezTo>
                      <a:pt x="333" y="31"/>
                      <a:pt x="332" y="30"/>
                      <a:pt x="332" y="30"/>
                    </a:cubicBezTo>
                    <a:cubicBezTo>
                      <a:pt x="332" y="29"/>
                      <a:pt x="333" y="29"/>
                      <a:pt x="333" y="29"/>
                    </a:cubicBezTo>
                    <a:cubicBezTo>
                      <a:pt x="335" y="29"/>
                      <a:pt x="335" y="29"/>
                      <a:pt x="335" y="29"/>
                    </a:cubicBezTo>
                    <a:cubicBezTo>
                      <a:pt x="335" y="28"/>
                      <a:pt x="336" y="29"/>
                      <a:pt x="336" y="30"/>
                    </a:cubicBezTo>
                    <a:cubicBezTo>
                      <a:pt x="336" y="30"/>
                      <a:pt x="335" y="31"/>
                      <a:pt x="335" y="31"/>
                    </a:cubicBezTo>
                    <a:cubicBezTo>
                      <a:pt x="333" y="31"/>
                      <a:pt x="333" y="31"/>
                      <a:pt x="333" y="31"/>
                    </a:cubicBezTo>
                    <a:cubicBezTo>
                      <a:pt x="333" y="31"/>
                      <a:pt x="333" y="31"/>
                      <a:pt x="333" y="31"/>
                    </a:cubicBezTo>
                    <a:close/>
                    <a:moveTo>
                      <a:pt x="342" y="30"/>
                    </a:moveTo>
                    <a:cubicBezTo>
                      <a:pt x="342" y="30"/>
                      <a:pt x="341" y="30"/>
                      <a:pt x="341" y="29"/>
                    </a:cubicBezTo>
                    <a:cubicBezTo>
                      <a:pt x="341" y="29"/>
                      <a:pt x="342" y="28"/>
                      <a:pt x="342" y="28"/>
                    </a:cubicBezTo>
                    <a:cubicBezTo>
                      <a:pt x="344" y="28"/>
                      <a:pt x="344" y="28"/>
                      <a:pt x="344" y="28"/>
                    </a:cubicBezTo>
                    <a:cubicBezTo>
                      <a:pt x="344" y="28"/>
                      <a:pt x="345" y="28"/>
                      <a:pt x="345" y="29"/>
                    </a:cubicBezTo>
                    <a:cubicBezTo>
                      <a:pt x="345" y="30"/>
                      <a:pt x="344" y="30"/>
                      <a:pt x="344" y="30"/>
                    </a:cubicBezTo>
                    <a:cubicBezTo>
                      <a:pt x="342" y="30"/>
                      <a:pt x="342" y="30"/>
                      <a:pt x="342" y="30"/>
                    </a:cubicBezTo>
                    <a:cubicBezTo>
                      <a:pt x="342" y="30"/>
                      <a:pt x="342" y="30"/>
                      <a:pt x="342" y="30"/>
                    </a:cubicBezTo>
                    <a:close/>
                    <a:moveTo>
                      <a:pt x="351" y="30"/>
                    </a:moveTo>
                    <a:cubicBezTo>
                      <a:pt x="351" y="30"/>
                      <a:pt x="350" y="29"/>
                      <a:pt x="350" y="28"/>
                    </a:cubicBezTo>
                    <a:cubicBezTo>
                      <a:pt x="350" y="28"/>
                      <a:pt x="351" y="27"/>
                      <a:pt x="351" y="27"/>
                    </a:cubicBezTo>
                    <a:cubicBezTo>
                      <a:pt x="353" y="27"/>
                      <a:pt x="353" y="27"/>
                      <a:pt x="353" y="27"/>
                    </a:cubicBezTo>
                    <a:cubicBezTo>
                      <a:pt x="353" y="27"/>
                      <a:pt x="354" y="28"/>
                      <a:pt x="354" y="28"/>
                    </a:cubicBezTo>
                    <a:cubicBezTo>
                      <a:pt x="354" y="29"/>
                      <a:pt x="353" y="29"/>
                      <a:pt x="353" y="29"/>
                    </a:cubicBezTo>
                    <a:cubicBezTo>
                      <a:pt x="351" y="30"/>
                      <a:pt x="351" y="30"/>
                      <a:pt x="351" y="30"/>
                    </a:cubicBezTo>
                    <a:cubicBezTo>
                      <a:pt x="351" y="30"/>
                      <a:pt x="351" y="30"/>
                      <a:pt x="351" y="30"/>
                    </a:cubicBezTo>
                    <a:close/>
                    <a:moveTo>
                      <a:pt x="360" y="29"/>
                    </a:moveTo>
                    <a:cubicBezTo>
                      <a:pt x="360" y="29"/>
                      <a:pt x="359" y="28"/>
                      <a:pt x="359" y="28"/>
                    </a:cubicBezTo>
                    <a:cubicBezTo>
                      <a:pt x="359" y="27"/>
                      <a:pt x="359" y="27"/>
                      <a:pt x="360" y="27"/>
                    </a:cubicBezTo>
                    <a:cubicBezTo>
                      <a:pt x="362" y="26"/>
                      <a:pt x="362" y="26"/>
                      <a:pt x="362" y="26"/>
                    </a:cubicBezTo>
                    <a:cubicBezTo>
                      <a:pt x="362" y="26"/>
                      <a:pt x="363" y="27"/>
                      <a:pt x="363" y="28"/>
                    </a:cubicBezTo>
                    <a:cubicBezTo>
                      <a:pt x="363" y="28"/>
                      <a:pt x="362" y="29"/>
                      <a:pt x="362" y="29"/>
                    </a:cubicBezTo>
                    <a:cubicBezTo>
                      <a:pt x="360" y="29"/>
                      <a:pt x="360" y="29"/>
                      <a:pt x="360" y="29"/>
                    </a:cubicBezTo>
                    <a:cubicBezTo>
                      <a:pt x="360" y="29"/>
                      <a:pt x="360" y="29"/>
                      <a:pt x="360" y="29"/>
                    </a:cubicBezTo>
                    <a:close/>
                    <a:moveTo>
                      <a:pt x="369" y="28"/>
                    </a:moveTo>
                    <a:cubicBezTo>
                      <a:pt x="369" y="28"/>
                      <a:pt x="368" y="28"/>
                      <a:pt x="368" y="27"/>
                    </a:cubicBezTo>
                    <a:cubicBezTo>
                      <a:pt x="368" y="26"/>
                      <a:pt x="368" y="26"/>
                      <a:pt x="369" y="26"/>
                    </a:cubicBezTo>
                    <a:cubicBezTo>
                      <a:pt x="371" y="26"/>
                      <a:pt x="371" y="26"/>
                      <a:pt x="371" y="26"/>
                    </a:cubicBezTo>
                    <a:cubicBezTo>
                      <a:pt x="371" y="26"/>
                      <a:pt x="372" y="26"/>
                      <a:pt x="372" y="27"/>
                    </a:cubicBezTo>
                    <a:cubicBezTo>
                      <a:pt x="372" y="27"/>
                      <a:pt x="371" y="28"/>
                      <a:pt x="371" y="28"/>
                    </a:cubicBezTo>
                    <a:cubicBezTo>
                      <a:pt x="369" y="28"/>
                      <a:pt x="369" y="28"/>
                      <a:pt x="369" y="28"/>
                    </a:cubicBezTo>
                    <a:cubicBezTo>
                      <a:pt x="369" y="28"/>
                      <a:pt x="369" y="28"/>
                      <a:pt x="369" y="28"/>
                    </a:cubicBezTo>
                    <a:close/>
                    <a:moveTo>
                      <a:pt x="378" y="27"/>
                    </a:moveTo>
                    <a:cubicBezTo>
                      <a:pt x="378" y="27"/>
                      <a:pt x="377" y="27"/>
                      <a:pt x="377" y="26"/>
                    </a:cubicBezTo>
                    <a:cubicBezTo>
                      <a:pt x="377" y="26"/>
                      <a:pt x="377" y="25"/>
                      <a:pt x="378" y="25"/>
                    </a:cubicBezTo>
                    <a:cubicBezTo>
                      <a:pt x="380" y="25"/>
                      <a:pt x="380" y="25"/>
                      <a:pt x="380" y="25"/>
                    </a:cubicBezTo>
                    <a:cubicBezTo>
                      <a:pt x="380" y="25"/>
                      <a:pt x="381" y="25"/>
                      <a:pt x="381" y="26"/>
                    </a:cubicBezTo>
                    <a:cubicBezTo>
                      <a:pt x="381" y="27"/>
                      <a:pt x="380" y="27"/>
                      <a:pt x="380" y="27"/>
                    </a:cubicBezTo>
                    <a:cubicBezTo>
                      <a:pt x="378" y="27"/>
                      <a:pt x="378" y="27"/>
                      <a:pt x="378" y="27"/>
                    </a:cubicBezTo>
                    <a:cubicBezTo>
                      <a:pt x="378" y="27"/>
                      <a:pt x="378" y="27"/>
                      <a:pt x="378" y="27"/>
                    </a:cubicBezTo>
                    <a:close/>
                    <a:moveTo>
                      <a:pt x="387" y="27"/>
                    </a:moveTo>
                    <a:cubicBezTo>
                      <a:pt x="387" y="27"/>
                      <a:pt x="386" y="26"/>
                      <a:pt x="386" y="26"/>
                    </a:cubicBezTo>
                    <a:cubicBezTo>
                      <a:pt x="386" y="25"/>
                      <a:pt x="386" y="25"/>
                      <a:pt x="387" y="24"/>
                    </a:cubicBezTo>
                    <a:cubicBezTo>
                      <a:pt x="389" y="24"/>
                      <a:pt x="389" y="24"/>
                      <a:pt x="389" y="24"/>
                    </a:cubicBezTo>
                    <a:cubicBezTo>
                      <a:pt x="389" y="24"/>
                      <a:pt x="390" y="25"/>
                      <a:pt x="390" y="25"/>
                    </a:cubicBezTo>
                    <a:cubicBezTo>
                      <a:pt x="390" y="26"/>
                      <a:pt x="389" y="27"/>
                      <a:pt x="389" y="27"/>
                    </a:cubicBezTo>
                    <a:cubicBezTo>
                      <a:pt x="387" y="27"/>
                      <a:pt x="387" y="27"/>
                      <a:pt x="387" y="27"/>
                    </a:cubicBezTo>
                    <a:cubicBezTo>
                      <a:pt x="387" y="27"/>
                      <a:pt x="387" y="27"/>
                      <a:pt x="387" y="27"/>
                    </a:cubicBezTo>
                    <a:close/>
                    <a:moveTo>
                      <a:pt x="396" y="26"/>
                    </a:moveTo>
                    <a:cubicBezTo>
                      <a:pt x="396" y="26"/>
                      <a:pt x="395" y="26"/>
                      <a:pt x="395" y="25"/>
                    </a:cubicBezTo>
                    <a:cubicBezTo>
                      <a:pt x="395" y="24"/>
                      <a:pt x="395" y="24"/>
                      <a:pt x="396" y="24"/>
                    </a:cubicBezTo>
                    <a:cubicBezTo>
                      <a:pt x="398" y="24"/>
                      <a:pt x="398" y="24"/>
                      <a:pt x="398" y="24"/>
                    </a:cubicBezTo>
                    <a:cubicBezTo>
                      <a:pt x="398" y="24"/>
                      <a:pt x="399" y="24"/>
                      <a:pt x="399" y="25"/>
                    </a:cubicBezTo>
                    <a:cubicBezTo>
                      <a:pt x="399" y="25"/>
                      <a:pt x="398" y="26"/>
                      <a:pt x="398" y="26"/>
                    </a:cubicBezTo>
                    <a:cubicBezTo>
                      <a:pt x="396" y="26"/>
                      <a:pt x="396" y="26"/>
                      <a:pt x="396" y="26"/>
                    </a:cubicBezTo>
                    <a:cubicBezTo>
                      <a:pt x="396" y="26"/>
                      <a:pt x="396" y="26"/>
                      <a:pt x="396" y="26"/>
                    </a:cubicBezTo>
                    <a:close/>
                    <a:moveTo>
                      <a:pt x="405" y="25"/>
                    </a:moveTo>
                    <a:cubicBezTo>
                      <a:pt x="404" y="25"/>
                      <a:pt x="404" y="25"/>
                      <a:pt x="404" y="24"/>
                    </a:cubicBezTo>
                    <a:cubicBezTo>
                      <a:pt x="404" y="24"/>
                      <a:pt x="404" y="23"/>
                      <a:pt x="405" y="23"/>
                    </a:cubicBezTo>
                    <a:cubicBezTo>
                      <a:pt x="407" y="23"/>
                      <a:pt x="407" y="23"/>
                      <a:pt x="407" y="23"/>
                    </a:cubicBezTo>
                    <a:cubicBezTo>
                      <a:pt x="407" y="23"/>
                      <a:pt x="408" y="23"/>
                      <a:pt x="408" y="24"/>
                    </a:cubicBezTo>
                    <a:cubicBezTo>
                      <a:pt x="408" y="25"/>
                      <a:pt x="407" y="25"/>
                      <a:pt x="407" y="25"/>
                    </a:cubicBezTo>
                    <a:cubicBezTo>
                      <a:pt x="405" y="25"/>
                      <a:pt x="405" y="25"/>
                      <a:pt x="405" y="25"/>
                    </a:cubicBezTo>
                    <a:cubicBezTo>
                      <a:pt x="405" y="25"/>
                      <a:pt x="405" y="25"/>
                      <a:pt x="405" y="25"/>
                    </a:cubicBezTo>
                    <a:close/>
                    <a:moveTo>
                      <a:pt x="414" y="25"/>
                    </a:moveTo>
                    <a:cubicBezTo>
                      <a:pt x="413" y="25"/>
                      <a:pt x="413" y="24"/>
                      <a:pt x="413" y="24"/>
                    </a:cubicBezTo>
                    <a:cubicBezTo>
                      <a:pt x="413" y="23"/>
                      <a:pt x="413" y="22"/>
                      <a:pt x="414" y="22"/>
                    </a:cubicBezTo>
                    <a:cubicBezTo>
                      <a:pt x="416" y="22"/>
                      <a:pt x="416" y="22"/>
                      <a:pt x="416" y="22"/>
                    </a:cubicBezTo>
                    <a:cubicBezTo>
                      <a:pt x="416" y="22"/>
                      <a:pt x="417" y="23"/>
                      <a:pt x="417" y="23"/>
                    </a:cubicBezTo>
                    <a:cubicBezTo>
                      <a:pt x="417" y="24"/>
                      <a:pt x="416" y="24"/>
                      <a:pt x="416" y="24"/>
                    </a:cubicBezTo>
                    <a:cubicBezTo>
                      <a:pt x="414" y="25"/>
                      <a:pt x="414" y="25"/>
                      <a:pt x="414" y="25"/>
                    </a:cubicBezTo>
                    <a:cubicBezTo>
                      <a:pt x="414" y="25"/>
                      <a:pt x="414" y="25"/>
                      <a:pt x="414" y="25"/>
                    </a:cubicBezTo>
                    <a:close/>
                    <a:moveTo>
                      <a:pt x="423" y="24"/>
                    </a:moveTo>
                    <a:cubicBezTo>
                      <a:pt x="422" y="24"/>
                      <a:pt x="422" y="23"/>
                      <a:pt x="422" y="23"/>
                    </a:cubicBezTo>
                    <a:cubicBezTo>
                      <a:pt x="422" y="22"/>
                      <a:pt x="422" y="22"/>
                      <a:pt x="423" y="22"/>
                    </a:cubicBezTo>
                    <a:cubicBezTo>
                      <a:pt x="425" y="22"/>
                      <a:pt x="425" y="22"/>
                      <a:pt x="425" y="22"/>
                    </a:cubicBezTo>
                    <a:cubicBezTo>
                      <a:pt x="425" y="21"/>
                      <a:pt x="426" y="22"/>
                      <a:pt x="426" y="23"/>
                    </a:cubicBezTo>
                    <a:cubicBezTo>
                      <a:pt x="426" y="23"/>
                      <a:pt x="425" y="24"/>
                      <a:pt x="425" y="24"/>
                    </a:cubicBezTo>
                    <a:cubicBezTo>
                      <a:pt x="423" y="24"/>
                      <a:pt x="423" y="24"/>
                      <a:pt x="423" y="24"/>
                    </a:cubicBezTo>
                    <a:cubicBezTo>
                      <a:pt x="423" y="24"/>
                      <a:pt x="423" y="24"/>
                      <a:pt x="423" y="24"/>
                    </a:cubicBezTo>
                    <a:close/>
                    <a:moveTo>
                      <a:pt x="432" y="23"/>
                    </a:moveTo>
                    <a:cubicBezTo>
                      <a:pt x="431" y="23"/>
                      <a:pt x="431" y="23"/>
                      <a:pt x="431" y="22"/>
                    </a:cubicBezTo>
                    <a:cubicBezTo>
                      <a:pt x="431" y="22"/>
                      <a:pt x="431" y="21"/>
                      <a:pt x="432" y="21"/>
                    </a:cubicBezTo>
                    <a:cubicBezTo>
                      <a:pt x="434" y="21"/>
                      <a:pt x="434" y="21"/>
                      <a:pt x="434" y="21"/>
                    </a:cubicBezTo>
                    <a:cubicBezTo>
                      <a:pt x="434" y="21"/>
                      <a:pt x="435" y="21"/>
                      <a:pt x="435" y="22"/>
                    </a:cubicBezTo>
                    <a:cubicBezTo>
                      <a:pt x="435" y="22"/>
                      <a:pt x="434" y="23"/>
                      <a:pt x="434" y="23"/>
                    </a:cubicBezTo>
                    <a:cubicBezTo>
                      <a:pt x="432" y="23"/>
                      <a:pt x="432" y="23"/>
                      <a:pt x="432" y="23"/>
                    </a:cubicBezTo>
                    <a:cubicBezTo>
                      <a:pt x="432" y="23"/>
                      <a:pt x="432" y="23"/>
                      <a:pt x="432" y="23"/>
                    </a:cubicBezTo>
                    <a:close/>
                    <a:moveTo>
                      <a:pt x="441" y="23"/>
                    </a:moveTo>
                    <a:cubicBezTo>
                      <a:pt x="440" y="23"/>
                      <a:pt x="440" y="22"/>
                      <a:pt x="440" y="21"/>
                    </a:cubicBezTo>
                    <a:cubicBezTo>
                      <a:pt x="440" y="21"/>
                      <a:pt x="440" y="20"/>
                      <a:pt x="441" y="20"/>
                    </a:cubicBezTo>
                    <a:cubicBezTo>
                      <a:pt x="443" y="20"/>
                      <a:pt x="443" y="20"/>
                      <a:pt x="443" y="20"/>
                    </a:cubicBezTo>
                    <a:cubicBezTo>
                      <a:pt x="443" y="20"/>
                      <a:pt x="444" y="21"/>
                      <a:pt x="444" y="21"/>
                    </a:cubicBezTo>
                    <a:cubicBezTo>
                      <a:pt x="444" y="22"/>
                      <a:pt x="443" y="22"/>
                      <a:pt x="443" y="22"/>
                    </a:cubicBezTo>
                    <a:cubicBezTo>
                      <a:pt x="441" y="23"/>
                      <a:pt x="441" y="23"/>
                      <a:pt x="441" y="23"/>
                    </a:cubicBezTo>
                    <a:cubicBezTo>
                      <a:pt x="441" y="23"/>
                      <a:pt x="441" y="23"/>
                      <a:pt x="441" y="23"/>
                    </a:cubicBezTo>
                    <a:close/>
                    <a:moveTo>
                      <a:pt x="450" y="22"/>
                    </a:moveTo>
                    <a:cubicBezTo>
                      <a:pt x="449" y="22"/>
                      <a:pt x="449" y="21"/>
                      <a:pt x="449" y="21"/>
                    </a:cubicBezTo>
                    <a:cubicBezTo>
                      <a:pt x="449" y="20"/>
                      <a:pt x="449" y="20"/>
                      <a:pt x="450" y="20"/>
                    </a:cubicBezTo>
                    <a:cubicBezTo>
                      <a:pt x="452" y="19"/>
                      <a:pt x="452" y="19"/>
                      <a:pt x="452" y="19"/>
                    </a:cubicBezTo>
                    <a:cubicBezTo>
                      <a:pt x="452" y="19"/>
                      <a:pt x="453" y="20"/>
                      <a:pt x="453" y="20"/>
                    </a:cubicBezTo>
                    <a:cubicBezTo>
                      <a:pt x="453" y="21"/>
                      <a:pt x="452" y="22"/>
                      <a:pt x="452" y="22"/>
                    </a:cubicBezTo>
                    <a:cubicBezTo>
                      <a:pt x="450" y="22"/>
                      <a:pt x="450" y="22"/>
                      <a:pt x="450" y="22"/>
                    </a:cubicBezTo>
                    <a:cubicBezTo>
                      <a:pt x="450" y="22"/>
                      <a:pt x="450" y="22"/>
                      <a:pt x="450" y="22"/>
                    </a:cubicBezTo>
                    <a:close/>
                    <a:moveTo>
                      <a:pt x="459" y="21"/>
                    </a:moveTo>
                    <a:cubicBezTo>
                      <a:pt x="458" y="21"/>
                      <a:pt x="458" y="21"/>
                      <a:pt x="458" y="20"/>
                    </a:cubicBezTo>
                    <a:cubicBezTo>
                      <a:pt x="458" y="19"/>
                      <a:pt x="458" y="19"/>
                      <a:pt x="459" y="19"/>
                    </a:cubicBezTo>
                    <a:cubicBezTo>
                      <a:pt x="461" y="19"/>
                      <a:pt x="461" y="19"/>
                      <a:pt x="461" y="19"/>
                    </a:cubicBezTo>
                    <a:cubicBezTo>
                      <a:pt x="461" y="19"/>
                      <a:pt x="462" y="19"/>
                      <a:pt x="462" y="20"/>
                    </a:cubicBezTo>
                    <a:cubicBezTo>
                      <a:pt x="462" y="20"/>
                      <a:pt x="461" y="21"/>
                      <a:pt x="461" y="21"/>
                    </a:cubicBezTo>
                    <a:cubicBezTo>
                      <a:pt x="459" y="21"/>
                      <a:pt x="459" y="21"/>
                      <a:pt x="459" y="21"/>
                    </a:cubicBezTo>
                    <a:cubicBezTo>
                      <a:pt x="459" y="21"/>
                      <a:pt x="459" y="21"/>
                      <a:pt x="459" y="21"/>
                    </a:cubicBezTo>
                    <a:close/>
                    <a:moveTo>
                      <a:pt x="468" y="20"/>
                    </a:moveTo>
                    <a:cubicBezTo>
                      <a:pt x="467" y="20"/>
                      <a:pt x="467" y="20"/>
                      <a:pt x="467" y="19"/>
                    </a:cubicBezTo>
                    <a:cubicBezTo>
                      <a:pt x="467" y="19"/>
                      <a:pt x="467" y="18"/>
                      <a:pt x="468" y="18"/>
                    </a:cubicBezTo>
                    <a:cubicBezTo>
                      <a:pt x="470" y="18"/>
                      <a:pt x="470" y="18"/>
                      <a:pt x="470" y="18"/>
                    </a:cubicBezTo>
                    <a:cubicBezTo>
                      <a:pt x="470" y="18"/>
                      <a:pt x="471" y="18"/>
                      <a:pt x="471" y="19"/>
                    </a:cubicBezTo>
                    <a:cubicBezTo>
                      <a:pt x="471" y="20"/>
                      <a:pt x="470" y="20"/>
                      <a:pt x="470" y="20"/>
                    </a:cubicBezTo>
                    <a:cubicBezTo>
                      <a:pt x="468" y="20"/>
                      <a:pt x="468" y="20"/>
                      <a:pt x="468" y="20"/>
                    </a:cubicBezTo>
                    <a:cubicBezTo>
                      <a:pt x="468" y="20"/>
                      <a:pt x="468" y="20"/>
                      <a:pt x="468" y="20"/>
                    </a:cubicBezTo>
                    <a:close/>
                    <a:moveTo>
                      <a:pt x="477" y="20"/>
                    </a:moveTo>
                    <a:cubicBezTo>
                      <a:pt x="476" y="20"/>
                      <a:pt x="476" y="19"/>
                      <a:pt x="476" y="19"/>
                    </a:cubicBezTo>
                    <a:cubicBezTo>
                      <a:pt x="476" y="18"/>
                      <a:pt x="476" y="17"/>
                      <a:pt x="477" y="17"/>
                    </a:cubicBezTo>
                    <a:cubicBezTo>
                      <a:pt x="479" y="17"/>
                      <a:pt x="479" y="17"/>
                      <a:pt x="479" y="17"/>
                    </a:cubicBezTo>
                    <a:cubicBezTo>
                      <a:pt x="479" y="17"/>
                      <a:pt x="479" y="18"/>
                      <a:pt x="480" y="18"/>
                    </a:cubicBezTo>
                    <a:cubicBezTo>
                      <a:pt x="480" y="19"/>
                      <a:pt x="479" y="20"/>
                      <a:pt x="479" y="20"/>
                    </a:cubicBezTo>
                    <a:cubicBezTo>
                      <a:pt x="477" y="20"/>
                      <a:pt x="477" y="20"/>
                      <a:pt x="477" y="20"/>
                    </a:cubicBezTo>
                    <a:cubicBezTo>
                      <a:pt x="477" y="20"/>
                      <a:pt x="477" y="20"/>
                      <a:pt x="477" y="20"/>
                    </a:cubicBezTo>
                    <a:close/>
                    <a:moveTo>
                      <a:pt x="486" y="19"/>
                    </a:moveTo>
                    <a:cubicBezTo>
                      <a:pt x="485" y="19"/>
                      <a:pt x="485" y="19"/>
                      <a:pt x="485" y="18"/>
                    </a:cubicBezTo>
                    <a:cubicBezTo>
                      <a:pt x="485" y="17"/>
                      <a:pt x="485" y="17"/>
                      <a:pt x="486" y="17"/>
                    </a:cubicBezTo>
                    <a:cubicBezTo>
                      <a:pt x="488" y="17"/>
                      <a:pt x="488" y="17"/>
                      <a:pt x="488" y="17"/>
                    </a:cubicBezTo>
                    <a:cubicBezTo>
                      <a:pt x="488" y="17"/>
                      <a:pt x="488" y="17"/>
                      <a:pt x="489" y="18"/>
                    </a:cubicBezTo>
                    <a:cubicBezTo>
                      <a:pt x="489" y="18"/>
                      <a:pt x="488" y="19"/>
                      <a:pt x="488" y="19"/>
                    </a:cubicBezTo>
                    <a:cubicBezTo>
                      <a:pt x="486" y="19"/>
                      <a:pt x="486" y="19"/>
                      <a:pt x="486" y="19"/>
                    </a:cubicBezTo>
                    <a:cubicBezTo>
                      <a:pt x="486" y="19"/>
                      <a:pt x="486" y="19"/>
                      <a:pt x="486" y="19"/>
                    </a:cubicBezTo>
                    <a:close/>
                    <a:moveTo>
                      <a:pt x="495" y="18"/>
                    </a:moveTo>
                    <a:cubicBezTo>
                      <a:pt x="494" y="18"/>
                      <a:pt x="494" y="18"/>
                      <a:pt x="494" y="17"/>
                    </a:cubicBezTo>
                    <a:cubicBezTo>
                      <a:pt x="494" y="17"/>
                      <a:pt x="494" y="16"/>
                      <a:pt x="495" y="16"/>
                    </a:cubicBezTo>
                    <a:cubicBezTo>
                      <a:pt x="497" y="16"/>
                      <a:pt x="497" y="16"/>
                      <a:pt x="497" y="16"/>
                    </a:cubicBezTo>
                    <a:cubicBezTo>
                      <a:pt x="497" y="16"/>
                      <a:pt x="497" y="16"/>
                      <a:pt x="497" y="17"/>
                    </a:cubicBezTo>
                    <a:cubicBezTo>
                      <a:pt x="498" y="18"/>
                      <a:pt x="497" y="18"/>
                      <a:pt x="497" y="18"/>
                    </a:cubicBezTo>
                    <a:cubicBezTo>
                      <a:pt x="495" y="18"/>
                      <a:pt x="495" y="18"/>
                      <a:pt x="495" y="18"/>
                    </a:cubicBezTo>
                    <a:cubicBezTo>
                      <a:pt x="495" y="18"/>
                      <a:pt x="495" y="18"/>
                      <a:pt x="495" y="18"/>
                    </a:cubicBezTo>
                    <a:close/>
                    <a:moveTo>
                      <a:pt x="504" y="18"/>
                    </a:moveTo>
                    <a:cubicBezTo>
                      <a:pt x="503" y="18"/>
                      <a:pt x="503" y="17"/>
                      <a:pt x="503" y="17"/>
                    </a:cubicBezTo>
                    <a:cubicBezTo>
                      <a:pt x="503" y="16"/>
                      <a:pt x="503" y="15"/>
                      <a:pt x="504" y="15"/>
                    </a:cubicBezTo>
                    <a:cubicBezTo>
                      <a:pt x="506" y="15"/>
                      <a:pt x="506" y="15"/>
                      <a:pt x="506" y="15"/>
                    </a:cubicBezTo>
                    <a:cubicBezTo>
                      <a:pt x="506" y="15"/>
                      <a:pt x="506" y="16"/>
                      <a:pt x="506" y="16"/>
                    </a:cubicBezTo>
                    <a:cubicBezTo>
                      <a:pt x="507" y="17"/>
                      <a:pt x="506" y="17"/>
                      <a:pt x="506" y="17"/>
                    </a:cubicBezTo>
                    <a:cubicBezTo>
                      <a:pt x="504" y="18"/>
                      <a:pt x="504" y="18"/>
                      <a:pt x="504" y="18"/>
                    </a:cubicBezTo>
                    <a:cubicBezTo>
                      <a:pt x="504" y="18"/>
                      <a:pt x="504" y="18"/>
                      <a:pt x="504" y="18"/>
                    </a:cubicBezTo>
                    <a:close/>
                    <a:moveTo>
                      <a:pt x="513" y="17"/>
                    </a:moveTo>
                    <a:cubicBezTo>
                      <a:pt x="512" y="17"/>
                      <a:pt x="512" y="16"/>
                      <a:pt x="512" y="16"/>
                    </a:cubicBezTo>
                    <a:cubicBezTo>
                      <a:pt x="512" y="15"/>
                      <a:pt x="512" y="15"/>
                      <a:pt x="513" y="15"/>
                    </a:cubicBezTo>
                    <a:cubicBezTo>
                      <a:pt x="515" y="14"/>
                      <a:pt x="515" y="14"/>
                      <a:pt x="515" y="14"/>
                    </a:cubicBezTo>
                    <a:cubicBezTo>
                      <a:pt x="515" y="14"/>
                      <a:pt x="515" y="15"/>
                      <a:pt x="515" y="16"/>
                    </a:cubicBezTo>
                    <a:cubicBezTo>
                      <a:pt x="515" y="16"/>
                      <a:pt x="515" y="17"/>
                      <a:pt x="515" y="17"/>
                    </a:cubicBezTo>
                    <a:cubicBezTo>
                      <a:pt x="513" y="17"/>
                      <a:pt x="513" y="17"/>
                      <a:pt x="513" y="17"/>
                    </a:cubicBezTo>
                    <a:cubicBezTo>
                      <a:pt x="513" y="17"/>
                      <a:pt x="513" y="17"/>
                      <a:pt x="513" y="17"/>
                    </a:cubicBezTo>
                    <a:close/>
                    <a:moveTo>
                      <a:pt x="522" y="16"/>
                    </a:moveTo>
                    <a:cubicBezTo>
                      <a:pt x="521" y="16"/>
                      <a:pt x="521" y="16"/>
                      <a:pt x="521" y="15"/>
                    </a:cubicBezTo>
                    <a:cubicBezTo>
                      <a:pt x="521" y="14"/>
                      <a:pt x="521" y="14"/>
                      <a:pt x="522" y="14"/>
                    </a:cubicBezTo>
                    <a:cubicBezTo>
                      <a:pt x="523" y="14"/>
                      <a:pt x="523" y="14"/>
                      <a:pt x="523" y="14"/>
                    </a:cubicBezTo>
                    <a:cubicBezTo>
                      <a:pt x="524" y="14"/>
                      <a:pt x="524" y="14"/>
                      <a:pt x="524" y="15"/>
                    </a:cubicBezTo>
                    <a:cubicBezTo>
                      <a:pt x="524" y="15"/>
                      <a:pt x="524" y="16"/>
                      <a:pt x="524" y="16"/>
                    </a:cubicBezTo>
                    <a:cubicBezTo>
                      <a:pt x="522" y="16"/>
                      <a:pt x="522" y="16"/>
                      <a:pt x="522" y="16"/>
                    </a:cubicBezTo>
                    <a:cubicBezTo>
                      <a:pt x="522" y="16"/>
                      <a:pt x="522" y="16"/>
                      <a:pt x="522" y="16"/>
                    </a:cubicBezTo>
                    <a:close/>
                    <a:moveTo>
                      <a:pt x="531" y="15"/>
                    </a:moveTo>
                    <a:cubicBezTo>
                      <a:pt x="530" y="15"/>
                      <a:pt x="530" y="15"/>
                      <a:pt x="530" y="14"/>
                    </a:cubicBezTo>
                    <a:cubicBezTo>
                      <a:pt x="530" y="14"/>
                      <a:pt x="530" y="13"/>
                      <a:pt x="531" y="13"/>
                    </a:cubicBezTo>
                    <a:cubicBezTo>
                      <a:pt x="532" y="13"/>
                      <a:pt x="532" y="13"/>
                      <a:pt x="532" y="13"/>
                    </a:cubicBezTo>
                    <a:cubicBezTo>
                      <a:pt x="533" y="13"/>
                      <a:pt x="533" y="13"/>
                      <a:pt x="533" y="14"/>
                    </a:cubicBezTo>
                    <a:cubicBezTo>
                      <a:pt x="533" y="15"/>
                      <a:pt x="533" y="15"/>
                      <a:pt x="533" y="15"/>
                    </a:cubicBezTo>
                    <a:cubicBezTo>
                      <a:pt x="531" y="15"/>
                      <a:pt x="531" y="15"/>
                      <a:pt x="531" y="15"/>
                    </a:cubicBezTo>
                    <a:cubicBezTo>
                      <a:pt x="531" y="15"/>
                      <a:pt x="531" y="15"/>
                      <a:pt x="531" y="15"/>
                    </a:cubicBezTo>
                    <a:close/>
                    <a:moveTo>
                      <a:pt x="540" y="15"/>
                    </a:moveTo>
                    <a:cubicBezTo>
                      <a:pt x="539" y="15"/>
                      <a:pt x="539" y="14"/>
                      <a:pt x="539" y="14"/>
                    </a:cubicBezTo>
                    <a:cubicBezTo>
                      <a:pt x="539" y="13"/>
                      <a:pt x="539" y="13"/>
                      <a:pt x="540" y="12"/>
                    </a:cubicBezTo>
                    <a:cubicBezTo>
                      <a:pt x="541" y="12"/>
                      <a:pt x="541" y="12"/>
                      <a:pt x="541" y="12"/>
                    </a:cubicBezTo>
                    <a:cubicBezTo>
                      <a:pt x="542" y="12"/>
                      <a:pt x="542" y="13"/>
                      <a:pt x="542" y="13"/>
                    </a:cubicBezTo>
                    <a:cubicBezTo>
                      <a:pt x="542" y="14"/>
                      <a:pt x="542" y="15"/>
                      <a:pt x="542" y="15"/>
                    </a:cubicBezTo>
                    <a:cubicBezTo>
                      <a:pt x="540" y="15"/>
                      <a:pt x="540" y="15"/>
                      <a:pt x="540" y="15"/>
                    </a:cubicBezTo>
                    <a:cubicBezTo>
                      <a:pt x="540" y="15"/>
                      <a:pt x="540" y="15"/>
                      <a:pt x="540" y="15"/>
                    </a:cubicBezTo>
                    <a:close/>
                    <a:moveTo>
                      <a:pt x="549" y="14"/>
                    </a:moveTo>
                    <a:cubicBezTo>
                      <a:pt x="548" y="14"/>
                      <a:pt x="548" y="14"/>
                      <a:pt x="548" y="13"/>
                    </a:cubicBezTo>
                    <a:cubicBezTo>
                      <a:pt x="548" y="12"/>
                      <a:pt x="548" y="12"/>
                      <a:pt x="549" y="12"/>
                    </a:cubicBezTo>
                    <a:cubicBezTo>
                      <a:pt x="550" y="12"/>
                      <a:pt x="550" y="12"/>
                      <a:pt x="550" y="12"/>
                    </a:cubicBezTo>
                    <a:cubicBezTo>
                      <a:pt x="551" y="12"/>
                      <a:pt x="551" y="12"/>
                      <a:pt x="551" y="13"/>
                    </a:cubicBezTo>
                    <a:cubicBezTo>
                      <a:pt x="551" y="13"/>
                      <a:pt x="551" y="14"/>
                      <a:pt x="551" y="14"/>
                    </a:cubicBezTo>
                    <a:cubicBezTo>
                      <a:pt x="549" y="14"/>
                      <a:pt x="549" y="14"/>
                      <a:pt x="549" y="14"/>
                    </a:cubicBezTo>
                    <a:cubicBezTo>
                      <a:pt x="549" y="14"/>
                      <a:pt x="549" y="14"/>
                      <a:pt x="549" y="14"/>
                    </a:cubicBezTo>
                    <a:close/>
                    <a:moveTo>
                      <a:pt x="558" y="13"/>
                    </a:moveTo>
                    <a:cubicBezTo>
                      <a:pt x="557" y="13"/>
                      <a:pt x="557" y="13"/>
                      <a:pt x="557" y="12"/>
                    </a:cubicBezTo>
                    <a:cubicBezTo>
                      <a:pt x="557" y="12"/>
                      <a:pt x="557" y="11"/>
                      <a:pt x="558" y="11"/>
                    </a:cubicBezTo>
                    <a:cubicBezTo>
                      <a:pt x="559" y="11"/>
                      <a:pt x="559" y="11"/>
                      <a:pt x="559" y="11"/>
                    </a:cubicBezTo>
                    <a:cubicBezTo>
                      <a:pt x="560" y="11"/>
                      <a:pt x="560" y="11"/>
                      <a:pt x="560" y="12"/>
                    </a:cubicBezTo>
                    <a:cubicBezTo>
                      <a:pt x="560" y="13"/>
                      <a:pt x="560" y="13"/>
                      <a:pt x="560" y="13"/>
                    </a:cubicBezTo>
                    <a:cubicBezTo>
                      <a:pt x="558" y="13"/>
                      <a:pt x="558" y="13"/>
                      <a:pt x="558" y="13"/>
                    </a:cubicBezTo>
                    <a:cubicBezTo>
                      <a:pt x="558" y="13"/>
                      <a:pt x="558" y="13"/>
                      <a:pt x="558" y="13"/>
                    </a:cubicBezTo>
                    <a:close/>
                    <a:moveTo>
                      <a:pt x="567" y="13"/>
                    </a:moveTo>
                    <a:cubicBezTo>
                      <a:pt x="566" y="13"/>
                      <a:pt x="566" y="12"/>
                      <a:pt x="566" y="12"/>
                    </a:cubicBezTo>
                    <a:cubicBezTo>
                      <a:pt x="566" y="11"/>
                      <a:pt x="566" y="10"/>
                      <a:pt x="567" y="10"/>
                    </a:cubicBezTo>
                    <a:cubicBezTo>
                      <a:pt x="568" y="10"/>
                      <a:pt x="568" y="10"/>
                      <a:pt x="568" y="10"/>
                    </a:cubicBezTo>
                    <a:cubicBezTo>
                      <a:pt x="569" y="10"/>
                      <a:pt x="569" y="11"/>
                      <a:pt x="569" y="11"/>
                    </a:cubicBezTo>
                    <a:cubicBezTo>
                      <a:pt x="569" y="12"/>
                      <a:pt x="569" y="12"/>
                      <a:pt x="569" y="13"/>
                    </a:cubicBezTo>
                    <a:cubicBezTo>
                      <a:pt x="567" y="13"/>
                      <a:pt x="567" y="13"/>
                      <a:pt x="567" y="13"/>
                    </a:cubicBezTo>
                    <a:cubicBezTo>
                      <a:pt x="567" y="13"/>
                      <a:pt x="567" y="13"/>
                      <a:pt x="567" y="13"/>
                    </a:cubicBezTo>
                    <a:close/>
                    <a:moveTo>
                      <a:pt x="576" y="12"/>
                    </a:moveTo>
                    <a:cubicBezTo>
                      <a:pt x="575" y="12"/>
                      <a:pt x="575" y="11"/>
                      <a:pt x="575" y="11"/>
                    </a:cubicBezTo>
                    <a:cubicBezTo>
                      <a:pt x="575" y="10"/>
                      <a:pt x="575" y="10"/>
                      <a:pt x="576" y="10"/>
                    </a:cubicBezTo>
                    <a:cubicBezTo>
                      <a:pt x="577" y="10"/>
                      <a:pt x="577" y="10"/>
                      <a:pt x="577" y="10"/>
                    </a:cubicBezTo>
                    <a:cubicBezTo>
                      <a:pt x="578" y="10"/>
                      <a:pt x="578" y="10"/>
                      <a:pt x="578" y="11"/>
                    </a:cubicBezTo>
                    <a:cubicBezTo>
                      <a:pt x="578" y="11"/>
                      <a:pt x="578" y="12"/>
                      <a:pt x="578" y="12"/>
                    </a:cubicBezTo>
                    <a:cubicBezTo>
                      <a:pt x="576" y="12"/>
                      <a:pt x="576" y="12"/>
                      <a:pt x="576" y="12"/>
                    </a:cubicBezTo>
                    <a:cubicBezTo>
                      <a:pt x="576" y="12"/>
                      <a:pt x="576" y="12"/>
                      <a:pt x="576" y="12"/>
                    </a:cubicBezTo>
                    <a:close/>
                    <a:moveTo>
                      <a:pt x="585" y="11"/>
                    </a:moveTo>
                    <a:cubicBezTo>
                      <a:pt x="584" y="11"/>
                      <a:pt x="584" y="11"/>
                      <a:pt x="584" y="10"/>
                    </a:cubicBezTo>
                    <a:cubicBezTo>
                      <a:pt x="584" y="10"/>
                      <a:pt x="584" y="9"/>
                      <a:pt x="585" y="9"/>
                    </a:cubicBezTo>
                    <a:cubicBezTo>
                      <a:pt x="586" y="9"/>
                      <a:pt x="586" y="9"/>
                      <a:pt x="586" y="9"/>
                    </a:cubicBezTo>
                    <a:cubicBezTo>
                      <a:pt x="587" y="9"/>
                      <a:pt x="587" y="9"/>
                      <a:pt x="587" y="10"/>
                    </a:cubicBezTo>
                    <a:cubicBezTo>
                      <a:pt x="587" y="11"/>
                      <a:pt x="587" y="11"/>
                      <a:pt x="586" y="11"/>
                    </a:cubicBezTo>
                    <a:cubicBezTo>
                      <a:pt x="585" y="11"/>
                      <a:pt x="585" y="11"/>
                      <a:pt x="585" y="11"/>
                    </a:cubicBezTo>
                    <a:cubicBezTo>
                      <a:pt x="585" y="11"/>
                      <a:pt x="585" y="11"/>
                      <a:pt x="585" y="11"/>
                    </a:cubicBezTo>
                    <a:close/>
                    <a:moveTo>
                      <a:pt x="594" y="11"/>
                    </a:moveTo>
                    <a:cubicBezTo>
                      <a:pt x="593" y="11"/>
                      <a:pt x="593" y="10"/>
                      <a:pt x="593" y="9"/>
                    </a:cubicBezTo>
                    <a:cubicBezTo>
                      <a:pt x="593" y="9"/>
                      <a:pt x="593" y="8"/>
                      <a:pt x="594" y="8"/>
                    </a:cubicBezTo>
                    <a:cubicBezTo>
                      <a:pt x="595" y="8"/>
                      <a:pt x="595" y="8"/>
                      <a:pt x="595" y="8"/>
                    </a:cubicBezTo>
                    <a:cubicBezTo>
                      <a:pt x="596" y="8"/>
                      <a:pt x="596" y="9"/>
                      <a:pt x="596" y="9"/>
                    </a:cubicBezTo>
                    <a:cubicBezTo>
                      <a:pt x="596" y="10"/>
                      <a:pt x="596" y="10"/>
                      <a:pt x="595" y="10"/>
                    </a:cubicBezTo>
                    <a:cubicBezTo>
                      <a:pt x="594" y="11"/>
                      <a:pt x="594" y="11"/>
                      <a:pt x="594" y="11"/>
                    </a:cubicBezTo>
                    <a:cubicBezTo>
                      <a:pt x="594" y="11"/>
                      <a:pt x="594" y="11"/>
                      <a:pt x="594" y="11"/>
                    </a:cubicBezTo>
                    <a:close/>
                    <a:moveTo>
                      <a:pt x="603" y="10"/>
                    </a:moveTo>
                    <a:cubicBezTo>
                      <a:pt x="602" y="10"/>
                      <a:pt x="602" y="9"/>
                      <a:pt x="602" y="9"/>
                    </a:cubicBezTo>
                    <a:cubicBezTo>
                      <a:pt x="602" y="8"/>
                      <a:pt x="602" y="8"/>
                      <a:pt x="603" y="8"/>
                    </a:cubicBezTo>
                    <a:cubicBezTo>
                      <a:pt x="604" y="7"/>
                      <a:pt x="604" y="7"/>
                      <a:pt x="604" y="7"/>
                    </a:cubicBezTo>
                    <a:cubicBezTo>
                      <a:pt x="605" y="7"/>
                      <a:pt x="605" y="8"/>
                      <a:pt x="605" y="8"/>
                    </a:cubicBezTo>
                    <a:cubicBezTo>
                      <a:pt x="605" y="9"/>
                      <a:pt x="605" y="10"/>
                      <a:pt x="604" y="10"/>
                    </a:cubicBezTo>
                    <a:cubicBezTo>
                      <a:pt x="603" y="10"/>
                      <a:pt x="603" y="10"/>
                      <a:pt x="603" y="10"/>
                    </a:cubicBezTo>
                    <a:cubicBezTo>
                      <a:pt x="603" y="10"/>
                      <a:pt x="603" y="10"/>
                      <a:pt x="603" y="10"/>
                    </a:cubicBezTo>
                    <a:close/>
                    <a:moveTo>
                      <a:pt x="612" y="9"/>
                    </a:moveTo>
                    <a:cubicBezTo>
                      <a:pt x="611" y="9"/>
                      <a:pt x="611" y="9"/>
                      <a:pt x="611" y="8"/>
                    </a:cubicBezTo>
                    <a:cubicBezTo>
                      <a:pt x="611" y="7"/>
                      <a:pt x="611" y="7"/>
                      <a:pt x="612" y="7"/>
                    </a:cubicBezTo>
                    <a:cubicBezTo>
                      <a:pt x="613" y="7"/>
                      <a:pt x="613" y="7"/>
                      <a:pt x="613" y="7"/>
                    </a:cubicBezTo>
                    <a:cubicBezTo>
                      <a:pt x="614" y="7"/>
                      <a:pt x="614" y="7"/>
                      <a:pt x="614" y="8"/>
                    </a:cubicBezTo>
                    <a:cubicBezTo>
                      <a:pt x="614" y="8"/>
                      <a:pt x="614" y="9"/>
                      <a:pt x="613" y="9"/>
                    </a:cubicBezTo>
                    <a:cubicBezTo>
                      <a:pt x="612" y="9"/>
                      <a:pt x="612" y="9"/>
                      <a:pt x="612" y="9"/>
                    </a:cubicBezTo>
                    <a:cubicBezTo>
                      <a:pt x="612" y="9"/>
                      <a:pt x="612" y="9"/>
                      <a:pt x="612" y="9"/>
                    </a:cubicBezTo>
                    <a:close/>
                    <a:moveTo>
                      <a:pt x="621" y="8"/>
                    </a:moveTo>
                    <a:cubicBezTo>
                      <a:pt x="620" y="8"/>
                      <a:pt x="620" y="8"/>
                      <a:pt x="620" y="7"/>
                    </a:cubicBezTo>
                    <a:cubicBezTo>
                      <a:pt x="620" y="7"/>
                      <a:pt x="620" y="6"/>
                      <a:pt x="621" y="6"/>
                    </a:cubicBezTo>
                    <a:cubicBezTo>
                      <a:pt x="622" y="6"/>
                      <a:pt x="622" y="6"/>
                      <a:pt x="622" y="6"/>
                    </a:cubicBezTo>
                    <a:cubicBezTo>
                      <a:pt x="623" y="6"/>
                      <a:pt x="623" y="6"/>
                      <a:pt x="623" y="7"/>
                    </a:cubicBezTo>
                    <a:cubicBezTo>
                      <a:pt x="623" y="8"/>
                      <a:pt x="623" y="8"/>
                      <a:pt x="622" y="8"/>
                    </a:cubicBezTo>
                    <a:cubicBezTo>
                      <a:pt x="621" y="8"/>
                      <a:pt x="621" y="8"/>
                      <a:pt x="621" y="8"/>
                    </a:cubicBezTo>
                    <a:cubicBezTo>
                      <a:pt x="621" y="8"/>
                      <a:pt x="621" y="8"/>
                      <a:pt x="621" y="8"/>
                    </a:cubicBezTo>
                    <a:close/>
                    <a:moveTo>
                      <a:pt x="630" y="8"/>
                    </a:moveTo>
                    <a:cubicBezTo>
                      <a:pt x="629" y="8"/>
                      <a:pt x="629" y="7"/>
                      <a:pt x="629" y="7"/>
                    </a:cubicBezTo>
                    <a:cubicBezTo>
                      <a:pt x="629" y="6"/>
                      <a:pt x="629" y="5"/>
                      <a:pt x="629" y="5"/>
                    </a:cubicBezTo>
                    <a:cubicBezTo>
                      <a:pt x="631" y="5"/>
                      <a:pt x="631" y="5"/>
                      <a:pt x="631" y="5"/>
                    </a:cubicBezTo>
                    <a:cubicBezTo>
                      <a:pt x="632" y="5"/>
                      <a:pt x="632" y="6"/>
                      <a:pt x="632" y="6"/>
                    </a:cubicBezTo>
                    <a:cubicBezTo>
                      <a:pt x="632" y="7"/>
                      <a:pt x="632" y="8"/>
                      <a:pt x="631" y="8"/>
                    </a:cubicBezTo>
                    <a:cubicBezTo>
                      <a:pt x="630" y="8"/>
                      <a:pt x="630" y="8"/>
                      <a:pt x="630" y="8"/>
                    </a:cubicBezTo>
                    <a:cubicBezTo>
                      <a:pt x="630" y="8"/>
                      <a:pt x="630" y="8"/>
                      <a:pt x="630" y="8"/>
                    </a:cubicBezTo>
                    <a:close/>
                    <a:moveTo>
                      <a:pt x="639" y="7"/>
                    </a:moveTo>
                    <a:cubicBezTo>
                      <a:pt x="638" y="7"/>
                      <a:pt x="638" y="7"/>
                      <a:pt x="638" y="6"/>
                    </a:cubicBezTo>
                    <a:cubicBezTo>
                      <a:pt x="638" y="5"/>
                      <a:pt x="638" y="5"/>
                      <a:pt x="638" y="5"/>
                    </a:cubicBezTo>
                    <a:cubicBezTo>
                      <a:pt x="640" y="5"/>
                      <a:pt x="640" y="5"/>
                      <a:pt x="640" y="5"/>
                    </a:cubicBezTo>
                    <a:cubicBezTo>
                      <a:pt x="641" y="5"/>
                      <a:pt x="641" y="5"/>
                      <a:pt x="641" y="6"/>
                    </a:cubicBezTo>
                    <a:cubicBezTo>
                      <a:pt x="641" y="6"/>
                      <a:pt x="641" y="7"/>
                      <a:pt x="640" y="7"/>
                    </a:cubicBezTo>
                    <a:cubicBezTo>
                      <a:pt x="639" y="7"/>
                      <a:pt x="639" y="7"/>
                      <a:pt x="639" y="7"/>
                    </a:cubicBezTo>
                    <a:cubicBezTo>
                      <a:pt x="639" y="7"/>
                      <a:pt x="639" y="7"/>
                      <a:pt x="639" y="7"/>
                    </a:cubicBezTo>
                    <a:close/>
                    <a:moveTo>
                      <a:pt x="648" y="6"/>
                    </a:moveTo>
                    <a:cubicBezTo>
                      <a:pt x="647" y="6"/>
                      <a:pt x="647" y="6"/>
                      <a:pt x="647" y="5"/>
                    </a:cubicBezTo>
                    <a:cubicBezTo>
                      <a:pt x="647" y="5"/>
                      <a:pt x="647" y="4"/>
                      <a:pt x="647" y="4"/>
                    </a:cubicBezTo>
                    <a:cubicBezTo>
                      <a:pt x="649" y="4"/>
                      <a:pt x="649" y="4"/>
                      <a:pt x="649" y="4"/>
                    </a:cubicBezTo>
                    <a:cubicBezTo>
                      <a:pt x="650" y="4"/>
                      <a:pt x="650" y="4"/>
                      <a:pt x="650" y="5"/>
                    </a:cubicBezTo>
                    <a:cubicBezTo>
                      <a:pt x="650" y="6"/>
                      <a:pt x="650" y="6"/>
                      <a:pt x="649" y="6"/>
                    </a:cubicBezTo>
                    <a:cubicBezTo>
                      <a:pt x="648" y="6"/>
                      <a:pt x="648" y="6"/>
                      <a:pt x="648" y="6"/>
                    </a:cubicBezTo>
                    <a:cubicBezTo>
                      <a:pt x="648" y="6"/>
                      <a:pt x="648" y="6"/>
                      <a:pt x="648" y="6"/>
                    </a:cubicBezTo>
                    <a:close/>
                    <a:moveTo>
                      <a:pt x="656" y="6"/>
                    </a:moveTo>
                    <a:cubicBezTo>
                      <a:pt x="656" y="6"/>
                      <a:pt x="656" y="5"/>
                      <a:pt x="656" y="5"/>
                    </a:cubicBezTo>
                    <a:cubicBezTo>
                      <a:pt x="656" y="4"/>
                      <a:pt x="656" y="3"/>
                      <a:pt x="656" y="3"/>
                    </a:cubicBezTo>
                    <a:cubicBezTo>
                      <a:pt x="658" y="3"/>
                      <a:pt x="658" y="3"/>
                      <a:pt x="658" y="3"/>
                    </a:cubicBezTo>
                    <a:cubicBezTo>
                      <a:pt x="659" y="3"/>
                      <a:pt x="659" y="4"/>
                      <a:pt x="659" y="4"/>
                    </a:cubicBezTo>
                    <a:cubicBezTo>
                      <a:pt x="659" y="5"/>
                      <a:pt x="659" y="5"/>
                      <a:pt x="658" y="5"/>
                    </a:cubicBezTo>
                    <a:cubicBezTo>
                      <a:pt x="657" y="6"/>
                      <a:pt x="657" y="6"/>
                      <a:pt x="657" y="6"/>
                    </a:cubicBezTo>
                    <a:cubicBezTo>
                      <a:pt x="657" y="6"/>
                      <a:pt x="657" y="6"/>
                      <a:pt x="656" y="6"/>
                    </a:cubicBezTo>
                    <a:close/>
                    <a:moveTo>
                      <a:pt x="665" y="5"/>
                    </a:moveTo>
                    <a:cubicBezTo>
                      <a:pt x="665" y="5"/>
                      <a:pt x="665" y="4"/>
                      <a:pt x="665" y="4"/>
                    </a:cubicBezTo>
                    <a:cubicBezTo>
                      <a:pt x="665" y="3"/>
                      <a:pt x="665" y="3"/>
                      <a:pt x="665" y="3"/>
                    </a:cubicBezTo>
                    <a:cubicBezTo>
                      <a:pt x="667" y="2"/>
                      <a:pt x="667" y="2"/>
                      <a:pt x="667" y="2"/>
                    </a:cubicBezTo>
                    <a:cubicBezTo>
                      <a:pt x="668" y="2"/>
                      <a:pt x="668" y="3"/>
                      <a:pt x="668" y="4"/>
                    </a:cubicBezTo>
                    <a:cubicBezTo>
                      <a:pt x="668" y="4"/>
                      <a:pt x="668" y="5"/>
                      <a:pt x="667" y="5"/>
                    </a:cubicBezTo>
                    <a:cubicBezTo>
                      <a:pt x="666" y="5"/>
                      <a:pt x="666" y="5"/>
                      <a:pt x="666" y="5"/>
                    </a:cubicBezTo>
                    <a:cubicBezTo>
                      <a:pt x="666" y="5"/>
                      <a:pt x="666" y="5"/>
                      <a:pt x="665" y="5"/>
                    </a:cubicBezTo>
                    <a:close/>
                    <a:moveTo>
                      <a:pt x="674" y="4"/>
                    </a:moveTo>
                    <a:cubicBezTo>
                      <a:pt x="674" y="4"/>
                      <a:pt x="674" y="4"/>
                      <a:pt x="674" y="3"/>
                    </a:cubicBezTo>
                    <a:cubicBezTo>
                      <a:pt x="674" y="3"/>
                      <a:pt x="674" y="2"/>
                      <a:pt x="674" y="2"/>
                    </a:cubicBezTo>
                    <a:cubicBezTo>
                      <a:pt x="676" y="2"/>
                      <a:pt x="676" y="2"/>
                      <a:pt x="676" y="2"/>
                    </a:cubicBezTo>
                    <a:cubicBezTo>
                      <a:pt x="677" y="2"/>
                      <a:pt x="677" y="2"/>
                      <a:pt x="677" y="3"/>
                    </a:cubicBezTo>
                    <a:cubicBezTo>
                      <a:pt x="677" y="3"/>
                      <a:pt x="677" y="4"/>
                      <a:pt x="676" y="4"/>
                    </a:cubicBezTo>
                    <a:cubicBezTo>
                      <a:pt x="675" y="4"/>
                      <a:pt x="675" y="4"/>
                      <a:pt x="675" y="4"/>
                    </a:cubicBezTo>
                    <a:cubicBezTo>
                      <a:pt x="675" y="4"/>
                      <a:pt x="674" y="4"/>
                      <a:pt x="674" y="4"/>
                    </a:cubicBezTo>
                    <a:close/>
                    <a:moveTo>
                      <a:pt x="683" y="3"/>
                    </a:moveTo>
                    <a:cubicBezTo>
                      <a:pt x="683" y="3"/>
                      <a:pt x="683" y="3"/>
                      <a:pt x="683" y="2"/>
                    </a:cubicBezTo>
                    <a:cubicBezTo>
                      <a:pt x="683" y="2"/>
                      <a:pt x="683" y="1"/>
                      <a:pt x="683" y="1"/>
                    </a:cubicBezTo>
                    <a:cubicBezTo>
                      <a:pt x="685" y="1"/>
                      <a:pt x="685" y="1"/>
                      <a:pt x="685" y="1"/>
                    </a:cubicBezTo>
                    <a:cubicBezTo>
                      <a:pt x="686" y="1"/>
                      <a:pt x="686" y="2"/>
                      <a:pt x="686" y="2"/>
                    </a:cubicBezTo>
                    <a:cubicBezTo>
                      <a:pt x="686" y="3"/>
                      <a:pt x="686" y="3"/>
                      <a:pt x="685" y="3"/>
                    </a:cubicBezTo>
                    <a:cubicBezTo>
                      <a:pt x="684" y="3"/>
                      <a:pt x="684" y="3"/>
                      <a:pt x="684" y="3"/>
                    </a:cubicBezTo>
                    <a:cubicBezTo>
                      <a:pt x="683" y="3"/>
                      <a:pt x="683" y="3"/>
                      <a:pt x="683" y="3"/>
                    </a:cubicBezTo>
                    <a:close/>
                    <a:moveTo>
                      <a:pt x="692" y="3"/>
                    </a:moveTo>
                    <a:cubicBezTo>
                      <a:pt x="692" y="3"/>
                      <a:pt x="692" y="2"/>
                      <a:pt x="692" y="2"/>
                    </a:cubicBezTo>
                    <a:cubicBezTo>
                      <a:pt x="692" y="1"/>
                      <a:pt x="692" y="1"/>
                      <a:pt x="692" y="1"/>
                    </a:cubicBezTo>
                    <a:cubicBezTo>
                      <a:pt x="694" y="0"/>
                      <a:pt x="694" y="0"/>
                      <a:pt x="694" y="0"/>
                    </a:cubicBezTo>
                    <a:cubicBezTo>
                      <a:pt x="695" y="0"/>
                      <a:pt x="695" y="1"/>
                      <a:pt x="695" y="1"/>
                    </a:cubicBezTo>
                    <a:cubicBezTo>
                      <a:pt x="695" y="2"/>
                      <a:pt x="695" y="3"/>
                      <a:pt x="694" y="3"/>
                    </a:cubicBezTo>
                    <a:cubicBezTo>
                      <a:pt x="692" y="3"/>
                      <a:pt x="692" y="3"/>
                      <a:pt x="692" y="3"/>
                    </a:cubicBezTo>
                    <a:cubicBezTo>
                      <a:pt x="692" y="3"/>
                      <a:pt x="692" y="3"/>
                      <a:pt x="692" y="3"/>
                    </a:cubicBezTo>
                    <a:close/>
                    <a:moveTo>
                      <a:pt x="701" y="2"/>
                    </a:moveTo>
                    <a:cubicBezTo>
                      <a:pt x="701" y="2"/>
                      <a:pt x="701" y="2"/>
                      <a:pt x="701" y="1"/>
                    </a:cubicBezTo>
                    <a:cubicBezTo>
                      <a:pt x="700" y="0"/>
                      <a:pt x="701" y="0"/>
                      <a:pt x="701" y="0"/>
                    </a:cubicBezTo>
                    <a:cubicBezTo>
                      <a:pt x="703" y="0"/>
                      <a:pt x="703" y="0"/>
                      <a:pt x="703" y="0"/>
                    </a:cubicBezTo>
                    <a:cubicBezTo>
                      <a:pt x="704" y="0"/>
                      <a:pt x="704" y="0"/>
                      <a:pt x="704" y="1"/>
                    </a:cubicBezTo>
                    <a:cubicBezTo>
                      <a:pt x="704" y="1"/>
                      <a:pt x="704" y="2"/>
                      <a:pt x="703" y="2"/>
                    </a:cubicBezTo>
                    <a:cubicBezTo>
                      <a:pt x="701" y="2"/>
                      <a:pt x="701" y="2"/>
                      <a:pt x="701" y="2"/>
                    </a:cubicBezTo>
                    <a:cubicBezTo>
                      <a:pt x="701" y="2"/>
                      <a:pt x="701" y="2"/>
                      <a:pt x="701" y="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6" name="Google Shape;56;p1"/>
              <p:cNvSpPr/>
              <p:nvPr/>
            </p:nvSpPr>
            <p:spPr>
              <a:xfrm>
                <a:off x="4127500" y="3519488"/>
                <a:ext cx="4763" cy="4763"/>
              </a:xfrm>
              <a:custGeom>
                <a:avLst/>
                <a:gdLst/>
                <a:ahLst/>
                <a:cxnLst/>
                <a:rect l="l" t="t" r="r" b="b"/>
                <a:pathLst>
                  <a:path w="2" h="2" extrusionOk="0">
                    <a:moveTo>
                      <a:pt x="2" y="2"/>
                    </a:moveTo>
                    <a:cubicBezTo>
                      <a:pt x="2" y="2"/>
                      <a:pt x="2" y="2"/>
                      <a:pt x="1" y="2"/>
                    </a:cubicBezTo>
                    <a:cubicBezTo>
                      <a:pt x="1" y="2"/>
                      <a:pt x="1" y="2"/>
                      <a:pt x="1" y="2"/>
                    </a:cubicBezTo>
                    <a:cubicBezTo>
                      <a:pt x="0" y="2"/>
                      <a:pt x="0" y="2"/>
                      <a:pt x="0" y="1"/>
                    </a:cubicBezTo>
                    <a:cubicBezTo>
                      <a:pt x="0" y="1"/>
                      <a:pt x="0" y="0"/>
                      <a:pt x="1" y="0"/>
                    </a:cubicBezTo>
                    <a:cubicBezTo>
                      <a:pt x="1" y="0"/>
                      <a:pt x="1" y="0"/>
                      <a:pt x="1" y="0"/>
                    </a:cubicBezTo>
                    <a:cubicBezTo>
                      <a:pt x="2" y="0"/>
                      <a:pt x="2" y="0"/>
                      <a:pt x="2" y="0"/>
                    </a:cubicBezTo>
                    <a:cubicBezTo>
                      <a:pt x="2" y="0"/>
                      <a:pt x="2" y="1"/>
                      <a:pt x="2" y="1"/>
                    </a:cubicBezTo>
                    <a:cubicBezTo>
                      <a:pt x="2" y="2"/>
                      <a:pt x="2" y="2"/>
                      <a:pt x="2" y="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7" name="Google Shape;57;p1"/>
              <p:cNvSpPr/>
              <p:nvPr/>
            </p:nvSpPr>
            <p:spPr>
              <a:xfrm>
                <a:off x="4146550" y="3519488"/>
                <a:ext cx="1682750" cy="63500"/>
              </a:xfrm>
              <a:custGeom>
                <a:avLst/>
                <a:gdLst/>
                <a:ahLst/>
                <a:cxnLst/>
                <a:rect l="l" t="t" r="r" b="b"/>
                <a:pathLst>
                  <a:path w="700" h="26" extrusionOk="0">
                    <a:moveTo>
                      <a:pt x="699" y="26"/>
                    </a:moveTo>
                    <a:cubicBezTo>
                      <a:pt x="699" y="26"/>
                      <a:pt x="699" y="26"/>
                      <a:pt x="699" y="26"/>
                    </a:cubicBezTo>
                    <a:cubicBezTo>
                      <a:pt x="697" y="26"/>
                      <a:pt x="697" y="26"/>
                      <a:pt x="697" y="26"/>
                    </a:cubicBezTo>
                    <a:cubicBezTo>
                      <a:pt x="697" y="26"/>
                      <a:pt x="697" y="25"/>
                      <a:pt x="697" y="25"/>
                    </a:cubicBezTo>
                    <a:cubicBezTo>
                      <a:pt x="697" y="24"/>
                      <a:pt x="697" y="24"/>
                      <a:pt x="698" y="24"/>
                    </a:cubicBezTo>
                    <a:cubicBezTo>
                      <a:pt x="698" y="24"/>
                      <a:pt x="698" y="24"/>
                      <a:pt x="698" y="24"/>
                    </a:cubicBezTo>
                    <a:cubicBezTo>
                      <a:pt x="699" y="24"/>
                      <a:pt x="699" y="24"/>
                      <a:pt x="699" y="24"/>
                    </a:cubicBezTo>
                    <a:cubicBezTo>
                      <a:pt x="700" y="24"/>
                      <a:pt x="700" y="24"/>
                      <a:pt x="700" y="25"/>
                    </a:cubicBezTo>
                    <a:cubicBezTo>
                      <a:pt x="700" y="25"/>
                      <a:pt x="700" y="26"/>
                      <a:pt x="699" y="26"/>
                    </a:cubicBezTo>
                    <a:close/>
                    <a:moveTo>
                      <a:pt x="690" y="26"/>
                    </a:moveTo>
                    <a:cubicBezTo>
                      <a:pt x="690" y="26"/>
                      <a:pt x="690" y="26"/>
                      <a:pt x="690" y="26"/>
                    </a:cubicBezTo>
                    <a:cubicBezTo>
                      <a:pt x="688" y="26"/>
                      <a:pt x="688" y="26"/>
                      <a:pt x="688" y="26"/>
                    </a:cubicBezTo>
                    <a:cubicBezTo>
                      <a:pt x="688" y="26"/>
                      <a:pt x="688" y="25"/>
                      <a:pt x="688" y="24"/>
                    </a:cubicBezTo>
                    <a:cubicBezTo>
                      <a:pt x="688" y="24"/>
                      <a:pt x="688" y="23"/>
                      <a:pt x="688" y="23"/>
                    </a:cubicBezTo>
                    <a:cubicBezTo>
                      <a:pt x="688" y="23"/>
                      <a:pt x="688" y="23"/>
                      <a:pt x="688" y="23"/>
                    </a:cubicBezTo>
                    <a:cubicBezTo>
                      <a:pt x="690" y="23"/>
                      <a:pt x="690" y="23"/>
                      <a:pt x="690" y="23"/>
                    </a:cubicBezTo>
                    <a:cubicBezTo>
                      <a:pt x="691" y="23"/>
                      <a:pt x="691" y="24"/>
                      <a:pt x="691" y="25"/>
                    </a:cubicBezTo>
                    <a:cubicBezTo>
                      <a:pt x="691" y="25"/>
                      <a:pt x="691" y="26"/>
                      <a:pt x="690" y="26"/>
                    </a:cubicBezTo>
                    <a:close/>
                    <a:moveTo>
                      <a:pt x="681" y="25"/>
                    </a:moveTo>
                    <a:cubicBezTo>
                      <a:pt x="681" y="25"/>
                      <a:pt x="681" y="25"/>
                      <a:pt x="681" y="25"/>
                    </a:cubicBezTo>
                    <a:cubicBezTo>
                      <a:pt x="679" y="25"/>
                      <a:pt x="679" y="25"/>
                      <a:pt x="679" y="25"/>
                    </a:cubicBezTo>
                    <a:cubicBezTo>
                      <a:pt x="679" y="25"/>
                      <a:pt x="678" y="25"/>
                      <a:pt x="679" y="24"/>
                    </a:cubicBezTo>
                    <a:cubicBezTo>
                      <a:pt x="679" y="24"/>
                      <a:pt x="679" y="23"/>
                      <a:pt x="679" y="23"/>
                    </a:cubicBezTo>
                    <a:cubicBezTo>
                      <a:pt x="681" y="23"/>
                      <a:pt x="681" y="23"/>
                      <a:pt x="681" y="23"/>
                    </a:cubicBezTo>
                    <a:cubicBezTo>
                      <a:pt x="682" y="23"/>
                      <a:pt x="682" y="24"/>
                      <a:pt x="682" y="24"/>
                    </a:cubicBezTo>
                    <a:cubicBezTo>
                      <a:pt x="682" y="25"/>
                      <a:pt x="682" y="25"/>
                      <a:pt x="681" y="25"/>
                    </a:cubicBezTo>
                    <a:close/>
                    <a:moveTo>
                      <a:pt x="672" y="25"/>
                    </a:moveTo>
                    <a:cubicBezTo>
                      <a:pt x="672" y="25"/>
                      <a:pt x="672" y="25"/>
                      <a:pt x="672" y="25"/>
                    </a:cubicBezTo>
                    <a:cubicBezTo>
                      <a:pt x="670" y="25"/>
                      <a:pt x="670" y="25"/>
                      <a:pt x="670" y="25"/>
                    </a:cubicBezTo>
                    <a:cubicBezTo>
                      <a:pt x="670" y="25"/>
                      <a:pt x="669" y="24"/>
                      <a:pt x="669" y="24"/>
                    </a:cubicBezTo>
                    <a:cubicBezTo>
                      <a:pt x="669" y="23"/>
                      <a:pt x="670" y="23"/>
                      <a:pt x="670" y="23"/>
                    </a:cubicBezTo>
                    <a:cubicBezTo>
                      <a:pt x="670" y="23"/>
                      <a:pt x="670" y="23"/>
                      <a:pt x="670" y="23"/>
                    </a:cubicBezTo>
                    <a:cubicBezTo>
                      <a:pt x="672" y="23"/>
                      <a:pt x="672" y="23"/>
                      <a:pt x="672" y="23"/>
                    </a:cubicBezTo>
                    <a:cubicBezTo>
                      <a:pt x="673" y="23"/>
                      <a:pt x="673" y="23"/>
                      <a:pt x="673" y="24"/>
                    </a:cubicBezTo>
                    <a:cubicBezTo>
                      <a:pt x="673" y="25"/>
                      <a:pt x="673" y="25"/>
                      <a:pt x="672" y="25"/>
                    </a:cubicBezTo>
                    <a:close/>
                    <a:moveTo>
                      <a:pt x="663" y="25"/>
                    </a:moveTo>
                    <a:cubicBezTo>
                      <a:pt x="663" y="25"/>
                      <a:pt x="663" y="25"/>
                      <a:pt x="663" y="25"/>
                    </a:cubicBezTo>
                    <a:cubicBezTo>
                      <a:pt x="661" y="25"/>
                      <a:pt x="661" y="25"/>
                      <a:pt x="661" y="25"/>
                    </a:cubicBezTo>
                    <a:cubicBezTo>
                      <a:pt x="661" y="25"/>
                      <a:pt x="660" y="24"/>
                      <a:pt x="660" y="24"/>
                    </a:cubicBezTo>
                    <a:cubicBezTo>
                      <a:pt x="660" y="23"/>
                      <a:pt x="661" y="22"/>
                      <a:pt x="661" y="22"/>
                    </a:cubicBezTo>
                    <a:cubicBezTo>
                      <a:pt x="661" y="22"/>
                      <a:pt x="661" y="22"/>
                      <a:pt x="661" y="22"/>
                    </a:cubicBezTo>
                    <a:cubicBezTo>
                      <a:pt x="663" y="22"/>
                      <a:pt x="663" y="22"/>
                      <a:pt x="663" y="22"/>
                    </a:cubicBezTo>
                    <a:cubicBezTo>
                      <a:pt x="664" y="23"/>
                      <a:pt x="664" y="23"/>
                      <a:pt x="664" y="24"/>
                    </a:cubicBezTo>
                    <a:cubicBezTo>
                      <a:pt x="664" y="24"/>
                      <a:pt x="664" y="25"/>
                      <a:pt x="663" y="25"/>
                    </a:cubicBezTo>
                    <a:close/>
                    <a:moveTo>
                      <a:pt x="654" y="24"/>
                    </a:moveTo>
                    <a:cubicBezTo>
                      <a:pt x="654" y="24"/>
                      <a:pt x="654" y="24"/>
                      <a:pt x="654" y="24"/>
                    </a:cubicBezTo>
                    <a:cubicBezTo>
                      <a:pt x="652" y="24"/>
                      <a:pt x="652" y="24"/>
                      <a:pt x="652" y="24"/>
                    </a:cubicBezTo>
                    <a:cubicBezTo>
                      <a:pt x="652" y="24"/>
                      <a:pt x="651" y="24"/>
                      <a:pt x="651" y="23"/>
                    </a:cubicBezTo>
                    <a:cubicBezTo>
                      <a:pt x="651" y="23"/>
                      <a:pt x="652" y="22"/>
                      <a:pt x="652" y="22"/>
                    </a:cubicBezTo>
                    <a:cubicBezTo>
                      <a:pt x="654" y="22"/>
                      <a:pt x="654" y="22"/>
                      <a:pt x="654" y="22"/>
                    </a:cubicBezTo>
                    <a:cubicBezTo>
                      <a:pt x="655" y="22"/>
                      <a:pt x="655" y="23"/>
                      <a:pt x="655" y="23"/>
                    </a:cubicBezTo>
                    <a:cubicBezTo>
                      <a:pt x="655" y="24"/>
                      <a:pt x="655" y="24"/>
                      <a:pt x="654" y="24"/>
                    </a:cubicBezTo>
                    <a:close/>
                    <a:moveTo>
                      <a:pt x="645" y="24"/>
                    </a:moveTo>
                    <a:cubicBezTo>
                      <a:pt x="645" y="24"/>
                      <a:pt x="645" y="24"/>
                      <a:pt x="645" y="24"/>
                    </a:cubicBezTo>
                    <a:cubicBezTo>
                      <a:pt x="643" y="24"/>
                      <a:pt x="643" y="24"/>
                      <a:pt x="643" y="24"/>
                    </a:cubicBezTo>
                    <a:cubicBezTo>
                      <a:pt x="643" y="24"/>
                      <a:pt x="642" y="24"/>
                      <a:pt x="642" y="23"/>
                    </a:cubicBezTo>
                    <a:cubicBezTo>
                      <a:pt x="642" y="22"/>
                      <a:pt x="643" y="22"/>
                      <a:pt x="643" y="22"/>
                    </a:cubicBezTo>
                    <a:cubicBezTo>
                      <a:pt x="643" y="22"/>
                      <a:pt x="643" y="22"/>
                      <a:pt x="643" y="22"/>
                    </a:cubicBezTo>
                    <a:cubicBezTo>
                      <a:pt x="645" y="22"/>
                      <a:pt x="645" y="22"/>
                      <a:pt x="645" y="22"/>
                    </a:cubicBezTo>
                    <a:cubicBezTo>
                      <a:pt x="646" y="22"/>
                      <a:pt x="646" y="22"/>
                      <a:pt x="646" y="23"/>
                    </a:cubicBezTo>
                    <a:cubicBezTo>
                      <a:pt x="646" y="24"/>
                      <a:pt x="646" y="24"/>
                      <a:pt x="645" y="24"/>
                    </a:cubicBezTo>
                    <a:close/>
                    <a:moveTo>
                      <a:pt x="636" y="24"/>
                    </a:moveTo>
                    <a:cubicBezTo>
                      <a:pt x="636" y="24"/>
                      <a:pt x="636" y="24"/>
                      <a:pt x="636" y="24"/>
                    </a:cubicBezTo>
                    <a:cubicBezTo>
                      <a:pt x="634" y="24"/>
                      <a:pt x="634" y="24"/>
                      <a:pt x="634" y="24"/>
                    </a:cubicBezTo>
                    <a:cubicBezTo>
                      <a:pt x="634" y="24"/>
                      <a:pt x="633" y="23"/>
                      <a:pt x="633" y="23"/>
                    </a:cubicBezTo>
                    <a:cubicBezTo>
                      <a:pt x="633" y="22"/>
                      <a:pt x="634" y="22"/>
                      <a:pt x="634" y="22"/>
                    </a:cubicBezTo>
                    <a:cubicBezTo>
                      <a:pt x="634" y="22"/>
                      <a:pt x="634" y="22"/>
                      <a:pt x="634" y="22"/>
                    </a:cubicBezTo>
                    <a:cubicBezTo>
                      <a:pt x="636" y="22"/>
                      <a:pt x="636" y="22"/>
                      <a:pt x="636" y="22"/>
                    </a:cubicBezTo>
                    <a:cubicBezTo>
                      <a:pt x="636" y="22"/>
                      <a:pt x="637" y="22"/>
                      <a:pt x="637" y="23"/>
                    </a:cubicBezTo>
                    <a:cubicBezTo>
                      <a:pt x="637" y="23"/>
                      <a:pt x="636" y="24"/>
                      <a:pt x="636" y="24"/>
                    </a:cubicBezTo>
                    <a:close/>
                    <a:moveTo>
                      <a:pt x="627" y="24"/>
                    </a:moveTo>
                    <a:cubicBezTo>
                      <a:pt x="627" y="24"/>
                      <a:pt x="627" y="24"/>
                      <a:pt x="627" y="24"/>
                    </a:cubicBezTo>
                    <a:cubicBezTo>
                      <a:pt x="625" y="23"/>
                      <a:pt x="625" y="23"/>
                      <a:pt x="625" y="23"/>
                    </a:cubicBezTo>
                    <a:cubicBezTo>
                      <a:pt x="625" y="23"/>
                      <a:pt x="624" y="23"/>
                      <a:pt x="624" y="22"/>
                    </a:cubicBezTo>
                    <a:cubicBezTo>
                      <a:pt x="624" y="22"/>
                      <a:pt x="625" y="21"/>
                      <a:pt x="625" y="21"/>
                    </a:cubicBezTo>
                    <a:cubicBezTo>
                      <a:pt x="627" y="21"/>
                      <a:pt x="627" y="21"/>
                      <a:pt x="627" y="21"/>
                    </a:cubicBezTo>
                    <a:cubicBezTo>
                      <a:pt x="627" y="21"/>
                      <a:pt x="628" y="22"/>
                      <a:pt x="628" y="22"/>
                    </a:cubicBezTo>
                    <a:cubicBezTo>
                      <a:pt x="628" y="23"/>
                      <a:pt x="627" y="24"/>
                      <a:pt x="627" y="24"/>
                    </a:cubicBezTo>
                    <a:close/>
                    <a:moveTo>
                      <a:pt x="618" y="23"/>
                    </a:moveTo>
                    <a:cubicBezTo>
                      <a:pt x="618" y="23"/>
                      <a:pt x="618" y="23"/>
                      <a:pt x="618" y="23"/>
                    </a:cubicBezTo>
                    <a:cubicBezTo>
                      <a:pt x="616" y="23"/>
                      <a:pt x="616" y="23"/>
                      <a:pt x="616" y="23"/>
                    </a:cubicBezTo>
                    <a:cubicBezTo>
                      <a:pt x="616" y="23"/>
                      <a:pt x="615" y="23"/>
                      <a:pt x="615" y="22"/>
                    </a:cubicBezTo>
                    <a:cubicBezTo>
                      <a:pt x="615" y="21"/>
                      <a:pt x="616" y="21"/>
                      <a:pt x="616" y="21"/>
                    </a:cubicBezTo>
                    <a:cubicBezTo>
                      <a:pt x="618" y="21"/>
                      <a:pt x="618" y="21"/>
                      <a:pt x="618" y="21"/>
                    </a:cubicBezTo>
                    <a:cubicBezTo>
                      <a:pt x="618" y="21"/>
                      <a:pt x="619" y="22"/>
                      <a:pt x="619" y="22"/>
                    </a:cubicBezTo>
                    <a:cubicBezTo>
                      <a:pt x="619" y="23"/>
                      <a:pt x="618" y="23"/>
                      <a:pt x="618" y="23"/>
                    </a:cubicBezTo>
                    <a:close/>
                    <a:moveTo>
                      <a:pt x="609" y="23"/>
                    </a:moveTo>
                    <a:cubicBezTo>
                      <a:pt x="609" y="23"/>
                      <a:pt x="609" y="23"/>
                      <a:pt x="609" y="23"/>
                    </a:cubicBezTo>
                    <a:cubicBezTo>
                      <a:pt x="607" y="23"/>
                      <a:pt x="607" y="23"/>
                      <a:pt x="607" y="23"/>
                    </a:cubicBezTo>
                    <a:cubicBezTo>
                      <a:pt x="607" y="23"/>
                      <a:pt x="606" y="22"/>
                      <a:pt x="606" y="22"/>
                    </a:cubicBezTo>
                    <a:cubicBezTo>
                      <a:pt x="606" y="21"/>
                      <a:pt x="607" y="21"/>
                      <a:pt x="607" y="21"/>
                    </a:cubicBezTo>
                    <a:cubicBezTo>
                      <a:pt x="607" y="21"/>
                      <a:pt x="607" y="21"/>
                      <a:pt x="607" y="21"/>
                    </a:cubicBezTo>
                    <a:cubicBezTo>
                      <a:pt x="609" y="21"/>
                      <a:pt x="609" y="21"/>
                      <a:pt x="609" y="21"/>
                    </a:cubicBezTo>
                    <a:cubicBezTo>
                      <a:pt x="609" y="21"/>
                      <a:pt x="610" y="21"/>
                      <a:pt x="610" y="22"/>
                    </a:cubicBezTo>
                    <a:cubicBezTo>
                      <a:pt x="610" y="22"/>
                      <a:pt x="609" y="23"/>
                      <a:pt x="609" y="23"/>
                    </a:cubicBezTo>
                    <a:close/>
                    <a:moveTo>
                      <a:pt x="600" y="23"/>
                    </a:moveTo>
                    <a:cubicBezTo>
                      <a:pt x="600" y="23"/>
                      <a:pt x="600" y="23"/>
                      <a:pt x="600" y="23"/>
                    </a:cubicBezTo>
                    <a:cubicBezTo>
                      <a:pt x="598" y="23"/>
                      <a:pt x="598" y="23"/>
                      <a:pt x="598" y="23"/>
                    </a:cubicBezTo>
                    <a:cubicBezTo>
                      <a:pt x="597" y="23"/>
                      <a:pt x="597" y="22"/>
                      <a:pt x="597" y="21"/>
                    </a:cubicBezTo>
                    <a:cubicBezTo>
                      <a:pt x="597" y="21"/>
                      <a:pt x="597" y="20"/>
                      <a:pt x="598" y="20"/>
                    </a:cubicBezTo>
                    <a:cubicBezTo>
                      <a:pt x="598" y="20"/>
                      <a:pt x="598" y="20"/>
                      <a:pt x="598" y="20"/>
                    </a:cubicBezTo>
                    <a:cubicBezTo>
                      <a:pt x="600" y="20"/>
                      <a:pt x="600" y="20"/>
                      <a:pt x="600" y="20"/>
                    </a:cubicBezTo>
                    <a:cubicBezTo>
                      <a:pt x="600" y="20"/>
                      <a:pt x="601" y="21"/>
                      <a:pt x="601" y="22"/>
                    </a:cubicBezTo>
                    <a:cubicBezTo>
                      <a:pt x="601" y="22"/>
                      <a:pt x="600" y="23"/>
                      <a:pt x="600" y="23"/>
                    </a:cubicBezTo>
                    <a:close/>
                    <a:moveTo>
                      <a:pt x="591" y="22"/>
                    </a:moveTo>
                    <a:cubicBezTo>
                      <a:pt x="591" y="22"/>
                      <a:pt x="591" y="22"/>
                      <a:pt x="591" y="22"/>
                    </a:cubicBezTo>
                    <a:cubicBezTo>
                      <a:pt x="589" y="22"/>
                      <a:pt x="589" y="22"/>
                      <a:pt x="589" y="22"/>
                    </a:cubicBezTo>
                    <a:cubicBezTo>
                      <a:pt x="588" y="22"/>
                      <a:pt x="588" y="22"/>
                      <a:pt x="588" y="21"/>
                    </a:cubicBezTo>
                    <a:cubicBezTo>
                      <a:pt x="588" y="20"/>
                      <a:pt x="588" y="20"/>
                      <a:pt x="589" y="20"/>
                    </a:cubicBezTo>
                    <a:cubicBezTo>
                      <a:pt x="591" y="20"/>
                      <a:pt x="591" y="20"/>
                      <a:pt x="591" y="20"/>
                    </a:cubicBezTo>
                    <a:cubicBezTo>
                      <a:pt x="591" y="20"/>
                      <a:pt x="592" y="21"/>
                      <a:pt x="592" y="21"/>
                    </a:cubicBezTo>
                    <a:cubicBezTo>
                      <a:pt x="592" y="22"/>
                      <a:pt x="591" y="22"/>
                      <a:pt x="591" y="22"/>
                    </a:cubicBezTo>
                    <a:close/>
                    <a:moveTo>
                      <a:pt x="582" y="22"/>
                    </a:moveTo>
                    <a:cubicBezTo>
                      <a:pt x="582" y="22"/>
                      <a:pt x="582" y="22"/>
                      <a:pt x="582" y="22"/>
                    </a:cubicBezTo>
                    <a:cubicBezTo>
                      <a:pt x="580" y="22"/>
                      <a:pt x="580" y="22"/>
                      <a:pt x="580" y="22"/>
                    </a:cubicBezTo>
                    <a:cubicBezTo>
                      <a:pt x="579" y="22"/>
                      <a:pt x="579" y="21"/>
                      <a:pt x="579" y="21"/>
                    </a:cubicBezTo>
                    <a:cubicBezTo>
                      <a:pt x="579" y="20"/>
                      <a:pt x="579" y="20"/>
                      <a:pt x="580" y="20"/>
                    </a:cubicBezTo>
                    <a:cubicBezTo>
                      <a:pt x="580" y="20"/>
                      <a:pt x="580" y="20"/>
                      <a:pt x="580" y="20"/>
                    </a:cubicBezTo>
                    <a:cubicBezTo>
                      <a:pt x="582" y="20"/>
                      <a:pt x="582" y="20"/>
                      <a:pt x="582" y="20"/>
                    </a:cubicBezTo>
                    <a:cubicBezTo>
                      <a:pt x="582" y="20"/>
                      <a:pt x="583" y="20"/>
                      <a:pt x="583" y="21"/>
                    </a:cubicBezTo>
                    <a:cubicBezTo>
                      <a:pt x="583" y="22"/>
                      <a:pt x="582" y="22"/>
                      <a:pt x="582" y="22"/>
                    </a:cubicBezTo>
                    <a:close/>
                    <a:moveTo>
                      <a:pt x="573" y="22"/>
                    </a:moveTo>
                    <a:cubicBezTo>
                      <a:pt x="573" y="22"/>
                      <a:pt x="573" y="22"/>
                      <a:pt x="573" y="22"/>
                    </a:cubicBezTo>
                    <a:cubicBezTo>
                      <a:pt x="571" y="22"/>
                      <a:pt x="571" y="22"/>
                      <a:pt x="571" y="22"/>
                    </a:cubicBezTo>
                    <a:cubicBezTo>
                      <a:pt x="570" y="22"/>
                      <a:pt x="570" y="21"/>
                      <a:pt x="570" y="21"/>
                    </a:cubicBezTo>
                    <a:cubicBezTo>
                      <a:pt x="570" y="20"/>
                      <a:pt x="570" y="19"/>
                      <a:pt x="571" y="19"/>
                    </a:cubicBezTo>
                    <a:cubicBezTo>
                      <a:pt x="571" y="19"/>
                      <a:pt x="571" y="19"/>
                      <a:pt x="571" y="19"/>
                    </a:cubicBezTo>
                    <a:cubicBezTo>
                      <a:pt x="573" y="19"/>
                      <a:pt x="573" y="19"/>
                      <a:pt x="573" y="19"/>
                    </a:cubicBezTo>
                    <a:cubicBezTo>
                      <a:pt x="573" y="19"/>
                      <a:pt x="574" y="20"/>
                      <a:pt x="574" y="21"/>
                    </a:cubicBezTo>
                    <a:cubicBezTo>
                      <a:pt x="574" y="21"/>
                      <a:pt x="573" y="22"/>
                      <a:pt x="573" y="22"/>
                    </a:cubicBezTo>
                    <a:close/>
                    <a:moveTo>
                      <a:pt x="564" y="21"/>
                    </a:moveTo>
                    <a:cubicBezTo>
                      <a:pt x="564" y="21"/>
                      <a:pt x="564" y="21"/>
                      <a:pt x="564" y="21"/>
                    </a:cubicBezTo>
                    <a:cubicBezTo>
                      <a:pt x="562" y="21"/>
                      <a:pt x="562" y="21"/>
                      <a:pt x="562" y="21"/>
                    </a:cubicBezTo>
                    <a:cubicBezTo>
                      <a:pt x="561" y="21"/>
                      <a:pt x="561" y="21"/>
                      <a:pt x="561" y="20"/>
                    </a:cubicBezTo>
                    <a:cubicBezTo>
                      <a:pt x="561" y="20"/>
                      <a:pt x="561" y="19"/>
                      <a:pt x="562" y="19"/>
                    </a:cubicBezTo>
                    <a:cubicBezTo>
                      <a:pt x="564" y="19"/>
                      <a:pt x="564" y="19"/>
                      <a:pt x="564" y="19"/>
                    </a:cubicBezTo>
                    <a:cubicBezTo>
                      <a:pt x="564" y="19"/>
                      <a:pt x="565" y="20"/>
                      <a:pt x="564" y="20"/>
                    </a:cubicBezTo>
                    <a:cubicBezTo>
                      <a:pt x="564" y="21"/>
                      <a:pt x="564" y="21"/>
                      <a:pt x="564" y="21"/>
                    </a:cubicBezTo>
                    <a:close/>
                    <a:moveTo>
                      <a:pt x="555" y="21"/>
                    </a:moveTo>
                    <a:cubicBezTo>
                      <a:pt x="555" y="21"/>
                      <a:pt x="555" y="21"/>
                      <a:pt x="555" y="21"/>
                    </a:cubicBezTo>
                    <a:cubicBezTo>
                      <a:pt x="553" y="21"/>
                      <a:pt x="553" y="21"/>
                      <a:pt x="553" y="21"/>
                    </a:cubicBezTo>
                    <a:cubicBezTo>
                      <a:pt x="552" y="21"/>
                      <a:pt x="552" y="21"/>
                      <a:pt x="552" y="20"/>
                    </a:cubicBezTo>
                    <a:cubicBezTo>
                      <a:pt x="552" y="19"/>
                      <a:pt x="552" y="19"/>
                      <a:pt x="553" y="19"/>
                    </a:cubicBezTo>
                    <a:cubicBezTo>
                      <a:pt x="553" y="19"/>
                      <a:pt x="553" y="19"/>
                      <a:pt x="553" y="19"/>
                    </a:cubicBezTo>
                    <a:cubicBezTo>
                      <a:pt x="555" y="19"/>
                      <a:pt x="555" y="19"/>
                      <a:pt x="555" y="19"/>
                    </a:cubicBezTo>
                    <a:cubicBezTo>
                      <a:pt x="555" y="19"/>
                      <a:pt x="555" y="19"/>
                      <a:pt x="555" y="20"/>
                    </a:cubicBezTo>
                    <a:cubicBezTo>
                      <a:pt x="555" y="21"/>
                      <a:pt x="555" y="21"/>
                      <a:pt x="555" y="21"/>
                    </a:cubicBezTo>
                    <a:close/>
                    <a:moveTo>
                      <a:pt x="545" y="21"/>
                    </a:moveTo>
                    <a:cubicBezTo>
                      <a:pt x="545" y="21"/>
                      <a:pt x="545" y="21"/>
                      <a:pt x="545" y="21"/>
                    </a:cubicBezTo>
                    <a:cubicBezTo>
                      <a:pt x="544" y="21"/>
                      <a:pt x="544" y="21"/>
                      <a:pt x="544" y="21"/>
                    </a:cubicBezTo>
                    <a:cubicBezTo>
                      <a:pt x="543" y="21"/>
                      <a:pt x="543" y="20"/>
                      <a:pt x="543" y="20"/>
                    </a:cubicBezTo>
                    <a:cubicBezTo>
                      <a:pt x="543" y="19"/>
                      <a:pt x="543" y="19"/>
                      <a:pt x="544" y="19"/>
                    </a:cubicBezTo>
                    <a:cubicBezTo>
                      <a:pt x="544" y="19"/>
                      <a:pt x="544" y="19"/>
                      <a:pt x="544" y="19"/>
                    </a:cubicBezTo>
                    <a:cubicBezTo>
                      <a:pt x="546" y="19"/>
                      <a:pt x="546" y="19"/>
                      <a:pt x="546" y="19"/>
                    </a:cubicBezTo>
                    <a:cubicBezTo>
                      <a:pt x="546" y="19"/>
                      <a:pt x="546" y="19"/>
                      <a:pt x="546" y="20"/>
                    </a:cubicBezTo>
                    <a:cubicBezTo>
                      <a:pt x="546" y="20"/>
                      <a:pt x="546" y="21"/>
                      <a:pt x="545" y="21"/>
                    </a:cubicBezTo>
                    <a:close/>
                    <a:moveTo>
                      <a:pt x="536" y="21"/>
                    </a:moveTo>
                    <a:cubicBezTo>
                      <a:pt x="536" y="21"/>
                      <a:pt x="536" y="21"/>
                      <a:pt x="536" y="21"/>
                    </a:cubicBezTo>
                    <a:cubicBezTo>
                      <a:pt x="535" y="20"/>
                      <a:pt x="535" y="20"/>
                      <a:pt x="535" y="20"/>
                    </a:cubicBezTo>
                    <a:cubicBezTo>
                      <a:pt x="534" y="20"/>
                      <a:pt x="534" y="20"/>
                      <a:pt x="534" y="19"/>
                    </a:cubicBezTo>
                    <a:cubicBezTo>
                      <a:pt x="534" y="19"/>
                      <a:pt x="534" y="18"/>
                      <a:pt x="535" y="18"/>
                    </a:cubicBezTo>
                    <a:cubicBezTo>
                      <a:pt x="536" y="18"/>
                      <a:pt x="536" y="18"/>
                      <a:pt x="536" y="18"/>
                    </a:cubicBezTo>
                    <a:cubicBezTo>
                      <a:pt x="537" y="18"/>
                      <a:pt x="537" y="19"/>
                      <a:pt x="537" y="19"/>
                    </a:cubicBezTo>
                    <a:cubicBezTo>
                      <a:pt x="537" y="20"/>
                      <a:pt x="537" y="21"/>
                      <a:pt x="536" y="21"/>
                    </a:cubicBezTo>
                    <a:close/>
                    <a:moveTo>
                      <a:pt x="527" y="20"/>
                    </a:moveTo>
                    <a:cubicBezTo>
                      <a:pt x="527" y="20"/>
                      <a:pt x="527" y="20"/>
                      <a:pt x="527" y="20"/>
                    </a:cubicBezTo>
                    <a:cubicBezTo>
                      <a:pt x="526" y="20"/>
                      <a:pt x="526" y="20"/>
                      <a:pt x="526" y="20"/>
                    </a:cubicBezTo>
                    <a:cubicBezTo>
                      <a:pt x="525" y="20"/>
                      <a:pt x="525" y="20"/>
                      <a:pt x="525" y="19"/>
                    </a:cubicBezTo>
                    <a:cubicBezTo>
                      <a:pt x="525" y="18"/>
                      <a:pt x="525" y="18"/>
                      <a:pt x="526" y="18"/>
                    </a:cubicBezTo>
                    <a:cubicBezTo>
                      <a:pt x="526" y="18"/>
                      <a:pt x="526" y="18"/>
                      <a:pt x="526" y="18"/>
                    </a:cubicBezTo>
                    <a:cubicBezTo>
                      <a:pt x="527" y="18"/>
                      <a:pt x="527" y="18"/>
                      <a:pt x="527" y="18"/>
                    </a:cubicBezTo>
                    <a:cubicBezTo>
                      <a:pt x="528" y="18"/>
                      <a:pt x="528" y="18"/>
                      <a:pt x="528" y="19"/>
                    </a:cubicBezTo>
                    <a:cubicBezTo>
                      <a:pt x="528" y="20"/>
                      <a:pt x="528" y="20"/>
                      <a:pt x="527" y="20"/>
                    </a:cubicBezTo>
                    <a:close/>
                    <a:moveTo>
                      <a:pt x="518" y="20"/>
                    </a:moveTo>
                    <a:cubicBezTo>
                      <a:pt x="518" y="20"/>
                      <a:pt x="518" y="20"/>
                      <a:pt x="518" y="20"/>
                    </a:cubicBezTo>
                    <a:cubicBezTo>
                      <a:pt x="517" y="20"/>
                      <a:pt x="517" y="20"/>
                      <a:pt x="517" y="20"/>
                    </a:cubicBezTo>
                    <a:cubicBezTo>
                      <a:pt x="516" y="20"/>
                      <a:pt x="516" y="19"/>
                      <a:pt x="516" y="19"/>
                    </a:cubicBezTo>
                    <a:cubicBezTo>
                      <a:pt x="516" y="18"/>
                      <a:pt x="516" y="18"/>
                      <a:pt x="517" y="18"/>
                    </a:cubicBezTo>
                    <a:cubicBezTo>
                      <a:pt x="517" y="18"/>
                      <a:pt x="517" y="18"/>
                      <a:pt x="517" y="18"/>
                    </a:cubicBezTo>
                    <a:cubicBezTo>
                      <a:pt x="518" y="18"/>
                      <a:pt x="518" y="18"/>
                      <a:pt x="518" y="18"/>
                    </a:cubicBezTo>
                    <a:cubicBezTo>
                      <a:pt x="519" y="18"/>
                      <a:pt x="519" y="18"/>
                      <a:pt x="519" y="19"/>
                    </a:cubicBezTo>
                    <a:cubicBezTo>
                      <a:pt x="519" y="19"/>
                      <a:pt x="519" y="20"/>
                      <a:pt x="518" y="20"/>
                    </a:cubicBezTo>
                    <a:close/>
                    <a:moveTo>
                      <a:pt x="509" y="20"/>
                    </a:moveTo>
                    <a:cubicBezTo>
                      <a:pt x="509" y="20"/>
                      <a:pt x="509" y="20"/>
                      <a:pt x="509" y="20"/>
                    </a:cubicBezTo>
                    <a:cubicBezTo>
                      <a:pt x="507" y="20"/>
                      <a:pt x="507" y="20"/>
                      <a:pt x="507" y="20"/>
                    </a:cubicBezTo>
                    <a:cubicBezTo>
                      <a:pt x="507" y="20"/>
                      <a:pt x="507" y="19"/>
                      <a:pt x="507" y="18"/>
                    </a:cubicBezTo>
                    <a:cubicBezTo>
                      <a:pt x="507" y="18"/>
                      <a:pt x="507" y="17"/>
                      <a:pt x="508" y="17"/>
                    </a:cubicBezTo>
                    <a:cubicBezTo>
                      <a:pt x="509" y="17"/>
                      <a:pt x="509" y="17"/>
                      <a:pt x="509" y="17"/>
                    </a:cubicBezTo>
                    <a:cubicBezTo>
                      <a:pt x="510" y="17"/>
                      <a:pt x="510" y="18"/>
                      <a:pt x="510" y="19"/>
                    </a:cubicBezTo>
                    <a:cubicBezTo>
                      <a:pt x="510" y="19"/>
                      <a:pt x="510" y="20"/>
                      <a:pt x="509" y="20"/>
                    </a:cubicBezTo>
                    <a:close/>
                    <a:moveTo>
                      <a:pt x="500" y="19"/>
                    </a:moveTo>
                    <a:cubicBezTo>
                      <a:pt x="500" y="19"/>
                      <a:pt x="500" y="19"/>
                      <a:pt x="500" y="19"/>
                    </a:cubicBezTo>
                    <a:cubicBezTo>
                      <a:pt x="498" y="19"/>
                      <a:pt x="498" y="19"/>
                      <a:pt x="498" y="19"/>
                    </a:cubicBezTo>
                    <a:cubicBezTo>
                      <a:pt x="498" y="19"/>
                      <a:pt x="498" y="19"/>
                      <a:pt x="498" y="18"/>
                    </a:cubicBezTo>
                    <a:cubicBezTo>
                      <a:pt x="498" y="17"/>
                      <a:pt x="498" y="17"/>
                      <a:pt x="498" y="17"/>
                    </a:cubicBezTo>
                    <a:cubicBezTo>
                      <a:pt x="498" y="17"/>
                      <a:pt x="498" y="17"/>
                      <a:pt x="498" y="17"/>
                    </a:cubicBezTo>
                    <a:cubicBezTo>
                      <a:pt x="500" y="17"/>
                      <a:pt x="500" y="17"/>
                      <a:pt x="500" y="17"/>
                    </a:cubicBezTo>
                    <a:cubicBezTo>
                      <a:pt x="501" y="17"/>
                      <a:pt x="501" y="18"/>
                      <a:pt x="501" y="18"/>
                    </a:cubicBezTo>
                    <a:cubicBezTo>
                      <a:pt x="501" y="19"/>
                      <a:pt x="501" y="19"/>
                      <a:pt x="500" y="19"/>
                    </a:cubicBezTo>
                    <a:close/>
                    <a:moveTo>
                      <a:pt x="491" y="19"/>
                    </a:moveTo>
                    <a:cubicBezTo>
                      <a:pt x="491" y="19"/>
                      <a:pt x="491" y="19"/>
                      <a:pt x="491" y="19"/>
                    </a:cubicBezTo>
                    <a:cubicBezTo>
                      <a:pt x="489" y="19"/>
                      <a:pt x="489" y="19"/>
                      <a:pt x="489" y="19"/>
                    </a:cubicBezTo>
                    <a:cubicBezTo>
                      <a:pt x="489" y="19"/>
                      <a:pt x="488" y="18"/>
                      <a:pt x="488" y="18"/>
                    </a:cubicBezTo>
                    <a:cubicBezTo>
                      <a:pt x="488" y="17"/>
                      <a:pt x="489" y="17"/>
                      <a:pt x="489" y="17"/>
                    </a:cubicBezTo>
                    <a:cubicBezTo>
                      <a:pt x="489" y="17"/>
                      <a:pt x="489" y="17"/>
                      <a:pt x="489" y="17"/>
                    </a:cubicBezTo>
                    <a:cubicBezTo>
                      <a:pt x="491" y="17"/>
                      <a:pt x="491" y="17"/>
                      <a:pt x="491" y="17"/>
                    </a:cubicBezTo>
                    <a:cubicBezTo>
                      <a:pt x="492" y="17"/>
                      <a:pt x="492" y="17"/>
                      <a:pt x="492" y="18"/>
                    </a:cubicBezTo>
                    <a:cubicBezTo>
                      <a:pt x="492" y="19"/>
                      <a:pt x="492" y="19"/>
                      <a:pt x="491" y="19"/>
                    </a:cubicBezTo>
                    <a:close/>
                    <a:moveTo>
                      <a:pt x="482" y="19"/>
                    </a:moveTo>
                    <a:cubicBezTo>
                      <a:pt x="482" y="19"/>
                      <a:pt x="482" y="19"/>
                      <a:pt x="482" y="19"/>
                    </a:cubicBezTo>
                    <a:cubicBezTo>
                      <a:pt x="480" y="19"/>
                      <a:pt x="480" y="19"/>
                      <a:pt x="480" y="19"/>
                    </a:cubicBezTo>
                    <a:cubicBezTo>
                      <a:pt x="480" y="19"/>
                      <a:pt x="479" y="18"/>
                      <a:pt x="479" y="17"/>
                    </a:cubicBezTo>
                    <a:cubicBezTo>
                      <a:pt x="479" y="17"/>
                      <a:pt x="480" y="16"/>
                      <a:pt x="480" y="16"/>
                    </a:cubicBezTo>
                    <a:cubicBezTo>
                      <a:pt x="482" y="16"/>
                      <a:pt x="482" y="16"/>
                      <a:pt x="482" y="16"/>
                    </a:cubicBezTo>
                    <a:cubicBezTo>
                      <a:pt x="483" y="16"/>
                      <a:pt x="483" y="17"/>
                      <a:pt x="483" y="18"/>
                    </a:cubicBezTo>
                    <a:cubicBezTo>
                      <a:pt x="483" y="18"/>
                      <a:pt x="483" y="19"/>
                      <a:pt x="482" y="19"/>
                    </a:cubicBezTo>
                    <a:close/>
                    <a:moveTo>
                      <a:pt x="473" y="18"/>
                    </a:moveTo>
                    <a:cubicBezTo>
                      <a:pt x="473" y="18"/>
                      <a:pt x="473" y="18"/>
                      <a:pt x="473" y="18"/>
                    </a:cubicBezTo>
                    <a:cubicBezTo>
                      <a:pt x="471" y="18"/>
                      <a:pt x="471" y="18"/>
                      <a:pt x="471" y="18"/>
                    </a:cubicBezTo>
                    <a:cubicBezTo>
                      <a:pt x="471" y="18"/>
                      <a:pt x="470" y="18"/>
                      <a:pt x="470" y="17"/>
                    </a:cubicBezTo>
                    <a:cubicBezTo>
                      <a:pt x="470" y="17"/>
                      <a:pt x="471" y="16"/>
                      <a:pt x="471" y="16"/>
                    </a:cubicBezTo>
                    <a:cubicBezTo>
                      <a:pt x="471" y="16"/>
                      <a:pt x="471" y="16"/>
                      <a:pt x="471" y="16"/>
                    </a:cubicBezTo>
                    <a:cubicBezTo>
                      <a:pt x="473" y="16"/>
                      <a:pt x="473" y="16"/>
                      <a:pt x="473" y="16"/>
                    </a:cubicBezTo>
                    <a:cubicBezTo>
                      <a:pt x="474" y="16"/>
                      <a:pt x="474" y="17"/>
                      <a:pt x="474" y="17"/>
                    </a:cubicBezTo>
                    <a:cubicBezTo>
                      <a:pt x="474" y="18"/>
                      <a:pt x="474" y="18"/>
                      <a:pt x="473" y="18"/>
                    </a:cubicBezTo>
                    <a:close/>
                    <a:moveTo>
                      <a:pt x="464" y="18"/>
                    </a:moveTo>
                    <a:cubicBezTo>
                      <a:pt x="464" y="18"/>
                      <a:pt x="464" y="18"/>
                      <a:pt x="464" y="18"/>
                    </a:cubicBezTo>
                    <a:cubicBezTo>
                      <a:pt x="462" y="18"/>
                      <a:pt x="462" y="18"/>
                      <a:pt x="462" y="18"/>
                    </a:cubicBezTo>
                    <a:cubicBezTo>
                      <a:pt x="462" y="18"/>
                      <a:pt x="461" y="18"/>
                      <a:pt x="461" y="17"/>
                    </a:cubicBezTo>
                    <a:cubicBezTo>
                      <a:pt x="461" y="16"/>
                      <a:pt x="462" y="16"/>
                      <a:pt x="462" y="16"/>
                    </a:cubicBezTo>
                    <a:cubicBezTo>
                      <a:pt x="462" y="16"/>
                      <a:pt x="462" y="16"/>
                      <a:pt x="462" y="16"/>
                    </a:cubicBezTo>
                    <a:cubicBezTo>
                      <a:pt x="464" y="16"/>
                      <a:pt x="464" y="16"/>
                      <a:pt x="464" y="16"/>
                    </a:cubicBezTo>
                    <a:cubicBezTo>
                      <a:pt x="465" y="16"/>
                      <a:pt x="465" y="16"/>
                      <a:pt x="465" y="17"/>
                    </a:cubicBezTo>
                    <a:cubicBezTo>
                      <a:pt x="465" y="18"/>
                      <a:pt x="465" y="18"/>
                      <a:pt x="464" y="18"/>
                    </a:cubicBezTo>
                    <a:close/>
                    <a:moveTo>
                      <a:pt x="455" y="18"/>
                    </a:moveTo>
                    <a:cubicBezTo>
                      <a:pt x="455" y="18"/>
                      <a:pt x="455" y="18"/>
                      <a:pt x="455" y="18"/>
                    </a:cubicBezTo>
                    <a:cubicBezTo>
                      <a:pt x="453" y="18"/>
                      <a:pt x="453" y="18"/>
                      <a:pt x="453" y="18"/>
                    </a:cubicBezTo>
                    <a:cubicBezTo>
                      <a:pt x="453" y="18"/>
                      <a:pt x="452" y="17"/>
                      <a:pt x="452" y="17"/>
                    </a:cubicBezTo>
                    <a:cubicBezTo>
                      <a:pt x="452" y="16"/>
                      <a:pt x="453" y="15"/>
                      <a:pt x="453" y="15"/>
                    </a:cubicBezTo>
                    <a:cubicBezTo>
                      <a:pt x="455" y="16"/>
                      <a:pt x="455" y="16"/>
                      <a:pt x="455" y="16"/>
                    </a:cubicBezTo>
                    <a:cubicBezTo>
                      <a:pt x="456" y="16"/>
                      <a:pt x="456" y="16"/>
                      <a:pt x="456" y="17"/>
                    </a:cubicBezTo>
                    <a:cubicBezTo>
                      <a:pt x="456" y="17"/>
                      <a:pt x="455" y="18"/>
                      <a:pt x="455" y="18"/>
                    </a:cubicBezTo>
                    <a:close/>
                    <a:moveTo>
                      <a:pt x="446" y="17"/>
                    </a:moveTo>
                    <a:cubicBezTo>
                      <a:pt x="446" y="17"/>
                      <a:pt x="446" y="17"/>
                      <a:pt x="446" y="17"/>
                    </a:cubicBezTo>
                    <a:cubicBezTo>
                      <a:pt x="444" y="17"/>
                      <a:pt x="444" y="17"/>
                      <a:pt x="444" y="17"/>
                    </a:cubicBezTo>
                    <a:cubicBezTo>
                      <a:pt x="444" y="17"/>
                      <a:pt x="443" y="17"/>
                      <a:pt x="443" y="16"/>
                    </a:cubicBezTo>
                    <a:cubicBezTo>
                      <a:pt x="443" y="16"/>
                      <a:pt x="444" y="15"/>
                      <a:pt x="444" y="15"/>
                    </a:cubicBezTo>
                    <a:cubicBezTo>
                      <a:pt x="444" y="15"/>
                      <a:pt x="444" y="15"/>
                      <a:pt x="444" y="15"/>
                    </a:cubicBezTo>
                    <a:cubicBezTo>
                      <a:pt x="446" y="15"/>
                      <a:pt x="446" y="15"/>
                      <a:pt x="446" y="15"/>
                    </a:cubicBezTo>
                    <a:cubicBezTo>
                      <a:pt x="446" y="15"/>
                      <a:pt x="447" y="16"/>
                      <a:pt x="447" y="16"/>
                    </a:cubicBezTo>
                    <a:cubicBezTo>
                      <a:pt x="447" y="17"/>
                      <a:pt x="446" y="17"/>
                      <a:pt x="446" y="17"/>
                    </a:cubicBezTo>
                    <a:close/>
                    <a:moveTo>
                      <a:pt x="437" y="17"/>
                    </a:moveTo>
                    <a:cubicBezTo>
                      <a:pt x="437" y="17"/>
                      <a:pt x="437" y="17"/>
                      <a:pt x="437" y="17"/>
                    </a:cubicBezTo>
                    <a:cubicBezTo>
                      <a:pt x="435" y="17"/>
                      <a:pt x="435" y="17"/>
                      <a:pt x="435" y="17"/>
                    </a:cubicBezTo>
                    <a:cubicBezTo>
                      <a:pt x="435" y="17"/>
                      <a:pt x="434" y="17"/>
                      <a:pt x="434" y="16"/>
                    </a:cubicBezTo>
                    <a:cubicBezTo>
                      <a:pt x="434" y="15"/>
                      <a:pt x="435" y="15"/>
                      <a:pt x="435" y="15"/>
                    </a:cubicBezTo>
                    <a:cubicBezTo>
                      <a:pt x="435" y="15"/>
                      <a:pt x="435" y="15"/>
                      <a:pt x="435" y="15"/>
                    </a:cubicBezTo>
                    <a:cubicBezTo>
                      <a:pt x="437" y="15"/>
                      <a:pt x="437" y="15"/>
                      <a:pt x="437" y="15"/>
                    </a:cubicBezTo>
                    <a:cubicBezTo>
                      <a:pt x="437" y="15"/>
                      <a:pt x="438" y="15"/>
                      <a:pt x="438" y="16"/>
                    </a:cubicBezTo>
                    <a:cubicBezTo>
                      <a:pt x="438" y="17"/>
                      <a:pt x="437" y="17"/>
                      <a:pt x="437" y="17"/>
                    </a:cubicBezTo>
                    <a:close/>
                    <a:moveTo>
                      <a:pt x="428" y="17"/>
                    </a:moveTo>
                    <a:cubicBezTo>
                      <a:pt x="428" y="17"/>
                      <a:pt x="428" y="17"/>
                      <a:pt x="428" y="17"/>
                    </a:cubicBezTo>
                    <a:cubicBezTo>
                      <a:pt x="426" y="17"/>
                      <a:pt x="426" y="17"/>
                      <a:pt x="426" y="17"/>
                    </a:cubicBezTo>
                    <a:cubicBezTo>
                      <a:pt x="426" y="17"/>
                      <a:pt x="425" y="16"/>
                      <a:pt x="425" y="16"/>
                    </a:cubicBezTo>
                    <a:cubicBezTo>
                      <a:pt x="425" y="15"/>
                      <a:pt x="426" y="15"/>
                      <a:pt x="426" y="15"/>
                    </a:cubicBezTo>
                    <a:cubicBezTo>
                      <a:pt x="428" y="15"/>
                      <a:pt x="428" y="15"/>
                      <a:pt x="428" y="15"/>
                    </a:cubicBezTo>
                    <a:cubicBezTo>
                      <a:pt x="428" y="15"/>
                      <a:pt x="429" y="15"/>
                      <a:pt x="429" y="16"/>
                    </a:cubicBezTo>
                    <a:cubicBezTo>
                      <a:pt x="429" y="16"/>
                      <a:pt x="428" y="17"/>
                      <a:pt x="428" y="17"/>
                    </a:cubicBezTo>
                    <a:close/>
                    <a:moveTo>
                      <a:pt x="419" y="17"/>
                    </a:moveTo>
                    <a:cubicBezTo>
                      <a:pt x="419" y="17"/>
                      <a:pt x="419" y="17"/>
                      <a:pt x="419" y="17"/>
                    </a:cubicBezTo>
                    <a:cubicBezTo>
                      <a:pt x="417" y="17"/>
                      <a:pt x="417" y="17"/>
                      <a:pt x="417" y="17"/>
                    </a:cubicBezTo>
                    <a:cubicBezTo>
                      <a:pt x="416" y="17"/>
                      <a:pt x="416" y="16"/>
                      <a:pt x="416" y="15"/>
                    </a:cubicBezTo>
                    <a:cubicBezTo>
                      <a:pt x="416" y="15"/>
                      <a:pt x="417" y="14"/>
                      <a:pt x="417" y="14"/>
                    </a:cubicBezTo>
                    <a:cubicBezTo>
                      <a:pt x="417" y="14"/>
                      <a:pt x="417" y="14"/>
                      <a:pt x="417" y="14"/>
                    </a:cubicBezTo>
                    <a:cubicBezTo>
                      <a:pt x="419" y="14"/>
                      <a:pt x="419" y="14"/>
                      <a:pt x="419" y="14"/>
                    </a:cubicBezTo>
                    <a:cubicBezTo>
                      <a:pt x="419" y="14"/>
                      <a:pt x="420" y="15"/>
                      <a:pt x="420" y="15"/>
                    </a:cubicBezTo>
                    <a:cubicBezTo>
                      <a:pt x="420" y="16"/>
                      <a:pt x="419" y="17"/>
                      <a:pt x="419" y="17"/>
                    </a:cubicBezTo>
                    <a:close/>
                    <a:moveTo>
                      <a:pt x="410" y="16"/>
                    </a:moveTo>
                    <a:cubicBezTo>
                      <a:pt x="410" y="16"/>
                      <a:pt x="410" y="16"/>
                      <a:pt x="410" y="16"/>
                    </a:cubicBezTo>
                    <a:cubicBezTo>
                      <a:pt x="408" y="16"/>
                      <a:pt x="408" y="16"/>
                      <a:pt x="408" y="16"/>
                    </a:cubicBezTo>
                    <a:cubicBezTo>
                      <a:pt x="407" y="16"/>
                      <a:pt x="407" y="16"/>
                      <a:pt x="407" y="15"/>
                    </a:cubicBezTo>
                    <a:cubicBezTo>
                      <a:pt x="407" y="14"/>
                      <a:pt x="407" y="14"/>
                      <a:pt x="408" y="14"/>
                    </a:cubicBezTo>
                    <a:cubicBezTo>
                      <a:pt x="408" y="14"/>
                      <a:pt x="408" y="14"/>
                      <a:pt x="408" y="14"/>
                    </a:cubicBezTo>
                    <a:cubicBezTo>
                      <a:pt x="410" y="14"/>
                      <a:pt x="410" y="14"/>
                      <a:pt x="410" y="14"/>
                    </a:cubicBezTo>
                    <a:cubicBezTo>
                      <a:pt x="410" y="14"/>
                      <a:pt x="411" y="15"/>
                      <a:pt x="411" y="15"/>
                    </a:cubicBezTo>
                    <a:cubicBezTo>
                      <a:pt x="411" y="16"/>
                      <a:pt x="410" y="16"/>
                      <a:pt x="410" y="16"/>
                    </a:cubicBezTo>
                    <a:close/>
                    <a:moveTo>
                      <a:pt x="401" y="16"/>
                    </a:moveTo>
                    <a:cubicBezTo>
                      <a:pt x="401" y="16"/>
                      <a:pt x="401" y="16"/>
                      <a:pt x="401" y="16"/>
                    </a:cubicBezTo>
                    <a:cubicBezTo>
                      <a:pt x="399" y="16"/>
                      <a:pt x="399" y="16"/>
                      <a:pt x="399" y="16"/>
                    </a:cubicBezTo>
                    <a:cubicBezTo>
                      <a:pt x="398" y="16"/>
                      <a:pt x="398" y="15"/>
                      <a:pt x="398" y="15"/>
                    </a:cubicBezTo>
                    <a:cubicBezTo>
                      <a:pt x="398" y="14"/>
                      <a:pt x="398" y="14"/>
                      <a:pt x="399" y="14"/>
                    </a:cubicBezTo>
                    <a:cubicBezTo>
                      <a:pt x="401" y="14"/>
                      <a:pt x="401" y="14"/>
                      <a:pt x="401" y="14"/>
                    </a:cubicBezTo>
                    <a:cubicBezTo>
                      <a:pt x="401" y="14"/>
                      <a:pt x="402" y="14"/>
                      <a:pt x="402" y="15"/>
                    </a:cubicBezTo>
                    <a:cubicBezTo>
                      <a:pt x="402" y="15"/>
                      <a:pt x="401" y="16"/>
                      <a:pt x="401" y="16"/>
                    </a:cubicBezTo>
                    <a:close/>
                    <a:moveTo>
                      <a:pt x="392" y="16"/>
                    </a:moveTo>
                    <a:cubicBezTo>
                      <a:pt x="392" y="16"/>
                      <a:pt x="392" y="16"/>
                      <a:pt x="392" y="16"/>
                    </a:cubicBezTo>
                    <a:cubicBezTo>
                      <a:pt x="390" y="16"/>
                      <a:pt x="390" y="16"/>
                      <a:pt x="390" y="16"/>
                    </a:cubicBezTo>
                    <a:cubicBezTo>
                      <a:pt x="389" y="16"/>
                      <a:pt x="389" y="15"/>
                      <a:pt x="389" y="14"/>
                    </a:cubicBezTo>
                    <a:cubicBezTo>
                      <a:pt x="389" y="14"/>
                      <a:pt x="389" y="13"/>
                      <a:pt x="390" y="13"/>
                    </a:cubicBezTo>
                    <a:cubicBezTo>
                      <a:pt x="390" y="13"/>
                      <a:pt x="390" y="13"/>
                      <a:pt x="390" y="13"/>
                    </a:cubicBezTo>
                    <a:cubicBezTo>
                      <a:pt x="392" y="13"/>
                      <a:pt x="392" y="13"/>
                      <a:pt x="392" y="13"/>
                    </a:cubicBezTo>
                    <a:cubicBezTo>
                      <a:pt x="392" y="13"/>
                      <a:pt x="393" y="14"/>
                      <a:pt x="393" y="15"/>
                    </a:cubicBezTo>
                    <a:cubicBezTo>
                      <a:pt x="393" y="15"/>
                      <a:pt x="392" y="16"/>
                      <a:pt x="392" y="16"/>
                    </a:cubicBezTo>
                    <a:close/>
                    <a:moveTo>
                      <a:pt x="383" y="15"/>
                    </a:moveTo>
                    <a:cubicBezTo>
                      <a:pt x="383" y="15"/>
                      <a:pt x="383" y="15"/>
                      <a:pt x="383" y="15"/>
                    </a:cubicBezTo>
                    <a:cubicBezTo>
                      <a:pt x="381" y="15"/>
                      <a:pt x="381" y="15"/>
                      <a:pt x="381" y="15"/>
                    </a:cubicBezTo>
                    <a:cubicBezTo>
                      <a:pt x="380" y="15"/>
                      <a:pt x="380" y="15"/>
                      <a:pt x="380" y="14"/>
                    </a:cubicBezTo>
                    <a:cubicBezTo>
                      <a:pt x="380" y="14"/>
                      <a:pt x="380" y="13"/>
                      <a:pt x="381" y="13"/>
                    </a:cubicBezTo>
                    <a:cubicBezTo>
                      <a:pt x="381" y="13"/>
                      <a:pt x="381" y="13"/>
                      <a:pt x="381" y="13"/>
                    </a:cubicBezTo>
                    <a:cubicBezTo>
                      <a:pt x="383" y="13"/>
                      <a:pt x="383" y="13"/>
                      <a:pt x="383" y="13"/>
                    </a:cubicBezTo>
                    <a:cubicBezTo>
                      <a:pt x="383" y="13"/>
                      <a:pt x="384" y="14"/>
                      <a:pt x="384" y="14"/>
                    </a:cubicBezTo>
                    <a:cubicBezTo>
                      <a:pt x="384" y="15"/>
                      <a:pt x="383" y="15"/>
                      <a:pt x="383" y="15"/>
                    </a:cubicBezTo>
                    <a:close/>
                    <a:moveTo>
                      <a:pt x="374" y="15"/>
                    </a:moveTo>
                    <a:cubicBezTo>
                      <a:pt x="374" y="15"/>
                      <a:pt x="374" y="15"/>
                      <a:pt x="374" y="15"/>
                    </a:cubicBezTo>
                    <a:cubicBezTo>
                      <a:pt x="372" y="15"/>
                      <a:pt x="372" y="15"/>
                      <a:pt x="372" y="15"/>
                    </a:cubicBezTo>
                    <a:cubicBezTo>
                      <a:pt x="371" y="15"/>
                      <a:pt x="371" y="14"/>
                      <a:pt x="371" y="14"/>
                    </a:cubicBezTo>
                    <a:cubicBezTo>
                      <a:pt x="371" y="13"/>
                      <a:pt x="371" y="13"/>
                      <a:pt x="372" y="13"/>
                    </a:cubicBezTo>
                    <a:cubicBezTo>
                      <a:pt x="374" y="13"/>
                      <a:pt x="374" y="13"/>
                      <a:pt x="374" y="13"/>
                    </a:cubicBezTo>
                    <a:cubicBezTo>
                      <a:pt x="374" y="13"/>
                      <a:pt x="374" y="13"/>
                      <a:pt x="374" y="14"/>
                    </a:cubicBezTo>
                    <a:cubicBezTo>
                      <a:pt x="374" y="15"/>
                      <a:pt x="374" y="15"/>
                      <a:pt x="374" y="15"/>
                    </a:cubicBezTo>
                    <a:close/>
                    <a:moveTo>
                      <a:pt x="365" y="15"/>
                    </a:moveTo>
                    <a:cubicBezTo>
                      <a:pt x="365" y="15"/>
                      <a:pt x="365" y="15"/>
                      <a:pt x="364" y="15"/>
                    </a:cubicBezTo>
                    <a:cubicBezTo>
                      <a:pt x="363" y="15"/>
                      <a:pt x="363" y="15"/>
                      <a:pt x="363" y="15"/>
                    </a:cubicBezTo>
                    <a:cubicBezTo>
                      <a:pt x="362" y="15"/>
                      <a:pt x="362" y="14"/>
                      <a:pt x="362" y="14"/>
                    </a:cubicBezTo>
                    <a:cubicBezTo>
                      <a:pt x="362" y="13"/>
                      <a:pt x="362" y="12"/>
                      <a:pt x="363" y="12"/>
                    </a:cubicBezTo>
                    <a:cubicBezTo>
                      <a:pt x="363" y="12"/>
                      <a:pt x="363" y="12"/>
                      <a:pt x="363" y="12"/>
                    </a:cubicBezTo>
                    <a:cubicBezTo>
                      <a:pt x="365" y="12"/>
                      <a:pt x="365" y="12"/>
                      <a:pt x="365" y="12"/>
                    </a:cubicBezTo>
                    <a:cubicBezTo>
                      <a:pt x="365" y="13"/>
                      <a:pt x="365" y="13"/>
                      <a:pt x="365" y="14"/>
                    </a:cubicBezTo>
                    <a:cubicBezTo>
                      <a:pt x="365" y="14"/>
                      <a:pt x="365" y="15"/>
                      <a:pt x="365" y="15"/>
                    </a:cubicBezTo>
                    <a:close/>
                    <a:moveTo>
                      <a:pt x="355" y="14"/>
                    </a:moveTo>
                    <a:cubicBezTo>
                      <a:pt x="355" y="14"/>
                      <a:pt x="355" y="14"/>
                      <a:pt x="355" y="14"/>
                    </a:cubicBezTo>
                    <a:cubicBezTo>
                      <a:pt x="354" y="14"/>
                      <a:pt x="354" y="14"/>
                      <a:pt x="354" y="14"/>
                    </a:cubicBezTo>
                    <a:cubicBezTo>
                      <a:pt x="353" y="14"/>
                      <a:pt x="353" y="14"/>
                      <a:pt x="353" y="13"/>
                    </a:cubicBezTo>
                    <a:cubicBezTo>
                      <a:pt x="353" y="13"/>
                      <a:pt x="353" y="12"/>
                      <a:pt x="354" y="12"/>
                    </a:cubicBezTo>
                    <a:cubicBezTo>
                      <a:pt x="354" y="12"/>
                      <a:pt x="354" y="12"/>
                      <a:pt x="354" y="12"/>
                    </a:cubicBezTo>
                    <a:cubicBezTo>
                      <a:pt x="355" y="12"/>
                      <a:pt x="355" y="12"/>
                      <a:pt x="355" y="12"/>
                    </a:cubicBezTo>
                    <a:cubicBezTo>
                      <a:pt x="356" y="12"/>
                      <a:pt x="356" y="13"/>
                      <a:pt x="356" y="13"/>
                    </a:cubicBezTo>
                    <a:cubicBezTo>
                      <a:pt x="356" y="14"/>
                      <a:pt x="356" y="14"/>
                      <a:pt x="355" y="14"/>
                    </a:cubicBezTo>
                    <a:close/>
                    <a:moveTo>
                      <a:pt x="346" y="14"/>
                    </a:moveTo>
                    <a:cubicBezTo>
                      <a:pt x="346" y="14"/>
                      <a:pt x="346" y="14"/>
                      <a:pt x="346" y="14"/>
                    </a:cubicBezTo>
                    <a:cubicBezTo>
                      <a:pt x="345" y="14"/>
                      <a:pt x="345" y="14"/>
                      <a:pt x="345" y="14"/>
                    </a:cubicBezTo>
                    <a:cubicBezTo>
                      <a:pt x="344" y="14"/>
                      <a:pt x="344" y="14"/>
                      <a:pt x="344" y="13"/>
                    </a:cubicBezTo>
                    <a:cubicBezTo>
                      <a:pt x="344" y="12"/>
                      <a:pt x="344" y="12"/>
                      <a:pt x="345" y="12"/>
                    </a:cubicBezTo>
                    <a:cubicBezTo>
                      <a:pt x="345" y="12"/>
                      <a:pt x="345" y="12"/>
                      <a:pt x="345" y="12"/>
                    </a:cubicBezTo>
                    <a:cubicBezTo>
                      <a:pt x="346" y="12"/>
                      <a:pt x="346" y="12"/>
                      <a:pt x="346" y="12"/>
                    </a:cubicBezTo>
                    <a:cubicBezTo>
                      <a:pt x="347" y="12"/>
                      <a:pt x="347" y="12"/>
                      <a:pt x="347" y="13"/>
                    </a:cubicBezTo>
                    <a:cubicBezTo>
                      <a:pt x="347" y="14"/>
                      <a:pt x="347" y="14"/>
                      <a:pt x="346" y="14"/>
                    </a:cubicBezTo>
                    <a:close/>
                    <a:moveTo>
                      <a:pt x="337" y="14"/>
                    </a:moveTo>
                    <a:cubicBezTo>
                      <a:pt x="337" y="14"/>
                      <a:pt x="337" y="14"/>
                      <a:pt x="337" y="14"/>
                    </a:cubicBezTo>
                    <a:cubicBezTo>
                      <a:pt x="336" y="14"/>
                      <a:pt x="336" y="14"/>
                      <a:pt x="336" y="14"/>
                    </a:cubicBezTo>
                    <a:cubicBezTo>
                      <a:pt x="335" y="14"/>
                      <a:pt x="335" y="13"/>
                      <a:pt x="335" y="13"/>
                    </a:cubicBezTo>
                    <a:cubicBezTo>
                      <a:pt x="335" y="12"/>
                      <a:pt x="335" y="12"/>
                      <a:pt x="336" y="12"/>
                    </a:cubicBezTo>
                    <a:cubicBezTo>
                      <a:pt x="336" y="12"/>
                      <a:pt x="336" y="12"/>
                      <a:pt x="336" y="12"/>
                    </a:cubicBezTo>
                    <a:cubicBezTo>
                      <a:pt x="337" y="12"/>
                      <a:pt x="337" y="12"/>
                      <a:pt x="337" y="12"/>
                    </a:cubicBezTo>
                    <a:cubicBezTo>
                      <a:pt x="338" y="12"/>
                      <a:pt x="338" y="12"/>
                      <a:pt x="338" y="13"/>
                    </a:cubicBezTo>
                    <a:cubicBezTo>
                      <a:pt x="338" y="13"/>
                      <a:pt x="338" y="14"/>
                      <a:pt x="337" y="14"/>
                    </a:cubicBezTo>
                    <a:close/>
                    <a:moveTo>
                      <a:pt x="328" y="14"/>
                    </a:moveTo>
                    <a:cubicBezTo>
                      <a:pt x="328" y="14"/>
                      <a:pt x="328" y="14"/>
                      <a:pt x="328" y="14"/>
                    </a:cubicBezTo>
                    <a:cubicBezTo>
                      <a:pt x="326" y="14"/>
                      <a:pt x="326" y="14"/>
                      <a:pt x="326" y="14"/>
                    </a:cubicBezTo>
                    <a:cubicBezTo>
                      <a:pt x="326" y="13"/>
                      <a:pt x="326" y="13"/>
                      <a:pt x="326" y="12"/>
                    </a:cubicBezTo>
                    <a:cubicBezTo>
                      <a:pt x="326" y="12"/>
                      <a:pt x="326" y="11"/>
                      <a:pt x="327" y="11"/>
                    </a:cubicBezTo>
                    <a:cubicBezTo>
                      <a:pt x="327" y="11"/>
                      <a:pt x="327" y="11"/>
                      <a:pt x="327" y="11"/>
                    </a:cubicBezTo>
                    <a:cubicBezTo>
                      <a:pt x="328" y="11"/>
                      <a:pt x="328" y="11"/>
                      <a:pt x="328" y="11"/>
                    </a:cubicBezTo>
                    <a:cubicBezTo>
                      <a:pt x="329" y="11"/>
                      <a:pt x="329" y="12"/>
                      <a:pt x="329" y="12"/>
                    </a:cubicBezTo>
                    <a:cubicBezTo>
                      <a:pt x="329" y="13"/>
                      <a:pt x="329" y="14"/>
                      <a:pt x="328" y="14"/>
                    </a:cubicBezTo>
                    <a:close/>
                    <a:moveTo>
                      <a:pt x="319" y="13"/>
                    </a:moveTo>
                    <a:cubicBezTo>
                      <a:pt x="319" y="13"/>
                      <a:pt x="319" y="13"/>
                      <a:pt x="319" y="13"/>
                    </a:cubicBezTo>
                    <a:cubicBezTo>
                      <a:pt x="317" y="13"/>
                      <a:pt x="317" y="13"/>
                      <a:pt x="317" y="13"/>
                    </a:cubicBezTo>
                    <a:cubicBezTo>
                      <a:pt x="317" y="13"/>
                      <a:pt x="317" y="13"/>
                      <a:pt x="317" y="12"/>
                    </a:cubicBezTo>
                    <a:cubicBezTo>
                      <a:pt x="317" y="11"/>
                      <a:pt x="317" y="11"/>
                      <a:pt x="317" y="11"/>
                    </a:cubicBezTo>
                    <a:cubicBezTo>
                      <a:pt x="319" y="11"/>
                      <a:pt x="319" y="11"/>
                      <a:pt x="319" y="11"/>
                    </a:cubicBezTo>
                    <a:cubicBezTo>
                      <a:pt x="320" y="11"/>
                      <a:pt x="320" y="12"/>
                      <a:pt x="320" y="12"/>
                    </a:cubicBezTo>
                    <a:cubicBezTo>
                      <a:pt x="320" y="13"/>
                      <a:pt x="320" y="13"/>
                      <a:pt x="319" y="13"/>
                    </a:cubicBezTo>
                    <a:close/>
                    <a:moveTo>
                      <a:pt x="310" y="13"/>
                    </a:moveTo>
                    <a:cubicBezTo>
                      <a:pt x="310" y="13"/>
                      <a:pt x="310" y="13"/>
                      <a:pt x="310" y="13"/>
                    </a:cubicBezTo>
                    <a:cubicBezTo>
                      <a:pt x="308" y="13"/>
                      <a:pt x="308" y="13"/>
                      <a:pt x="308" y="13"/>
                    </a:cubicBezTo>
                    <a:cubicBezTo>
                      <a:pt x="308" y="13"/>
                      <a:pt x="308" y="12"/>
                      <a:pt x="308" y="12"/>
                    </a:cubicBezTo>
                    <a:cubicBezTo>
                      <a:pt x="308" y="11"/>
                      <a:pt x="308" y="11"/>
                      <a:pt x="308" y="11"/>
                    </a:cubicBezTo>
                    <a:cubicBezTo>
                      <a:pt x="310" y="11"/>
                      <a:pt x="310" y="11"/>
                      <a:pt x="310" y="11"/>
                    </a:cubicBezTo>
                    <a:cubicBezTo>
                      <a:pt x="311" y="11"/>
                      <a:pt x="311" y="11"/>
                      <a:pt x="311" y="12"/>
                    </a:cubicBezTo>
                    <a:cubicBezTo>
                      <a:pt x="311" y="12"/>
                      <a:pt x="311" y="13"/>
                      <a:pt x="310" y="13"/>
                    </a:cubicBezTo>
                    <a:close/>
                    <a:moveTo>
                      <a:pt x="301" y="13"/>
                    </a:moveTo>
                    <a:cubicBezTo>
                      <a:pt x="301" y="13"/>
                      <a:pt x="301" y="13"/>
                      <a:pt x="301" y="13"/>
                    </a:cubicBezTo>
                    <a:cubicBezTo>
                      <a:pt x="299" y="13"/>
                      <a:pt x="299" y="13"/>
                      <a:pt x="299" y="13"/>
                    </a:cubicBezTo>
                    <a:cubicBezTo>
                      <a:pt x="299" y="13"/>
                      <a:pt x="298" y="12"/>
                      <a:pt x="298" y="11"/>
                    </a:cubicBezTo>
                    <a:cubicBezTo>
                      <a:pt x="298" y="11"/>
                      <a:pt x="299" y="10"/>
                      <a:pt x="299" y="10"/>
                    </a:cubicBezTo>
                    <a:cubicBezTo>
                      <a:pt x="301" y="10"/>
                      <a:pt x="301" y="10"/>
                      <a:pt x="301" y="10"/>
                    </a:cubicBezTo>
                    <a:cubicBezTo>
                      <a:pt x="302" y="10"/>
                      <a:pt x="302" y="11"/>
                      <a:pt x="302" y="12"/>
                    </a:cubicBezTo>
                    <a:cubicBezTo>
                      <a:pt x="302" y="12"/>
                      <a:pt x="302" y="13"/>
                      <a:pt x="301" y="13"/>
                    </a:cubicBezTo>
                    <a:close/>
                    <a:moveTo>
                      <a:pt x="292" y="12"/>
                    </a:moveTo>
                    <a:cubicBezTo>
                      <a:pt x="292" y="12"/>
                      <a:pt x="292" y="12"/>
                      <a:pt x="292" y="12"/>
                    </a:cubicBezTo>
                    <a:cubicBezTo>
                      <a:pt x="290" y="12"/>
                      <a:pt x="290" y="12"/>
                      <a:pt x="290" y="12"/>
                    </a:cubicBezTo>
                    <a:cubicBezTo>
                      <a:pt x="290" y="12"/>
                      <a:pt x="289" y="12"/>
                      <a:pt x="289" y="11"/>
                    </a:cubicBezTo>
                    <a:cubicBezTo>
                      <a:pt x="289" y="11"/>
                      <a:pt x="290" y="10"/>
                      <a:pt x="290" y="10"/>
                    </a:cubicBezTo>
                    <a:cubicBezTo>
                      <a:pt x="290" y="10"/>
                      <a:pt x="290" y="10"/>
                      <a:pt x="290" y="10"/>
                    </a:cubicBezTo>
                    <a:cubicBezTo>
                      <a:pt x="292" y="10"/>
                      <a:pt x="292" y="10"/>
                      <a:pt x="292" y="10"/>
                    </a:cubicBezTo>
                    <a:cubicBezTo>
                      <a:pt x="293" y="10"/>
                      <a:pt x="293" y="11"/>
                      <a:pt x="293" y="11"/>
                    </a:cubicBezTo>
                    <a:cubicBezTo>
                      <a:pt x="293" y="12"/>
                      <a:pt x="293" y="12"/>
                      <a:pt x="292" y="12"/>
                    </a:cubicBezTo>
                    <a:close/>
                    <a:moveTo>
                      <a:pt x="283" y="12"/>
                    </a:moveTo>
                    <a:cubicBezTo>
                      <a:pt x="283" y="12"/>
                      <a:pt x="283" y="12"/>
                      <a:pt x="283" y="12"/>
                    </a:cubicBezTo>
                    <a:cubicBezTo>
                      <a:pt x="281" y="12"/>
                      <a:pt x="281" y="12"/>
                      <a:pt x="281" y="12"/>
                    </a:cubicBezTo>
                    <a:cubicBezTo>
                      <a:pt x="281" y="12"/>
                      <a:pt x="280" y="11"/>
                      <a:pt x="280" y="11"/>
                    </a:cubicBezTo>
                    <a:cubicBezTo>
                      <a:pt x="280" y="10"/>
                      <a:pt x="281" y="10"/>
                      <a:pt x="281" y="10"/>
                    </a:cubicBezTo>
                    <a:cubicBezTo>
                      <a:pt x="283" y="10"/>
                      <a:pt x="283" y="10"/>
                      <a:pt x="283" y="10"/>
                    </a:cubicBezTo>
                    <a:cubicBezTo>
                      <a:pt x="284" y="10"/>
                      <a:pt x="284" y="10"/>
                      <a:pt x="284" y="11"/>
                    </a:cubicBezTo>
                    <a:cubicBezTo>
                      <a:pt x="284" y="12"/>
                      <a:pt x="284" y="12"/>
                      <a:pt x="283" y="12"/>
                    </a:cubicBezTo>
                    <a:close/>
                    <a:moveTo>
                      <a:pt x="274" y="12"/>
                    </a:moveTo>
                    <a:cubicBezTo>
                      <a:pt x="274" y="12"/>
                      <a:pt x="274" y="12"/>
                      <a:pt x="274" y="12"/>
                    </a:cubicBezTo>
                    <a:cubicBezTo>
                      <a:pt x="272" y="12"/>
                      <a:pt x="272" y="12"/>
                      <a:pt x="272" y="12"/>
                    </a:cubicBezTo>
                    <a:cubicBezTo>
                      <a:pt x="272" y="12"/>
                      <a:pt x="271" y="11"/>
                      <a:pt x="271" y="11"/>
                    </a:cubicBezTo>
                    <a:cubicBezTo>
                      <a:pt x="271" y="10"/>
                      <a:pt x="272" y="9"/>
                      <a:pt x="272" y="9"/>
                    </a:cubicBezTo>
                    <a:cubicBezTo>
                      <a:pt x="274" y="9"/>
                      <a:pt x="274" y="9"/>
                      <a:pt x="274" y="9"/>
                    </a:cubicBezTo>
                    <a:cubicBezTo>
                      <a:pt x="275" y="9"/>
                      <a:pt x="275" y="10"/>
                      <a:pt x="275" y="11"/>
                    </a:cubicBezTo>
                    <a:cubicBezTo>
                      <a:pt x="275" y="11"/>
                      <a:pt x="275" y="12"/>
                      <a:pt x="274" y="12"/>
                    </a:cubicBezTo>
                    <a:close/>
                    <a:moveTo>
                      <a:pt x="265" y="11"/>
                    </a:moveTo>
                    <a:cubicBezTo>
                      <a:pt x="265" y="11"/>
                      <a:pt x="265" y="11"/>
                      <a:pt x="265" y="11"/>
                    </a:cubicBezTo>
                    <a:cubicBezTo>
                      <a:pt x="263" y="11"/>
                      <a:pt x="263" y="11"/>
                      <a:pt x="263" y="11"/>
                    </a:cubicBezTo>
                    <a:cubicBezTo>
                      <a:pt x="263" y="11"/>
                      <a:pt x="262" y="11"/>
                      <a:pt x="262" y="10"/>
                    </a:cubicBezTo>
                    <a:cubicBezTo>
                      <a:pt x="262" y="10"/>
                      <a:pt x="263" y="9"/>
                      <a:pt x="263" y="9"/>
                    </a:cubicBezTo>
                    <a:cubicBezTo>
                      <a:pt x="265" y="9"/>
                      <a:pt x="265" y="9"/>
                      <a:pt x="265" y="9"/>
                    </a:cubicBezTo>
                    <a:cubicBezTo>
                      <a:pt x="266" y="9"/>
                      <a:pt x="266" y="10"/>
                      <a:pt x="266" y="10"/>
                    </a:cubicBezTo>
                    <a:cubicBezTo>
                      <a:pt x="266" y="11"/>
                      <a:pt x="265" y="11"/>
                      <a:pt x="265" y="11"/>
                    </a:cubicBezTo>
                    <a:close/>
                    <a:moveTo>
                      <a:pt x="256" y="11"/>
                    </a:moveTo>
                    <a:cubicBezTo>
                      <a:pt x="256" y="11"/>
                      <a:pt x="256" y="11"/>
                      <a:pt x="256" y="11"/>
                    </a:cubicBezTo>
                    <a:cubicBezTo>
                      <a:pt x="254" y="11"/>
                      <a:pt x="254" y="11"/>
                      <a:pt x="254" y="11"/>
                    </a:cubicBezTo>
                    <a:cubicBezTo>
                      <a:pt x="254" y="11"/>
                      <a:pt x="253" y="11"/>
                      <a:pt x="253" y="10"/>
                    </a:cubicBezTo>
                    <a:cubicBezTo>
                      <a:pt x="253" y="9"/>
                      <a:pt x="254" y="9"/>
                      <a:pt x="254" y="9"/>
                    </a:cubicBezTo>
                    <a:cubicBezTo>
                      <a:pt x="256" y="9"/>
                      <a:pt x="256" y="9"/>
                      <a:pt x="256" y="9"/>
                    </a:cubicBezTo>
                    <a:cubicBezTo>
                      <a:pt x="256" y="9"/>
                      <a:pt x="257" y="9"/>
                      <a:pt x="257" y="10"/>
                    </a:cubicBezTo>
                    <a:cubicBezTo>
                      <a:pt x="257" y="11"/>
                      <a:pt x="256" y="11"/>
                      <a:pt x="256" y="11"/>
                    </a:cubicBezTo>
                    <a:close/>
                    <a:moveTo>
                      <a:pt x="247" y="11"/>
                    </a:moveTo>
                    <a:cubicBezTo>
                      <a:pt x="247" y="11"/>
                      <a:pt x="247" y="11"/>
                      <a:pt x="247" y="11"/>
                    </a:cubicBezTo>
                    <a:cubicBezTo>
                      <a:pt x="245" y="11"/>
                      <a:pt x="245" y="11"/>
                      <a:pt x="245" y="11"/>
                    </a:cubicBezTo>
                    <a:cubicBezTo>
                      <a:pt x="245" y="11"/>
                      <a:pt x="244" y="10"/>
                      <a:pt x="244" y="10"/>
                    </a:cubicBezTo>
                    <a:cubicBezTo>
                      <a:pt x="244" y="9"/>
                      <a:pt x="245" y="9"/>
                      <a:pt x="245" y="9"/>
                    </a:cubicBezTo>
                    <a:cubicBezTo>
                      <a:pt x="247" y="9"/>
                      <a:pt x="247" y="9"/>
                      <a:pt x="247" y="9"/>
                    </a:cubicBezTo>
                    <a:cubicBezTo>
                      <a:pt x="247" y="9"/>
                      <a:pt x="248" y="9"/>
                      <a:pt x="248" y="10"/>
                    </a:cubicBezTo>
                    <a:cubicBezTo>
                      <a:pt x="248" y="10"/>
                      <a:pt x="247" y="11"/>
                      <a:pt x="247" y="11"/>
                    </a:cubicBezTo>
                    <a:close/>
                    <a:moveTo>
                      <a:pt x="238" y="11"/>
                    </a:moveTo>
                    <a:cubicBezTo>
                      <a:pt x="238" y="11"/>
                      <a:pt x="238" y="11"/>
                      <a:pt x="238" y="11"/>
                    </a:cubicBezTo>
                    <a:cubicBezTo>
                      <a:pt x="236" y="10"/>
                      <a:pt x="236" y="10"/>
                      <a:pt x="236" y="10"/>
                    </a:cubicBezTo>
                    <a:cubicBezTo>
                      <a:pt x="236" y="10"/>
                      <a:pt x="235" y="10"/>
                      <a:pt x="235" y="9"/>
                    </a:cubicBezTo>
                    <a:cubicBezTo>
                      <a:pt x="235" y="9"/>
                      <a:pt x="235" y="8"/>
                      <a:pt x="236" y="8"/>
                    </a:cubicBezTo>
                    <a:cubicBezTo>
                      <a:pt x="238" y="8"/>
                      <a:pt x="238" y="8"/>
                      <a:pt x="238" y="8"/>
                    </a:cubicBezTo>
                    <a:cubicBezTo>
                      <a:pt x="238" y="8"/>
                      <a:pt x="239" y="9"/>
                      <a:pt x="239" y="9"/>
                    </a:cubicBezTo>
                    <a:cubicBezTo>
                      <a:pt x="239" y="10"/>
                      <a:pt x="238" y="11"/>
                      <a:pt x="238" y="11"/>
                    </a:cubicBezTo>
                    <a:close/>
                    <a:moveTo>
                      <a:pt x="229" y="10"/>
                    </a:moveTo>
                    <a:cubicBezTo>
                      <a:pt x="229" y="10"/>
                      <a:pt x="229" y="10"/>
                      <a:pt x="229" y="10"/>
                    </a:cubicBezTo>
                    <a:cubicBezTo>
                      <a:pt x="227" y="10"/>
                      <a:pt x="227" y="10"/>
                      <a:pt x="227" y="10"/>
                    </a:cubicBezTo>
                    <a:cubicBezTo>
                      <a:pt x="226" y="10"/>
                      <a:pt x="226" y="10"/>
                      <a:pt x="226" y="9"/>
                    </a:cubicBezTo>
                    <a:cubicBezTo>
                      <a:pt x="226" y="8"/>
                      <a:pt x="227" y="8"/>
                      <a:pt x="227" y="8"/>
                    </a:cubicBezTo>
                    <a:cubicBezTo>
                      <a:pt x="229" y="8"/>
                      <a:pt x="229" y="8"/>
                      <a:pt x="229" y="8"/>
                    </a:cubicBezTo>
                    <a:cubicBezTo>
                      <a:pt x="229" y="8"/>
                      <a:pt x="230" y="8"/>
                      <a:pt x="230" y="9"/>
                    </a:cubicBezTo>
                    <a:cubicBezTo>
                      <a:pt x="230" y="10"/>
                      <a:pt x="229" y="10"/>
                      <a:pt x="229" y="10"/>
                    </a:cubicBezTo>
                    <a:close/>
                    <a:moveTo>
                      <a:pt x="220" y="10"/>
                    </a:moveTo>
                    <a:cubicBezTo>
                      <a:pt x="220" y="10"/>
                      <a:pt x="220" y="10"/>
                      <a:pt x="220" y="10"/>
                    </a:cubicBezTo>
                    <a:cubicBezTo>
                      <a:pt x="218" y="10"/>
                      <a:pt x="218" y="10"/>
                      <a:pt x="218" y="10"/>
                    </a:cubicBezTo>
                    <a:cubicBezTo>
                      <a:pt x="217" y="10"/>
                      <a:pt x="217" y="9"/>
                      <a:pt x="217" y="9"/>
                    </a:cubicBezTo>
                    <a:cubicBezTo>
                      <a:pt x="217" y="8"/>
                      <a:pt x="217" y="8"/>
                      <a:pt x="218" y="8"/>
                    </a:cubicBezTo>
                    <a:cubicBezTo>
                      <a:pt x="220" y="8"/>
                      <a:pt x="220" y="8"/>
                      <a:pt x="220" y="8"/>
                    </a:cubicBezTo>
                    <a:cubicBezTo>
                      <a:pt x="220" y="8"/>
                      <a:pt x="221" y="8"/>
                      <a:pt x="221" y="9"/>
                    </a:cubicBezTo>
                    <a:cubicBezTo>
                      <a:pt x="221" y="9"/>
                      <a:pt x="220" y="10"/>
                      <a:pt x="220" y="10"/>
                    </a:cubicBezTo>
                    <a:close/>
                    <a:moveTo>
                      <a:pt x="211" y="10"/>
                    </a:moveTo>
                    <a:cubicBezTo>
                      <a:pt x="211" y="10"/>
                      <a:pt x="211" y="10"/>
                      <a:pt x="211" y="10"/>
                    </a:cubicBezTo>
                    <a:cubicBezTo>
                      <a:pt x="209" y="10"/>
                      <a:pt x="209" y="10"/>
                      <a:pt x="209" y="10"/>
                    </a:cubicBezTo>
                    <a:cubicBezTo>
                      <a:pt x="208" y="10"/>
                      <a:pt x="208" y="9"/>
                      <a:pt x="208" y="8"/>
                    </a:cubicBezTo>
                    <a:cubicBezTo>
                      <a:pt x="208" y="8"/>
                      <a:pt x="208" y="7"/>
                      <a:pt x="209" y="7"/>
                    </a:cubicBezTo>
                    <a:cubicBezTo>
                      <a:pt x="209" y="7"/>
                      <a:pt x="209" y="7"/>
                      <a:pt x="209" y="7"/>
                    </a:cubicBezTo>
                    <a:cubicBezTo>
                      <a:pt x="211" y="7"/>
                      <a:pt x="211" y="7"/>
                      <a:pt x="211" y="7"/>
                    </a:cubicBezTo>
                    <a:cubicBezTo>
                      <a:pt x="211" y="7"/>
                      <a:pt x="212" y="8"/>
                      <a:pt x="212" y="9"/>
                    </a:cubicBezTo>
                    <a:cubicBezTo>
                      <a:pt x="212" y="9"/>
                      <a:pt x="211" y="10"/>
                      <a:pt x="211" y="10"/>
                    </a:cubicBezTo>
                    <a:close/>
                    <a:moveTo>
                      <a:pt x="202" y="9"/>
                    </a:moveTo>
                    <a:cubicBezTo>
                      <a:pt x="202" y="9"/>
                      <a:pt x="202" y="9"/>
                      <a:pt x="202" y="9"/>
                    </a:cubicBezTo>
                    <a:cubicBezTo>
                      <a:pt x="200" y="9"/>
                      <a:pt x="200" y="9"/>
                      <a:pt x="200" y="9"/>
                    </a:cubicBezTo>
                    <a:cubicBezTo>
                      <a:pt x="199" y="9"/>
                      <a:pt x="199" y="9"/>
                      <a:pt x="199" y="8"/>
                    </a:cubicBezTo>
                    <a:cubicBezTo>
                      <a:pt x="199" y="7"/>
                      <a:pt x="199" y="7"/>
                      <a:pt x="200" y="7"/>
                    </a:cubicBezTo>
                    <a:cubicBezTo>
                      <a:pt x="202" y="7"/>
                      <a:pt x="202" y="7"/>
                      <a:pt x="202" y="7"/>
                    </a:cubicBezTo>
                    <a:cubicBezTo>
                      <a:pt x="202" y="7"/>
                      <a:pt x="203" y="8"/>
                      <a:pt x="203" y="8"/>
                    </a:cubicBezTo>
                    <a:cubicBezTo>
                      <a:pt x="203" y="9"/>
                      <a:pt x="202" y="9"/>
                      <a:pt x="202" y="9"/>
                    </a:cubicBezTo>
                    <a:close/>
                    <a:moveTo>
                      <a:pt x="193" y="9"/>
                    </a:moveTo>
                    <a:cubicBezTo>
                      <a:pt x="193" y="9"/>
                      <a:pt x="193" y="9"/>
                      <a:pt x="193" y="9"/>
                    </a:cubicBezTo>
                    <a:cubicBezTo>
                      <a:pt x="191" y="9"/>
                      <a:pt x="191" y="9"/>
                      <a:pt x="191" y="9"/>
                    </a:cubicBezTo>
                    <a:cubicBezTo>
                      <a:pt x="190" y="9"/>
                      <a:pt x="190" y="8"/>
                      <a:pt x="190" y="8"/>
                    </a:cubicBezTo>
                    <a:cubicBezTo>
                      <a:pt x="190" y="7"/>
                      <a:pt x="190" y="7"/>
                      <a:pt x="191" y="7"/>
                    </a:cubicBezTo>
                    <a:cubicBezTo>
                      <a:pt x="193" y="7"/>
                      <a:pt x="193" y="7"/>
                      <a:pt x="193" y="7"/>
                    </a:cubicBezTo>
                    <a:cubicBezTo>
                      <a:pt x="193" y="7"/>
                      <a:pt x="194" y="7"/>
                      <a:pt x="193" y="8"/>
                    </a:cubicBezTo>
                    <a:cubicBezTo>
                      <a:pt x="193" y="9"/>
                      <a:pt x="193" y="9"/>
                      <a:pt x="193" y="9"/>
                    </a:cubicBezTo>
                    <a:close/>
                    <a:moveTo>
                      <a:pt x="184" y="9"/>
                    </a:moveTo>
                    <a:cubicBezTo>
                      <a:pt x="184" y="9"/>
                      <a:pt x="184" y="9"/>
                      <a:pt x="184" y="9"/>
                    </a:cubicBezTo>
                    <a:cubicBezTo>
                      <a:pt x="182" y="9"/>
                      <a:pt x="182" y="9"/>
                      <a:pt x="182" y="9"/>
                    </a:cubicBezTo>
                    <a:cubicBezTo>
                      <a:pt x="181" y="9"/>
                      <a:pt x="181" y="8"/>
                      <a:pt x="181" y="7"/>
                    </a:cubicBezTo>
                    <a:cubicBezTo>
                      <a:pt x="181" y="7"/>
                      <a:pt x="181" y="6"/>
                      <a:pt x="182" y="6"/>
                    </a:cubicBezTo>
                    <a:cubicBezTo>
                      <a:pt x="184" y="6"/>
                      <a:pt x="184" y="6"/>
                      <a:pt x="184" y="6"/>
                    </a:cubicBezTo>
                    <a:cubicBezTo>
                      <a:pt x="184" y="6"/>
                      <a:pt x="184" y="7"/>
                      <a:pt x="184" y="8"/>
                    </a:cubicBezTo>
                    <a:cubicBezTo>
                      <a:pt x="184" y="8"/>
                      <a:pt x="184" y="9"/>
                      <a:pt x="184" y="9"/>
                    </a:cubicBezTo>
                    <a:close/>
                    <a:moveTo>
                      <a:pt x="174" y="8"/>
                    </a:moveTo>
                    <a:cubicBezTo>
                      <a:pt x="174" y="8"/>
                      <a:pt x="174" y="8"/>
                      <a:pt x="174" y="8"/>
                    </a:cubicBezTo>
                    <a:cubicBezTo>
                      <a:pt x="173" y="8"/>
                      <a:pt x="173" y="8"/>
                      <a:pt x="173" y="8"/>
                    </a:cubicBezTo>
                    <a:cubicBezTo>
                      <a:pt x="172" y="8"/>
                      <a:pt x="172" y="8"/>
                      <a:pt x="172" y="7"/>
                    </a:cubicBezTo>
                    <a:cubicBezTo>
                      <a:pt x="172" y="7"/>
                      <a:pt x="172" y="6"/>
                      <a:pt x="173" y="6"/>
                    </a:cubicBezTo>
                    <a:cubicBezTo>
                      <a:pt x="175" y="6"/>
                      <a:pt x="175" y="6"/>
                      <a:pt x="175" y="6"/>
                    </a:cubicBezTo>
                    <a:cubicBezTo>
                      <a:pt x="175" y="6"/>
                      <a:pt x="175" y="7"/>
                      <a:pt x="175" y="7"/>
                    </a:cubicBezTo>
                    <a:cubicBezTo>
                      <a:pt x="175" y="8"/>
                      <a:pt x="175" y="8"/>
                      <a:pt x="174" y="8"/>
                    </a:cubicBezTo>
                    <a:close/>
                    <a:moveTo>
                      <a:pt x="165" y="8"/>
                    </a:moveTo>
                    <a:cubicBezTo>
                      <a:pt x="165" y="8"/>
                      <a:pt x="165" y="8"/>
                      <a:pt x="165" y="8"/>
                    </a:cubicBezTo>
                    <a:cubicBezTo>
                      <a:pt x="164" y="8"/>
                      <a:pt x="164" y="8"/>
                      <a:pt x="164" y="8"/>
                    </a:cubicBezTo>
                    <a:cubicBezTo>
                      <a:pt x="163" y="8"/>
                      <a:pt x="163" y="8"/>
                      <a:pt x="163" y="7"/>
                    </a:cubicBezTo>
                    <a:cubicBezTo>
                      <a:pt x="163" y="6"/>
                      <a:pt x="163" y="6"/>
                      <a:pt x="164" y="6"/>
                    </a:cubicBezTo>
                    <a:cubicBezTo>
                      <a:pt x="165" y="6"/>
                      <a:pt x="165" y="6"/>
                      <a:pt x="165" y="6"/>
                    </a:cubicBezTo>
                    <a:cubicBezTo>
                      <a:pt x="166" y="6"/>
                      <a:pt x="166" y="6"/>
                      <a:pt x="166" y="7"/>
                    </a:cubicBezTo>
                    <a:cubicBezTo>
                      <a:pt x="166" y="8"/>
                      <a:pt x="166" y="8"/>
                      <a:pt x="165" y="8"/>
                    </a:cubicBezTo>
                    <a:close/>
                    <a:moveTo>
                      <a:pt x="156" y="8"/>
                    </a:moveTo>
                    <a:cubicBezTo>
                      <a:pt x="156" y="8"/>
                      <a:pt x="156" y="8"/>
                      <a:pt x="156" y="8"/>
                    </a:cubicBezTo>
                    <a:cubicBezTo>
                      <a:pt x="155" y="8"/>
                      <a:pt x="155" y="8"/>
                      <a:pt x="155" y="8"/>
                    </a:cubicBezTo>
                    <a:cubicBezTo>
                      <a:pt x="154" y="8"/>
                      <a:pt x="154" y="7"/>
                      <a:pt x="154" y="7"/>
                    </a:cubicBezTo>
                    <a:cubicBezTo>
                      <a:pt x="154" y="6"/>
                      <a:pt x="154" y="5"/>
                      <a:pt x="155" y="5"/>
                    </a:cubicBezTo>
                    <a:cubicBezTo>
                      <a:pt x="156" y="6"/>
                      <a:pt x="156" y="6"/>
                      <a:pt x="156" y="6"/>
                    </a:cubicBezTo>
                    <a:cubicBezTo>
                      <a:pt x="157" y="6"/>
                      <a:pt x="157" y="6"/>
                      <a:pt x="157" y="7"/>
                    </a:cubicBezTo>
                    <a:cubicBezTo>
                      <a:pt x="157" y="7"/>
                      <a:pt x="157" y="8"/>
                      <a:pt x="156" y="8"/>
                    </a:cubicBezTo>
                    <a:close/>
                    <a:moveTo>
                      <a:pt x="147" y="7"/>
                    </a:moveTo>
                    <a:cubicBezTo>
                      <a:pt x="147" y="7"/>
                      <a:pt x="147" y="7"/>
                      <a:pt x="147" y="7"/>
                    </a:cubicBezTo>
                    <a:cubicBezTo>
                      <a:pt x="146" y="7"/>
                      <a:pt x="146" y="7"/>
                      <a:pt x="146" y="7"/>
                    </a:cubicBezTo>
                    <a:cubicBezTo>
                      <a:pt x="145" y="7"/>
                      <a:pt x="145" y="7"/>
                      <a:pt x="145" y="6"/>
                    </a:cubicBezTo>
                    <a:cubicBezTo>
                      <a:pt x="145" y="6"/>
                      <a:pt x="145" y="5"/>
                      <a:pt x="146" y="5"/>
                    </a:cubicBezTo>
                    <a:cubicBezTo>
                      <a:pt x="147" y="5"/>
                      <a:pt x="147" y="5"/>
                      <a:pt x="147" y="5"/>
                    </a:cubicBezTo>
                    <a:cubicBezTo>
                      <a:pt x="148" y="5"/>
                      <a:pt x="148" y="6"/>
                      <a:pt x="148" y="6"/>
                    </a:cubicBezTo>
                    <a:cubicBezTo>
                      <a:pt x="148" y="7"/>
                      <a:pt x="148" y="7"/>
                      <a:pt x="147" y="7"/>
                    </a:cubicBezTo>
                    <a:close/>
                    <a:moveTo>
                      <a:pt x="138" y="7"/>
                    </a:moveTo>
                    <a:cubicBezTo>
                      <a:pt x="138" y="7"/>
                      <a:pt x="138" y="7"/>
                      <a:pt x="138" y="7"/>
                    </a:cubicBezTo>
                    <a:cubicBezTo>
                      <a:pt x="136" y="7"/>
                      <a:pt x="136" y="7"/>
                      <a:pt x="136" y="7"/>
                    </a:cubicBezTo>
                    <a:cubicBezTo>
                      <a:pt x="136" y="7"/>
                      <a:pt x="136" y="7"/>
                      <a:pt x="136" y="6"/>
                    </a:cubicBezTo>
                    <a:cubicBezTo>
                      <a:pt x="136" y="5"/>
                      <a:pt x="136" y="5"/>
                      <a:pt x="136" y="5"/>
                    </a:cubicBezTo>
                    <a:cubicBezTo>
                      <a:pt x="136" y="5"/>
                      <a:pt x="137" y="5"/>
                      <a:pt x="137" y="5"/>
                    </a:cubicBezTo>
                    <a:cubicBezTo>
                      <a:pt x="138" y="5"/>
                      <a:pt x="138" y="5"/>
                      <a:pt x="138" y="5"/>
                    </a:cubicBezTo>
                    <a:cubicBezTo>
                      <a:pt x="139" y="5"/>
                      <a:pt x="139" y="5"/>
                      <a:pt x="139" y="6"/>
                    </a:cubicBezTo>
                    <a:cubicBezTo>
                      <a:pt x="139" y="7"/>
                      <a:pt x="139" y="7"/>
                      <a:pt x="138" y="7"/>
                    </a:cubicBezTo>
                    <a:close/>
                    <a:moveTo>
                      <a:pt x="129" y="7"/>
                    </a:moveTo>
                    <a:cubicBezTo>
                      <a:pt x="129" y="7"/>
                      <a:pt x="129" y="7"/>
                      <a:pt x="129" y="7"/>
                    </a:cubicBezTo>
                    <a:cubicBezTo>
                      <a:pt x="127" y="7"/>
                      <a:pt x="127" y="7"/>
                      <a:pt x="127" y="7"/>
                    </a:cubicBezTo>
                    <a:cubicBezTo>
                      <a:pt x="127" y="7"/>
                      <a:pt x="127" y="6"/>
                      <a:pt x="127" y="6"/>
                    </a:cubicBezTo>
                    <a:cubicBezTo>
                      <a:pt x="127" y="5"/>
                      <a:pt x="127" y="5"/>
                      <a:pt x="127" y="5"/>
                    </a:cubicBezTo>
                    <a:cubicBezTo>
                      <a:pt x="127" y="5"/>
                      <a:pt x="127" y="5"/>
                      <a:pt x="127" y="5"/>
                    </a:cubicBezTo>
                    <a:cubicBezTo>
                      <a:pt x="129" y="5"/>
                      <a:pt x="129" y="5"/>
                      <a:pt x="129" y="5"/>
                    </a:cubicBezTo>
                    <a:cubicBezTo>
                      <a:pt x="130" y="5"/>
                      <a:pt x="130" y="5"/>
                      <a:pt x="130" y="6"/>
                    </a:cubicBezTo>
                    <a:cubicBezTo>
                      <a:pt x="130" y="6"/>
                      <a:pt x="130" y="7"/>
                      <a:pt x="129" y="7"/>
                    </a:cubicBezTo>
                    <a:close/>
                    <a:moveTo>
                      <a:pt x="120" y="7"/>
                    </a:moveTo>
                    <a:cubicBezTo>
                      <a:pt x="120" y="7"/>
                      <a:pt x="120" y="7"/>
                      <a:pt x="120" y="7"/>
                    </a:cubicBezTo>
                    <a:cubicBezTo>
                      <a:pt x="118" y="7"/>
                      <a:pt x="118" y="7"/>
                      <a:pt x="118" y="7"/>
                    </a:cubicBezTo>
                    <a:cubicBezTo>
                      <a:pt x="118" y="7"/>
                      <a:pt x="117" y="6"/>
                      <a:pt x="117" y="5"/>
                    </a:cubicBezTo>
                    <a:cubicBezTo>
                      <a:pt x="118" y="5"/>
                      <a:pt x="118" y="4"/>
                      <a:pt x="118" y="4"/>
                    </a:cubicBezTo>
                    <a:cubicBezTo>
                      <a:pt x="120" y="4"/>
                      <a:pt x="120" y="4"/>
                      <a:pt x="120" y="4"/>
                    </a:cubicBezTo>
                    <a:cubicBezTo>
                      <a:pt x="121" y="4"/>
                      <a:pt x="121" y="5"/>
                      <a:pt x="121" y="5"/>
                    </a:cubicBezTo>
                    <a:cubicBezTo>
                      <a:pt x="121" y="6"/>
                      <a:pt x="121" y="7"/>
                      <a:pt x="120" y="7"/>
                    </a:cubicBezTo>
                    <a:close/>
                    <a:moveTo>
                      <a:pt x="111" y="6"/>
                    </a:moveTo>
                    <a:cubicBezTo>
                      <a:pt x="111" y="6"/>
                      <a:pt x="111" y="6"/>
                      <a:pt x="111" y="6"/>
                    </a:cubicBezTo>
                    <a:cubicBezTo>
                      <a:pt x="109" y="6"/>
                      <a:pt x="109" y="6"/>
                      <a:pt x="109" y="6"/>
                    </a:cubicBezTo>
                    <a:cubicBezTo>
                      <a:pt x="109" y="6"/>
                      <a:pt x="108" y="6"/>
                      <a:pt x="108" y="5"/>
                    </a:cubicBezTo>
                    <a:cubicBezTo>
                      <a:pt x="108" y="4"/>
                      <a:pt x="109" y="4"/>
                      <a:pt x="109" y="4"/>
                    </a:cubicBezTo>
                    <a:cubicBezTo>
                      <a:pt x="111" y="4"/>
                      <a:pt x="111" y="4"/>
                      <a:pt x="111" y="4"/>
                    </a:cubicBezTo>
                    <a:cubicBezTo>
                      <a:pt x="112" y="4"/>
                      <a:pt x="112" y="5"/>
                      <a:pt x="112" y="5"/>
                    </a:cubicBezTo>
                    <a:cubicBezTo>
                      <a:pt x="112" y="6"/>
                      <a:pt x="112" y="6"/>
                      <a:pt x="111" y="6"/>
                    </a:cubicBezTo>
                    <a:close/>
                    <a:moveTo>
                      <a:pt x="102" y="6"/>
                    </a:moveTo>
                    <a:cubicBezTo>
                      <a:pt x="102" y="6"/>
                      <a:pt x="102" y="6"/>
                      <a:pt x="102" y="6"/>
                    </a:cubicBezTo>
                    <a:cubicBezTo>
                      <a:pt x="100" y="6"/>
                      <a:pt x="100" y="6"/>
                      <a:pt x="100" y="6"/>
                    </a:cubicBezTo>
                    <a:cubicBezTo>
                      <a:pt x="100" y="6"/>
                      <a:pt x="99" y="5"/>
                      <a:pt x="99" y="5"/>
                    </a:cubicBezTo>
                    <a:cubicBezTo>
                      <a:pt x="99" y="4"/>
                      <a:pt x="100" y="4"/>
                      <a:pt x="100" y="4"/>
                    </a:cubicBezTo>
                    <a:cubicBezTo>
                      <a:pt x="102" y="4"/>
                      <a:pt x="102" y="4"/>
                      <a:pt x="102" y="4"/>
                    </a:cubicBezTo>
                    <a:cubicBezTo>
                      <a:pt x="103" y="4"/>
                      <a:pt x="103" y="4"/>
                      <a:pt x="103" y="5"/>
                    </a:cubicBezTo>
                    <a:cubicBezTo>
                      <a:pt x="103" y="5"/>
                      <a:pt x="103" y="6"/>
                      <a:pt x="102" y="6"/>
                    </a:cubicBezTo>
                    <a:close/>
                    <a:moveTo>
                      <a:pt x="93" y="6"/>
                    </a:moveTo>
                    <a:cubicBezTo>
                      <a:pt x="93" y="6"/>
                      <a:pt x="93" y="6"/>
                      <a:pt x="93" y="6"/>
                    </a:cubicBezTo>
                    <a:cubicBezTo>
                      <a:pt x="91" y="6"/>
                      <a:pt x="91" y="6"/>
                      <a:pt x="91" y="6"/>
                    </a:cubicBezTo>
                    <a:cubicBezTo>
                      <a:pt x="91" y="6"/>
                      <a:pt x="90" y="5"/>
                      <a:pt x="90" y="4"/>
                    </a:cubicBezTo>
                    <a:cubicBezTo>
                      <a:pt x="90" y="4"/>
                      <a:pt x="91" y="3"/>
                      <a:pt x="91" y="3"/>
                    </a:cubicBezTo>
                    <a:cubicBezTo>
                      <a:pt x="93" y="3"/>
                      <a:pt x="93" y="3"/>
                      <a:pt x="93" y="3"/>
                    </a:cubicBezTo>
                    <a:cubicBezTo>
                      <a:pt x="94" y="3"/>
                      <a:pt x="94" y="4"/>
                      <a:pt x="94" y="5"/>
                    </a:cubicBezTo>
                    <a:cubicBezTo>
                      <a:pt x="94" y="5"/>
                      <a:pt x="94" y="6"/>
                      <a:pt x="93" y="6"/>
                    </a:cubicBezTo>
                    <a:close/>
                    <a:moveTo>
                      <a:pt x="84" y="5"/>
                    </a:moveTo>
                    <a:cubicBezTo>
                      <a:pt x="84" y="5"/>
                      <a:pt x="84" y="5"/>
                      <a:pt x="84" y="5"/>
                    </a:cubicBezTo>
                    <a:cubicBezTo>
                      <a:pt x="82" y="5"/>
                      <a:pt x="82" y="5"/>
                      <a:pt x="82" y="5"/>
                    </a:cubicBezTo>
                    <a:cubicBezTo>
                      <a:pt x="82" y="5"/>
                      <a:pt x="81" y="5"/>
                      <a:pt x="81" y="4"/>
                    </a:cubicBezTo>
                    <a:cubicBezTo>
                      <a:pt x="81" y="4"/>
                      <a:pt x="82" y="3"/>
                      <a:pt x="82" y="3"/>
                    </a:cubicBezTo>
                    <a:cubicBezTo>
                      <a:pt x="84" y="3"/>
                      <a:pt x="84" y="3"/>
                      <a:pt x="84" y="3"/>
                    </a:cubicBezTo>
                    <a:cubicBezTo>
                      <a:pt x="85" y="3"/>
                      <a:pt x="85" y="4"/>
                      <a:pt x="85" y="4"/>
                    </a:cubicBezTo>
                    <a:cubicBezTo>
                      <a:pt x="85" y="5"/>
                      <a:pt x="84" y="5"/>
                      <a:pt x="84" y="5"/>
                    </a:cubicBezTo>
                    <a:close/>
                    <a:moveTo>
                      <a:pt x="75" y="5"/>
                    </a:moveTo>
                    <a:cubicBezTo>
                      <a:pt x="75" y="5"/>
                      <a:pt x="75" y="5"/>
                      <a:pt x="75" y="5"/>
                    </a:cubicBezTo>
                    <a:cubicBezTo>
                      <a:pt x="73" y="5"/>
                      <a:pt x="73" y="5"/>
                      <a:pt x="73" y="5"/>
                    </a:cubicBezTo>
                    <a:cubicBezTo>
                      <a:pt x="73" y="5"/>
                      <a:pt x="72" y="4"/>
                      <a:pt x="72" y="4"/>
                    </a:cubicBezTo>
                    <a:cubicBezTo>
                      <a:pt x="72" y="3"/>
                      <a:pt x="73" y="3"/>
                      <a:pt x="73" y="3"/>
                    </a:cubicBezTo>
                    <a:cubicBezTo>
                      <a:pt x="75" y="3"/>
                      <a:pt x="75" y="3"/>
                      <a:pt x="75" y="3"/>
                    </a:cubicBezTo>
                    <a:cubicBezTo>
                      <a:pt x="75" y="3"/>
                      <a:pt x="76" y="3"/>
                      <a:pt x="76" y="4"/>
                    </a:cubicBezTo>
                    <a:cubicBezTo>
                      <a:pt x="76" y="5"/>
                      <a:pt x="75" y="5"/>
                      <a:pt x="75" y="5"/>
                    </a:cubicBezTo>
                    <a:close/>
                    <a:moveTo>
                      <a:pt x="66" y="5"/>
                    </a:moveTo>
                    <a:cubicBezTo>
                      <a:pt x="66" y="5"/>
                      <a:pt x="66" y="5"/>
                      <a:pt x="66" y="5"/>
                    </a:cubicBezTo>
                    <a:cubicBezTo>
                      <a:pt x="64" y="5"/>
                      <a:pt x="64" y="5"/>
                      <a:pt x="64" y="5"/>
                    </a:cubicBezTo>
                    <a:cubicBezTo>
                      <a:pt x="64" y="5"/>
                      <a:pt x="63" y="4"/>
                      <a:pt x="63" y="4"/>
                    </a:cubicBezTo>
                    <a:cubicBezTo>
                      <a:pt x="63" y="3"/>
                      <a:pt x="64" y="2"/>
                      <a:pt x="64" y="2"/>
                    </a:cubicBezTo>
                    <a:cubicBezTo>
                      <a:pt x="66" y="3"/>
                      <a:pt x="66" y="3"/>
                      <a:pt x="66" y="3"/>
                    </a:cubicBezTo>
                    <a:cubicBezTo>
                      <a:pt x="66" y="3"/>
                      <a:pt x="67" y="3"/>
                      <a:pt x="67" y="4"/>
                    </a:cubicBezTo>
                    <a:cubicBezTo>
                      <a:pt x="67" y="4"/>
                      <a:pt x="66" y="5"/>
                      <a:pt x="66" y="5"/>
                    </a:cubicBezTo>
                    <a:close/>
                    <a:moveTo>
                      <a:pt x="57" y="4"/>
                    </a:moveTo>
                    <a:cubicBezTo>
                      <a:pt x="57" y="4"/>
                      <a:pt x="57" y="4"/>
                      <a:pt x="57" y="4"/>
                    </a:cubicBezTo>
                    <a:cubicBezTo>
                      <a:pt x="55" y="4"/>
                      <a:pt x="55" y="4"/>
                      <a:pt x="55" y="4"/>
                    </a:cubicBezTo>
                    <a:cubicBezTo>
                      <a:pt x="55" y="4"/>
                      <a:pt x="54" y="4"/>
                      <a:pt x="54" y="3"/>
                    </a:cubicBezTo>
                    <a:cubicBezTo>
                      <a:pt x="54" y="3"/>
                      <a:pt x="55" y="2"/>
                      <a:pt x="55" y="2"/>
                    </a:cubicBezTo>
                    <a:cubicBezTo>
                      <a:pt x="57" y="2"/>
                      <a:pt x="57" y="2"/>
                      <a:pt x="57" y="2"/>
                    </a:cubicBezTo>
                    <a:cubicBezTo>
                      <a:pt x="57" y="2"/>
                      <a:pt x="58" y="3"/>
                      <a:pt x="58" y="3"/>
                    </a:cubicBezTo>
                    <a:cubicBezTo>
                      <a:pt x="58" y="4"/>
                      <a:pt x="57" y="4"/>
                      <a:pt x="57" y="4"/>
                    </a:cubicBezTo>
                    <a:close/>
                    <a:moveTo>
                      <a:pt x="48" y="4"/>
                    </a:moveTo>
                    <a:cubicBezTo>
                      <a:pt x="48" y="4"/>
                      <a:pt x="48" y="4"/>
                      <a:pt x="48" y="4"/>
                    </a:cubicBezTo>
                    <a:cubicBezTo>
                      <a:pt x="46" y="4"/>
                      <a:pt x="46" y="4"/>
                      <a:pt x="46" y="4"/>
                    </a:cubicBezTo>
                    <a:cubicBezTo>
                      <a:pt x="45" y="4"/>
                      <a:pt x="45" y="4"/>
                      <a:pt x="45" y="3"/>
                    </a:cubicBezTo>
                    <a:cubicBezTo>
                      <a:pt x="45" y="2"/>
                      <a:pt x="45" y="2"/>
                      <a:pt x="46" y="2"/>
                    </a:cubicBezTo>
                    <a:cubicBezTo>
                      <a:pt x="48" y="2"/>
                      <a:pt x="48" y="2"/>
                      <a:pt x="48" y="2"/>
                    </a:cubicBezTo>
                    <a:cubicBezTo>
                      <a:pt x="48" y="2"/>
                      <a:pt x="49" y="2"/>
                      <a:pt x="49" y="3"/>
                    </a:cubicBezTo>
                    <a:cubicBezTo>
                      <a:pt x="49" y="4"/>
                      <a:pt x="48" y="4"/>
                      <a:pt x="48" y="4"/>
                    </a:cubicBezTo>
                    <a:close/>
                    <a:moveTo>
                      <a:pt x="39" y="4"/>
                    </a:moveTo>
                    <a:cubicBezTo>
                      <a:pt x="39" y="4"/>
                      <a:pt x="39" y="4"/>
                      <a:pt x="39" y="4"/>
                    </a:cubicBezTo>
                    <a:cubicBezTo>
                      <a:pt x="37" y="4"/>
                      <a:pt x="37" y="4"/>
                      <a:pt x="37" y="4"/>
                    </a:cubicBezTo>
                    <a:cubicBezTo>
                      <a:pt x="36" y="4"/>
                      <a:pt x="36" y="3"/>
                      <a:pt x="36" y="3"/>
                    </a:cubicBezTo>
                    <a:cubicBezTo>
                      <a:pt x="36" y="2"/>
                      <a:pt x="36" y="2"/>
                      <a:pt x="37" y="2"/>
                    </a:cubicBezTo>
                    <a:cubicBezTo>
                      <a:pt x="39" y="2"/>
                      <a:pt x="39" y="2"/>
                      <a:pt x="39" y="2"/>
                    </a:cubicBezTo>
                    <a:cubicBezTo>
                      <a:pt x="39" y="2"/>
                      <a:pt x="40" y="2"/>
                      <a:pt x="40" y="3"/>
                    </a:cubicBezTo>
                    <a:cubicBezTo>
                      <a:pt x="40" y="3"/>
                      <a:pt x="39" y="4"/>
                      <a:pt x="39" y="4"/>
                    </a:cubicBezTo>
                    <a:close/>
                    <a:moveTo>
                      <a:pt x="30" y="4"/>
                    </a:moveTo>
                    <a:cubicBezTo>
                      <a:pt x="30" y="4"/>
                      <a:pt x="30" y="4"/>
                      <a:pt x="30" y="4"/>
                    </a:cubicBezTo>
                    <a:cubicBezTo>
                      <a:pt x="28" y="4"/>
                      <a:pt x="28" y="4"/>
                      <a:pt x="28" y="4"/>
                    </a:cubicBezTo>
                    <a:cubicBezTo>
                      <a:pt x="27" y="3"/>
                      <a:pt x="27" y="3"/>
                      <a:pt x="27" y="2"/>
                    </a:cubicBezTo>
                    <a:cubicBezTo>
                      <a:pt x="27" y="2"/>
                      <a:pt x="27" y="1"/>
                      <a:pt x="28" y="1"/>
                    </a:cubicBezTo>
                    <a:cubicBezTo>
                      <a:pt x="30" y="1"/>
                      <a:pt x="30" y="1"/>
                      <a:pt x="30" y="1"/>
                    </a:cubicBezTo>
                    <a:cubicBezTo>
                      <a:pt x="30" y="1"/>
                      <a:pt x="31" y="2"/>
                      <a:pt x="31" y="2"/>
                    </a:cubicBezTo>
                    <a:cubicBezTo>
                      <a:pt x="31" y="3"/>
                      <a:pt x="30" y="4"/>
                      <a:pt x="30" y="4"/>
                    </a:cubicBezTo>
                    <a:close/>
                    <a:moveTo>
                      <a:pt x="21" y="3"/>
                    </a:moveTo>
                    <a:cubicBezTo>
                      <a:pt x="21" y="3"/>
                      <a:pt x="21" y="3"/>
                      <a:pt x="21" y="3"/>
                    </a:cubicBezTo>
                    <a:cubicBezTo>
                      <a:pt x="19" y="3"/>
                      <a:pt x="19" y="3"/>
                      <a:pt x="19" y="3"/>
                    </a:cubicBezTo>
                    <a:cubicBezTo>
                      <a:pt x="18" y="3"/>
                      <a:pt x="18" y="3"/>
                      <a:pt x="18" y="2"/>
                    </a:cubicBezTo>
                    <a:cubicBezTo>
                      <a:pt x="18" y="1"/>
                      <a:pt x="18" y="1"/>
                      <a:pt x="19" y="1"/>
                    </a:cubicBezTo>
                    <a:cubicBezTo>
                      <a:pt x="19" y="1"/>
                      <a:pt x="19" y="1"/>
                      <a:pt x="19" y="1"/>
                    </a:cubicBezTo>
                    <a:cubicBezTo>
                      <a:pt x="21" y="1"/>
                      <a:pt x="21" y="1"/>
                      <a:pt x="21" y="1"/>
                    </a:cubicBezTo>
                    <a:cubicBezTo>
                      <a:pt x="21" y="1"/>
                      <a:pt x="22" y="2"/>
                      <a:pt x="22" y="2"/>
                    </a:cubicBezTo>
                    <a:cubicBezTo>
                      <a:pt x="22" y="3"/>
                      <a:pt x="21" y="3"/>
                      <a:pt x="21" y="3"/>
                    </a:cubicBezTo>
                    <a:close/>
                    <a:moveTo>
                      <a:pt x="12" y="3"/>
                    </a:moveTo>
                    <a:cubicBezTo>
                      <a:pt x="12" y="3"/>
                      <a:pt x="12" y="3"/>
                      <a:pt x="12" y="3"/>
                    </a:cubicBezTo>
                    <a:cubicBezTo>
                      <a:pt x="10" y="3"/>
                      <a:pt x="10" y="3"/>
                      <a:pt x="10" y="3"/>
                    </a:cubicBezTo>
                    <a:cubicBezTo>
                      <a:pt x="9" y="3"/>
                      <a:pt x="9" y="2"/>
                      <a:pt x="9" y="2"/>
                    </a:cubicBezTo>
                    <a:cubicBezTo>
                      <a:pt x="9" y="1"/>
                      <a:pt x="9" y="1"/>
                      <a:pt x="10" y="1"/>
                    </a:cubicBezTo>
                    <a:cubicBezTo>
                      <a:pt x="12" y="1"/>
                      <a:pt x="12" y="1"/>
                      <a:pt x="12" y="1"/>
                    </a:cubicBezTo>
                    <a:cubicBezTo>
                      <a:pt x="12" y="1"/>
                      <a:pt x="13" y="1"/>
                      <a:pt x="13" y="2"/>
                    </a:cubicBezTo>
                    <a:cubicBezTo>
                      <a:pt x="13" y="2"/>
                      <a:pt x="12" y="3"/>
                      <a:pt x="12" y="3"/>
                    </a:cubicBezTo>
                    <a:close/>
                    <a:moveTo>
                      <a:pt x="3" y="3"/>
                    </a:moveTo>
                    <a:cubicBezTo>
                      <a:pt x="3" y="3"/>
                      <a:pt x="3" y="3"/>
                      <a:pt x="3" y="3"/>
                    </a:cubicBezTo>
                    <a:cubicBezTo>
                      <a:pt x="1" y="3"/>
                      <a:pt x="1" y="3"/>
                      <a:pt x="1" y="3"/>
                    </a:cubicBezTo>
                    <a:cubicBezTo>
                      <a:pt x="0" y="3"/>
                      <a:pt x="0" y="2"/>
                      <a:pt x="0" y="1"/>
                    </a:cubicBezTo>
                    <a:cubicBezTo>
                      <a:pt x="0" y="1"/>
                      <a:pt x="0" y="0"/>
                      <a:pt x="1" y="0"/>
                    </a:cubicBezTo>
                    <a:cubicBezTo>
                      <a:pt x="3" y="0"/>
                      <a:pt x="3" y="0"/>
                      <a:pt x="3" y="0"/>
                    </a:cubicBezTo>
                    <a:cubicBezTo>
                      <a:pt x="3" y="0"/>
                      <a:pt x="3" y="1"/>
                      <a:pt x="3" y="2"/>
                    </a:cubicBezTo>
                    <a:cubicBezTo>
                      <a:pt x="3" y="2"/>
                      <a:pt x="3" y="3"/>
                      <a:pt x="3" y="3"/>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grpSp>
        <p:sp>
          <p:nvSpPr>
            <p:cNvPr id="58" name="Google Shape;58;p1"/>
            <p:cNvSpPr/>
            <p:nvPr/>
          </p:nvSpPr>
          <p:spPr>
            <a:xfrm>
              <a:off x="7097904" y="2041618"/>
              <a:ext cx="208222" cy="299938"/>
            </a:xfrm>
            <a:custGeom>
              <a:avLst/>
              <a:gdLst/>
              <a:ahLst/>
              <a:cxnLst/>
              <a:rect l="l" t="t" r="r" b="b"/>
              <a:pathLst>
                <a:path w="55" h="80" extrusionOk="0">
                  <a:moveTo>
                    <a:pt x="13" y="38"/>
                  </a:moveTo>
                  <a:cubicBezTo>
                    <a:pt x="0" y="34"/>
                    <a:pt x="2" y="19"/>
                    <a:pt x="4" y="18"/>
                  </a:cubicBezTo>
                  <a:cubicBezTo>
                    <a:pt x="5" y="17"/>
                    <a:pt x="7" y="21"/>
                    <a:pt x="11" y="21"/>
                  </a:cubicBezTo>
                  <a:cubicBezTo>
                    <a:pt x="14" y="20"/>
                    <a:pt x="8" y="6"/>
                    <a:pt x="8" y="6"/>
                  </a:cubicBezTo>
                  <a:cubicBezTo>
                    <a:pt x="12" y="4"/>
                    <a:pt x="28" y="1"/>
                    <a:pt x="35" y="0"/>
                  </a:cubicBezTo>
                  <a:cubicBezTo>
                    <a:pt x="39" y="3"/>
                    <a:pt x="41" y="6"/>
                    <a:pt x="43" y="10"/>
                  </a:cubicBezTo>
                  <a:cubicBezTo>
                    <a:pt x="45" y="13"/>
                    <a:pt x="55" y="30"/>
                    <a:pt x="55" y="30"/>
                  </a:cubicBezTo>
                  <a:cubicBezTo>
                    <a:pt x="49" y="31"/>
                    <a:pt x="49" y="31"/>
                    <a:pt x="49" y="31"/>
                  </a:cubicBezTo>
                  <a:cubicBezTo>
                    <a:pt x="49" y="31"/>
                    <a:pt x="47" y="45"/>
                    <a:pt x="45" y="50"/>
                  </a:cubicBezTo>
                  <a:cubicBezTo>
                    <a:pt x="42" y="56"/>
                    <a:pt x="35" y="62"/>
                    <a:pt x="22" y="58"/>
                  </a:cubicBezTo>
                  <a:cubicBezTo>
                    <a:pt x="22" y="76"/>
                    <a:pt x="22" y="76"/>
                    <a:pt x="22" y="76"/>
                  </a:cubicBezTo>
                  <a:cubicBezTo>
                    <a:pt x="22" y="76"/>
                    <a:pt x="14" y="80"/>
                    <a:pt x="4" y="75"/>
                  </a:cubicBezTo>
                  <a:cubicBezTo>
                    <a:pt x="4" y="75"/>
                    <a:pt x="6" y="55"/>
                    <a:pt x="6" y="52"/>
                  </a:cubicBezTo>
                  <a:cubicBezTo>
                    <a:pt x="6" y="51"/>
                    <a:pt x="5" y="49"/>
                    <a:pt x="3" y="47"/>
                  </a:cubicBezTo>
                  <a:cubicBezTo>
                    <a:pt x="9" y="44"/>
                    <a:pt x="13" y="38"/>
                    <a:pt x="13" y="38"/>
                  </a:cubicBezTo>
                  <a:close/>
                </a:path>
              </a:pathLst>
            </a:custGeom>
            <a:solidFill>
              <a:srgbClr val="EECAB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59" name="Google Shape;59;p1"/>
            <p:cNvSpPr/>
            <p:nvPr/>
          </p:nvSpPr>
          <p:spPr>
            <a:xfrm>
              <a:off x="7068159" y="1996999"/>
              <a:ext cx="161126" cy="220617"/>
            </a:xfrm>
            <a:custGeom>
              <a:avLst/>
              <a:gdLst/>
              <a:ahLst/>
              <a:cxnLst/>
              <a:rect l="l" t="t" r="r" b="b"/>
              <a:pathLst>
                <a:path w="43" h="59" extrusionOk="0">
                  <a:moveTo>
                    <a:pt x="1" y="24"/>
                  </a:moveTo>
                  <a:cubicBezTo>
                    <a:pt x="1" y="23"/>
                    <a:pt x="4" y="19"/>
                    <a:pt x="5" y="17"/>
                  </a:cubicBezTo>
                  <a:cubicBezTo>
                    <a:pt x="5" y="16"/>
                    <a:pt x="6" y="15"/>
                    <a:pt x="6" y="13"/>
                  </a:cubicBezTo>
                  <a:cubicBezTo>
                    <a:pt x="9" y="6"/>
                    <a:pt x="9" y="6"/>
                    <a:pt x="9" y="6"/>
                  </a:cubicBezTo>
                  <a:cubicBezTo>
                    <a:pt x="27" y="2"/>
                    <a:pt x="22" y="1"/>
                    <a:pt x="33" y="0"/>
                  </a:cubicBezTo>
                  <a:cubicBezTo>
                    <a:pt x="43" y="12"/>
                    <a:pt x="43" y="12"/>
                    <a:pt x="43" y="12"/>
                  </a:cubicBezTo>
                  <a:cubicBezTo>
                    <a:pt x="36" y="13"/>
                    <a:pt x="22" y="17"/>
                    <a:pt x="18" y="20"/>
                  </a:cubicBezTo>
                  <a:cubicBezTo>
                    <a:pt x="18" y="20"/>
                    <a:pt x="22" y="32"/>
                    <a:pt x="19" y="33"/>
                  </a:cubicBezTo>
                  <a:cubicBezTo>
                    <a:pt x="15" y="33"/>
                    <a:pt x="13" y="29"/>
                    <a:pt x="12" y="30"/>
                  </a:cubicBezTo>
                  <a:cubicBezTo>
                    <a:pt x="10" y="31"/>
                    <a:pt x="8" y="46"/>
                    <a:pt x="21" y="50"/>
                  </a:cubicBezTo>
                  <a:cubicBezTo>
                    <a:pt x="21" y="50"/>
                    <a:pt x="17" y="56"/>
                    <a:pt x="11" y="59"/>
                  </a:cubicBezTo>
                  <a:cubicBezTo>
                    <a:pt x="8" y="53"/>
                    <a:pt x="4" y="43"/>
                    <a:pt x="3" y="34"/>
                  </a:cubicBezTo>
                  <a:cubicBezTo>
                    <a:pt x="2" y="30"/>
                    <a:pt x="0" y="24"/>
                    <a:pt x="1" y="24"/>
                  </a:cubicBezTo>
                  <a:close/>
                </a:path>
              </a:pathLst>
            </a:custGeom>
            <a:solidFill>
              <a:srgbClr val="2D2D2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0" name="Google Shape;60;p1"/>
            <p:cNvSpPr/>
            <p:nvPr/>
          </p:nvSpPr>
          <p:spPr>
            <a:xfrm>
              <a:off x="7202660" y="3849866"/>
              <a:ext cx="143063" cy="80862"/>
            </a:xfrm>
            <a:custGeom>
              <a:avLst/>
              <a:gdLst/>
              <a:ahLst/>
              <a:cxnLst/>
              <a:rect l="l" t="t" r="r" b="b"/>
              <a:pathLst>
                <a:path w="30" h="17" extrusionOk="0">
                  <a:moveTo>
                    <a:pt x="12" y="3"/>
                  </a:moveTo>
                  <a:cubicBezTo>
                    <a:pt x="15" y="9"/>
                    <a:pt x="21" y="12"/>
                    <a:pt x="30" y="14"/>
                  </a:cubicBezTo>
                  <a:cubicBezTo>
                    <a:pt x="30" y="15"/>
                    <a:pt x="30" y="15"/>
                    <a:pt x="30" y="16"/>
                  </a:cubicBezTo>
                  <a:cubicBezTo>
                    <a:pt x="30" y="16"/>
                    <a:pt x="29" y="17"/>
                    <a:pt x="29" y="17"/>
                  </a:cubicBezTo>
                  <a:cubicBezTo>
                    <a:pt x="21" y="16"/>
                    <a:pt x="2" y="16"/>
                    <a:pt x="1" y="14"/>
                  </a:cubicBezTo>
                  <a:cubicBezTo>
                    <a:pt x="0" y="12"/>
                    <a:pt x="3" y="0"/>
                    <a:pt x="3" y="0"/>
                  </a:cubicBezTo>
                  <a:lnTo>
                    <a:pt x="12" y="3"/>
                  </a:lnTo>
                  <a:close/>
                </a:path>
              </a:pathLst>
            </a:custGeom>
            <a:solidFill>
              <a:srgbClr val="242E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1" name="Google Shape;61;p1"/>
            <p:cNvSpPr/>
            <p:nvPr/>
          </p:nvSpPr>
          <p:spPr>
            <a:xfrm>
              <a:off x="7070960" y="3868515"/>
              <a:ext cx="146250" cy="76845"/>
            </a:xfrm>
            <a:custGeom>
              <a:avLst/>
              <a:gdLst/>
              <a:ahLst/>
              <a:cxnLst/>
              <a:rect l="l" t="t" r="r" b="b"/>
              <a:pathLst>
                <a:path w="39" h="20" extrusionOk="0">
                  <a:moveTo>
                    <a:pt x="14" y="2"/>
                  </a:moveTo>
                  <a:cubicBezTo>
                    <a:pt x="18" y="10"/>
                    <a:pt x="27" y="13"/>
                    <a:pt x="38" y="15"/>
                  </a:cubicBezTo>
                  <a:cubicBezTo>
                    <a:pt x="38" y="16"/>
                    <a:pt x="39" y="16"/>
                    <a:pt x="38" y="17"/>
                  </a:cubicBezTo>
                  <a:cubicBezTo>
                    <a:pt x="38" y="17"/>
                    <a:pt x="38" y="18"/>
                    <a:pt x="37" y="18"/>
                  </a:cubicBezTo>
                  <a:cubicBezTo>
                    <a:pt x="27" y="18"/>
                    <a:pt x="2" y="20"/>
                    <a:pt x="0" y="16"/>
                  </a:cubicBezTo>
                  <a:cubicBezTo>
                    <a:pt x="0" y="12"/>
                    <a:pt x="2" y="0"/>
                    <a:pt x="2" y="0"/>
                  </a:cubicBezTo>
                  <a:lnTo>
                    <a:pt x="14" y="2"/>
                  </a:lnTo>
                  <a:close/>
                </a:path>
              </a:pathLst>
            </a:custGeom>
            <a:solidFill>
              <a:srgbClr val="242E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2" name="Google Shape;62;p1"/>
            <p:cNvSpPr/>
            <p:nvPr/>
          </p:nvSpPr>
          <p:spPr>
            <a:xfrm>
              <a:off x="7534180" y="2130856"/>
              <a:ext cx="151209" cy="166082"/>
            </a:xfrm>
            <a:custGeom>
              <a:avLst/>
              <a:gdLst/>
              <a:ahLst/>
              <a:cxnLst/>
              <a:rect l="l" t="t" r="r" b="b"/>
              <a:pathLst>
                <a:path w="40" h="44" extrusionOk="0">
                  <a:moveTo>
                    <a:pt x="40" y="1"/>
                  </a:moveTo>
                  <a:cubicBezTo>
                    <a:pt x="30" y="9"/>
                    <a:pt x="30" y="9"/>
                    <a:pt x="30" y="9"/>
                  </a:cubicBezTo>
                  <a:cubicBezTo>
                    <a:pt x="30" y="9"/>
                    <a:pt x="24" y="26"/>
                    <a:pt x="22" y="28"/>
                  </a:cubicBezTo>
                  <a:cubicBezTo>
                    <a:pt x="11" y="44"/>
                    <a:pt x="11" y="44"/>
                    <a:pt x="11" y="44"/>
                  </a:cubicBezTo>
                  <a:cubicBezTo>
                    <a:pt x="0" y="33"/>
                    <a:pt x="0" y="33"/>
                    <a:pt x="0" y="33"/>
                  </a:cubicBezTo>
                  <a:cubicBezTo>
                    <a:pt x="6" y="25"/>
                    <a:pt x="6" y="25"/>
                    <a:pt x="6" y="25"/>
                  </a:cubicBezTo>
                  <a:cubicBezTo>
                    <a:pt x="7" y="0"/>
                    <a:pt x="7" y="0"/>
                    <a:pt x="7" y="0"/>
                  </a:cubicBezTo>
                  <a:cubicBezTo>
                    <a:pt x="25" y="1"/>
                    <a:pt x="25" y="1"/>
                    <a:pt x="25" y="1"/>
                  </a:cubicBezTo>
                  <a:cubicBezTo>
                    <a:pt x="27" y="5"/>
                    <a:pt x="27" y="5"/>
                    <a:pt x="27" y="5"/>
                  </a:cubicBezTo>
                  <a:cubicBezTo>
                    <a:pt x="27" y="5"/>
                    <a:pt x="34" y="1"/>
                    <a:pt x="35" y="1"/>
                  </a:cubicBezTo>
                  <a:cubicBezTo>
                    <a:pt x="35" y="1"/>
                    <a:pt x="40" y="1"/>
                    <a:pt x="40" y="1"/>
                  </a:cubicBezTo>
                  <a:close/>
                </a:path>
              </a:pathLst>
            </a:custGeom>
            <a:solidFill>
              <a:srgbClr val="EECAB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3" name="Google Shape;63;p1"/>
            <p:cNvSpPr/>
            <p:nvPr/>
          </p:nvSpPr>
          <p:spPr>
            <a:xfrm>
              <a:off x="7583755" y="2073845"/>
              <a:ext cx="37183" cy="22311"/>
            </a:xfrm>
            <a:custGeom>
              <a:avLst/>
              <a:gdLst/>
              <a:ahLst/>
              <a:cxnLst/>
              <a:rect l="l" t="t" r="r" b="b"/>
              <a:pathLst>
                <a:path w="10" h="6" extrusionOk="0">
                  <a:moveTo>
                    <a:pt x="0" y="4"/>
                  </a:moveTo>
                  <a:cubicBezTo>
                    <a:pt x="0" y="4"/>
                    <a:pt x="7" y="0"/>
                    <a:pt x="10" y="3"/>
                  </a:cubicBezTo>
                  <a:cubicBezTo>
                    <a:pt x="10" y="3"/>
                    <a:pt x="10" y="6"/>
                    <a:pt x="8" y="6"/>
                  </a:cubicBezTo>
                  <a:cubicBezTo>
                    <a:pt x="6" y="6"/>
                    <a:pt x="6" y="6"/>
                    <a:pt x="6" y="6"/>
                  </a:cubicBezTo>
                  <a:cubicBezTo>
                    <a:pt x="0" y="5"/>
                    <a:pt x="0" y="5"/>
                    <a:pt x="0" y="5"/>
                  </a:cubicBezTo>
                  <a:lnTo>
                    <a:pt x="0" y="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4" name="Google Shape;64;p1"/>
            <p:cNvSpPr/>
            <p:nvPr/>
          </p:nvSpPr>
          <p:spPr>
            <a:xfrm>
              <a:off x="7628374" y="2071364"/>
              <a:ext cx="29746" cy="22311"/>
            </a:xfrm>
            <a:custGeom>
              <a:avLst/>
              <a:gdLst/>
              <a:ahLst/>
              <a:cxnLst/>
              <a:rect l="l" t="t" r="r" b="b"/>
              <a:pathLst>
                <a:path w="8" h="6" extrusionOk="0">
                  <a:moveTo>
                    <a:pt x="0" y="5"/>
                  </a:moveTo>
                  <a:cubicBezTo>
                    <a:pt x="0" y="5"/>
                    <a:pt x="5" y="0"/>
                    <a:pt x="7" y="2"/>
                  </a:cubicBezTo>
                  <a:cubicBezTo>
                    <a:pt x="7" y="2"/>
                    <a:pt x="8" y="6"/>
                    <a:pt x="6" y="5"/>
                  </a:cubicBezTo>
                  <a:cubicBezTo>
                    <a:pt x="3" y="5"/>
                    <a:pt x="0" y="5"/>
                    <a:pt x="0" y="5"/>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5" name="Google Shape;65;p1"/>
            <p:cNvSpPr/>
            <p:nvPr/>
          </p:nvSpPr>
          <p:spPr>
            <a:xfrm>
              <a:off x="7125171" y="2239925"/>
              <a:ext cx="475936" cy="290024"/>
            </a:xfrm>
            <a:custGeom>
              <a:avLst/>
              <a:gdLst/>
              <a:ahLst/>
              <a:cxnLst/>
              <a:rect l="l" t="t" r="r" b="b"/>
              <a:pathLst>
                <a:path w="127" h="77" extrusionOk="0">
                  <a:moveTo>
                    <a:pt x="107" y="0"/>
                  </a:moveTo>
                  <a:cubicBezTo>
                    <a:pt x="127" y="17"/>
                    <a:pt x="127" y="17"/>
                    <a:pt x="127" y="17"/>
                  </a:cubicBezTo>
                  <a:cubicBezTo>
                    <a:pt x="127" y="17"/>
                    <a:pt x="93" y="76"/>
                    <a:pt x="86" y="77"/>
                  </a:cubicBezTo>
                  <a:cubicBezTo>
                    <a:pt x="0" y="68"/>
                    <a:pt x="0" y="68"/>
                    <a:pt x="0" y="68"/>
                  </a:cubicBezTo>
                  <a:cubicBezTo>
                    <a:pt x="8" y="33"/>
                    <a:pt x="8" y="33"/>
                    <a:pt x="8" y="33"/>
                  </a:cubicBezTo>
                  <a:cubicBezTo>
                    <a:pt x="73" y="48"/>
                    <a:pt x="73" y="48"/>
                    <a:pt x="73" y="48"/>
                  </a:cubicBezTo>
                  <a:lnTo>
                    <a:pt x="107" y="0"/>
                  </a:lnTo>
                  <a:close/>
                </a:path>
              </a:pathLst>
            </a:custGeom>
            <a:solidFill>
              <a:srgbClr val="3E576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6" name="Google Shape;66;p1"/>
            <p:cNvSpPr/>
            <p:nvPr/>
          </p:nvSpPr>
          <p:spPr>
            <a:xfrm>
              <a:off x="7234240" y="2329161"/>
              <a:ext cx="39660" cy="37183"/>
            </a:xfrm>
            <a:custGeom>
              <a:avLst/>
              <a:gdLst/>
              <a:ahLst/>
              <a:cxnLst/>
              <a:rect l="l" t="t" r="r" b="b"/>
              <a:pathLst>
                <a:path w="11" h="10" extrusionOk="0">
                  <a:moveTo>
                    <a:pt x="10" y="9"/>
                  </a:moveTo>
                  <a:cubicBezTo>
                    <a:pt x="9" y="10"/>
                    <a:pt x="6" y="10"/>
                    <a:pt x="3" y="8"/>
                  </a:cubicBezTo>
                  <a:cubicBezTo>
                    <a:pt x="1" y="6"/>
                    <a:pt x="0" y="3"/>
                    <a:pt x="1" y="2"/>
                  </a:cubicBezTo>
                  <a:cubicBezTo>
                    <a:pt x="2" y="0"/>
                    <a:pt x="5" y="1"/>
                    <a:pt x="8" y="2"/>
                  </a:cubicBezTo>
                  <a:cubicBezTo>
                    <a:pt x="10" y="4"/>
                    <a:pt x="11" y="7"/>
                    <a:pt x="10" y="9"/>
                  </a:cubicBezTo>
                  <a:close/>
                </a:path>
              </a:pathLst>
            </a:custGeom>
            <a:solidFill>
              <a:schemeClr val="accent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7" name="Google Shape;67;p1"/>
            <p:cNvSpPr/>
            <p:nvPr/>
          </p:nvSpPr>
          <p:spPr>
            <a:xfrm>
              <a:off x="7263986" y="2351472"/>
              <a:ext cx="126420" cy="275150"/>
            </a:xfrm>
            <a:custGeom>
              <a:avLst/>
              <a:gdLst/>
              <a:ahLst/>
              <a:cxnLst/>
              <a:rect l="l" t="t" r="r" b="b"/>
              <a:pathLst>
                <a:path w="34" h="73" extrusionOk="0">
                  <a:moveTo>
                    <a:pt x="2" y="0"/>
                  </a:moveTo>
                  <a:cubicBezTo>
                    <a:pt x="2" y="0"/>
                    <a:pt x="34" y="40"/>
                    <a:pt x="23" y="73"/>
                  </a:cubicBezTo>
                  <a:cubicBezTo>
                    <a:pt x="0" y="1"/>
                    <a:pt x="0" y="1"/>
                    <a:pt x="0" y="1"/>
                  </a:cubicBezTo>
                  <a:lnTo>
                    <a:pt x="2" y="0"/>
                  </a:lnTo>
                  <a:close/>
                </a:path>
              </a:pathLst>
            </a:custGeom>
            <a:solidFill>
              <a:schemeClr val="accent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8" name="Google Shape;68;p1"/>
            <p:cNvSpPr/>
            <p:nvPr/>
          </p:nvSpPr>
          <p:spPr>
            <a:xfrm>
              <a:off x="7645725" y="2086237"/>
              <a:ext cx="240447" cy="74364"/>
            </a:xfrm>
            <a:custGeom>
              <a:avLst/>
              <a:gdLst/>
              <a:ahLst/>
              <a:cxnLst/>
              <a:rect l="l" t="t" r="r" b="b"/>
              <a:pathLst>
                <a:path w="97" h="30" extrusionOk="0">
                  <a:moveTo>
                    <a:pt x="0" y="29"/>
                  </a:moveTo>
                  <a:lnTo>
                    <a:pt x="97" y="30"/>
                  </a:lnTo>
                  <a:lnTo>
                    <a:pt x="97" y="0"/>
                  </a:lnTo>
                  <a:lnTo>
                    <a:pt x="0" y="1"/>
                  </a:lnTo>
                  <a:lnTo>
                    <a:pt x="0" y="29"/>
                  </a:lnTo>
                  <a:close/>
                </a:path>
              </a:pathLst>
            </a:custGeom>
            <a:solidFill>
              <a:srgbClr val="242E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69" name="Google Shape;69;p1"/>
            <p:cNvSpPr/>
            <p:nvPr/>
          </p:nvSpPr>
          <p:spPr>
            <a:xfrm>
              <a:off x="7415195" y="2093674"/>
              <a:ext cx="223095" cy="57014"/>
            </a:xfrm>
            <a:custGeom>
              <a:avLst/>
              <a:gdLst/>
              <a:ahLst/>
              <a:cxnLst/>
              <a:rect l="l" t="t" r="r" b="b"/>
              <a:pathLst>
                <a:path w="90" h="23" extrusionOk="0">
                  <a:moveTo>
                    <a:pt x="0" y="21"/>
                  </a:moveTo>
                  <a:lnTo>
                    <a:pt x="90" y="23"/>
                  </a:lnTo>
                  <a:lnTo>
                    <a:pt x="90" y="0"/>
                  </a:lnTo>
                  <a:lnTo>
                    <a:pt x="0" y="3"/>
                  </a:lnTo>
                  <a:lnTo>
                    <a:pt x="0" y="21"/>
                  </a:lnTo>
                  <a:close/>
                </a:path>
              </a:pathLst>
            </a:custGeom>
            <a:solidFill>
              <a:srgbClr val="242E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0" name="Google Shape;70;p1"/>
            <p:cNvSpPr/>
            <p:nvPr/>
          </p:nvSpPr>
          <p:spPr>
            <a:xfrm>
              <a:off x="7249113" y="2108547"/>
              <a:ext cx="156168" cy="29746"/>
            </a:xfrm>
            <a:custGeom>
              <a:avLst/>
              <a:gdLst/>
              <a:ahLst/>
              <a:cxnLst/>
              <a:rect l="l" t="t" r="r" b="b"/>
              <a:pathLst>
                <a:path w="63" h="12" extrusionOk="0">
                  <a:moveTo>
                    <a:pt x="0" y="11"/>
                  </a:moveTo>
                  <a:lnTo>
                    <a:pt x="63" y="12"/>
                  </a:lnTo>
                  <a:lnTo>
                    <a:pt x="63" y="0"/>
                  </a:lnTo>
                  <a:lnTo>
                    <a:pt x="0" y="1"/>
                  </a:lnTo>
                  <a:lnTo>
                    <a:pt x="0" y="11"/>
                  </a:lnTo>
                  <a:close/>
                </a:path>
              </a:pathLst>
            </a:custGeom>
            <a:solidFill>
              <a:srgbClr val="242E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1" name="Google Shape;71;p1"/>
            <p:cNvSpPr/>
            <p:nvPr/>
          </p:nvSpPr>
          <p:spPr>
            <a:xfrm>
              <a:off x="7065680" y="3057938"/>
              <a:ext cx="257797" cy="830428"/>
            </a:xfrm>
            <a:custGeom>
              <a:avLst/>
              <a:gdLst/>
              <a:ahLst/>
              <a:cxnLst/>
              <a:rect l="l" t="t" r="r" b="b"/>
              <a:pathLst>
                <a:path w="10000" h="9767" extrusionOk="0">
                  <a:moveTo>
                    <a:pt x="10000" y="175"/>
                  </a:moveTo>
                  <a:lnTo>
                    <a:pt x="8657" y="9716"/>
                  </a:lnTo>
                  <a:lnTo>
                    <a:pt x="5766" y="9746"/>
                  </a:lnTo>
                  <a:cubicBezTo>
                    <a:pt x="5606" y="8774"/>
                    <a:pt x="5352" y="8057"/>
                    <a:pt x="5192" y="7085"/>
                  </a:cubicBezTo>
                  <a:lnTo>
                    <a:pt x="4808" y="9767"/>
                  </a:lnTo>
                  <a:lnTo>
                    <a:pt x="0" y="9767"/>
                  </a:lnTo>
                  <a:lnTo>
                    <a:pt x="1442" y="4723"/>
                  </a:lnTo>
                  <a:lnTo>
                    <a:pt x="385" y="0"/>
                  </a:lnTo>
                  <a:lnTo>
                    <a:pt x="10000" y="175"/>
                  </a:lnTo>
                  <a:close/>
                </a:path>
              </a:pathLst>
            </a:custGeom>
            <a:solidFill>
              <a:srgbClr val="3E576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2" name="Google Shape;72;p1"/>
            <p:cNvSpPr/>
            <p:nvPr/>
          </p:nvSpPr>
          <p:spPr>
            <a:xfrm>
              <a:off x="7578797" y="2111025"/>
              <a:ext cx="52056" cy="99154"/>
            </a:xfrm>
            <a:custGeom>
              <a:avLst/>
              <a:gdLst/>
              <a:ahLst/>
              <a:cxnLst/>
              <a:rect l="l" t="t" r="r" b="b"/>
              <a:pathLst>
                <a:path w="14" h="26" extrusionOk="0">
                  <a:moveTo>
                    <a:pt x="8" y="0"/>
                  </a:moveTo>
                  <a:cubicBezTo>
                    <a:pt x="8" y="0"/>
                    <a:pt x="14" y="1"/>
                    <a:pt x="12" y="12"/>
                  </a:cubicBezTo>
                  <a:cubicBezTo>
                    <a:pt x="7" y="26"/>
                    <a:pt x="7" y="26"/>
                    <a:pt x="7" y="26"/>
                  </a:cubicBezTo>
                  <a:cubicBezTo>
                    <a:pt x="0" y="25"/>
                    <a:pt x="0" y="25"/>
                    <a:pt x="0" y="25"/>
                  </a:cubicBezTo>
                  <a:cubicBezTo>
                    <a:pt x="1" y="12"/>
                    <a:pt x="1" y="12"/>
                    <a:pt x="1" y="12"/>
                  </a:cubicBezTo>
                  <a:cubicBezTo>
                    <a:pt x="1" y="12"/>
                    <a:pt x="6" y="8"/>
                    <a:pt x="7" y="5"/>
                  </a:cubicBezTo>
                  <a:cubicBezTo>
                    <a:pt x="8" y="3"/>
                    <a:pt x="8" y="0"/>
                    <a:pt x="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3" name="Google Shape;73;p1"/>
            <p:cNvSpPr/>
            <p:nvPr/>
          </p:nvSpPr>
          <p:spPr>
            <a:xfrm>
              <a:off x="7373054" y="2071364"/>
              <a:ext cx="123941" cy="203264"/>
            </a:xfrm>
            <a:custGeom>
              <a:avLst/>
              <a:gdLst/>
              <a:ahLst/>
              <a:cxnLst/>
              <a:rect l="l" t="t" r="r" b="b"/>
              <a:pathLst>
                <a:path w="33" h="54" extrusionOk="0">
                  <a:moveTo>
                    <a:pt x="1" y="12"/>
                  </a:moveTo>
                  <a:cubicBezTo>
                    <a:pt x="1" y="12"/>
                    <a:pt x="4" y="4"/>
                    <a:pt x="8" y="3"/>
                  </a:cubicBezTo>
                  <a:cubicBezTo>
                    <a:pt x="11" y="2"/>
                    <a:pt x="8" y="7"/>
                    <a:pt x="8" y="7"/>
                  </a:cubicBezTo>
                  <a:cubicBezTo>
                    <a:pt x="8" y="7"/>
                    <a:pt x="16" y="0"/>
                    <a:pt x="19" y="0"/>
                  </a:cubicBezTo>
                  <a:cubicBezTo>
                    <a:pt x="23" y="1"/>
                    <a:pt x="16" y="8"/>
                    <a:pt x="16" y="8"/>
                  </a:cubicBezTo>
                  <a:cubicBezTo>
                    <a:pt x="16" y="8"/>
                    <a:pt x="27" y="1"/>
                    <a:pt x="29" y="2"/>
                  </a:cubicBezTo>
                  <a:cubicBezTo>
                    <a:pt x="31" y="2"/>
                    <a:pt x="22" y="12"/>
                    <a:pt x="22" y="12"/>
                  </a:cubicBezTo>
                  <a:cubicBezTo>
                    <a:pt x="22" y="12"/>
                    <a:pt x="32" y="8"/>
                    <a:pt x="32" y="10"/>
                  </a:cubicBezTo>
                  <a:cubicBezTo>
                    <a:pt x="33" y="11"/>
                    <a:pt x="25" y="20"/>
                    <a:pt x="24" y="21"/>
                  </a:cubicBezTo>
                  <a:cubicBezTo>
                    <a:pt x="22" y="23"/>
                    <a:pt x="22" y="35"/>
                    <a:pt x="18" y="39"/>
                  </a:cubicBezTo>
                  <a:cubicBezTo>
                    <a:pt x="16" y="54"/>
                    <a:pt x="16" y="54"/>
                    <a:pt x="16" y="54"/>
                  </a:cubicBezTo>
                  <a:cubicBezTo>
                    <a:pt x="3" y="47"/>
                    <a:pt x="3" y="47"/>
                    <a:pt x="3" y="47"/>
                  </a:cubicBezTo>
                  <a:cubicBezTo>
                    <a:pt x="4" y="38"/>
                    <a:pt x="4" y="38"/>
                    <a:pt x="4" y="38"/>
                  </a:cubicBezTo>
                  <a:cubicBezTo>
                    <a:pt x="4" y="38"/>
                    <a:pt x="0" y="16"/>
                    <a:pt x="1" y="12"/>
                  </a:cubicBezTo>
                  <a:close/>
                </a:path>
              </a:pathLst>
            </a:custGeom>
            <a:solidFill>
              <a:srgbClr val="EECAB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4" name="Google Shape;74;p1"/>
            <p:cNvSpPr/>
            <p:nvPr/>
          </p:nvSpPr>
          <p:spPr>
            <a:xfrm>
              <a:off x="7110298" y="2252319"/>
              <a:ext cx="133857" cy="106590"/>
            </a:xfrm>
            <a:custGeom>
              <a:avLst/>
              <a:gdLst/>
              <a:ahLst/>
              <a:cxnLst/>
              <a:rect l="l" t="t" r="r" b="b"/>
              <a:pathLst>
                <a:path w="36" h="29" extrusionOk="0">
                  <a:moveTo>
                    <a:pt x="2" y="0"/>
                  </a:moveTo>
                  <a:cubicBezTo>
                    <a:pt x="2" y="0"/>
                    <a:pt x="32" y="14"/>
                    <a:pt x="36" y="18"/>
                  </a:cubicBezTo>
                  <a:cubicBezTo>
                    <a:pt x="34" y="29"/>
                    <a:pt x="34" y="29"/>
                    <a:pt x="34" y="29"/>
                  </a:cubicBezTo>
                  <a:cubicBezTo>
                    <a:pt x="0" y="8"/>
                    <a:pt x="0" y="8"/>
                    <a:pt x="0" y="8"/>
                  </a:cubicBezTo>
                  <a:lnTo>
                    <a:pt x="2" y="0"/>
                  </a:lnTo>
                  <a:close/>
                </a:path>
              </a:pathLst>
            </a:custGeom>
            <a:solidFill>
              <a:srgbClr val="D3DDE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5" name="Google Shape;75;p1"/>
            <p:cNvSpPr/>
            <p:nvPr/>
          </p:nvSpPr>
          <p:spPr>
            <a:xfrm>
              <a:off x="7030976" y="2274628"/>
              <a:ext cx="366866" cy="840324"/>
            </a:xfrm>
            <a:custGeom>
              <a:avLst/>
              <a:gdLst/>
              <a:ahLst/>
              <a:cxnLst/>
              <a:rect l="l" t="t" r="r" b="b"/>
              <a:pathLst>
                <a:path w="98" h="224" extrusionOk="0">
                  <a:moveTo>
                    <a:pt x="20" y="0"/>
                  </a:moveTo>
                  <a:cubicBezTo>
                    <a:pt x="20" y="0"/>
                    <a:pt x="1" y="25"/>
                    <a:pt x="5" y="54"/>
                  </a:cubicBezTo>
                  <a:cubicBezTo>
                    <a:pt x="9" y="83"/>
                    <a:pt x="22" y="123"/>
                    <a:pt x="21" y="134"/>
                  </a:cubicBezTo>
                  <a:cubicBezTo>
                    <a:pt x="20" y="144"/>
                    <a:pt x="0" y="224"/>
                    <a:pt x="0" y="224"/>
                  </a:cubicBezTo>
                  <a:cubicBezTo>
                    <a:pt x="87" y="219"/>
                    <a:pt x="87" y="219"/>
                    <a:pt x="87" y="219"/>
                  </a:cubicBezTo>
                  <a:cubicBezTo>
                    <a:pt x="87" y="219"/>
                    <a:pt x="98" y="18"/>
                    <a:pt x="20" y="0"/>
                  </a:cubicBezTo>
                  <a:close/>
                </a:path>
              </a:pathLst>
            </a:custGeom>
            <a:solidFill>
              <a:srgbClr val="2C3C4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6" name="Google Shape;76;p1"/>
            <p:cNvSpPr/>
            <p:nvPr/>
          </p:nvSpPr>
          <p:spPr>
            <a:xfrm>
              <a:off x="7025824" y="2264324"/>
              <a:ext cx="366866" cy="840324"/>
            </a:xfrm>
            <a:custGeom>
              <a:avLst/>
              <a:gdLst/>
              <a:ahLst/>
              <a:cxnLst/>
              <a:rect l="l" t="t" r="r" b="b"/>
              <a:pathLst>
                <a:path w="98" h="224" extrusionOk="0">
                  <a:moveTo>
                    <a:pt x="20" y="0"/>
                  </a:moveTo>
                  <a:cubicBezTo>
                    <a:pt x="20" y="0"/>
                    <a:pt x="1" y="25"/>
                    <a:pt x="5" y="54"/>
                  </a:cubicBezTo>
                  <a:cubicBezTo>
                    <a:pt x="9" y="83"/>
                    <a:pt x="22" y="123"/>
                    <a:pt x="21" y="134"/>
                  </a:cubicBezTo>
                  <a:cubicBezTo>
                    <a:pt x="20" y="144"/>
                    <a:pt x="0" y="224"/>
                    <a:pt x="0" y="224"/>
                  </a:cubicBezTo>
                  <a:cubicBezTo>
                    <a:pt x="87" y="219"/>
                    <a:pt x="87" y="219"/>
                    <a:pt x="87" y="219"/>
                  </a:cubicBezTo>
                  <a:cubicBezTo>
                    <a:pt x="87" y="219"/>
                    <a:pt x="98" y="18"/>
                    <a:pt x="20" y="0"/>
                  </a:cubicBezTo>
                  <a:close/>
                </a:path>
              </a:pathLst>
            </a:custGeom>
            <a:solidFill>
              <a:srgbClr val="384F5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7" name="Google Shape;77;p1"/>
            <p:cNvSpPr/>
            <p:nvPr/>
          </p:nvSpPr>
          <p:spPr>
            <a:xfrm>
              <a:off x="7068159" y="2239925"/>
              <a:ext cx="394134" cy="267713"/>
            </a:xfrm>
            <a:custGeom>
              <a:avLst/>
              <a:gdLst/>
              <a:ahLst/>
              <a:cxnLst/>
              <a:rect l="l" t="t" r="r" b="b"/>
              <a:pathLst>
                <a:path w="105" h="71" extrusionOk="0">
                  <a:moveTo>
                    <a:pt x="10" y="16"/>
                  </a:moveTo>
                  <a:cubicBezTo>
                    <a:pt x="10" y="16"/>
                    <a:pt x="66" y="38"/>
                    <a:pt x="72" y="38"/>
                  </a:cubicBezTo>
                  <a:cubicBezTo>
                    <a:pt x="79" y="0"/>
                    <a:pt x="79" y="0"/>
                    <a:pt x="79" y="0"/>
                  </a:cubicBezTo>
                  <a:cubicBezTo>
                    <a:pt x="79" y="0"/>
                    <a:pt x="101" y="1"/>
                    <a:pt x="105" y="14"/>
                  </a:cubicBezTo>
                  <a:cubicBezTo>
                    <a:pt x="90" y="71"/>
                    <a:pt x="90" y="71"/>
                    <a:pt x="90" y="71"/>
                  </a:cubicBezTo>
                  <a:cubicBezTo>
                    <a:pt x="90" y="71"/>
                    <a:pt x="8" y="61"/>
                    <a:pt x="4" y="52"/>
                  </a:cubicBezTo>
                  <a:cubicBezTo>
                    <a:pt x="0" y="42"/>
                    <a:pt x="4" y="14"/>
                    <a:pt x="10" y="16"/>
                  </a:cubicBezTo>
                  <a:close/>
                </a:path>
              </a:pathLst>
            </a:custGeom>
            <a:solidFill>
              <a:srgbClr val="2C3C4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sp>
          <p:nvSpPr>
            <p:cNvPr id="78" name="Google Shape;78;p1"/>
            <p:cNvSpPr/>
            <p:nvPr/>
          </p:nvSpPr>
          <p:spPr>
            <a:xfrm>
              <a:off x="7063007" y="2234772"/>
              <a:ext cx="394134" cy="267713"/>
            </a:xfrm>
            <a:custGeom>
              <a:avLst/>
              <a:gdLst/>
              <a:ahLst/>
              <a:cxnLst/>
              <a:rect l="l" t="t" r="r" b="b"/>
              <a:pathLst>
                <a:path w="105" h="71" extrusionOk="0">
                  <a:moveTo>
                    <a:pt x="10" y="16"/>
                  </a:moveTo>
                  <a:cubicBezTo>
                    <a:pt x="10" y="16"/>
                    <a:pt x="66" y="38"/>
                    <a:pt x="72" y="38"/>
                  </a:cubicBezTo>
                  <a:cubicBezTo>
                    <a:pt x="79" y="0"/>
                    <a:pt x="79" y="0"/>
                    <a:pt x="79" y="0"/>
                  </a:cubicBezTo>
                  <a:cubicBezTo>
                    <a:pt x="79" y="0"/>
                    <a:pt x="101" y="1"/>
                    <a:pt x="105" y="14"/>
                  </a:cubicBezTo>
                  <a:cubicBezTo>
                    <a:pt x="90" y="71"/>
                    <a:pt x="90" y="71"/>
                    <a:pt x="90" y="71"/>
                  </a:cubicBezTo>
                  <a:cubicBezTo>
                    <a:pt x="90" y="71"/>
                    <a:pt x="8" y="61"/>
                    <a:pt x="4" y="52"/>
                  </a:cubicBezTo>
                  <a:cubicBezTo>
                    <a:pt x="0" y="42"/>
                    <a:pt x="4" y="14"/>
                    <a:pt x="10" y="16"/>
                  </a:cubicBezTo>
                  <a:close/>
                </a:path>
              </a:pathLst>
            </a:custGeom>
            <a:solidFill>
              <a:srgbClr val="3E576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grpSp>
          <p:nvGrpSpPr>
            <p:cNvPr id="79" name="Google Shape;79;p1"/>
            <p:cNvGrpSpPr/>
            <p:nvPr/>
          </p:nvGrpSpPr>
          <p:grpSpPr>
            <a:xfrm>
              <a:off x="6519591" y="3996164"/>
              <a:ext cx="972424" cy="410111"/>
              <a:chOff x="6517293" y="4012406"/>
              <a:chExt cx="965508" cy="407195"/>
            </a:xfrm>
          </p:grpSpPr>
          <p:sp>
            <p:nvSpPr>
              <p:cNvPr id="80" name="Google Shape;80;p1"/>
              <p:cNvSpPr/>
              <p:nvPr/>
            </p:nvSpPr>
            <p:spPr>
              <a:xfrm rot="-848720">
                <a:off x="6590251" y="4257601"/>
                <a:ext cx="883162" cy="54918"/>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sp>
            <p:nvSpPr>
              <p:cNvPr id="81" name="Google Shape;81;p1"/>
              <p:cNvSpPr/>
              <p:nvPr/>
            </p:nvSpPr>
            <p:spPr>
              <a:xfrm rot="-848720">
                <a:off x="6529837" y="4190964"/>
                <a:ext cx="961125" cy="52459"/>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sp>
            <p:nvSpPr>
              <p:cNvPr id="82" name="Google Shape;82;p1"/>
              <p:cNvSpPr/>
              <p:nvPr/>
            </p:nvSpPr>
            <p:spPr>
              <a:xfrm rot="-848720">
                <a:off x="6509423" y="4130994"/>
                <a:ext cx="977567" cy="56885"/>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grpSp>
        <p:grpSp>
          <p:nvGrpSpPr>
            <p:cNvPr id="83" name="Google Shape;83;p1"/>
            <p:cNvGrpSpPr/>
            <p:nvPr/>
          </p:nvGrpSpPr>
          <p:grpSpPr>
            <a:xfrm rot="10800000">
              <a:off x="6893983" y="5160535"/>
              <a:ext cx="971351" cy="410111"/>
              <a:chOff x="6517293" y="4012406"/>
              <a:chExt cx="968697" cy="407195"/>
            </a:xfrm>
          </p:grpSpPr>
          <p:sp>
            <p:nvSpPr>
              <p:cNvPr id="84" name="Google Shape;84;p1"/>
              <p:cNvSpPr/>
              <p:nvPr/>
            </p:nvSpPr>
            <p:spPr>
              <a:xfrm rot="-848720">
                <a:off x="6590251" y="4257601"/>
                <a:ext cx="883162" cy="54918"/>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sp>
            <p:nvSpPr>
              <p:cNvPr id="85" name="Google Shape;85;p1"/>
              <p:cNvSpPr/>
              <p:nvPr/>
            </p:nvSpPr>
            <p:spPr>
              <a:xfrm rot="-848720">
                <a:off x="6533026" y="4187789"/>
                <a:ext cx="961125" cy="52459"/>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sp>
            <p:nvSpPr>
              <p:cNvPr id="86" name="Google Shape;86;p1"/>
              <p:cNvSpPr/>
              <p:nvPr/>
            </p:nvSpPr>
            <p:spPr>
              <a:xfrm rot="-848720">
                <a:off x="6509423" y="4130994"/>
                <a:ext cx="977567" cy="56885"/>
              </a:xfrm>
              <a:custGeom>
                <a:avLst/>
                <a:gdLst/>
                <a:ahLst/>
                <a:cxnLst/>
                <a:rect l="l" t="t" r="r" b="b"/>
                <a:pathLst>
                  <a:path w="873493" h="43165" extrusionOk="0">
                    <a:moveTo>
                      <a:pt x="0" y="43165"/>
                    </a:moveTo>
                    <a:cubicBezTo>
                      <a:pt x="135750" y="25958"/>
                      <a:pt x="289559" y="10022"/>
                      <a:pt x="435141" y="4556"/>
                    </a:cubicBezTo>
                    <a:cubicBezTo>
                      <a:pt x="580723" y="-910"/>
                      <a:pt x="736524" y="-3967"/>
                      <a:pt x="873493" y="10369"/>
                    </a:cubicBezTo>
                  </a:path>
                </a:pathLst>
              </a:custGeom>
              <a:noFill/>
              <a:ln w="9525" cap="flat" cmpd="sng">
                <a:solidFill>
                  <a:srgbClr val="5E83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Arial"/>
                  <a:ea typeface="Arial"/>
                  <a:cs typeface="Arial"/>
                  <a:sym typeface="Arial"/>
                </a:endParaRPr>
              </a:p>
            </p:txBody>
          </p:sp>
        </p:grpSp>
        <p:cxnSp>
          <p:nvCxnSpPr>
            <p:cNvPr id="87" name="Google Shape;87;p1"/>
            <p:cNvCxnSpPr>
              <a:stCxn id="80" idx="0"/>
              <a:endCxn id="52" idx="44"/>
            </p:cNvCxnSpPr>
            <p:nvPr/>
          </p:nvCxnSpPr>
          <p:spPr>
            <a:xfrm>
              <a:off x="6613316" y="4406275"/>
              <a:ext cx="312300" cy="1015500"/>
            </a:xfrm>
            <a:prstGeom prst="straightConnector1">
              <a:avLst/>
            </a:prstGeom>
            <a:noFill/>
            <a:ln w="9525" cap="flat" cmpd="sng">
              <a:solidFill>
                <a:srgbClr val="3E5769"/>
              </a:solidFill>
              <a:prstDash val="solid"/>
              <a:round/>
              <a:headEnd type="none" w="sm" len="sm"/>
              <a:tailEnd type="none" w="sm" len="sm"/>
            </a:ln>
          </p:spPr>
        </p:cxnSp>
        <p:cxnSp>
          <p:nvCxnSpPr>
            <p:cNvPr id="88" name="Google Shape;88;p1"/>
            <p:cNvCxnSpPr>
              <a:stCxn id="52" idx="34"/>
              <a:endCxn id="52" idx="42"/>
            </p:cNvCxnSpPr>
            <p:nvPr/>
          </p:nvCxnSpPr>
          <p:spPr>
            <a:xfrm>
              <a:off x="6640253" y="4847614"/>
              <a:ext cx="57600" cy="186900"/>
            </a:xfrm>
            <a:prstGeom prst="straightConnector1">
              <a:avLst/>
            </a:prstGeom>
            <a:noFill/>
            <a:ln w="9525" cap="flat" cmpd="sng">
              <a:solidFill>
                <a:srgbClr val="3E5769"/>
              </a:solidFill>
              <a:prstDash val="solid"/>
              <a:round/>
              <a:headEnd type="none" w="sm" len="sm"/>
              <a:tailEnd type="none" w="sm" len="sm"/>
            </a:ln>
          </p:spPr>
        </p:cxnSp>
        <p:cxnSp>
          <p:nvCxnSpPr>
            <p:cNvPr id="89" name="Google Shape;89;p1"/>
            <p:cNvCxnSpPr/>
            <p:nvPr/>
          </p:nvCxnSpPr>
          <p:spPr>
            <a:xfrm>
              <a:off x="4050082" y="5627863"/>
              <a:ext cx="57722" cy="186861"/>
            </a:xfrm>
            <a:prstGeom prst="straightConnector1">
              <a:avLst/>
            </a:prstGeom>
            <a:noFill/>
            <a:ln w="9525" cap="flat" cmpd="sng">
              <a:solidFill>
                <a:srgbClr val="5E839D"/>
              </a:solidFill>
              <a:prstDash val="solid"/>
              <a:round/>
              <a:headEnd type="none" w="sm" len="sm"/>
              <a:tailEnd type="none" w="sm" len="sm"/>
            </a:ln>
          </p:spPr>
        </p:cxnSp>
      </p:grpSp>
      <p:sp>
        <p:nvSpPr>
          <p:cNvPr id="90" name="Google Shape;90;p1"/>
          <p:cNvSpPr/>
          <p:nvPr/>
        </p:nvSpPr>
        <p:spPr>
          <a:xfrm>
            <a:off x="0" y="0"/>
            <a:ext cx="8958263" cy="6721475"/>
          </a:xfrm>
          <a:prstGeom prst="rect">
            <a:avLst/>
          </a:prstGeom>
          <a:noFill/>
          <a:ln w="9525" cap="flat" cmpd="sng">
            <a:solidFill>
              <a:srgbClr val="3E57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dk1"/>
              </a:solidFill>
              <a:latin typeface="Arial"/>
              <a:ea typeface="Arial"/>
              <a:cs typeface="Arial"/>
              <a:sym typeface="Arial"/>
            </a:endParaRPr>
          </a:p>
        </p:txBody>
      </p:sp>
      <p:pic>
        <p:nvPicPr>
          <p:cNvPr id="93" name="Рисунок 92">
            <a:extLst>
              <a:ext uri="{FF2B5EF4-FFF2-40B4-BE49-F238E27FC236}">
                <a16:creationId xmlns="" xmlns:a16="http://schemas.microsoft.com/office/drawing/2014/main" id="{8EE6BC6B-0910-4654-8D5D-6A29C5345B3D}"/>
              </a:ext>
            </a:extLst>
          </p:cNvPr>
          <p:cNvPicPr>
            <a:picLocks noChangeAspect="1"/>
          </p:cNvPicPr>
          <p:nvPr/>
        </p:nvPicPr>
        <p:blipFill>
          <a:blip r:embed="rId4"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tretch>
            <a:fillRect/>
          </a:stretch>
        </p:blipFill>
        <p:spPr>
          <a:xfrm>
            <a:off x="212352" y="195487"/>
            <a:ext cx="2985424" cy="136035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Включение </a:t>
            </a:r>
            <a:r>
              <a:rPr lang="ru-RU" sz="2000" b="1" dirty="0" smtClean="0">
                <a:latin typeface="+mn-lt"/>
              </a:rPr>
              <a:t>в предоставление лизингополучателя задолженности взысканной с поручителя но фактически им не уплаченной </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90121"/>
            <a:ext cx="8435759" cy="276959"/>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Постановление Арбитражного суда Западно-Сибирского округа от 12 февраля 2024 года по делу № А27-17778/202</a:t>
            </a:r>
            <a:r>
              <a:rPr lang="en-US" sz="1200" b="1" dirty="0" smtClean="0">
                <a:latin typeface="+mj-lt"/>
              </a:rPr>
              <a:t>2</a:t>
            </a:r>
            <a:endParaRPr lang="ru-RU" sz="1800" dirty="0">
              <a:latin typeface="+mj-lt"/>
            </a:endParaRPr>
          </a:p>
        </p:txBody>
      </p:sp>
      <p:sp>
        <p:nvSpPr>
          <p:cNvPr id="8" name="Google Shape;109;p4"/>
          <p:cNvSpPr/>
          <p:nvPr/>
        </p:nvSpPr>
        <p:spPr>
          <a:xfrm>
            <a:off x="432753" y="4205731"/>
            <a:ext cx="8371613" cy="1169511"/>
          </a:xfrm>
          <a:prstGeom prst="rect">
            <a:avLst/>
          </a:prstGeom>
          <a:noFill/>
          <a:ln>
            <a:noFill/>
          </a:ln>
        </p:spPr>
        <p:txBody>
          <a:bodyPr spcFirstLastPara="1" wrap="square" lIns="91425" tIns="45700" rIns="91425" bIns="45700" anchor="ctr" anchorCtr="0">
            <a:spAutoFit/>
          </a:bodyPr>
          <a:lstStyle/>
          <a:p>
            <a:r>
              <a:rPr lang="ru-RU" dirty="0" smtClean="0">
                <a:latin typeface="+mj-lt"/>
              </a:rPr>
              <a:t>Суд согласился с расчётом лизингополучателя, указав, что в целях исключения двойного взыскания при определении сальдо встречных обязательств из суммы предоставленного лизингополучателю финансирования, …. должны быть исключены суммы лизинговых платежей (неустоек, процентов), в отношении которых имеются вступившие в законную силу судебные акты об их взыскании по тому же договору, но фактически не уплаченные лизингополучателем на момент рассмотрения дела.</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Включение Лизингополучателем в расчет сальдо суммы задолженности взысканной с поручителя, но фактически им не уплаченной </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30506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Включение в состав сальдо платы за пользование имуществом </a:t>
            </a:r>
            <a:endParaRPr lang="ru-RU" sz="2000" b="1" dirty="0" smtClean="0">
              <a:latin typeface="+mn-lt"/>
            </a:endParaRPr>
          </a:p>
          <a:p>
            <a:pPr>
              <a:spcBef>
                <a:spcPts val="0"/>
              </a:spcBef>
              <a:buClrTx/>
              <a:buFontTx/>
            </a:pPr>
            <a:r>
              <a:rPr lang="ru-RU" sz="2000" b="1" dirty="0" smtClean="0">
                <a:latin typeface="+mn-lt"/>
              </a:rPr>
              <a:t>после </a:t>
            </a:r>
            <a:r>
              <a:rPr lang="ru-RU" sz="2000" b="1" dirty="0">
                <a:latin typeface="+mn-lt"/>
              </a:rPr>
              <a:t>расторжения договора и до его возврата лизингодателю </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90121"/>
            <a:ext cx="8435759" cy="276959"/>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от 09.10.2022 года № 305-ЭС22-6543. </a:t>
            </a:r>
            <a:endParaRPr lang="ru-RU" sz="1800" dirty="0">
              <a:latin typeface="+mj-lt"/>
            </a:endParaRPr>
          </a:p>
        </p:txBody>
      </p:sp>
      <p:sp>
        <p:nvSpPr>
          <p:cNvPr id="8" name="Google Shape;109;p4"/>
          <p:cNvSpPr/>
          <p:nvPr/>
        </p:nvSpPr>
        <p:spPr>
          <a:xfrm>
            <a:off x="432753" y="3608437"/>
            <a:ext cx="8371613" cy="2677616"/>
          </a:xfrm>
          <a:prstGeom prst="rect">
            <a:avLst/>
          </a:prstGeom>
          <a:noFill/>
          <a:ln>
            <a:noFill/>
          </a:ln>
        </p:spPr>
        <p:txBody>
          <a:bodyPr spcFirstLastPara="1" wrap="square" lIns="91425" tIns="45700" rIns="91425" bIns="45700" anchor="ctr" anchorCtr="0">
            <a:spAutoFit/>
          </a:bodyPr>
          <a:lstStyle/>
          <a:p>
            <a:r>
              <a:rPr lang="ru-RU" dirty="0" smtClean="0">
                <a:latin typeface="+mj-lt"/>
              </a:rPr>
              <a:t>В </a:t>
            </a:r>
            <a:r>
              <a:rPr lang="ru-RU" dirty="0">
                <a:latin typeface="+mj-lt"/>
              </a:rPr>
              <a:t>отличие от арендных платежей, выступающих доходом собственника от передачи вещи во временное владение и пользование  другим лицам и уплачиваемых в зависимости от времени нахождения вещи у арендатора, лизинговые платежи устанавливаются по принципу окупаемости вложений лизингодателя и период нахождения имущества во владении лизингополучателя имеет значение только для начисления платы за финансирование. </a:t>
            </a:r>
            <a:endParaRPr lang="ru-RU" dirty="0" smtClean="0">
              <a:latin typeface="+mj-lt"/>
            </a:endParaRPr>
          </a:p>
          <a:p>
            <a:endParaRPr lang="ru-RU" dirty="0">
              <a:latin typeface="+mj-lt"/>
            </a:endParaRPr>
          </a:p>
          <a:p>
            <a:r>
              <a:rPr lang="ru-RU" dirty="0" smtClean="0">
                <a:latin typeface="+mj-lt"/>
              </a:rPr>
              <a:t>После </a:t>
            </a:r>
            <a:r>
              <a:rPr lang="ru-RU" dirty="0">
                <a:latin typeface="+mj-lt"/>
              </a:rPr>
              <a:t>расторжения договора все взаимные требования сторон определяются через </a:t>
            </a:r>
            <a:r>
              <a:rPr lang="ru-RU" dirty="0" err="1">
                <a:latin typeface="+mj-lt"/>
              </a:rPr>
              <a:t>сальдирование</a:t>
            </a:r>
            <a:r>
              <a:rPr lang="ru-RU" dirty="0">
                <a:latin typeface="+mj-lt"/>
              </a:rPr>
              <a:t>, и взыскание лизинговых платежей в этом периоде является необоснованным, не зависимо от факта возврата имущества, поскольку, плата за владение и пользование предметом лизинга отдельно не выделяется из лизинговых платежей и не может быть начислена в дополнение к предусмотренным договором процентам (плате за пользование предоставленным финансированием), в том числе за периоды после расторжения договора.</a:t>
            </a: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a:latin typeface="+mj-lt"/>
              </a:rPr>
              <a:t>Включение в расчет сальдо лизинговых платежей начисленных за период после расторжения договор и до момента возврата предмета лизинга </a:t>
            </a:r>
            <a:r>
              <a:rPr lang="ru-RU" dirty="0" smtClean="0">
                <a:latin typeface="+mj-lt"/>
              </a:rPr>
              <a:t>лизингодателю.</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79258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Включение в расчет сальдо упущенной выгоды </a:t>
            </a:r>
            <a:r>
              <a:rPr lang="ru-RU" sz="2000" b="1" dirty="0" smtClean="0">
                <a:latin typeface="+mn-lt"/>
              </a:rPr>
              <a:t>Лизингодателя</a:t>
            </a:r>
            <a:r>
              <a:rPr lang="ru-RU" sz="2000" b="1" dirty="0">
                <a:latin typeface="+mn-lt"/>
              </a:rPr>
              <a:t/>
            </a:r>
            <a:br>
              <a:rPr lang="ru-RU" sz="2000" b="1" dirty="0">
                <a:latin typeface="+mn-lt"/>
              </a:rPr>
            </a:b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90121"/>
            <a:ext cx="8435759" cy="276959"/>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 307-ЭС22-18849 Дело № А56-32857/2021</a:t>
            </a:r>
            <a:endParaRPr lang="ru-RU" sz="1800" dirty="0">
              <a:latin typeface="+mj-lt"/>
            </a:endParaRPr>
          </a:p>
        </p:txBody>
      </p:sp>
      <p:sp>
        <p:nvSpPr>
          <p:cNvPr id="8" name="Google Shape;109;p4"/>
          <p:cNvSpPr/>
          <p:nvPr/>
        </p:nvSpPr>
        <p:spPr>
          <a:xfrm>
            <a:off x="432753" y="3722591"/>
            <a:ext cx="8371613" cy="2031285"/>
          </a:xfrm>
          <a:prstGeom prst="rect">
            <a:avLst/>
          </a:prstGeom>
          <a:noFill/>
          <a:ln>
            <a:noFill/>
          </a:ln>
        </p:spPr>
        <p:txBody>
          <a:bodyPr spcFirstLastPara="1" wrap="square" lIns="91425" tIns="45700" rIns="91425" bIns="45700" anchor="ctr" anchorCtr="0">
            <a:spAutoFit/>
          </a:bodyPr>
          <a:lstStyle/>
          <a:p>
            <a:r>
              <a:rPr lang="ru-RU" dirty="0">
                <a:latin typeface="+mj-lt"/>
              </a:rPr>
              <a:t>Удовлетворение требования о внесении платы за финансирование за период, когда оно фактически уже возвращено, и получение лизингодателем дохода от предоставления финансирования за весь предполагавшийся срок действия договора лизинга, несмотря на досрочный возврат финансирования предоставляет лизингодателю возможность извлечь двойную выгоду от предоставления в пользование разным лицам одной и той же денежной суммы и несправедливо обременяет лизингополучателя, возлагая на него обязанность по выплате компенсации, которая в значительной мере не соответствует величине имущественных потерь лизинговой компании. </a:t>
            </a:r>
            <a:endParaRPr lang="ru-RU" dirty="0" smtClean="0">
              <a:latin typeface="+mj-lt"/>
            </a:endParaRPr>
          </a:p>
          <a:p>
            <a:endParaRPr lang="ru-RU" dirty="0">
              <a:latin typeface="+mj-lt"/>
            </a:endParaRPr>
          </a:p>
          <a:p>
            <a:r>
              <a:rPr lang="ru-RU" dirty="0" smtClean="0">
                <a:latin typeface="+mj-lt"/>
              </a:rPr>
              <a:t>Требование </a:t>
            </a:r>
            <a:r>
              <a:rPr lang="ru-RU" dirty="0">
                <a:latin typeface="+mj-lt"/>
              </a:rPr>
              <a:t>о выплате компенсации подлежит удовлетворению, при условии доказанности его разумности. </a:t>
            </a: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Включение </a:t>
            </a:r>
            <a:r>
              <a:rPr lang="ru-RU" dirty="0">
                <a:latin typeface="+mj-lt"/>
              </a:rPr>
              <a:t>в расчет сальдо платы за финансирование за период с момента получения выручки от реализации предмета лизинга до даты истечения срока действия договора.</a:t>
            </a: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36795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Выплата компенсационного платежа равного оставшейся сумме лизинговых платежей при досрочном выкупе имущества</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90121"/>
            <a:ext cx="8435759" cy="276959"/>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от 23 мая 2023 г. № 305-ЭС23-808</a:t>
            </a:r>
            <a:endParaRPr lang="ru-RU" sz="1800" dirty="0">
              <a:latin typeface="+mj-lt"/>
            </a:endParaRPr>
          </a:p>
        </p:txBody>
      </p:sp>
      <p:sp>
        <p:nvSpPr>
          <p:cNvPr id="8" name="Google Shape;109;p4"/>
          <p:cNvSpPr/>
          <p:nvPr/>
        </p:nvSpPr>
        <p:spPr>
          <a:xfrm>
            <a:off x="432753" y="3672612"/>
            <a:ext cx="8371613" cy="2246729"/>
          </a:xfrm>
          <a:prstGeom prst="rect">
            <a:avLst/>
          </a:prstGeom>
          <a:noFill/>
          <a:ln>
            <a:noFill/>
          </a:ln>
        </p:spPr>
        <p:txBody>
          <a:bodyPr spcFirstLastPara="1" wrap="square" lIns="91425" tIns="45700" rIns="91425" bIns="45700" anchor="ctr" anchorCtr="0">
            <a:spAutoFit/>
          </a:bodyPr>
          <a:lstStyle/>
          <a:p>
            <a:r>
              <a:rPr lang="ru-RU" dirty="0">
                <a:latin typeface="+mj-lt"/>
              </a:rPr>
              <a:t>Компенсационный платеж (п. 3 статьи 310 ГК РФ) должен соразмерен имущественным потерям кредитора, и не должен служить способом его обогащения кредитора</a:t>
            </a:r>
            <a:r>
              <a:rPr lang="ru-RU" dirty="0" smtClean="0">
                <a:latin typeface="+mj-lt"/>
              </a:rPr>
              <a:t>.</a:t>
            </a:r>
          </a:p>
          <a:p>
            <a:endParaRPr lang="ru-RU" dirty="0">
              <a:latin typeface="+mj-lt"/>
            </a:endParaRPr>
          </a:p>
          <a:p>
            <a:r>
              <a:rPr lang="ru-RU" dirty="0" smtClean="0">
                <a:latin typeface="+mj-lt"/>
              </a:rPr>
              <a:t>Лизингодатель</a:t>
            </a:r>
            <a:r>
              <a:rPr lang="ru-RU" dirty="0">
                <a:latin typeface="+mj-lt"/>
              </a:rPr>
              <a:t>, в случае досрочного расторжения договора и возврата финансирования имеет возможность распорядиться им повторно. В случае же исполнения лизингополучателем обязательства по внесению всей оставшейся суммы лизинговых платежей Лизингодатель имеет возможность повторно использовать указанные суммы для извлечение двойной выгоды от использования одних и тех же сумм, в то время как лизингополучатель несет имущественные потери. </a:t>
            </a:r>
            <a:endParaRPr lang="ru-RU" dirty="0" smtClean="0">
              <a:latin typeface="+mj-lt"/>
            </a:endParaRPr>
          </a:p>
          <a:p>
            <a:endParaRPr lang="ru-RU" dirty="0">
              <a:latin typeface="+mj-lt"/>
            </a:endParaRPr>
          </a:p>
          <a:p>
            <a:r>
              <a:rPr lang="ru-RU" dirty="0">
                <a:latin typeface="+mj-lt"/>
              </a:rPr>
              <a:t>Судьями поставлен под сомнение размер компенсации, но не правомерность ее </a:t>
            </a:r>
            <a:r>
              <a:rPr lang="ru-RU" dirty="0" smtClean="0">
                <a:latin typeface="+mj-lt"/>
              </a:rPr>
              <a:t>взыскания. </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Обязательство лизингополучателя в случае досрочного расторжения договора выплатить лизингодателю компенсационный платеж, размер которого составляет всю оставшуюся сумму лизинговых платежей. </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098560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Включение в расчет сальдо неустойки за не предоставление преимущественного права на </a:t>
            </a:r>
            <a:r>
              <a:rPr lang="ru-RU" sz="2000" b="1" dirty="0" err="1">
                <a:latin typeface="+mn-lt"/>
              </a:rPr>
              <a:t>безакцептное</a:t>
            </a:r>
            <a:r>
              <a:rPr lang="ru-RU" sz="2000" b="1" dirty="0">
                <a:latin typeface="+mn-lt"/>
              </a:rPr>
              <a:t> списание </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9" y="997789"/>
            <a:ext cx="8122248" cy="461624"/>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от 14 декабря 2023 года, № 307-ЭС23-14609, </a:t>
            </a:r>
            <a:r>
              <a:rPr lang="ru-RU" sz="1200" b="1" dirty="0" smtClean="0">
                <a:latin typeface="+mj-lt"/>
              </a:rPr>
              <a:t>Постановление </a:t>
            </a:r>
            <a:r>
              <a:rPr lang="ru-RU" sz="1200" b="1" dirty="0">
                <a:latin typeface="+mj-lt"/>
              </a:rPr>
              <a:t>Арбитражного суда Северо-западного округа </a:t>
            </a:r>
            <a:r>
              <a:rPr lang="ru-RU" sz="1200" b="1" dirty="0" smtClean="0">
                <a:latin typeface="+mj-lt"/>
              </a:rPr>
              <a:t>от </a:t>
            </a:r>
            <a:r>
              <a:rPr lang="ru-RU" sz="1200" b="1" dirty="0">
                <a:latin typeface="+mj-lt"/>
              </a:rPr>
              <a:t>15 января 2024 г. по делу N А56-18411/2023</a:t>
            </a:r>
            <a:endParaRPr lang="ru-RU" sz="1800" dirty="0">
              <a:latin typeface="+mj-lt"/>
            </a:endParaRPr>
          </a:p>
        </p:txBody>
      </p:sp>
      <p:sp>
        <p:nvSpPr>
          <p:cNvPr id="8" name="Google Shape;109;p4"/>
          <p:cNvSpPr/>
          <p:nvPr/>
        </p:nvSpPr>
        <p:spPr>
          <a:xfrm>
            <a:off x="432753" y="3651981"/>
            <a:ext cx="8371613" cy="2462172"/>
          </a:xfrm>
          <a:prstGeom prst="rect">
            <a:avLst/>
          </a:prstGeom>
          <a:noFill/>
          <a:ln>
            <a:noFill/>
          </a:ln>
        </p:spPr>
        <p:txBody>
          <a:bodyPr spcFirstLastPara="1" wrap="square" lIns="91425" tIns="45700" rIns="91425" bIns="45700" anchor="ctr" anchorCtr="0">
            <a:spAutoFit/>
          </a:bodyPr>
          <a:lstStyle/>
          <a:p>
            <a:r>
              <a:rPr lang="ru-RU" dirty="0" smtClean="0">
                <a:latin typeface="+mj-lt"/>
              </a:rPr>
              <a:t>Недобросовестный </a:t>
            </a:r>
            <a:r>
              <a:rPr lang="ru-RU" dirty="0">
                <a:latin typeface="+mj-lt"/>
              </a:rPr>
              <a:t>характер действий лизингодателя (в течение более чем двух лет не заявлял о наличии у лизингополучателя обязанности по заключению соглашения с банком и уплате неустойки) способствовал ее накоплению. </a:t>
            </a:r>
            <a:endParaRPr lang="ru-RU" dirty="0" smtClean="0">
              <a:latin typeface="+mj-lt"/>
            </a:endParaRPr>
          </a:p>
          <a:p>
            <a:endParaRPr lang="ru-RU" dirty="0">
              <a:latin typeface="+mj-lt"/>
            </a:endParaRPr>
          </a:p>
          <a:p>
            <a:r>
              <a:rPr lang="ru-RU" dirty="0">
                <a:latin typeface="+mj-lt"/>
              </a:rPr>
              <a:t>Норма о неустойке использована лизингодателем исключительно для уменьшения размера исковых требований уже после того, как отпали основания для самого </a:t>
            </a:r>
            <a:r>
              <a:rPr lang="ru-RU" dirty="0" err="1">
                <a:latin typeface="+mj-lt"/>
              </a:rPr>
              <a:t>безакцептного</a:t>
            </a:r>
            <a:r>
              <a:rPr lang="ru-RU" dirty="0">
                <a:latin typeface="+mj-lt"/>
              </a:rPr>
              <a:t> списания</a:t>
            </a:r>
            <a:r>
              <a:rPr lang="ru-RU" dirty="0" smtClean="0">
                <a:latin typeface="+mj-lt"/>
              </a:rPr>
              <a:t>.</a:t>
            </a:r>
          </a:p>
          <a:p>
            <a:endParaRPr lang="ru-RU" dirty="0">
              <a:latin typeface="+mj-lt"/>
            </a:endParaRPr>
          </a:p>
          <a:p>
            <a:r>
              <a:rPr lang="ru-RU" dirty="0">
                <a:latin typeface="+mj-lt"/>
              </a:rPr>
              <a:t>Неопределенность формулировки о неустойке предоставляет лизингодателю право на начисление неустойки в течение всего срока действия договора, и может быть использована лизингодателем вне зависимости от того, существует ли необходимость прибегнуть к бесспорному взысканию, а также в отсутствие каких-либо имущественных потерь лизингодателя. </a:t>
            </a: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a:latin typeface="+mj-lt"/>
              </a:rPr>
              <a:t>Размер неустойки, бессрочный характер начисления, начисление только для целей расчета сальдо, и не применение его в процессе исполнения </a:t>
            </a:r>
            <a:r>
              <a:rPr lang="ru-RU" dirty="0" smtClean="0">
                <a:latin typeface="+mj-lt"/>
              </a:rPr>
              <a:t>договора.</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009693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9027" y="457550"/>
            <a:ext cx="8952411" cy="6263925"/>
          </a:xfrm>
          <a:prstGeom prst="rect">
            <a:avLst/>
          </a:prstGeom>
          <a:noFill/>
        </p:spPr>
      </p:pic>
      <p:sp>
        <p:nvSpPr>
          <p:cNvPr id="4"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Использование при расчете сальдо заранее согласованной </a:t>
            </a:r>
            <a:endParaRPr lang="ru-RU" sz="2000" b="1" dirty="0" smtClean="0">
              <a:latin typeface="+mn-lt"/>
            </a:endParaRPr>
          </a:p>
          <a:p>
            <a:pPr>
              <a:spcBef>
                <a:spcPts val="0"/>
              </a:spcBef>
              <a:buClrTx/>
              <a:buFontTx/>
            </a:pPr>
            <a:r>
              <a:rPr lang="ru-RU" sz="2000" b="1" dirty="0" smtClean="0">
                <a:latin typeface="+mn-lt"/>
              </a:rPr>
              <a:t>для </a:t>
            </a:r>
            <a:r>
              <a:rPr lang="ru-RU" sz="2000" b="1" dirty="0">
                <a:latin typeface="+mn-lt"/>
              </a:rPr>
              <a:t>каждого периода суммы прекращения </a:t>
            </a:r>
            <a:r>
              <a:rPr lang="ru-RU" sz="2000" b="1" dirty="0" smtClean="0">
                <a:latin typeface="+mn-lt"/>
              </a:rPr>
              <a:t>договора</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962953"/>
            <a:ext cx="8435759" cy="461624"/>
          </a:xfrm>
          <a:prstGeom prst="rect">
            <a:avLst/>
          </a:prstGeom>
          <a:noFill/>
          <a:ln>
            <a:noFill/>
          </a:ln>
        </p:spPr>
        <p:txBody>
          <a:bodyPr spcFirstLastPara="1" wrap="square" lIns="91425" tIns="45700" rIns="91425" bIns="45700" anchor="ctr" anchorCtr="0">
            <a:spAutoFit/>
          </a:bodyPr>
          <a:lstStyle/>
          <a:p>
            <a:r>
              <a:rPr lang="ru-RU" sz="1200" b="1" dirty="0">
                <a:latin typeface="+mj-lt"/>
              </a:rPr>
              <a:t>Постановление Арбитражного суда Московского </a:t>
            </a:r>
            <a:r>
              <a:rPr lang="ru-RU" sz="1200" b="1" dirty="0" smtClean="0">
                <a:latin typeface="+mj-lt"/>
              </a:rPr>
              <a:t>округа от </a:t>
            </a:r>
            <a:r>
              <a:rPr lang="ru-RU" sz="1200" b="1" dirty="0">
                <a:latin typeface="+mj-lt"/>
              </a:rPr>
              <a:t>19 января 2024 г. по делу № </a:t>
            </a:r>
            <a:r>
              <a:rPr lang="ru-RU" sz="1200" b="1" dirty="0" smtClean="0">
                <a:latin typeface="+mj-lt"/>
              </a:rPr>
              <a:t>А40-6894/2023, </a:t>
            </a:r>
            <a:r>
              <a:rPr lang="ru-RU" sz="1200" b="1" dirty="0" smtClean="0">
                <a:latin typeface="+mj-lt"/>
              </a:rPr>
              <a:t>Постановление Арбитражного суда Московского округа от 1 марта 2024 г. по делу № А40-36076/2023</a:t>
            </a:r>
            <a:endParaRPr lang="ru-RU" sz="1200" b="1" dirty="0">
              <a:latin typeface="+mj-lt"/>
            </a:endParaRPr>
          </a:p>
        </p:txBody>
      </p:sp>
      <p:sp>
        <p:nvSpPr>
          <p:cNvPr id="8" name="Google Shape;109;p4"/>
          <p:cNvSpPr/>
          <p:nvPr/>
        </p:nvSpPr>
        <p:spPr>
          <a:xfrm>
            <a:off x="432753" y="3608060"/>
            <a:ext cx="8371613" cy="738623"/>
          </a:xfrm>
          <a:prstGeom prst="rect">
            <a:avLst/>
          </a:prstGeom>
          <a:noFill/>
          <a:ln>
            <a:noFill/>
          </a:ln>
        </p:spPr>
        <p:txBody>
          <a:bodyPr spcFirstLastPara="1" wrap="square" lIns="91425" tIns="45700" rIns="91425" bIns="45700" anchor="ctr" anchorCtr="0">
            <a:spAutoFit/>
          </a:bodyPr>
          <a:lstStyle/>
          <a:p>
            <a:r>
              <a:rPr lang="ru-RU" dirty="0" smtClean="0">
                <a:latin typeface="+mj-lt"/>
              </a:rPr>
              <a:t>В </a:t>
            </a:r>
            <a:r>
              <a:rPr lang="ru-RU" dirty="0">
                <a:latin typeface="+mj-lt"/>
              </a:rPr>
              <a:t>договоре отсутствует описание механизма и принципов расчета суммы досрочного выкупа дающие возможность проверить ее обоснованность и разумность</a:t>
            </a:r>
            <a:r>
              <a:rPr lang="ru-RU" dirty="0" smtClean="0">
                <a:latin typeface="+mj-lt"/>
              </a:rPr>
              <a:t>.</a:t>
            </a:r>
          </a:p>
          <a:p>
            <a:r>
              <a:rPr lang="ru-RU" dirty="0" smtClean="0">
                <a:latin typeface="+mj-lt"/>
              </a:rPr>
              <a:t>Лизингодатель не обосновал разумность договорного условия</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Включение </a:t>
            </a:r>
            <a:r>
              <a:rPr lang="ru-RU" dirty="0">
                <a:latin typeface="+mj-lt"/>
              </a:rPr>
              <a:t>в сальдо заранее согласованной суммы досрочного выкупа. Сумма определяется на стадии заключения договора и фиксируется для каждого периода. </a:t>
            </a: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251173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9027" y="448100"/>
            <a:ext cx="8952411" cy="6263925"/>
          </a:xfrm>
          <a:prstGeom prst="rect">
            <a:avLst/>
          </a:prstGeom>
          <a:noFill/>
        </p:spPr>
      </p:pic>
      <p:sp>
        <p:nvSpPr>
          <p:cNvPr id="4" name="Google Shape;108;p4"/>
          <p:cNvSpPr txBox="1">
            <a:spLocks/>
          </p:cNvSpPr>
          <p:nvPr/>
        </p:nvSpPr>
        <p:spPr>
          <a:xfrm>
            <a:off x="863918" y="170515"/>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smtClean="0">
                <a:latin typeface="+mn-lt"/>
              </a:rPr>
              <a:t>Включение в расчет сальдо расходов на изъятие имущества</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824453"/>
            <a:ext cx="8435759" cy="738623"/>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Постановление Арбитражного суда Московского округа от </a:t>
            </a:r>
            <a:r>
              <a:rPr lang="en-US" sz="1200" b="1" dirty="0" smtClean="0">
                <a:latin typeface="+mj-lt"/>
              </a:rPr>
              <a:t>10.04.2024 </a:t>
            </a:r>
            <a:r>
              <a:rPr lang="en-US" sz="1200" b="1" dirty="0">
                <a:latin typeface="+mj-lt"/>
              </a:rPr>
              <a:t>№ Ф05-1865/2024 </a:t>
            </a:r>
            <a:r>
              <a:rPr lang="en-US" sz="1200" b="1" dirty="0" err="1">
                <a:latin typeface="+mj-lt"/>
              </a:rPr>
              <a:t>по</a:t>
            </a:r>
            <a:r>
              <a:rPr lang="en-US" sz="1200" b="1" dirty="0">
                <a:latin typeface="+mj-lt"/>
              </a:rPr>
              <a:t> </a:t>
            </a:r>
            <a:r>
              <a:rPr lang="en-US" sz="1200" b="1" dirty="0" err="1">
                <a:latin typeface="+mj-lt"/>
              </a:rPr>
              <a:t>делу</a:t>
            </a:r>
            <a:r>
              <a:rPr lang="en-US" sz="1200" b="1" dirty="0">
                <a:latin typeface="+mj-lt"/>
              </a:rPr>
              <a:t> № </a:t>
            </a:r>
            <a:r>
              <a:rPr lang="en-US" sz="1200" b="1" dirty="0" smtClean="0">
                <a:latin typeface="+mj-lt"/>
              </a:rPr>
              <a:t>А40-226272/2022</a:t>
            </a:r>
            <a:r>
              <a:rPr lang="ru-RU" sz="1200" b="1" dirty="0" smtClean="0">
                <a:latin typeface="+mj-lt"/>
              </a:rPr>
              <a:t>, </a:t>
            </a:r>
            <a:r>
              <a:rPr lang="ru-RU" sz="1200" b="1" dirty="0">
                <a:latin typeface="+mj-lt"/>
              </a:rPr>
              <a:t>Постановление Арбитражного суда Московского округа от 7 февраля 2024 года по делу N А40-226268/2022.</a:t>
            </a:r>
          </a:p>
          <a:p>
            <a:endParaRPr lang="ru-RU" sz="1800" dirty="0">
              <a:latin typeface="+mj-lt"/>
            </a:endParaRPr>
          </a:p>
        </p:txBody>
      </p:sp>
      <p:sp>
        <p:nvSpPr>
          <p:cNvPr id="8" name="Google Shape;109;p4"/>
          <p:cNvSpPr/>
          <p:nvPr/>
        </p:nvSpPr>
        <p:spPr>
          <a:xfrm>
            <a:off x="470350" y="3808313"/>
            <a:ext cx="8371613" cy="1384954"/>
          </a:xfrm>
          <a:prstGeom prst="rect">
            <a:avLst/>
          </a:prstGeom>
          <a:noFill/>
          <a:ln>
            <a:noFill/>
          </a:ln>
        </p:spPr>
        <p:txBody>
          <a:bodyPr spcFirstLastPara="1" wrap="square" lIns="91425" tIns="45700" rIns="91425" bIns="45700" anchor="ctr" anchorCtr="0">
            <a:spAutoFit/>
          </a:bodyPr>
          <a:lstStyle/>
          <a:p>
            <a:r>
              <a:rPr lang="ru-RU" dirty="0" smtClean="0">
                <a:latin typeface="+mj-lt"/>
              </a:rPr>
              <a:t>Суд исключил из расчета сальдо расходы на изъятие предмета лизинга мотивировав свои выводы: </a:t>
            </a:r>
          </a:p>
          <a:p>
            <a:pPr marL="285750" indent="-285750">
              <a:buFont typeface="Wingdings" panose="05000000000000000000" pitchFamily="2" charset="2"/>
              <a:buChar char="Ø"/>
            </a:pPr>
            <a:r>
              <a:rPr lang="ru-RU" dirty="0" smtClean="0">
                <a:latin typeface="+mj-lt"/>
              </a:rPr>
              <a:t>Наличием исполнительного листа и не предъявлением его к исполнению;</a:t>
            </a:r>
          </a:p>
          <a:p>
            <a:pPr marL="285750" indent="-285750">
              <a:buFont typeface="Wingdings" panose="05000000000000000000" pitchFamily="2" charset="2"/>
              <a:buChar char="Ø"/>
            </a:pPr>
            <a:r>
              <a:rPr lang="ru-RU" dirty="0" smtClean="0">
                <a:latin typeface="+mj-lt"/>
              </a:rPr>
              <a:t>Отсутствие разумных объяснений понесённых расходов</a:t>
            </a:r>
          </a:p>
          <a:p>
            <a:pPr marL="285750" indent="-285750">
              <a:buFont typeface="Wingdings" panose="05000000000000000000" pitchFamily="2" charset="2"/>
              <a:buChar char="Ø"/>
            </a:pPr>
            <a:r>
              <a:rPr lang="ru-RU" dirty="0" smtClean="0">
                <a:latin typeface="+mj-lt"/>
              </a:rPr>
              <a:t>Высокой стоимостью расходов (½ стоимости финансирования) </a:t>
            </a:r>
          </a:p>
          <a:p>
            <a:pPr marL="285750" indent="-285750">
              <a:buFont typeface="Wingdings" panose="05000000000000000000" pitchFamily="2" charset="2"/>
              <a:buChar char="Ø"/>
            </a:pPr>
            <a:r>
              <a:rPr lang="ru-RU" dirty="0" smtClean="0">
                <a:latin typeface="+mj-lt"/>
              </a:rPr>
              <a:t>Отсутствие документального обоснования понесенных расходов</a:t>
            </a:r>
          </a:p>
          <a:p>
            <a:pPr marL="285750" indent="-285750">
              <a:buFont typeface="Wingdings" panose="05000000000000000000" pitchFamily="2" charset="2"/>
              <a:buChar char="Ø"/>
            </a:pPr>
            <a:r>
              <a:rPr lang="ru-RU" dirty="0" smtClean="0">
                <a:latin typeface="+mj-lt"/>
              </a:rPr>
              <a:t>Завышенная стоимость расходов по сравнению с их рыночной стоимостью</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307777"/>
          </a:xfrm>
          <a:prstGeom prst="rect">
            <a:avLst/>
          </a:prstGeom>
        </p:spPr>
        <p:txBody>
          <a:bodyPr wrap="square">
            <a:spAutoFit/>
          </a:bodyPr>
          <a:lstStyle/>
          <a:p>
            <a:r>
              <a:rPr lang="ru-RU" dirty="0" smtClean="0">
                <a:latin typeface="+mj-lt"/>
              </a:rPr>
              <a:t>Включение в расчет сальдо расходов на изъятие предмета лизинга. </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3517478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67637" y="845408"/>
            <a:ext cx="8952411" cy="6263925"/>
          </a:xfrm>
          <a:prstGeom prst="rect">
            <a:avLst/>
          </a:prstGeom>
          <a:noFill/>
        </p:spPr>
      </p:pic>
      <p:sp>
        <p:nvSpPr>
          <p:cNvPr id="4" name="Google Shape;108;p4"/>
          <p:cNvSpPr txBox="1">
            <a:spLocks/>
          </p:cNvSpPr>
          <p:nvPr/>
        </p:nvSpPr>
        <p:spPr>
          <a:xfrm>
            <a:off x="882512" y="302782"/>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Исключение из стоимости возвращенного </a:t>
            </a:r>
            <a:r>
              <a:rPr lang="ru-RU" sz="2000" b="1" dirty="0" smtClean="0">
                <a:latin typeface="+mn-lt"/>
              </a:rPr>
              <a:t>предмета лизинга </a:t>
            </a:r>
            <a:r>
              <a:rPr lang="ru-RU" sz="2000" b="1" dirty="0">
                <a:latin typeface="+mn-lt"/>
              </a:rPr>
              <a:t>сумм НДС</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30003"/>
            <a:ext cx="8435759" cy="553957"/>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 305-ЭС23-18327от 06.02.2024 года </a:t>
            </a:r>
            <a:br>
              <a:rPr lang="ru-RU" sz="1200" b="1" dirty="0">
                <a:latin typeface="+mj-lt"/>
              </a:rPr>
            </a:br>
            <a:endParaRPr lang="ru-RU" sz="1800" dirty="0">
              <a:latin typeface="+mj-lt"/>
            </a:endParaRPr>
          </a:p>
        </p:txBody>
      </p:sp>
      <p:sp>
        <p:nvSpPr>
          <p:cNvPr id="8" name="Google Shape;109;p4"/>
          <p:cNvSpPr/>
          <p:nvPr/>
        </p:nvSpPr>
        <p:spPr>
          <a:xfrm>
            <a:off x="432753" y="4271504"/>
            <a:ext cx="8371613" cy="1169511"/>
          </a:xfrm>
          <a:prstGeom prst="rect">
            <a:avLst/>
          </a:prstGeom>
          <a:noFill/>
          <a:ln>
            <a:noFill/>
          </a:ln>
        </p:spPr>
        <p:txBody>
          <a:bodyPr spcFirstLastPara="1" wrap="square" lIns="91425" tIns="45700" rIns="91425" bIns="45700" anchor="ctr" anchorCtr="0">
            <a:spAutoFit/>
          </a:bodyPr>
          <a:lstStyle/>
          <a:p>
            <a:r>
              <a:rPr lang="ru-RU" dirty="0">
                <a:latin typeface="+mj-lt"/>
              </a:rPr>
              <a:t>Исключения НДС только из стоимости возвращенного  предмета лизинга без учета всей совокупности общих денежных предоставлений в сделке в целом приводит к дисбалансу взаимных прав и обязанностей сторон. </a:t>
            </a:r>
          </a:p>
          <a:p>
            <a:r>
              <a:rPr lang="ru-RU" dirty="0">
                <a:latin typeface="+mj-lt"/>
              </a:rPr>
              <a:t>Позиция лизингодателя основана не на оценке экономического содержания сделки в целом, а ее отдельной части по получению выручки от продажи изъятого предмета лизинга без учета параметров, определяющих экономическое содержание сделки в том числе права на налоговые </a:t>
            </a:r>
            <a:r>
              <a:rPr lang="ru-RU" dirty="0" smtClean="0">
                <a:latin typeface="+mj-lt"/>
              </a:rPr>
              <a:t>вычеты</a:t>
            </a:r>
            <a:r>
              <a:rPr lang="en-US" dirty="0">
                <a:latin typeface="+mj-lt"/>
              </a:rPr>
              <a:t>.</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При </a:t>
            </a:r>
            <a:r>
              <a:rPr lang="ru-RU" dirty="0">
                <a:latin typeface="+mj-lt"/>
              </a:rPr>
              <a:t>расчёте сальдо встречных обязательств из стоимости реализованного имущества исключается НДС, что влечет уменьшение встречного представления лизингополучателя.</a:t>
            </a: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284672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67637" y="845408"/>
            <a:ext cx="8952411" cy="6263925"/>
          </a:xfrm>
          <a:prstGeom prst="rect">
            <a:avLst/>
          </a:prstGeom>
          <a:noFill/>
        </p:spPr>
      </p:pic>
      <p:sp>
        <p:nvSpPr>
          <p:cNvPr id="4" name="Google Shape;108;p4"/>
          <p:cNvSpPr txBox="1">
            <a:spLocks/>
          </p:cNvSpPr>
          <p:nvPr/>
        </p:nvSpPr>
        <p:spPr>
          <a:xfrm>
            <a:off x="882512" y="302782"/>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Исключение из стоимости возвращенного </a:t>
            </a:r>
            <a:r>
              <a:rPr lang="ru-RU" sz="2000" b="1" dirty="0" smtClean="0">
                <a:latin typeface="+mn-lt"/>
              </a:rPr>
              <a:t>предмета лизинга </a:t>
            </a:r>
            <a:r>
              <a:rPr lang="ru-RU" sz="2000" b="1" dirty="0">
                <a:latin typeface="+mn-lt"/>
              </a:rPr>
              <a:t>сумм НДС</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30003"/>
            <a:ext cx="8435759" cy="553957"/>
          </a:xfrm>
          <a:prstGeom prst="rect">
            <a:avLst/>
          </a:prstGeom>
          <a:noFill/>
        </p:spPr>
        <p:txBody>
          <a:bodyPr spcFirstLastPara="1" wrap="square" lIns="91425" tIns="45700" rIns="91425" bIns="45700" anchor="ctr" anchorCtr="0">
            <a:spAutoFit/>
          </a:bodyPr>
          <a:lstStyle/>
          <a:p>
            <a:r>
              <a:rPr lang="ru-RU" sz="1200" b="1" dirty="0" smtClean="0">
                <a:latin typeface="+mj-lt"/>
              </a:rPr>
              <a:t>Постановление Арбитражного суда Северо-Западного округа от 1 марта 2024 г. по делу № А13-5673/2021</a:t>
            </a:r>
            <a:r>
              <a:rPr lang="ru-RU" sz="1200" b="1" dirty="0">
                <a:latin typeface="+mj-lt"/>
              </a:rPr>
              <a:t/>
            </a:r>
            <a:br>
              <a:rPr lang="ru-RU" sz="1200" b="1" dirty="0">
                <a:latin typeface="+mj-lt"/>
              </a:rPr>
            </a:br>
            <a:endParaRPr lang="ru-RU" sz="1800" dirty="0">
              <a:latin typeface="+mj-lt"/>
            </a:endParaRPr>
          </a:p>
        </p:txBody>
      </p:sp>
      <p:sp>
        <p:nvSpPr>
          <p:cNvPr id="8" name="Google Shape;109;p4"/>
          <p:cNvSpPr/>
          <p:nvPr/>
        </p:nvSpPr>
        <p:spPr>
          <a:xfrm>
            <a:off x="432753" y="4271505"/>
            <a:ext cx="8371613" cy="1169511"/>
          </a:xfrm>
          <a:prstGeom prst="rect">
            <a:avLst/>
          </a:prstGeom>
          <a:noFill/>
          <a:ln>
            <a:noFill/>
          </a:ln>
        </p:spPr>
        <p:txBody>
          <a:bodyPr spcFirstLastPara="1" wrap="square" lIns="91425" tIns="45700" rIns="91425" bIns="45700" anchor="ctr" anchorCtr="0">
            <a:spAutoFit/>
          </a:bodyPr>
          <a:lstStyle/>
          <a:p>
            <a:pPr algn="just"/>
            <a:r>
              <a:rPr lang="ru-RU" dirty="0" smtClean="0">
                <a:latin typeface="+mj-lt"/>
              </a:rPr>
              <a:t>Поскольку по вине лизингополучателя договор был досрочно расторгнут, лизингодателю пришлось реализовать оборудование по договору купли-продажи, в связи с чем лизингодатель уплатил НДС со стоимости реализации имущества. При указанных обстоятельствах уменьшать исходящий НДС не на что, поскольку входящего НДС нет. Весь начисленный по спорной сделке НДС подлежит уплате лизингодателем в бюджет</a:t>
            </a:r>
            <a:r>
              <a:rPr lang="ru-RU" dirty="0" smtClean="0">
                <a:latin typeface="+mj-lt"/>
              </a:rPr>
              <a:t>.</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Исключение НДС уплаченного при реализации предмета лизинга стоимости </a:t>
            </a:r>
            <a:r>
              <a:rPr lang="ru-RU" dirty="0">
                <a:latin typeface="+mj-lt"/>
              </a:rPr>
              <a:t>реализованного имущества </a:t>
            </a:r>
            <a:r>
              <a:rPr lang="ru-RU" dirty="0" smtClean="0">
                <a:latin typeface="+mj-lt"/>
              </a:rPr>
              <a:t>для целей расчета сальдо.</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324401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9262"/>
            <a:ext cx="8952411" cy="6263925"/>
          </a:xfrm>
          <a:prstGeom prst="rect">
            <a:avLst/>
          </a:prstGeom>
          <a:noFill/>
        </p:spPr>
      </p:pic>
      <p:sp>
        <p:nvSpPr>
          <p:cNvPr id="4" name="Google Shape;108;p4"/>
          <p:cNvSpPr txBox="1">
            <a:spLocks/>
          </p:cNvSpPr>
          <p:nvPr/>
        </p:nvSpPr>
        <p:spPr>
          <a:xfrm>
            <a:off x="906684"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Изменение суммы лизинговых платежей в результате изменения условий финансирования</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133665"/>
            <a:ext cx="8435759" cy="276959"/>
          </a:xfrm>
          <a:prstGeom prst="rect">
            <a:avLst/>
          </a:prstGeom>
          <a:noFill/>
          <a:ln>
            <a:noFill/>
          </a:ln>
        </p:spPr>
        <p:txBody>
          <a:bodyPr spcFirstLastPara="1" wrap="square" lIns="91425" tIns="45700" rIns="91425" bIns="45700" anchor="ctr" anchorCtr="0">
            <a:spAutoFit/>
          </a:bodyPr>
          <a:lstStyle/>
          <a:p>
            <a:r>
              <a:rPr lang="ru-RU" sz="1200" b="1" dirty="0">
                <a:latin typeface="+mj-lt"/>
              </a:rPr>
              <a:t>Постановление Арбитражного суда Северо-западного округа </a:t>
            </a:r>
            <a:r>
              <a:rPr lang="ru-RU" sz="1200" b="1" dirty="0" smtClean="0">
                <a:latin typeface="+mj-lt"/>
              </a:rPr>
              <a:t>от </a:t>
            </a:r>
            <a:r>
              <a:rPr lang="ru-RU" sz="1200" b="1" dirty="0">
                <a:latin typeface="+mj-lt"/>
              </a:rPr>
              <a:t>10 января 2024 г. по делу N А56-63666/2022</a:t>
            </a:r>
            <a:endParaRPr lang="ru-RU" sz="1800" dirty="0">
              <a:latin typeface="+mj-lt"/>
            </a:endParaRPr>
          </a:p>
        </p:txBody>
      </p:sp>
      <p:sp>
        <p:nvSpPr>
          <p:cNvPr id="8" name="Google Shape;109;p4"/>
          <p:cNvSpPr/>
          <p:nvPr/>
        </p:nvSpPr>
        <p:spPr>
          <a:xfrm>
            <a:off x="432754" y="3652927"/>
            <a:ext cx="8293236" cy="1815841"/>
          </a:xfrm>
          <a:prstGeom prst="rect">
            <a:avLst/>
          </a:prstGeom>
          <a:noFill/>
          <a:ln>
            <a:noFill/>
          </a:ln>
        </p:spPr>
        <p:txBody>
          <a:bodyPr spcFirstLastPara="1" wrap="square" lIns="91425" tIns="45700" rIns="91425" bIns="45700" anchor="ctr" anchorCtr="0">
            <a:spAutoFit/>
          </a:bodyPr>
          <a:lstStyle/>
          <a:p>
            <a:r>
              <a:rPr lang="ru-RU" dirty="0" smtClean="0">
                <a:latin typeface="+mj-lt"/>
              </a:rPr>
              <a:t>Стоимость </a:t>
            </a:r>
            <a:r>
              <a:rPr lang="ru-RU" dirty="0">
                <a:latin typeface="+mj-lt"/>
              </a:rPr>
              <a:t>услуги напрямую зависит от объема вложенных лизингодателем денежных средств на приобретение предмета лизинга. Условие договора лизинга, предусматривающее возможность компенсации потерь лизингодателя, вызванных ростом курса валют и увеличением размера финансирования по независящим от лизингодателя обстоятельствам, соответствует существу данного вида обязательств. исполнение Договора на изначально согласованных условиях, по мнению суда, нарушило бы соотношение имущественных интересов сторон и повлекло бы для лизингодателя такой ущерб (убыток), что он в значительной степени лишался того, на что был вправе рассчитывать при заключении Договора лизинга.</a:t>
            </a: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a:latin typeface="+mj-lt"/>
              </a:rPr>
              <a:t>Изменение суммы лизинговых платежей в следствие изменения ставки рефинансирования, ключевой ставки, ставок </a:t>
            </a:r>
            <a:r>
              <a:rPr lang="ru-RU" dirty="0" err="1">
                <a:latin typeface="+mj-lt"/>
              </a:rPr>
              <a:t>Mоs</a:t>
            </a:r>
            <a:r>
              <a:rPr lang="ru-RU" dirty="0">
                <a:latin typeface="+mj-lt"/>
              </a:rPr>
              <a:t> </a:t>
            </a:r>
            <a:r>
              <a:rPr lang="ru-RU" dirty="0" err="1">
                <a:latin typeface="+mj-lt"/>
              </a:rPr>
              <a:t>Prime</a:t>
            </a:r>
            <a:r>
              <a:rPr lang="ru-RU" dirty="0">
                <a:latin typeface="+mj-lt"/>
              </a:rPr>
              <a:t>, курса </a:t>
            </a:r>
            <a:r>
              <a:rPr lang="ru-RU" dirty="0" smtClean="0">
                <a:latin typeface="+mj-lt"/>
              </a:rPr>
              <a:t>валют.</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4069819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26" name="Picture 4" descr="https://kartinkin.net/pics/uploads/posts/2022-08/thumbs/1659579792_66-kartinkin-net-p-pattern-odnoi-liniei-krasivo-71.png"/>
          <p:cNvPicPr>
            <a:picLocks noChangeAspect="1" noChangeArrowheads="1"/>
          </p:cNvPicPr>
          <p:nvPr/>
        </p:nvPicPr>
        <p:blipFill rotWithShape="1">
          <a:blip r:embed="rId3" cstate="print">
            <a:duotone>
              <a:schemeClr val="accent3">
                <a:shade val="45000"/>
                <a:satMod val="135000"/>
              </a:schemeClr>
              <a:prstClr val="white"/>
            </a:duotone>
            <a:extLst>
              <a:ext uri="{BEBA8EAE-BF5A-486C-A8C5-ECC9F3942E4B}">
                <a14:imgProps xmlns:a14="http://schemas.microsoft.com/office/drawing/2010/main">
                  <a14:imgLayer r:embed="rId4">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12" name="Прямоугольник 11"/>
          <p:cNvSpPr/>
          <p:nvPr/>
        </p:nvSpPr>
        <p:spPr>
          <a:xfrm>
            <a:off x="149024" y="1042231"/>
            <a:ext cx="8655342" cy="1336439"/>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50"/>
          </a:p>
        </p:txBody>
      </p:sp>
      <p:sp>
        <p:nvSpPr>
          <p:cNvPr id="108" name="Google Shape;108;p4"/>
          <p:cNvSpPr txBox="1">
            <a:spLocks noGrp="1"/>
          </p:cNvSpPr>
          <p:nvPr>
            <p:ph type="title"/>
          </p:nvPr>
        </p:nvSpPr>
        <p:spPr>
          <a:xfrm>
            <a:off x="870862" y="306998"/>
            <a:ext cx="8097520" cy="276999"/>
          </a:xfrm>
          <a:prstGeom prst="rect">
            <a:avLst/>
          </a:prstGeom>
          <a:noFill/>
          <a:ln>
            <a:noFill/>
          </a:ln>
        </p:spPr>
        <p:txBody>
          <a:bodyPr spcFirstLastPara="1" wrap="square" lIns="0" tIns="0" rIns="0" bIns="0" anchor="t" anchorCtr="0">
            <a:spAutoFit/>
          </a:bodyPr>
          <a:lstStyle/>
          <a:p>
            <a:pPr marL="0" lvl="0" indent="0" algn="l" rtl="0">
              <a:spcBef>
                <a:spcPts val="0"/>
              </a:spcBef>
              <a:spcAft>
                <a:spcPts val="0"/>
              </a:spcAft>
              <a:buNone/>
            </a:pPr>
            <a:r>
              <a:rPr lang="ru-RU" sz="2000" b="1" dirty="0" smtClean="0">
                <a:latin typeface="+mn-lt"/>
              </a:rPr>
              <a:t>Последствия признания договорного условия недействительным </a:t>
            </a:r>
            <a:endParaRPr sz="2000" b="1" dirty="0">
              <a:latin typeface="+mn-lt"/>
            </a:endParaRPr>
          </a:p>
        </p:txBody>
      </p:sp>
      <p:pic>
        <p:nvPicPr>
          <p:cNvPr id="7" name="Рисунок 6">
            <a:extLst>
              <a:ext uri="{FF2B5EF4-FFF2-40B4-BE49-F238E27FC236}">
                <a16:creationId xmlns="" xmlns:a16="http://schemas.microsoft.com/office/drawing/2014/main" id="{8EE6BC6B-0910-4654-8D5D-6A29C5345B3D}"/>
              </a:ext>
            </a:extLst>
          </p:cNvPr>
          <p:cNvPicPr>
            <a:picLocks noChangeAspect="1"/>
          </p:cNvPicPr>
          <p:nvPr/>
        </p:nvPicPr>
        <p:blipFill>
          <a:blip r:embed="rId5"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3" name="Прямая соединительная линия 2"/>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148047" y="1171684"/>
            <a:ext cx="8656320" cy="584775"/>
          </a:xfrm>
          <a:prstGeom prst="rect">
            <a:avLst/>
          </a:prstGeom>
        </p:spPr>
        <p:txBody>
          <a:bodyPr wrap="square">
            <a:spAutoFit/>
          </a:bodyPr>
          <a:lstStyle/>
          <a:p>
            <a:pPr algn="ctr"/>
            <a:r>
              <a:rPr lang="ru-RU" sz="1600" b="1" dirty="0">
                <a:latin typeface="+mn-lt"/>
              </a:rPr>
              <a:t>Спор разрешается без учета договорного условия, применению </a:t>
            </a:r>
            <a:endParaRPr lang="ru-RU" sz="1600" b="1" dirty="0" smtClean="0">
              <a:latin typeface="+mn-lt"/>
            </a:endParaRPr>
          </a:p>
          <a:p>
            <a:pPr algn="ctr"/>
            <a:r>
              <a:rPr lang="ru-RU" sz="1600" b="1" dirty="0" smtClean="0">
                <a:latin typeface="+mn-lt"/>
              </a:rPr>
              <a:t>подлежат </a:t>
            </a:r>
            <a:r>
              <a:rPr lang="ru-RU" sz="1600" b="1" dirty="0">
                <a:latin typeface="+mn-lt"/>
              </a:rPr>
              <a:t>соответствующие нормы законодательства:</a:t>
            </a:r>
          </a:p>
        </p:txBody>
      </p:sp>
      <p:sp>
        <p:nvSpPr>
          <p:cNvPr id="14" name="Прямоугольник 13"/>
          <p:cNvSpPr/>
          <p:nvPr/>
        </p:nvSpPr>
        <p:spPr>
          <a:xfrm>
            <a:off x="148046" y="2058380"/>
            <a:ext cx="2800148" cy="4028612"/>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50"/>
          </a:p>
        </p:txBody>
      </p:sp>
      <p:sp>
        <p:nvSpPr>
          <p:cNvPr id="15" name="Прямоугольник 14"/>
          <p:cNvSpPr/>
          <p:nvPr/>
        </p:nvSpPr>
        <p:spPr>
          <a:xfrm>
            <a:off x="3081797" y="2058380"/>
            <a:ext cx="2800149" cy="4026343"/>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50"/>
          </a:p>
        </p:txBody>
      </p:sp>
      <p:sp>
        <p:nvSpPr>
          <p:cNvPr id="16" name="Прямоугольник 15"/>
          <p:cNvSpPr/>
          <p:nvPr/>
        </p:nvSpPr>
        <p:spPr>
          <a:xfrm>
            <a:off x="6004218" y="2057776"/>
            <a:ext cx="2800148" cy="4024759"/>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50"/>
          </a:p>
        </p:txBody>
      </p:sp>
      <p:sp>
        <p:nvSpPr>
          <p:cNvPr id="20" name="Овал 19"/>
          <p:cNvSpPr/>
          <p:nvPr/>
        </p:nvSpPr>
        <p:spPr>
          <a:xfrm>
            <a:off x="1297260" y="1778119"/>
            <a:ext cx="501719" cy="501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1</a:t>
            </a:r>
            <a:endParaRPr lang="ru-RU" sz="1200" b="1" dirty="0">
              <a:solidFill>
                <a:schemeClr val="tx1"/>
              </a:solidFill>
            </a:endParaRPr>
          </a:p>
        </p:txBody>
      </p:sp>
      <p:sp>
        <p:nvSpPr>
          <p:cNvPr id="21" name="Овал 20"/>
          <p:cNvSpPr/>
          <p:nvPr/>
        </p:nvSpPr>
        <p:spPr>
          <a:xfrm>
            <a:off x="4225347" y="1778119"/>
            <a:ext cx="501719" cy="501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2</a:t>
            </a:r>
            <a:endParaRPr lang="ru-RU" sz="1200" b="1" dirty="0">
              <a:solidFill>
                <a:schemeClr val="tx1"/>
              </a:solidFill>
            </a:endParaRPr>
          </a:p>
        </p:txBody>
      </p:sp>
      <p:sp>
        <p:nvSpPr>
          <p:cNvPr id="22" name="Овал 21"/>
          <p:cNvSpPr/>
          <p:nvPr/>
        </p:nvSpPr>
        <p:spPr>
          <a:xfrm>
            <a:off x="7153432" y="1793270"/>
            <a:ext cx="501719" cy="501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3</a:t>
            </a:r>
            <a:endParaRPr lang="ru-RU" sz="1200" b="1" dirty="0">
              <a:solidFill>
                <a:schemeClr val="tx1"/>
              </a:solidFill>
            </a:endParaRPr>
          </a:p>
        </p:txBody>
      </p:sp>
      <p:sp>
        <p:nvSpPr>
          <p:cNvPr id="109" name="Google Shape;109;p4"/>
          <p:cNvSpPr/>
          <p:nvPr/>
        </p:nvSpPr>
        <p:spPr>
          <a:xfrm>
            <a:off x="420861" y="6150290"/>
            <a:ext cx="8435759" cy="738623"/>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Пункт </a:t>
            </a:r>
            <a:r>
              <a:rPr lang="ru-RU" sz="1200" b="1" dirty="0">
                <a:latin typeface="+mj-lt"/>
              </a:rPr>
              <a:t>28 «Обзора судебной практики по спорам, связанным с договором финансовой аренды (лизинга</a:t>
            </a:r>
            <a:r>
              <a:rPr lang="ru-RU" sz="1200" b="1" dirty="0" smtClean="0">
                <a:latin typeface="+mj-lt"/>
              </a:rPr>
              <a:t>)»», </a:t>
            </a:r>
            <a:r>
              <a:rPr lang="ru-RU" sz="1200" b="1" dirty="0">
                <a:latin typeface="+mj-lt"/>
              </a:rPr>
              <a:t>утвержденного </a:t>
            </a:r>
            <a:r>
              <a:rPr lang="ru-RU" sz="1200" b="1" dirty="0" smtClean="0">
                <a:latin typeface="+mj-lt"/>
              </a:rPr>
              <a:t>Президиумом </a:t>
            </a:r>
            <a:r>
              <a:rPr lang="ru-RU" sz="1200" b="1" dirty="0">
                <a:latin typeface="+mj-lt"/>
              </a:rPr>
              <a:t>Верховного Суда РФ 27.10.2021 </a:t>
            </a:r>
            <a:r>
              <a:rPr lang="ru-RU" sz="1200" b="1" dirty="0" smtClean="0">
                <a:latin typeface="+mj-lt"/>
              </a:rPr>
              <a:t>года; Определение Верховного Суда РФ от 18 </a:t>
            </a:r>
            <a:r>
              <a:rPr lang="ru-RU" sz="1200" b="1" dirty="0">
                <a:latin typeface="+mj-lt"/>
              </a:rPr>
              <a:t>октября 2023 </a:t>
            </a:r>
            <a:r>
              <a:rPr lang="ru-RU" sz="1200" b="1" dirty="0" smtClean="0">
                <a:latin typeface="+mj-lt"/>
              </a:rPr>
              <a:t>года № </a:t>
            </a:r>
            <a:r>
              <a:rPr lang="ru-RU" sz="1200" b="1" dirty="0">
                <a:latin typeface="+mj-lt"/>
              </a:rPr>
              <a:t>305-ЭС23-8962</a:t>
            </a:r>
          </a:p>
          <a:p>
            <a:pPr marL="285750" indent="-285750">
              <a:buFontTx/>
              <a:buChar char="-"/>
            </a:pPr>
            <a:endParaRPr lang="ru-RU" sz="1800" dirty="0">
              <a:latin typeface="+mj-lt"/>
            </a:endParaRPr>
          </a:p>
        </p:txBody>
      </p:sp>
      <p:sp>
        <p:nvSpPr>
          <p:cNvPr id="10" name="Прямоугольник 9"/>
          <p:cNvSpPr/>
          <p:nvPr/>
        </p:nvSpPr>
        <p:spPr>
          <a:xfrm>
            <a:off x="279983" y="2294989"/>
            <a:ext cx="2541593" cy="3724096"/>
          </a:xfrm>
          <a:prstGeom prst="rect">
            <a:avLst/>
          </a:prstGeom>
        </p:spPr>
        <p:txBody>
          <a:bodyPr wrap="square">
            <a:spAutoFit/>
          </a:bodyPr>
          <a:lstStyle/>
          <a:p>
            <a:r>
              <a:rPr lang="ru-RU" b="1" dirty="0" smtClean="0">
                <a:solidFill>
                  <a:schemeClr val="bg1"/>
                </a:solidFill>
                <a:latin typeface="+mn-lt"/>
              </a:rPr>
              <a:t>Если спорное условие договора грубо нарушает баланс интересов сторон:</a:t>
            </a:r>
          </a:p>
          <a:p>
            <a:endParaRPr lang="ru-RU" sz="1050" b="1" dirty="0" smtClean="0">
              <a:solidFill>
                <a:schemeClr val="bg1"/>
              </a:solidFill>
              <a:latin typeface="+mn-lt"/>
            </a:endParaRPr>
          </a:p>
          <a:p>
            <a:pPr marL="180000" indent="-180000">
              <a:buClr>
                <a:schemeClr val="bg1"/>
              </a:buClr>
              <a:buFont typeface="Arial" panose="020B0604020202020204" pitchFamily="34" charset="0"/>
              <a:buChar char="•"/>
            </a:pPr>
            <a:r>
              <a:rPr lang="ru-RU" sz="1200" dirty="0" smtClean="0">
                <a:solidFill>
                  <a:schemeClr val="bg1"/>
                </a:solidFill>
                <a:latin typeface="+mj-lt"/>
              </a:rPr>
              <a:t>Договор </a:t>
            </a:r>
            <a:r>
              <a:rPr lang="ru-RU" sz="1200" dirty="0">
                <a:solidFill>
                  <a:schemeClr val="bg1"/>
                </a:solidFill>
                <a:latin typeface="+mj-lt"/>
              </a:rPr>
              <a:t>содержит условия, лишающие сторону прав, обычно предоставляемых по договорам такого вида, исключает или ограничивает ответственность лизингодателя. </a:t>
            </a:r>
          </a:p>
          <a:p>
            <a:pPr marL="180000" indent="-180000">
              <a:buClr>
                <a:schemeClr val="bg1"/>
              </a:buClr>
              <a:buFont typeface="Arial" panose="020B0604020202020204" pitchFamily="34" charset="0"/>
              <a:buChar char="•"/>
            </a:pPr>
            <a:r>
              <a:rPr lang="ru-RU" sz="1200" dirty="0">
                <a:solidFill>
                  <a:schemeClr val="bg1"/>
                </a:solidFill>
                <a:latin typeface="+mj-lt"/>
              </a:rPr>
              <a:t>Договор содержит явно обременительные для присоединившейся стороны условия, которые она исходя из своих разумно понимаемых интересов не приняла бы при наличии у нее возможности участвовать в определении условий договора.</a:t>
            </a:r>
          </a:p>
        </p:txBody>
      </p:sp>
      <p:sp>
        <p:nvSpPr>
          <p:cNvPr id="24" name="Прямоугольник 23"/>
          <p:cNvSpPr/>
          <p:nvPr/>
        </p:nvSpPr>
        <p:spPr>
          <a:xfrm>
            <a:off x="3221045" y="2294989"/>
            <a:ext cx="2541593" cy="954107"/>
          </a:xfrm>
          <a:prstGeom prst="rect">
            <a:avLst/>
          </a:prstGeom>
        </p:spPr>
        <p:txBody>
          <a:bodyPr wrap="square">
            <a:spAutoFit/>
          </a:bodyPr>
          <a:lstStyle/>
          <a:p>
            <a:r>
              <a:rPr lang="ru-RU" b="1" dirty="0">
                <a:solidFill>
                  <a:schemeClr val="bg1"/>
                </a:solidFill>
                <a:latin typeface="+mn-lt"/>
              </a:rPr>
              <a:t>Сторона в интересах которой установлено спорное условие договора не обосновала его разумность</a:t>
            </a:r>
          </a:p>
        </p:txBody>
      </p:sp>
      <p:sp>
        <p:nvSpPr>
          <p:cNvPr id="25" name="Прямоугольник 24"/>
          <p:cNvSpPr/>
          <p:nvPr/>
        </p:nvSpPr>
        <p:spPr>
          <a:xfrm>
            <a:off x="6133494" y="2282438"/>
            <a:ext cx="2580200" cy="954107"/>
          </a:xfrm>
          <a:prstGeom prst="rect">
            <a:avLst/>
          </a:prstGeom>
        </p:spPr>
        <p:txBody>
          <a:bodyPr wrap="square">
            <a:spAutoFit/>
          </a:bodyPr>
          <a:lstStyle/>
          <a:p>
            <a:r>
              <a:rPr lang="ru-RU" b="1" dirty="0" smtClean="0">
                <a:solidFill>
                  <a:schemeClr val="bg1"/>
                </a:solidFill>
                <a:latin typeface="+mn-lt"/>
              </a:rPr>
              <a:t>Его применение приводит к возникновению </a:t>
            </a:r>
            <a:r>
              <a:rPr lang="ru-RU" b="1" dirty="0" err="1" smtClean="0">
                <a:solidFill>
                  <a:schemeClr val="bg1"/>
                </a:solidFill>
                <a:latin typeface="+mn-lt"/>
              </a:rPr>
              <a:t>неблагопри-ятных</a:t>
            </a:r>
            <a:r>
              <a:rPr lang="ru-RU" b="1" dirty="0" smtClean="0">
                <a:solidFill>
                  <a:schemeClr val="bg1"/>
                </a:solidFill>
                <a:latin typeface="+mn-lt"/>
              </a:rPr>
              <a:t> последствий для слабой стороны договора.</a:t>
            </a:r>
            <a:endParaRPr lang="ru-RU" b="1" dirty="0">
              <a:solidFill>
                <a:schemeClr val="bg1"/>
              </a:solidFill>
              <a:latin typeface="+mn-lt"/>
            </a:endParaRPr>
          </a:p>
        </p:txBody>
      </p:sp>
    </p:spTree>
    <p:extLst>
      <p:ext uri="{BB962C8B-B14F-4D97-AF65-F5344CB8AC3E}">
        <p14:creationId xmlns:p14="http://schemas.microsoft.com/office/powerpoint/2010/main" val="2479843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62146" y="450384"/>
            <a:ext cx="8952411" cy="6263925"/>
          </a:xfrm>
          <a:prstGeom prst="rect">
            <a:avLst/>
          </a:prstGeom>
          <a:noFill/>
        </p:spPr>
      </p:pic>
      <p:sp>
        <p:nvSpPr>
          <p:cNvPr id="4" name="Google Shape;108;p4"/>
          <p:cNvSpPr txBox="1">
            <a:spLocks/>
          </p:cNvSpPr>
          <p:nvPr/>
        </p:nvSpPr>
        <p:spPr>
          <a:xfrm>
            <a:off x="906684"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Изменение суммы лизинговых платежей в результате изменения условий финансирования</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902834"/>
            <a:ext cx="8435759" cy="738623"/>
          </a:xfrm>
          <a:prstGeom prst="rect">
            <a:avLst/>
          </a:prstGeom>
          <a:noFill/>
          <a:ln>
            <a:noFill/>
          </a:ln>
        </p:spPr>
        <p:txBody>
          <a:bodyPr spcFirstLastPara="1" wrap="square" lIns="91425" tIns="45700" rIns="91425" bIns="45700" anchor="ctr" anchorCtr="0">
            <a:spAutoFit/>
          </a:bodyPr>
          <a:lstStyle/>
          <a:p>
            <a:r>
              <a:rPr lang="ru-RU" sz="1200" i="1" dirty="0"/>
              <a:t> </a:t>
            </a:r>
            <a:r>
              <a:rPr lang="ru-RU" dirty="0" smtClean="0">
                <a:latin typeface="+mj-lt"/>
              </a:rPr>
              <a:t>Постановление Арбитражного суда Московского округа от 4 декабря 2023 г. по делу N А40-271116/2022 </a:t>
            </a:r>
            <a:r>
              <a:rPr lang="ru-RU" dirty="0" smtClean="0">
                <a:latin typeface="+mj-lt"/>
              </a:rPr>
              <a:t>Постановление Арбитражного суда Северо-Западного округа от 10.04.2024 N Ф07-1219/2024 по делу № А56-81149/2022 </a:t>
            </a:r>
            <a:endParaRPr lang="ru-RU" dirty="0">
              <a:latin typeface="+mj-lt"/>
            </a:endParaRPr>
          </a:p>
        </p:txBody>
      </p:sp>
      <p:sp>
        <p:nvSpPr>
          <p:cNvPr id="8" name="Google Shape;109;p4"/>
          <p:cNvSpPr/>
          <p:nvPr/>
        </p:nvSpPr>
        <p:spPr>
          <a:xfrm>
            <a:off x="432754" y="3664853"/>
            <a:ext cx="8293236" cy="1600398"/>
          </a:xfrm>
          <a:prstGeom prst="rect">
            <a:avLst/>
          </a:prstGeom>
          <a:noFill/>
          <a:ln>
            <a:noFill/>
          </a:ln>
        </p:spPr>
        <p:txBody>
          <a:bodyPr spcFirstLastPara="1" wrap="square" lIns="91425" tIns="45700" rIns="91425" bIns="45700" anchor="ctr" anchorCtr="0">
            <a:spAutoFit/>
          </a:bodyPr>
          <a:lstStyle/>
          <a:p>
            <a:r>
              <a:rPr lang="ru-RU" dirty="0">
                <a:latin typeface="+mj-lt"/>
              </a:rPr>
              <a:t>Суд сослался на пункт 29 Обзора  согласно которому пересмотр размера лизинговых платежей в связи с изменением курса валют лизингодателем в одностороннем порядке, являются действительными, если пределы возможного изменения размера платежей по договору и обстоятельства, влекущие эти изменения, были известны лизингополучателю при заключении договора</a:t>
            </a:r>
            <a:r>
              <a:rPr lang="ru-RU" dirty="0" smtClean="0">
                <a:latin typeface="+mj-lt"/>
              </a:rPr>
              <a:t>.</a:t>
            </a:r>
          </a:p>
          <a:p>
            <a:r>
              <a:rPr lang="ru-RU" dirty="0">
                <a:latin typeface="+mj-lt"/>
              </a:rPr>
              <a:t/>
            </a:r>
            <a:br>
              <a:rPr lang="ru-RU" dirty="0">
                <a:latin typeface="+mj-lt"/>
              </a:rPr>
            </a:br>
            <a:r>
              <a:rPr lang="ru-RU" dirty="0" smtClean="0">
                <a:latin typeface="+mj-lt"/>
              </a:rPr>
              <a:t>Возможность </a:t>
            </a:r>
            <a:r>
              <a:rPr lang="ru-RU" dirty="0">
                <a:latin typeface="+mj-lt"/>
              </a:rPr>
              <a:t>лизингополучателя при заключении договора согласовать приемлемый для него порядок изменения размера лизинговых платежей.</a:t>
            </a: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a:latin typeface="+mj-lt"/>
              </a:rPr>
              <a:t>Изменение суммы лизинговых платежей в следствие изменения ставки рефинансирования, ключевой </a:t>
            </a:r>
            <a:r>
              <a:rPr lang="ru-RU" dirty="0" smtClean="0">
                <a:latin typeface="+mj-lt"/>
              </a:rPr>
              <a:t>ставки.</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221900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906684"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Ответственность сторон за действия Продавца, выбранного лизингополучателем</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949001"/>
            <a:ext cx="8435759" cy="646290"/>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 309-ЭС22-28921 от 29 мая 2023 </a:t>
            </a:r>
            <a:r>
              <a:rPr lang="ru-RU" sz="1200" b="1" dirty="0" smtClean="0">
                <a:latin typeface="+mj-lt"/>
              </a:rPr>
              <a:t>г  </a:t>
            </a:r>
          </a:p>
          <a:p>
            <a:r>
              <a:rPr lang="ru-RU" sz="1200" b="1" dirty="0" smtClean="0">
                <a:latin typeface="+mj-lt"/>
              </a:rPr>
              <a:t>Постановление </a:t>
            </a:r>
            <a:r>
              <a:rPr lang="ru-RU" sz="1200" b="1" dirty="0">
                <a:latin typeface="+mj-lt"/>
              </a:rPr>
              <a:t>Арбитражного суда Московского </a:t>
            </a:r>
            <a:r>
              <a:rPr lang="ru-RU" sz="1200" b="1" dirty="0" smtClean="0">
                <a:latin typeface="+mj-lt"/>
              </a:rPr>
              <a:t>округа </a:t>
            </a:r>
            <a:r>
              <a:rPr lang="ru-RU" sz="1200" b="1" dirty="0">
                <a:latin typeface="+mj-lt"/>
              </a:rPr>
              <a:t>от 13 декабря 2023 г. по делу N </a:t>
            </a:r>
            <a:r>
              <a:rPr lang="ru-RU" sz="1200" b="1" dirty="0" smtClean="0">
                <a:latin typeface="+mj-lt"/>
              </a:rPr>
              <a:t>А40-289009/2021, </a:t>
            </a:r>
            <a:r>
              <a:rPr lang="ru-RU" sz="1200" b="1" dirty="0" smtClean="0">
                <a:latin typeface="+mj-lt"/>
              </a:rPr>
              <a:t>Постановление Арбитражного суда Уральского округа от 29.03.2024 года № Ф09-9818/23 по делу № А76-1040/2022</a:t>
            </a:r>
            <a:endParaRPr lang="ru-RU" sz="1200" b="1" dirty="0">
              <a:latin typeface="+mj-lt"/>
            </a:endParaRPr>
          </a:p>
        </p:txBody>
      </p:sp>
      <p:sp>
        <p:nvSpPr>
          <p:cNvPr id="8" name="Google Shape;109;p4"/>
          <p:cNvSpPr/>
          <p:nvPr/>
        </p:nvSpPr>
        <p:spPr>
          <a:xfrm>
            <a:off x="432754" y="3576825"/>
            <a:ext cx="8371612" cy="2246729"/>
          </a:xfrm>
          <a:prstGeom prst="rect">
            <a:avLst/>
          </a:prstGeom>
          <a:noFill/>
          <a:ln>
            <a:noFill/>
          </a:ln>
        </p:spPr>
        <p:txBody>
          <a:bodyPr spcFirstLastPara="1" wrap="square" lIns="91425" tIns="45700" rIns="91425" bIns="45700" anchor="ctr" anchorCtr="0">
            <a:spAutoFit/>
          </a:bodyPr>
          <a:lstStyle/>
          <a:p>
            <a:r>
              <a:rPr lang="ru-RU" dirty="0" smtClean="0">
                <a:latin typeface="+mj-lt"/>
              </a:rPr>
              <a:t>1) Размер </a:t>
            </a:r>
            <a:r>
              <a:rPr lang="ru-RU" dirty="0">
                <a:latin typeface="+mj-lt"/>
              </a:rPr>
              <a:t>ответственности Лизингополучателя может быть уменьшен если лизингодатель умышленно или по неосторожности </a:t>
            </a:r>
            <a:r>
              <a:rPr lang="ru-RU" dirty="0" smtClean="0">
                <a:latin typeface="+mj-lt"/>
              </a:rPr>
              <a:t>содействовал </a:t>
            </a:r>
            <a:r>
              <a:rPr lang="ru-RU" dirty="0">
                <a:latin typeface="+mj-lt"/>
              </a:rPr>
              <a:t>увеличению размера убытков, </a:t>
            </a:r>
            <a:r>
              <a:rPr lang="ru-RU" dirty="0" smtClean="0">
                <a:latin typeface="+mj-lt"/>
              </a:rPr>
              <a:t>лизингополучателя.</a:t>
            </a:r>
            <a:endParaRPr lang="ru-RU" dirty="0" smtClean="0">
              <a:latin typeface="+mj-lt"/>
            </a:endParaRPr>
          </a:p>
          <a:p>
            <a:endParaRPr lang="ru-RU" dirty="0">
              <a:latin typeface="+mj-lt"/>
            </a:endParaRPr>
          </a:p>
          <a:p>
            <a:r>
              <a:rPr lang="ru-RU" b="1" dirty="0">
                <a:latin typeface="+mn-lt"/>
              </a:rPr>
              <a:t>Действия лизингодателя послужившие основанием для уменьшения ответственности </a:t>
            </a:r>
            <a:r>
              <a:rPr lang="ru-RU" b="1" dirty="0" smtClean="0">
                <a:latin typeface="+mn-lt"/>
              </a:rPr>
              <a:t>лизингополучателя: </a:t>
            </a:r>
            <a:endParaRPr lang="ru-RU" b="1" dirty="0">
              <a:latin typeface="+mn-lt"/>
            </a:endParaRPr>
          </a:p>
          <a:p>
            <a:pPr marL="180000" indent="-180000">
              <a:buFont typeface="Arial" panose="020B0604020202020204" pitchFamily="34" charset="0"/>
              <a:buChar char="•"/>
            </a:pPr>
            <a:r>
              <a:rPr lang="ru-RU" dirty="0">
                <a:latin typeface="+mj-lt"/>
              </a:rPr>
              <a:t>Оплата без получения доказательства наличия товара; </a:t>
            </a:r>
          </a:p>
          <a:p>
            <a:pPr marL="180000" indent="-180000">
              <a:buFont typeface="Arial" panose="020B0604020202020204" pitchFamily="34" charset="0"/>
              <a:buChar char="•"/>
            </a:pPr>
            <a:r>
              <a:rPr lang="ru-RU" dirty="0">
                <a:latin typeface="+mj-lt"/>
              </a:rPr>
              <a:t>Оплата товара ранее срока предусмотренного договором; </a:t>
            </a:r>
          </a:p>
          <a:p>
            <a:pPr marL="180000" indent="-180000">
              <a:buFont typeface="Arial" panose="020B0604020202020204" pitchFamily="34" charset="0"/>
              <a:buChar char="•"/>
            </a:pPr>
            <a:r>
              <a:rPr lang="ru-RU" dirty="0">
                <a:latin typeface="+mj-lt"/>
              </a:rPr>
              <a:t>Игнорирование уведомлений лизингополучателя о неспособности поставщика выполнить </a:t>
            </a:r>
            <a:r>
              <a:rPr lang="ru-RU" dirty="0" smtClean="0">
                <a:latin typeface="+mj-lt"/>
              </a:rPr>
              <a:t>обязательства</a:t>
            </a:r>
            <a:r>
              <a:rPr lang="ru-RU" dirty="0" smtClean="0">
                <a:latin typeface="+mj-lt"/>
              </a:rPr>
              <a:t>.</a:t>
            </a:r>
          </a:p>
          <a:p>
            <a:r>
              <a:rPr lang="ru-RU" b="1" dirty="0">
                <a:latin typeface="+mn-lt"/>
              </a:rPr>
              <a:t>Лизингодатель не несет ответственности: </a:t>
            </a:r>
            <a:endParaRPr lang="ru-RU" b="1" dirty="0" smtClean="0">
              <a:latin typeface="+mn-lt"/>
            </a:endParaRPr>
          </a:p>
          <a:p>
            <a:pPr marL="285750" indent="-285750">
              <a:buFont typeface="Arial" panose="020B0604020202020204" pitchFamily="34" charset="0"/>
              <a:buChar char="•"/>
            </a:pPr>
            <a:r>
              <a:rPr lang="ru-RU" dirty="0">
                <a:latin typeface="+mj-lt"/>
              </a:rPr>
              <a:t>Оплата товара является встречным исполнением (против предоставления ПТС)</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39707"/>
            <a:ext cx="8223567" cy="738664"/>
          </a:xfrm>
          <a:prstGeom prst="rect">
            <a:avLst/>
          </a:prstGeom>
        </p:spPr>
        <p:txBody>
          <a:bodyPr wrap="square">
            <a:spAutoFit/>
          </a:bodyPr>
          <a:lstStyle/>
          <a:p>
            <a:r>
              <a:rPr lang="ru-RU" dirty="0">
                <a:latin typeface="+mj-lt"/>
              </a:rPr>
              <a:t>Арендодатель не отвечает перед арендатором за выполнение продавцом требований, вытекающих из договора купли-продажи, кроме случаев, когда ответственность за выбор продавца лежит на арендодателе (пункт 2 статьи 670 К РФ). </a:t>
            </a: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2402275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16" name="Прямоугольник 15"/>
          <p:cNvSpPr/>
          <p:nvPr/>
        </p:nvSpPr>
        <p:spPr>
          <a:xfrm>
            <a:off x="-6224" y="-7886"/>
            <a:ext cx="8964488" cy="6727774"/>
          </a:xfrm>
          <a:prstGeom prst="rect">
            <a:avLst/>
          </a:prstGeom>
          <a:gradFill flip="none" rotWithShape="1">
            <a:gsLst>
              <a:gs pos="0">
                <a:srgbClr val="67879D">
                  <a:shade val="30000"/>
                  <a:satMod val="115000"/>
                </a:srgbClr>
              </a:gs>
              <a:gs pos="50000">
                <a:srgbClr val="67879D">
                  <a:shade val="67500"/>
                  <a:satMod val="115000"/>
                </a:srgbClr>
              </a:gs>
              <a:gs pos="100000">
                <a:srgbClr val="67879D">
                  <a:shade val="100000"/>
                  <a:satMod val="115000"/>
                </a:srgb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6" name="Google Shape;96;p2"/>
          <p:cNvSpPr/>
          <p:nvPr/>
        </p:nvSpPr>
        <p:spPr>
          <a:xfrm>
            <a:off x="4428563" y="2503369"/>
            <a:ext cx="3810002" cy="3416279"/>
          </a:xfrm>
          <a:prstGeom prst="rect">
            <a:avLst/>
          </a:prstGeom>
          <a:noFill/>
          <a:ln>
            <a:noFill/>
          </a:ln>
        </p:spPr>
        <p:txBody>
          <a:bodyPr spcFirstLastPara="1" wrap="square" lIns="91425" tIns="45700" rIns="91425" bIns="45700" anchor="t" anchorCtr="0">
            <a:spAutoFit/>
          </a:bodyPr>
          <a:lstStyle/>
          <a:p>
            <a:pPr lvl="0"/>
            <a:r>
              <a:rPr lang="ru-RU" sz="1800" dirty="0" smtClean="0">
                <a:solidFill>
                  <a:schemeClr val="bg1"/>
                </a:solidFill>
                <a:latin typeface="+mj-lt"/>
              </a:rPr>
              <a:t>Руководитель </a:t>
            </a:r>
            <a:r>
              <a:rPr lang="ru-RU" sz="1800" dirty="0">
                <a:solidFill>
                  <a:schemeClr val="bg1"/>
                </a:solidFill>
                <a:latin typeface="+mj-lt"/>
              </a:rPr>
              <a:t>практики правового сопровождения лизинга, </a:t>
            </a:r>
            <a:endParaRPr lang="en-US" sz="1800" dirty="0" smtClean="0">
              <a:solidFill>
                <a:schemeClr val="bg1"/>
              </a:solidFill>
              <a:latin typeface="+mj-lt"/>
            </a:endParaRPr>
          </a:p>
          <a:p>
            <a:pPr lvl="0"/>
            <a:r>
              <a:rPr lang="ru-RU" sz="1800" dirty="0" smtClean="0">
                <a:solidFill>
                  <a:schemeClr val="bg1"/>
                </a:solidFill>
                <a:latin typeface="+mj-lt"/>
              </a:rPr>
              <a:t>Советник </a:t>
            </a:r>
            <a:r>
              <a:rPr lang="ru-RU" sz="1800" dirty="0">
                <a:solidFill>
                  <a:schemeClr val="bg1"/>
                </a:solidFill>
                <a:latin typeface="+mj-lt"/>
              </a:rPr>
              <a:t>юридической фирмы «</a:t>
            </a:r>
            <a:r>
              <a:rPr lang="ru-RU" sz="1800" dirty="0" err="1">
                <a:solidFill>
                  <a:schemeClr val="bg1"/>
                </a:solidFill>
                <a:latin typeface="+mj-lt"/>
              </a:rPr>
              <a:t>Надмитов</a:t>
            </a:r>
            <a:r>
              <a:rPr lang="ru-RU" sz="1800" dirty="0">
                <a:solidFill>
                  <a:schemeClr val="bg1"/>
                </a:solidFill>
                <a:latin typeface="+mj-lt"/>
              </a:rPr>
              <a:t>, Иванов и Партнеры</a:t>
            </a:r>
            <a:r>
              <a:rPr lang="ru-RU" sz="1800" dirty="0" smtClean="0">
                <a:solidFill>
                  <a:schemeClr val="bg1"/>
                </a:solidFill>
                <a:latin typeface="+mj-lt"/>
              </a:rPr>
              <a:t>»</a:t>
            </a:r>
          </a:p>
          <a:p>
            <a:pPr lvl="0"/>
            <a:r>
              <a:rPr lang="ru-RU" sz="1800" dirty="0" smtClean="0">
                <a:solidFill>
                  <a:schemeClr val="bg1"/>
                </a:solidFill>
                <a:latin typeface="+mj-lt"/>
              </a:rPr>
              <a:t> </a:t>
            </a:r>
            <a:endParaRPr lang="en-US" sz="1800" dirty="0" smtClean="0">
              <a:solidFill>
                <a:schemeClr val="bg1"/>
              </a:solidFill>
              <a:latin typeface="+mj-lt"/>
            </a:endParaRPr>
          </a:p>
          <a:p>
            <a:pPr lvl="0"/>
            <a:r>
              <a:rPr lang="ru-RU" sz="1800" b="1" dirty="0" smtClean="0">
                <a:solidFill>
                  <a:schemeClr val="bg1"/>
                </a:solidFill>
                <a:latin typeface="+mn-lt"/>
              </a:rPr>
              <a:t>Тел</a:t>
            </a:r>
            <a:r>
              <a:rPr lang="ru-RU" sz="1800" b="1" dirty="0">
                <a:solidFill>
                  <a:schemeClr val="bg1"/>
                </a:solidFill>
                <a:latin typeface="+mn-lt"/>
              </a:rPr>
              <a:t>.: </a:t>
            </a:r>
            <a:endParaRPr lang="ru-RU" sz="1800" b="1" dirty="0" smtClean="0">
              <a:solidFill>
                <a:schemeClr val="bg1"/>
              </a:solidFill>
              <a:latin typeface="+mn-lt"/>
            </a:endParaRPr>
          </a:p>
          <a:p>
            <a:pPr lvl="0"/>
            <a:r>
              <a:rPr lang="ru-RU" sz="1800" dirty="0" smtClean="0">
                <a:solidFill>
                  <a:schemeClr val="bg1"/>
                </a:solidFill>
                <a:latin typeface="+mj-lt"/>
              </a:rPr>
              <a:t>+</a:t>
            </a:r>
            <a:r>
              <a:rPr lang="ru-RU" sz="1800" dirty="0">
                <a:solidFill>
                  <a:schemeClr val="bg1"/>
                </a:solidFill>
                <a:latin typeface="+mj-lt"/>
              </a:rPr>
              <a:t>7 (495) 64 </a:t>
            </a:r>
            <a:r>
              <a:rPr lang="ru-RU" sz="1800" dirty="0" smtClean="0">
                <a:solidFill>
                  <a:schemeClr val="bg1"/>
                </a:solidFill>
                <a:latin typeface="+mj-lt"/>
              </a:rPr>
              <a:t>987 12</a:t>
            </a:r>
          </a:p>
          <a:p>
            <a:pPr lvl="0"/>
            <a:r>
              <a:rPr lang="ru-RU" sz="1800" dirty="0" smtClean="0">
                <a:solidFill>
                  <a:schemeClr val="bg1"/>
                </a:solidFill>
                <a:latin typeface="+mj-lt"/>
              </a:rPr>
              <a:t>+</a:t>
            </a:r>
            <a:r>
              <a:rPr lang="ru-RU" sz="1800" dirty="0">
                <a:solidFill>
                  <a:schemeClr val="bg1"/>
                </a:solidFill>
                <a:latin typeface="+mj-lt"/>
              </a:rPr>
              <a:t>7 </a:t>
            </a:r>
            <a:r>
              <a:rPr lang="en-US" sz="1800" dirty="0">
                <a:solidFill>
                  <a:schemeClr val="bg1"/>
                </a:solidFill>
                <a:latin typeface="+mj-lt"/>
              </a:rPr>
              <a:t>903 </a:t>
            </a:r>
            <a:r>
              <a:rPr lang="en-US" sz="1800" dirty="0" smtClean="0">
                <a:solidFill>
                  <a:schemeClr val="bg1"/>
                </a:solidFill>
                <a:latin typeface="+mj-lt"/>
              </a:rPr>
              <a:t>7995710</a:t>
            </a:r>
            <a:endParaRPr lang="ru-RU" sz="1800" dirty="0" smtClean="0">
              <a:solidFill>
                <a:schemeClr val="bg1"/>
              </a:solidFill>
              <a:latin typeface="+mj-lt"/>
            </a:endParaRPr>
          </a:p>
          <a:p>
            <a:pPr lvl="0"/>
            <a:endParaRPr lang="ru-RU" sz="1800" dirty="0" smtClean="0">
              <a:solidFill>
                <a:schemeClr val="bg1"/>
              </a:solidFill>
              <a:latin typeface="+mj-lt"/>
            </a:endParaRPr>
          </a:p>
          <a:p>
            <a:pPr lvl="0"/>
            <a:r>
              <a:rPr lang="ru-RU" sz="1800" b="1" dirty="0" smtClean="0">
                <a:solidFill>
                  <a:schemeClr val="bg1"/>
                </a:solidFill>
                <a:latin typeface="+mn-lt"/>
              </a:rPr>
              <a:t>E-</a:t>
            </a:r>
            <a:r>
              <a:rPr lang="ru-RU" sz="1800" b="1" dirty="0" err="1" smtClean="0">
                <a:solidFill>
                  <a:schemeClr val="bg1"/>
                </a:solidFill>
                <a:latin typeface="+mn-lt"/>
              </a:rPr>
              <a:t>mail</a:t>
            </a:r>
            <a:r>
              <a:rPr lang="ru-RU" sz="1800" b="1" dirty="0">
                <a:solidFill>
                  <a:schemeClr val="bg1"/>
                </a:solidFill>
                <a:latin typeface="+mn-lt"/>
              </a:rPr>
              <a:t>: </a:t>
            </a:r>
            <a:endParaRPr lang="ru-RU" sz="1800" b="1" dirty="0" smtClean="0">
              <a:solidFill>
                <a:schemeClr val="bg1"/>
              </a:solidFill>
              <a:latin typeface="+mn-lt"/>
            </a:endParaRPr>
          </a:p>
          <a:p>
            <a:pPr lvl="0"/>
            <a:r>
              <a:rPr lang="ru-RU" sz="1800" dirty="0" smtClean="0">
                <a:solidFill>
                  <a:schemeClr val="bg1"/>
                </a:solidFill>
                <a:latin typeface="+mj-lt"/>
              </a:rPr>
              <a:t>sk@nadmitov.com </a:t>
            </a:r>
            <a:r>
              <a:rPr lang="ru-RU" sz="1800" dirty="0">
                <a:solidFill>
                  <a:schemeClr val="bg1"/>
                </a:solidFill>
                <a:latin typeface="+mj-lt"/>
              </a:rPr>
              <a:t>info@nplaw.ru</a:t>
            </a:r>
            <a:endParaRPr sz="1800" dirty="0">
              <a:solidFill>
                <a:schemeClr val="bg1"/>
              </a:solidFill>
              <a:latin typeface="+mj-lt"/>
            </a:endParaRPr>
          </a:p>
          <a:p>
            <a:pPr marL="0" lvl="0" indent="0" rtl="0">
              <a:spcBef>
                <a:spcPts val="0"/>
              </a:spcBef>
              <a:spcAft>
                <a:spcPts val="0"/>
              </a:spcAft>
              <a:buClr>
                <a:srgbClr val="000000"/>
              </a:buClr>
              <a:buFont typeface="Arial"/>
              <a:buNone/>
            </a:pPr>
            <a:endParaRPr sz="1800" dirty="0">
              <a:solidFill>
                <a:schemeClr val="bg1"/>
              </a:solidFill>
              <a:latin typeface="+mj-lt"/>
            </a:endParaRPr>
          </a:p>
        </p:txBody>
      </p:sp>
      <p:pic>
        <p:nvPicPr>
          <p:cNvPr id="1026" name="Picture 2" descr="https://resize.yandex.net/mailservice?url=https%3A%2F%2Fimg.us22.besteml.com%2Fen%2Fv5%2Fuser-files%3FuserId%3D5516049%26resource%3Dhimg%26disposition%3Dinline%26name%3D6gtw3cfaqej6p65hq3ogpjidgfbtzf8yha97u11iu96o1jjx735jnzwnbiijq61zr5xwtbyjxdg6eywr6y5atecmsb5fd3eb1d81o7na&amp;proxy=yes&amp;key=5dce2bb75c8172b5b9a2783676dc493d"/>
          <p:cNvPicPr>
            <a:picLocks noChangeAspect="1" noChangeArrowheads="1"/>
          </p:cNvPicPr>
          <p:nvPr/>
        </p:nvPicPr>
        <p:blipFill rotWithShape="1">
          <a:blip r:embed="rId3">
            <a:extLst>
              <a:ext uri="{28A0092B-C50C-407E-A947-70E740481C1C}">
                <a14:useLocalDpi xmlns:a14="http://schemas.microsoft.com/office/drawing/2010/main" val="0"/>
              </a:ext>
            </a:extLst>
          </a:blip>
          <a:srcRect l="5639" r="5655"/>
          <a:stretch/>
        </p:blipFill>
        <p:spPr bwMode="auto">
          <a:xfrm>
            <a:off x="600634" y="2362293"/>
            <a:ext cx="3227295" cy="3236727"/>
          </a:xfrm>
          <a:prstGeom prst="ellipse">
            <a:avLst/>
          </a:prstGeom>
          <a:noFill/>
          <a:extLst>
            <a:ext uri="{909E8E84-426E-40DD-AFC4-6F175D3DCCD1}">
              <a14:hiddenFill xmlns:a14="http://schemas.microsoft.com/office/drawing/2010/main">
                <a:solidFill>
                  <a:srgbClr val="FFFFFF"/>
                </a:solidFill>
              </a14:hiddenFill>
            </a:ext>
          </a:extLst>
        </p:spPr>
      </p:pic>
      <p:sp>
        <p:nvSpPr>
          <p:cNvPr id="11" name="Google Shape;108;p4"/>
          <p:cNvSpPr txBox="1">
            <a:spLocks/>
          </p:cNvSpPr>
          <p:nvPr/>
        </p:nvSpPr>
        <p:spPr>
          <a:xfrm>
            <a:off x="4476205" y="1960422"/>
            <a:ext cx="8097520" cy="3877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800" b="1" dirty="0" smtClean="0">
                <a:solidFill>
                  <a:schemeClr val="bg1"/>
                </a:solidFill>
                <a:latin typeface="+mn-lt"/>
              </a:rPr>
              <a:t>СТАНИСЛАВ КОВЫНЕВ </a:t>
            </a:r>
            <a:endParaRPr lang="ru-RU" sz="2800" b="1" dirty="0">
              <a:solidFill>
                <a:schemeClr val="bg1"/>
              </a:solidFill>
              <a:latin typeface="+mn-lt"/>
            </a:endParaRPr>
          </a:p>
        </p:txBody>
      </p:sp>
      <p:pic>
        <p:nvPicPr>
          <p:cNvPr id="17" name="Рисунок 16">
            <a:extLst>
              <a:ext uri="{FF2B5EF4-FFF2-40B4-BE49-F238E27FC236}">
                <a16:creationId xmlns="" xmlns:a16="http://schemas.microsoft.com/office/drawing/2014/main" id="{8EE6BC6B-0910-4654-8D5D-6A29C5345B3D}"/>
              </a:ext>
            </a:extLst>
          </p:cNvPr>
          <p:cNvPicPr>
            <a:picLocks noChangeAspect="1"/>
          </p:cNvPicPr>
          <p:nvPr/>
        </p:nvPicPr>
        <p:blipFill>
          <a:blip r:embed="rId4"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tretch>
            <a:fillRect/>
          </a:stretch>
        </p:blipFill>
        <p:spPr>
          <a:xfrm>
            <a:off x="212352" y="195487"/>
            <a:ext cx="2985424" cy="136035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cxnSp>
        <p:nvCxnSpPr>
          <p:cNvPr id="43" name="Прямая соединительная линия 42"/>
          <p:cNvCxnSpPr/>
          <p:nvPr/>
        </p:nvCxnSpPr>
        <p:spPr>
          <a:xfrm flipV="1">
            <a:off x="5294731" y="2353260"/>
            <a:ext cx="0" cy="1698013"/>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p:txBody>
          <a:bodyPr/>
          <a:lstStyle/>
          <a:p>
            <a:fld id="{83D0766B-05E4-43EC-B85B-726A94628347}" type="slidenum">
              <a:rPr lang="ru-RU" smtClean="0"/>
              <a:t>2</a:t>
            </a:fld>
            <a:endParaRPr lang="ru-RU"/>
          </a:p>
        </p:txBody>
      </p:sp>
      <p:sp>
        <p:nvSpPr>
          <p:cNvPr id="3"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Факторы, позволяющие квалифицировать лизингополучателя как слабую сторону, а положения договора лизинга как </a:t>
            </a:r>
            <a:r>
              <a:rPr lang="ru-RU" sz="2000" b="1" dirty="0" smtClean="0">
                <a:latin typeface="+mn-lt"/>
              </a:rPr>
              <a:t>недействительные</a:t>
            </a:r>
            <a:endParaRPr lang="ru-RU" sz="2000" b="1" dirty="0">
              <a:latin typeface="+mn-lt"/>
            </a:endParaRPr>
          </a:p>
        </p:txBody>
      </p:sp>
      <p:pic>
        <p:nvPicPr>
          <p:cNvPr id="4" name="Рисунок 3">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5" name="Прямая соединительная линия 4"/>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834191" y="1297365"/>
            <a:ext cx="7412820" cy="757250"/>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9" name="Прямоугольник 8"/>
          <p:cNvSpPr/>
          <p:nvPr/>
        </p:nvSpPr>
        <p:spPr>
          <a:xfrm>
            <a:off x="674250" y="1376272"/>
            <a:ext cx="7639943" cy="597599"/>
          </a:xfrm>
          <a:prstGeom prst="rect">
            <a:avLst/>
          </a:prstGeom>
        </p:spPr>
        <p:txBody>
          <a:bodyPr wrap="square">
            <a:spAutoFit/>
          </a:bodyPr>
          <a:lstStyle/>
          <a:p>
            <a:pPr lvl="0" algn="ctr">
              <a:spcBef>
                <a:spcPts val="100"/>
              </a:spcBef>
            </a:pPr>
            <a:r>
              <a:rPr lang="ru-RU" sz="1600" b="1" dirty="0">
                <a:solidFill>
                  <a:schemeClr val="bg1"/>
                </a:solidFill>
                <a:latin typeface="+mn-lt"/>
              </a:rPr>
              <a:t>Сторона не имеет возможности активно и беспрепятственно </a:t>
            </a:r>
            <a:endParaRPr lang="ru-RU" sz="1600" b="1" dirty="0" smtClean="0">
              <a:solidFill>
                <a:schemeClr val="bg1"/>
              </a:solidFill>
              <a:latin typeface="+mn-lt"/>
            </a:endParaRPr>
          </a:p>
          <a:p>
            <a:pPr lvl="0" algn="ctr">
              <a:spcBef>
                <a:spcPts val="100"/>
              </a:spcBef>
            </a:pPr>
            <a:r>
              <a:rPr lang="ru-RU" sz="1600" b="1" dirty="0" smtClean="0">
                <a:solidFill>
                  <a:schemeClr val="bg1"/>
                </a:solidFill>
                <a:latin typeface="+mn-lt"/>
              </a:rPr>
              <a:t>участвовать </a:t>
            </a:r>
            <a:r>
              <a:rPr lang="ru-RU" sz="1600" b="1" dirty="0">
                <a:solidFill>
                  <a:schemeClr val="bg1"/>
                </a:solidFill>
                <a:latin typeface="+mn-lt"/>
              </a:rPr>
              <a:t>в согласовании условий договора на стадии его заключения:</a:t>
            </a:r>
          </a:p>
        </p:txBody>
      </p:sp>
      <p:cxnSp>
        <p:nvCxnSpPr>
          <p:cNvPr id="18" name="Прямая соединительная линия 17"/>
          <p:cNvCxnSpPr/>
          <p:nvPr/>
        </p:nvCxnSpPr>
        <p:spPr>
          <a:xfrm flipV="1">
            <a:off x="1674163" y="2353260"/>
            <a:ext cx="0" cy="39771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flipV="1">
            <a:off x="7314282" y="2353260"/>
            <a:ext cx="0" cy="39771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1674163" y="2353260"/>
            <a:ext cx="5640119"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flipV="1">
            <a:off x="3783794" y="2358463"/>
            <a:ext cx="0" cy="1698013"/>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Прямоугольник 23"/>
          <p:cNvSpPr/>
          <p:nvPr/>
        </p:nvSpPr>
        <p:spPr>
          <a:xfrm>
            <a:off x="4608535" y="2750974"/>
            <a:ext cx="3638475" cy="1061615"/>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29" name="Прямоугольник 28"/>
          <p:cNvSpPr/>
          <p:nvPr/>
        </p:nvSpPr>
        <p:spPr>
          <a:xfrm>
            <a:off x="4647751" y="2803034"/>
            <a:ext cx="3559256" cy="954107"/>
          </a:xfrm>
          <a:prstGeom prst="rect">
            <a:avLst/>
          </a:prstGeom>
        </p:spPr>
        <p:txBody>
          <a:bodyPr wrap="square">
            <a:spAutoFit/>
          </a:bodyPr>
          <a:lstStyle/>
          <a:p>
            <a:r>
              <a:rPr lang="ru-RU" dirty="0" smtClean="0">
                <a:latin typeface="+mj-lt"/>
              </a:rPr>
              <a:t>Проект договора разработан лицом, профессионально осуществляющим деятельность в соответствующей сфере, требующей специальных познаний; </a:t>
            </a:r>
            <a:endParaRPr lang="ru-RU" dirty="0">
              <a:latin typeface="+mj-lt"/>
            </a:endParaRPr>
          </a:p>
        </p:txBody>
      </p:sp>
      <p:sp>
        <p:nvSpPr>
          <p:cNvPr id="32" name="Прямоугольник 31"/>
          <p:cNvSpPr/>
          <p:nvPr/>
        </p:nvSpPr>
        <p:spPr>
          <a:xfrm>
            <a:off x="834191" y="2754673"/>
            <a:ext cx="3638474" cy="1061615"/>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33" name="Прямоугольник 32"/>
          <p:cNvSpPr/>
          <p:nvPr/>
        </p:nvSpPr>
        <p:spPr>
          <a:xfrm>
            <a:off x="873406" y="3018477"/>
            <a:ext cx="3426791" cy="523220"/>
          </a:xfrm>
          <a:prstGeom prst="rect">
            <a:avLst/>
          </a:prstGeom>
        </p:spPr>
        <p:txBody>
          <a:bodyPr wrap="square">
            <a:spAutoFit/>
          </a:bodyPr>
          <a:lstStyle/>
          <a:p>
            <a:r>
              <a:rPr lang="ru-RU" dirty="0">
                <a:latin typeface="+mj-lt"/>
              </a:rPr>
              <a:t>К заключению предложена стандартная форма договора; </a:t>
            </a:r>
          </a:p>
        </p:txBody>
      </p:sp>
      <p:sp>
        <p:nvSpPr>
          <p:cNvPr id="34" name="Прямоугольник 33"/>
          <p:cNvSpPr/>
          <p:nvPr/>
        </p:nvSpPr>
        <p:spPr>
          <a:xfrm>
            <a:off x="834190" y="4056476"/>
            <a:ext cx="3638475" cy="1061615"/>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35" name="Прямоугольник 34"/>
          <p:cNvSpPr/>
          <p:nvPr/>
        </p:nvSpPr>
        <p:spPr>
          <a:xfrm>
            <a:off x="873406" y="4108536"/>
            <a:ext cx="3559256" cy="954107"/>
          </a:xfrm>
          <a:prstGeom prst="rect">
            <a:avLst/>
          </a:prstGeom>
        </p:spPr>
        <p:txBody>
          <a:bodyPr wrap="square">
            <a:spAutoFit/>
          </a:bodyPr>
          <a:lstStyle/>
          <a:p>
            <a:r>
              <a:rPr lang="ru-RU" dirty="0">
                <a:latin typeface="+mj-lt"/>
              </a:rPr>
              <a:t>Договор заключается с лицом, занимающим доминирующее положение на рынке или имеет место иная экономическая зависимость стороны и т.п.;</a:t>
            </a:r>
          </a:p>
        </p:txBody>
      </p:sp>
      <p:sp>
        <p:nvSpPr>
          <p:cNvPr id="36" name="Прямоугольник 35"/>
          <p:cNvSpPr/>
          <p:nvPr/>
        </p:nvSpPr>
        <p:spPr>
          <a:xfrm>
            <a:off x="4608535" y="4056476"/>
            <a:ext cx="3638475" cy="1061615"/>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37" name="Прямоугольник 36"/>
          <p:cNvSpPr/>
          <p:nvPr/>
        </p:nvSpPr>
        <p:spPr>
          <a:xfrm>
            <a:off x="4647751" y="4108536"/>
            <a:ext cx="3559256" cy="954107"/>
          </a:xfrm>
          <a:prstGeom prst="rect">
            <a:avLst/>
          </a:prstGeom>
        </p:spPr>
        <p:txBody>
          <a:bodyPr wrap="square">
            <a:spAutoFit/>
          </a:bodyPr>
          <a:lstStyle/>
          <a:p>
            <a:r>
              <a:rPr lang="ru-RU" dirty="0">
                <a:latin typeface="+mj-lt"/>
              </a:rPr>
              <a:t>Отсутствие у лизингополучателя финансовых и организационных возможностей для оценки обременительности договорных договора.</a:t>
            </a:r>
          </a:p>
        </p:txBody>
      </p:sp>
      <p:cxnSp>
        <p:nvCxnSpPr>
          <p:cNvPr id="38" name="Прямая соединительная линия 37"/>
          <p:cNvCxnSpPr/>
          <p:nvPr/>
        </p:nvCxnSpPr>
        <p:spPr>
          <a:xfrm flipV="1">
            <a:off x="4455169" y="2054615"/>
            <a:ext cx="0" cy="298645"/>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5" name="Google Shape;109;p4"/>
          <p:cNvSpPr/>
          <p:nvPr/>
        </p:nvSpPr>
        <p:spPr>
          <a:xfrm>
            <a:off x="420861" y="6150290"/>
            <a:ext cx="8435759" cy="738623"/>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Пункт </a:t>
            </a:r>
            <a:r>
              <a:rPr lang="ru-RU" sz="1200" b="1" dirty="0">
                <a:latin typeface="+mj-lt"/>
              </a:rPr>
              <a:t>28 «Обзора судебной практики по спорам, связанным с договором финансовой аренды (лизинга</a:t>
            </a:r>
            <a:r>
              <a:rPr lang="ru-RU" sz="1200" b="1" dirty="0" smtClean="0">
                <a:latin typeface="+mj-lt"/>
              </a:rPr>
              <a:t>)»», </a:t>
            </a:r>
            <a:r>
              <a:rPr lang="ru-RU" sz="1200" b="1" dirty="0">
                <a:latin typeface="+mj-lt"/>
              </a:rPr>
              <a:t>утвержденного </a:t>
            </a:r>
            <a:r>
              <a:rPr lang="ru-RU" sz="1200" b="1" dirty="0" smtClean="0">
                <a:latin typeface="+mj-lt"/>
              </a:rPr>
              <a:t>Президиумом </a:t>
            </a:r>
            <a:r>
              <a:rPr lang="ru-RU" sz="1200" b="1" dirty="0">
                <a:latin typeface="+mj-lt"/>
              </a:rPr>
              <a:t>Верховного Суда РФ 27.10.2021 </a:t>
            </a:r>
            <a:r>
              <a:rPr lang="ru-RU" sz="1200" b="1" dirty="0" smtClean="0">
                <a:latin typeface="+mj-lt"/>
              </a:rPr>
              <a:t>года; Определение Верховного Суда РФ от 18 </a:t>
            </a:r>
            <a:r>
              <a:rPr lang="ru-RU" sz="1200" b="1" dirty="0">
                <a:latin typeface="+mj-lt"/>
              </a:rPr>
              <a:t>октября 2023 </a:t>
            </a:r>
            <a:r>
              <a:rPr lang="ru-RU" sz="1200" b="1" dirty="0" smtClean="0">
                <a:latin typeface="+mj-lt"/>
              </a:rPr>
              <a:t>года № </a:t>
            </a:r>
            <a:r>
              <a:rPr lang="ru-RU" sz="1200" b="1" dirty="0">
                <a:latin typeface="+mj-lt"/>
              </a:rPr>
              <a:t>305-ЭС23-8962</a:t>
            </a:r>
          </a:p>
          <a:p>
            <a:pPr marL="285750" indent="-285750">
              <a:buFontTx/>
              <a:buChar char="-"/>
            </a:pPr>
            <a:endParaRPr lang="ru-RU" sz="1800" dirty="0">
              <a:latin typeface="+mj-lt"/>
            </a:endParaRPr>
          </a:p>
        </p:txBody>
      </p:sp>
    </p:spTree>
    <p:extLst>
      <p:ext uri="{BB962C8B-B14F-4D97-AF65-F5344CB8AC3E}">
        <p14:creationId xmlns:p14="http://schemas.microsoft.com/office/powerpoint/2010/main" val="47474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63918" y="170515"/>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Расторжение договора при незначительности размера требований </a:t>
            </a:r>
            <a:r>
              <a:rPr lang="ru-RU" sz="2000" b="1" dirty="0" smtClean="0">
                <a:latin typeface="+mn-lt"/>
              </a:rPr>
              <a:t>лизингодателя</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432753" y="999786"/>
            <a:ext cx="8371613" cy="276999"/>
          </a:xfrm>
          <a:prstGeom prst="rect">
            <a:avLst/>
          </a:prstGeom>
        </p:spPr>
        <p:txBody>
          <a:bodyPr wrap="square">
            <a:spAutoFit/>
          </a:bodyPr>
          <a:lstStyle/>
          <a:p>
            <a:r>
              <a:rPr lang="ru-RU" sz="1200" b="1" dirty="0">
                <a:solidFill>
                  <a:schemeClr val="tx1"/>
                </a:solidFill>
                <a:latin typeface="+mj-lt"/>
              </a:rPr>
              <a:t>Пункт 13 Обзора судебной практики по спорам, связанным с договором финансовой аренды (лизинга)</a:t>
            </a:r>
          </a:p>
        </p:txBody>
      </p:sp>
      <p:sp>
        <p:nvSpPr>
          <p:cNvPr id="8" name="Google Shape;109;p4"/>
          <p:cNvSpPr/>
          <p:nvPr/>
        </p:nvSpPr>
        <p:spPr>
          <a:xfrm>
            <a:off x="432753" y="3425556"/>
            <a:ext cx="8371613" cy="2677616"/>
          </a:xfrm>
          <a:prstGeom prst="rect">
            <a:avLst/>
          </a:prstGeom>
          <a:noFill/>
          <a:ln>
            <a:noFill/>
          </a:ln>
        </p:spPr>
        <p:txBody>
          <a:bodyPr spcFirstLastPara="1" wrap="square" lIns="91425" tIns="45700" rIns="91425" bIns="45700" anchor="ctr" anchorCtr="0">
            <a:spAutoFit/>
          </a:bodyPr>
          <a:lstStyle/>
          <a:p>
            <a:r>
              <a:rPr lang="ru-RU" dirty="0" smtClean="0">
                <a:latin typeface="+mj-lt"/>
              </a:rPr>
              <a:t>Обеспечительная природу </a:t>
            </a:r>
            <a:r>
              <a:rPr lang="ru-RU" dirty="0">
                <a:latin typeface="+mj-lt"/>
              </a:rPr>
              <a:t>права собственности лизингодателя </a:t>
            </a:r>
            <a:r>
              <a:rPr lang="ru-RU" dirty="0" smtClean="0">
                <a:latin typeface="+mj-lt"/>
              </a:rPr>
              <a:t>обуславливает необходимость </a:t>
            </a:r>
            <a:r>
              <a:rPr lang="ru-RU" dirty="0">
                <a:latin typeface="+mj-lt"/>
              </a:rPr>
              <a:t>применения к </a:t>
            </a:r>
            <a:r>
              <a:rPr lang="ru-RU" dirty="0" smtClean="0">
                <a:latin typeface="+mj-lt"/>
              </a:rPr>
              <a:t>лизинговым правоотношений </a:t>
            </a:r>
            <a:r>
              <a:rPr lang="ru-RU" dirty="0">
                <a:latin typeface="+mj-lt"/>
              </a:rPr>
              <a:t>норм ГК РФ о </a:t>
            </a:r>
            <a:r>
              <a:rPr lang="ru-RU" dirty="0" smtClean="0">
                <a:latin typeface="+mj-lt"/>
              </a:rPr>
              <a:t>залоге. </a:t>
            </a:r>
          </a:p>
          <a:p>
            <a:r>
              <a:rPr lang="ru-RU" dirty="0" smtClean="0">
                <a:latin typeface="+mj-lt"/>
              </a:rPr>
              <a:t>Обращение </a:t>
            </a:r>
            <a:r>
              <a:rPr lang="ru-RU" dirty="0">
                <a:latin typeface="+mj-lt"/>
              </a:rPr>
              <a:t>взыскания на предмет лизинга не допускается, если размер требований </a:t>
            </a:r>
            <a:r>
              <a:rPr lang="ru-RU" dirty="0" smtClean="0">
                <a:latin typeface="+mj-lt"/>
              </a:rPr>
              <a:t>лизингодателя явно несоразмерен стоимости </a:t>
            </a:r>
            <a:r>
              <a:rPr lang="ru-RU" dirty="0">
                <a:latin typeface="+mj-lt"/>
              </a:rPr>
              <a:t>предмета лизинга, а допущенное лизингополучателем нарушение </a:t>
            </a:r>
            <a:r>
              <a:rPr lang="ru-RU" dirty="0" smtClean="0">
                <a:latin typeface="+mj-lt"/>
              </a:rPr>
              <a:t>незначительно.</a:t>
            </a:r>
          </a:p>
          <a:p>
            <a:endParaRPr lang="ru-RU" dirty="0" smtClean="0">
              <a:latin typeface="+mj-lt"/>
            </a:endParaRPr>
          </a:p>
          <a:p>
            <a:r>
              <a:rPr lang="ru-RU" b="1" dirty="0" smtClean="0">
                <a:latin typeface="+mn-lt"/>
              </a:rPr>
              <a:t>Указанные обстоятельства предполагаются при одновременном соблюдении  следующих условий:</a:t>
            </a:r>
            <a:r>
              <a:rPr lang="ru-RU" dirty="0">
                <a:latin typeface="+mj-lt"/>
              </a:rPr>
              <a:t/>
            </a:r>
            <a:br>
              <a:rPr lang="ru-RU" dirty="0">
                <a:latin typeface="+mj-lt"/>
              </a:rPr>
            </a:br>
            <a:r>
              <a:rPr lang="ru-RU" dirty="0" smtClean="0">
                <a:latin typeface="+mj-lt"/>
              </a:rPr>
              <a:t>1</a:t>
            </a:r>
            <a:r>
              <a:rPr lang="ru-RU" dirty="0">
                <a:latin typeface="+mj-lt"/>
              </a:rPr>
              <a:t>) сумма неисполненного обязательства составляет менее чем 5% от размера стоимости предмета лизинга;</a:t>
            </a:r>
          </a:p>
          <a:p>
            <a:r>
              <a:rPr lang="ru-RU" dirty="0">
                <a:latin typeface="+mj-lt"/>
              </a:rPr>
              <a:t>2) период просрочки исполнения обязательства лизингополучателем составляет менее чем 3 месяца</a:t>
            </a:r>
            <a:r>
              <a:rPr lang="ru-RU" dirty="0" smtClean="0">
                <a:latin typeface="+mj-lt"/>
              </a:rPr>
              <a:t>.</a:t>
            </a:r>
          </a:p>
          <a:p>
            <a:endParaRPr lang="ru-RU" dirty="0">
              <a:latin typeface="+mj-lt"/>
            </a:endParaRPr>
          </a:p>
          <a:p>
            <a:r>
              <a:rPr lang="ru-RU" dirty="0" smtClean="0">
                <a:latin typeface="+mj-lt"/>
              </a:rPr>
              <a:t>Презумпция </a:t>
            </a:r>
            <a:r>
              <a:rPr lang="ru-RU" dirty="0">
                <a:latin typeface="+mj-lt"/>
              </a:rPr>
              <a:t>незначительности нарушения является опровержимой, то есть лизингополучатель вправе доказывать отсутствие основания для изъятия предмета лизинга и при ином соотношении размера задолженности и стоимости предмета </a:t>
            </a:r>
            <a:r>
              <a:rPr lang="ru-RU" dirty="0" smtClean="0">
                <a:latin typeface="+mj-lt"/>
              </a:rPr>
              <a:t>лизинга.</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307777"/>
          </a:xfrm>
          <a:prstGeom prst="rect">
            <a:avLst/>
          </a:prstGeom>
        </p:spPr>
        <p:txBody>
          <a:bodyPr wrap="square">
            <a:spAutoFit/>
          </a:bodyPr>
          <a:lstStyle/>
          <a:p>
            <a:r>
              <a:rPr lang="ru-RU" dirty="0">
                <a:latin typeface="+mj-lt"/>
              </a:rPr>
              <a:t>Односторонний отказ от договора при незначительном размере задолженности </a:t>
            </a:r>
            <a:r>
              <a:rPr lang="ru-RU" dirty="0" smtClean="0">
                <a:latin typeface="+mj-lt"/>
              </a:rPr>
              <a:t>лизингополучателя.</a:t>
            </a:r>
            <a:endParaRPr lang="ru-RU" dirty="0">
              <a:latin typeface="+mj-lt"/>
            </a:endParaRPr>
          </a:p>
        </p:txBody>
      </p:sp>
      <p:sp>
        <p:nvSpPr>
          <p:cNvPr id="12" name="Прямоугольник 11"/>
          <p:cNvSpPr/>
          <p:nvPr/>
        </p:nvSpPr>
        <p:spPr>
          <a:xfrm>
            <a:off x="540073" y="2854882"/>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2909221"/>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3481683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p:cNvSpPr/>
          <p:nvPr/>
        </p:nvSpPr>
        <p:spPr>
          <a:xfrm>
            <a:off x="520339" y="5710740"/>
            <a:ext cx="7911732" cy="726001"/>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pic>
        <p:nvPicPr>
          <p:cNvPr id="8"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607073" y="543044"/>
            <a:ext cx="8952411" cy="6263925"/>
          </a:xfrm>
          <a:prstGeom prst="rect">
            <a:avLst/>
          </a:prstGeom>
          <a:noFill/>
        </p:spPr>
      </p:pic>
      <p:sp>
        <p:nvSpPr>
          <p:cNvPr id="11" name="Прямоугольник 10"/>
          <p:cNvSpPr/>
          <p:nvPr/>
        </p:nvSpPr>
        <p:spPr>
          <a:xfrm>
            <a:off x="531225" y="2152414"/>
            <a:ext cx="7911732" cy="518275"/>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4" name="Google Shape;108;p4"/>
          <p:cNvSpPr txBox="1">
            <a:spLocks/>
          </p:cNvSpPr>
          <p:nvPr/>
        </p:nvSpPr>
        <p:spPr>
          <a:xfrm>
            <a:off x="871848" y="309014"/>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Расторжение договора при незначительности размера </a:t>
            </a:r>
            <a:r>
              <a:rPr lang="ru-RU" sz="2000" b="1" dirty="0" smtClean="0">
                <a:latin typeface="+mn-lt"/>
              </a:rPr>
              <a:t>требований</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793925"/>
            <a:ext cx="8435759" cy="1200288"/>
          </a:xfrm>
          <a:prstGeom prst="rect">
            <a:avLst/>
          </a:prstGeom>
          <a:noFill/>
          <a:ln>
            <a:noFill/>
          </a:ln>
        </p:spPr>
        <p:txBody>
          <a:bodyPr spcFirstLastPara="1" wrap="square" lIns="91425" tIns="45700" rIns="91425" bIns="45700" anchor="ctr" anchorCtr="0">
            <a:spAutoFit/>
          </a:bodyPr>
          <a:lstStyle/>
          <a:p>
            <a:r>
              <a:rPr lang="ru-RU" sz="1200" b="1" dirty="0">
                <a:latin typeface="+mj-lt"/>
              </a:rPr>
              <a:t>Постановление Арбитражного суда Московского округа от 1 марта 2024 г. по делу № А40-133883/2023</a:t>
            </a:r>
          </a:p>
          <a:p>
            <a:r>
              <a:rPr lang="ru-RU" sz="1200" b="1" dirty="0" smtClean="0">
                <a:latin typeface="+mj-lt"/>
              </a:rPr>
              <a:t>Определение </a:t>
            </a:r>
            <a:r>
              <a:rPr lang="ru-RU" sz="1200" b="1" dirty="0">
                <a:latin typeface="+mj-lt"/>
              </a:rPr>
              <a:t>Верховного Суда № 305-ЭС22-17428 от 02 февраля 2023 г.	</a:t>
            </a:r>
            <a:r>
              <a:rPr lang="ru-RU" sz="1200" b="1" dirty="0" smtClean="0">
                <a:latin typeface="+mj-lt"/>
              </a:rPr>
              <a:t>, Постановление </a:t>
            </a:r>
            <a:r>
              <a:rPr lang="ru-RU" sz="1200" b="1" dirty="0">
                <a:latin typeface="+mj-lt"/>
              </a:rPr>
              <a:t>Арбитражного суда Северо-Западного  округа  </a:t>
            </a:r>
            <a:r>
              <a:rPr lang="ru-RU" sz="1200" b="1" dirty="0" smtClean="0">
                <a:latin typeface="+mj-lt"/>
              </a:rPr>
              <a:t>от </a:t>
            </a:r>
            <a:r>
              <a:rPr lang="ru-RU" sz="1200" b="1" dirty="0">
                <a:latin typeface="+mj-lt"/>
              </a:rPr>
              <a:t>19 декабря 2023 г. по делу N </a:t>
            </a:r>
            <a:r>
              <a:rPr lang="ru-RU" sz="1200" b="1" dirty="0" smtClean="0">
                <a:latin typeface="+mj-lt"/>
              </a:rPr>
              <a:t>А56-71027/2022; Постановление </a:t>
            </a:r>
            <a:r>
              <a:rPr lang="ru-RU" sz="1200" b="1" dirty="0">
                <a:latin typeface="+mj-lt"/>
              </a:rPr>
              <a:t>Арбитражного суда Московского округа </a:t>
            </a:r>
            <a:r>
              <a:rPr lang="ru-RU" sz="1200" b="1" dirty="0" smtClean="0">
                <a:latin typeface="+mj-lt"/>
              </a:rPr>
              <a:t>от </a:t>
            </a:r>
            <a:r>
              <a:rPr lang="ru-RU" sz="1200" b="1" dirty="0">
                <a:latin typeface="+mj-lt"/>
              </a:rPr>
              <a:t>30 ноября 2023 г. по делу N </a:t>
            </a:r>
            <a:r>
              <a:rPr lang="ru-RU" sz="1200" b="1" dirty="0" smtClean="0">
                <a:latin typeface="+mj-lt"/>
              </a:rPr>
              <a:t>А40-187823/2022</a:t>
            </a:r>
            <a:r>
              <a:rPr lang="ru-RU" sz="1200" b="1" dirty="0">
                <a:latin typeface="+mj-lt"/>
              </a:rPr>
              <a:t>, </a:t>
            </a:r>
            <a:r>
              <a:rPr lang="ru-RU" sz="1200" b="1" dirty="0" smtClean="0">
                <a:latin typeface="+mj-lt"/>
              </a:rPr>
              <a:t>Постановление Арбитражного суда Поволжского округа от 20.03.2024 года № Ф06-7560/2023 по делу № А65-19059/2022, Постановление Арбитражного суда Восточно-Сибирского округа от 2 февраля 2024 г. по делу № А19-11053/2023, и Постановление Арбитражного суда Восточно-Сибирского округа от 2 февраля 2024 года по делу N А19-11054/2023</a:t>
            </a:r>
            <a:endParaRPr lang="ru-RU" sz="1200" b="1" dirty="0">
              <a:latin typeface="+mj-lt"/>
            </a:endParaRPr>
          </a:p>
        </p:txBody>
      </p:sp>
      <p:sp>
        <p:nvSpPr>
          <p:cNvPr id="10" name="Прямоугольник 9"/>
          <p:cNvSpPr/>
          <p:nvPr/>
        </p:nvSpPr>
        <p:spPr>
          <a:xfrm>
            <a:off x="520339" y="2253497"/>
            <a:ext cx="7911732" cy="307777"/>
          </a:xfrm>
          <a:prstGeom prst="rect">
            <a:avLst/>
          </a:prstGeom>
        </p:spPr>
        <p:txBody>
          <a:bodyPr wrap="square">
            <a:spAutoFit/>
          </a:bodyPr>
          <a:lstStyle/>
          <a:p>
            <a:pPr algn="ctr"/>
            <a:r>
              <a:rPr lang="ru-RU" b="1" dirty="0">
                <a:solidFill>
                  <a:schemeClr val="bg1"/>
                </a:solidFill>
              </a:rPr>
              <a:t>Основания для отказа в удовлетворении требования о расторжении </a:t>
            </a:r>
            <a:r>
              <a:rPr lang="ru-RU" b="1" dirty="0" smtClean="0">
                <a:solidFill>
                  <a:schemeClr val="bg1"/>
                </a:solidFill>
              </a:rPr>
              <a:t>договора:</a:t>
            </a:r>
            <a:endParaRPr lang="ru-RU" b="1" dirty="0">
              <a:solidFill>
                <a:schemeClr val="bg1"/>
              </a:solidFill>
            </a:endParaRPr>
          </a:p>
        </p:txBody>
      </p:sp>
      <p:sp>
        <p:nvSpPr>
          <p:cNvPr id="12" name="Прямоугольник 11"/>
          <p:cNvSpPr/>
          <p:nvPr/>
        </p:nvSpPr>
        <p:spPr>
          <a:xfrm>
            <a:off x="531225" y="2743956"/>
            <a:ext cx="7911732" cy="931051"/>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624175" y="2832058"/>
            <a:ext cx="7721164" cy="738664"/>
          </a:xfrm>
          <a:prstGeom prst="rect">
            <a:avLst/>
          </a:prstGeom>
        </p:spPr>
        <p:txBody>
          <a:bodyPr wrap="square">
            <a:spAutoFit/>
          </a:bodyPr>
          <a:lstStyle/>
          <a:p>
            <a:r>
              <a:rPr lang="ru-RU" dirty="0" smtClean="0">
                <a:latin typeface="+mj-lt"/>
              </a:rPr>
              <a:t>Размер существующей задолженности существенно меньше цены приобретения предмета лизинга (размер задолженности составляет менее 13 % от цены приобретения без учета суммы рассчитанной лизингодателем неустойки)</a:t>
            </a:r>
            <a:r>
              <a:rPr lang="ru-RU" b="1" dirty="0" smtClean="0">
                <a:latin typeface="+mj-lt"/>
              </a:rPr>
              <a:t> </a:t>
            </a:r>
            <a:endParaRPr lang="ru-RU" b="1" dirty="0">
              <a:latin typeface="+mj-lt"/>
            </a:endParaRPr>
          </a:p>
        </p:txBody>
      </p:sp>
      <p:sp>
        <p:nvSpPr>
          <p:cNvPr id="14" name="Прямоугольник 13"/>
          <p:cNvSpPr/>
          <p:nvPr/>
        </p:nvSpPr>
        <p:spPr>
          <a:xfrm>
            <a:off x="531225" y="3738802"/>
            <a:ext cx="7911732" cy="535172"/>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5" name="Прямоугольник 14"/>
          <p:cNvSpPr/>
          <p:nvPr/>
        </p:nvSpPr>
        <p:spPr>
          <a:xfrm>
            <a:off x="624175" y="3852499"/>
            <a:ext cx="7721164" cy="307777"/>
          </a:xfrm>
          <a:prstGeom prst="rect">
            <a:avLst/>
          </a:prstGeom>
        </p:spPr>
        <p:txBody>
          <a:bodyPr wrap="square">
            <a:spAutoFit/>
          </a:bodyPr>
          <a:lstStyle/>
          <a:p>
            <a:r>
              <a:rPr lang="ru-RU" dirty="0">
                <a:latin typeface="+mj-lt"/>
              </a:rPr>
              <a:t>Значительные имущественные потери лизингополучателя в случае изъятия </a:t>
            </a:r>
            <a:r>
              <a:rPr lang="ru-RU" dirty="0" smtClean="0">
                <a:latin typeface="+mj-lt"/>
              </a:rPr>
              <a:t>имущества </a:t>
            </a:r>
            <a:endParaRPr lang="ru-RU" dirty="0">
              <a:latin typeface="+mj-lt"/>
            </a:endParaRPr>
          </a:p>
        </p:txBody>
      </p:sp>
      <p:sp>
        <p:nvSpPr>
          <p:cNvPr id="18" name="Прямоугольник 17"/>
          <p:cNvSpPr/>
          <p:nvPr/>
        </p:nvSpPr>
        <p:spPr>
          <a:xfrm>
            <a:off x="531225" y="4934575"/>
            <a:ext cx="7911732" cy="726001"/>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9" name="Прямоугольник 18"/>
          <p:cNvSpPr/>
          <p:nvPr/>
        </p:nvSpPr>
        <p:spPr>
          <a:xfrm>
            <a:off x="624175" y="5022677"/>
            <a:ext cx="7721164" cy="523220"/>
          </a:xfrm>
          <a:prstGeom prst="rect">
            <a:avLst/>
          </a:prstGeom>
        </p:spPr>
        <p:txBody>
          <a:bodyPr wrap="square">
            <a:spAutoFit/>
          </a:bodyPr>
          <a:lstStyle/>
          <a:p>
            <a:r>
              <a:rPr lang="ru-RU" dirty="0">
                <a:latin typeface="+mj-lt"/>
              </a:rPr>
              <a:t>Принятие лизингодателем платежей поступивших после одностороннего отказа от исполнения договора</a:t>
            </a:r>
          </a:p>
        </p:txBody>
      </p:sp>
      <p:sp>
        <p:nvSpPr>
          <p:cNvPr id="20" name="Прямоугольник 19"/>
          <p:cNvSpPr/>
          <p:nvPr/>
        </p:nvSpPr>
        <p:spPr>
          <a:xfrm>
            <a:off x="531224" y="4335852"/>
            <a:ext cx="7911732" cy="535172"/>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21" name="Прямоугольник 20"/>
          <p:cNvSpPr/>
          <p:nvPr/>
        </p:nvSpPr>
        <p:spPr>
          <a:xfrm>
            <a:off x="624174" y="4449549"/>
            <a:ext cx="7721164" cy="307777"/>
          </a:xfrm>
          <a:prstGeom prst="rect">
            <a:avLst/>
          </a:prstGeom>
        </p:spPr>
        <p:txBody>
          <a:bodyPr wrap="square">
            <a:spAutoFit/>
          </a:bodyPr>
          <a:lstStyle/>
          <a:p>
            <a:r>
              <a:rPr lang="ru-RU" dirty="0">
                <a:latin typeface="+mj-lt"/>
              </a:rPr>
              <a:t>Возможность получить удовлетворение в рамках исполнительного производства</a:t>
            </a:r>
          </a:p>
        </p:txBody>
      </p:sp>
      <p:sp>
        <p:nvSpPr>
          <p:cNvPr id="9" name="TextBox 8"/>
          <p:cNvSpPr txBox="1"/>
          <p:nvPr/>
        </p:nvSpPr>
        <p:spPr>
          <a:xfrm>
            <a:off x="520339" y="5702775"/>
            <a:ext cx="7911732" cy="307777"/>
          </a:xfrm>
          <a:prstGeom prst="rect">
            <a:avLst/>
          </a:prstGeom>
          <a:noFill/>
        </p:spPr>
        <p:txBody>
          <a:bodyPr wrap="square" rtlCol="0">
            <a:spAutoFit/>
          </a:bodyPr>
          <a:lstStyle/>
          <a:p>
            <a:r>
              <a:rPr lang="ru-RU" dirty="0" smtClean="0">
                <a:latin typeface="+mj-lt"/>
              </a:rPr>
              <a:t>Выплата существенной части лизинговых платежей </a:t>
            </a:r>
            <a:endParaRPr lang="ru-RU" dirty="0">
              <a:latin typeface="+mj-lt"/>
            </a:endParaRPr>
          </a:p>
        </p:txBody>
      </p:sp>
    </p:spTree>
    <p:extLst>
      <p:ext uri="{BB962C8B-B14F-4D97-AF65-F5344CB8AC3E}">
        <p14:creationId xmlns:p14="http://schemas.microsoft.com/office/powerpoint/2010/main" val="1176676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Расторжение договора при незначительности размера </a:t>
            </a:r>
            <a:r>
              <a:rPr lang="ru-RU" sz="2000" b="1" dirty="0" smtClean="0">
                <a:latin typeface="+mn-lt"/>
              </a:rPr>
              <a:t>требований </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Google Shape;109;p4"/>
          <p:cNvSpPr/>
          <p:nvPr/>
        </p:nvSpPr>
        <p:spPr>
          <a:xfrm>
            <a:off x="438278" y="1018671"/>
            <a:ext cx="8435759" cy="646290"/>
          </a:xfrm>
          <a:prstGeom prst="rect">
            <a:avLst/>
          </a:prstGeom>
          <a:noFill/>
          <a:ln>
            <a:noFill/>
          </a:ln>
        </p:spPr>
        <p:txBody>
          <a:bodyPr spcFirstLastPara="1" wrap="square" lIns="91425" tIns="45700" rIns="91425" bIns="45700" anchor="ctr" anchorCtr="0">
            <a:spAutoFit/>
          </a:bodyPr>
          <a:lstStyle/>
          <a:p>
            <a:r>
              <a:rPr lang="ru-RU" sz="1200" b="1" dirty="0">
                <a:latin typeface="+mj-lt"/>
              </a:rPr>
              <a:t>Постановление Девятого арбитражный апелляционный суд </a:t>
            </a:r>
            <a:r>
              <a:rPr lang="ru-RU" sz="1200" b="1" dirty="0" smtClean="0">
                <a:latin typeface="+mj-lt"/>
              </a:rPr>
              <a:t>от </a:t>
            </a:r>
            <a:r>
              <a:rPr lang="ru-RU" sz="1200" b="1" dirty="0">
                <a:latin typeface="+mj-lt"/>
              </a:rPr>
              <a:t>9 октября 2023 г. N </a:t>
            </a:r>
            <a:r>
              <a:rPr lang="ru-RU" sz="1200" b="1" dirty="0" smtClean="0">
                <a:latin typeface="+mj-lt"/>
              </a:rPr>
              <a:t>09АП-55385/2023-ГК, в последствие отменено Арбитражным Судом </a:t>
            </a:r>
            <a:r>
              <a:rPr lang="ru-RU" sz="1200" b="1" dirty="0" smtClean="0">
                <a:latin typeface="+mj-lt"/>
              </a:rPr>
              <a:t>Московского округа от 04.04.2024 N Ф05-13502/2022 по делу N А40-235540/2021</a:t>
            </a:r>
            <a:br>
              <a:rPr lang="ru-RU" sz="1200" b="1" dirty="0" smtClean="0">
                <a:latin typeface="+mj-lt"/>
              </a:rPr>
            </a:br>
            <a:endParaRPr lang="ru-RU" sz="1200" b="1" dirty="0">
              <a:latin typeface="+mj-lt"/>
            </a:endParaRPr>
          </a:p>
        </p:txBody>
      </p:sp>
      <p:sp>
        <p:nvSpPr>
          <p:cNvPr id="9" name="Прямоугольник 8"/>
          <p:cNvSpPr/>
          <p:nvPr/>
        </p:nvSpPr>
        <p:spPr>
          <a:xfrm>
            <a:off x="531225" y="1856320"/>
            <a:ext cx="7911732" cy="518275"/>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20339" y="1957403"/>
            <a:ext cx="7911732" cy="307777"/>
          </a:xfrm>
          <a:prstGeom prst="rect">
            <a:avLst/>
          </a:prstGeom>
        </p:spPr>
        <p:txBody>
          <a:bodyPr wrap="square">
            <a:spAutoFit/>
          </a:bodyPr>
          <a:lstStyle/>
          <a:p>
            <a:pPr algn="ctr"/>
            <a:r>
              <a:rPr lang="ru-RU" b="1" dirty="0">
                <a:solidFill>
                  <a:schemeClr val="bg1"/>
                </a:solidFill>
              </a:rPr>
              <a:t>Основания для </a:t>
            </a:r>
            <a:r>
              <a:rPr lang="ru-RU" b="1" dirty="0" smtClean="0">
                <a:solidFill>
                  <a:schemeClr val="bg1"/>
                </a:solidFill>
              </a:rPr>
              <a:t>удовлетворения требования </a:t>
            </a:r>
            <a:r>
              <a:rPr lang="ru-RU" b="1" dirty="0">
                <a:solidFill>
                  <a:schemeClr val="bg1"/>
                </a:solidFill>
              </a:rPr>
              <a:t>о расторжении </a:t>
            </a:r>
            <a:r>
              <a:rPr lang="ru-RU" b="1" dirty="0" smtClean="0">
                <a:solidFill>
                  <a:schemeClr val="bg1"/>
                </a:solidFill>
              </a:rPr>
              <a:t>договора:</a:t>
            </a:r>
            <a:endParaRPr lang="ru-RU" b="1" dirty="0">
              <a:solidFill>
                <a:schemeClr val="bg1"/>
              </a:solidFill>
            </a:endParaRPr>
          </a:p>
        </p:txBody>
      </p:sp>
      <p:sp>
        <p:nvSpPr>
          <p:cNvPr id="13" name="Прямоугольник 12"/>
          <p:cNvSpPr/>
          <p:nvPr/>
        </p:nvSpPr>
        <p:spPr>
          <a:xfrm>
            <a:off x="531225" y="2484763"/>
            <a:ext cx="7911732" cy="535172"/>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4" name="Прямоугольник 13"/>
          <p:cNvSpPr/>
          <p:nvPr/>
        </p:nvSpPr>
        <p:spPr>
          <a:xfrm>
            <a:off x="624175" y="2598460"/>
            <a:ext cx="7721164" cy="307777"/>
          </a:xfrm>
          <a:prstGeom prst="rect">
            <a:avLst/>
          </a:prstGeom>
        </p:spPr>
        <p:txBody>
          <a:bodyPr wrap="square">
            <a:spAutoFit/>
          </a:bodyPr>
          <a:lstStyle/>
          <a:p>
            <a:r>
              <a:rPr lang="ru-RU" dirty="0">
                <a:latin typeface="+mj-lt"/>
              </a:rPr>
              <a:t>Недобросовестность действий лизингополучателя</a:t>
            </a:r>
          </a:p>
        </p:txBody>
      </p:sp>
      <p:sp>
        <p:nvSpPr>
          <p:cNvPr id="15" name="Прямоугольник 14"/>
          <p:cNvSpPr/>
          <p:nvPr/>
        </p:nvSpPr>
        <p:spPr>
          <a:xfrm>
            <a:off x="531225" y="3078598"/>
            <a:ext cx="7911732" cy="538887"/>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6" name="Прямоугольник 15"/>
          <p:cNvSpPr/>
          <p:nvPr/>
        </p:nvSpPr>
        <p:spPr>
          <a:xfrm>
            <a:off x="624175" y="3166700"/>
            <a:ext cx="7721164" cy="307777"/>
          </a:xfrm>
          <a:prstGeom prst="rect">
            <a:avLst/>
          </a:prstGeom>
        </p:spPr>
        <p:txBody>
          <a:bodyPr wrap="square">
            <a:spAutoFit/>
          </a:bodyPr>
          <a:lstStyle/>
          <a:p>
            <a:r>
              <a:rPr lang="ru-RU" dirty="0" smtClean="0">
                <a:latin typeface="+mj-lt"/>
              </a:rPr>
              <a:t>Систематический характер нарушения сроков внесения платы за пользование имуществом</a:t>
            </a:r>
            <a:endParaRPr lang="ru-RU" dirty="0">
              <a:latin typeface="+mj-lt"/>
            </a:endParaRPr>
          </a:p>
        </p:txBody>
      </p:sp>
      <p:sp>
        <p:nvSpPr>
          <p:cNvPr id="17" name="Прямоугольник 16"/>
          <p:cNvSpPr/>
          <p:nvPr/>
        </p:nvSpPr>
        <p:spPr>
          <a:xfrm>
            <a:off x="531225" y="3676148"/>
            <a:ext cx="7911732" cy="538887"/>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8" name="Прямоугольник 17"/>
          <p:cNvSpPr/>
          <p:nvPr/>
        </p:nvSpPr>
        <p:spPr>
          <a:xfrm>
            <a:off x="624175" y="3764250"/>
            <a:ext cx="7721164" cy="307777"/>
          </a:xfrm>
          <a:prstGeom prst="rect">
            <a:avLst/>
          </a:prstGeom>
        </p:spPr>
        <p:txBody>
          <a:bodyPr wrap="square">
            <a:spAutoFit/>
          </a:bodyPr>
          <a:lstStyle/>
          <a:p>
            <a:r>
              <a:rPr lang="ru-RU" dirty="0" smtClean="0">
                <a:latin typeface="+mj-lt"/>
              </a:rPr>
              <a:t>Наличие задолженности лизингополучателя перед другими контрагентами</a:t>
            </a:r>
            <a:endParaRPr lang="ru-RU" dirty="0">
              <a:latin typeface="+mj-lt"/>
            </a:endParaRPr>
          </a:p>
        </p:txBody>
      </p:sp>
      <p:sp>
        <p:nvSpPr>
          <p:cNvPr id="19" name="Прямоугольник 18"/>
          <p:cNvSpPr/>
          <p:nvPr/>
        </p:nvSpPr>
        <p:spPr>
          <a:xfrm>
            <a:off x="531225" y="4273698"/>
            <a:ext cx="7911732" cy="1139720"/>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20" name="Прямоугольник 19"/>
          <p:cNvSpPr/>
          <p:nvPr/>
        </p:nvSpPr>
        <p:spPr>
          <a:xfrm>
            <a:off x="624175" y="4366504"/>
            <a:ext cx="7721164" cy="954107"/>
          </a:xfrm>
          <a:prstGeom prst="rect">
            <a:avLst/>
          </a:prstGeom>
        </p:spPr>
        <p:txBody>
          <a:bodyPr wrap="square">
            <a:spAutoFit/>
          </a:bodyPr>
          <a:lstStyle/>
          <a:p>
            <a:r>
              <a:rPr lang="ru-RU" dirty="0" smtClean="0">
                <a:latin typeface="+mj-lt"/>
              </a:rPr>
              <a:t>Недоказанность </a:t>
            </a:r>
            <a:r>
              <a:rPr lang="ru-RU" dirty="0">
                <a:latin typeface="+mj-lt"/>
              </a:rPr>
              <a:t>причинения лизингополучателю значительного имущественного ущерба в результате расторжения договора (значительный ущерб - угроза полного прекращения деятельности лизингополучателя в результате изъятия предмета лизинга либо сокращение деятельности лизингополучателя более чем на 70%).</a:t>
            </a:r>
          </a:p>
        </p:txBody>
      </p:sp>
      <p:sp>
        <p:nvSpPr>
          <p:cNvPr id="21" name="Прямоугольник 20"/>
          <p:cNvSpPr/>
          <p:nvPr/>
        </p:nvSpPr>
        <p:spPr>
          <a:xfrm>
            <a:off x="531225" y="5472081"/>
            <a:ext cx="7911732" cy="684879"/>
          </a:xfrm>
          <a:prstGeom prst="rect">
            <a:avLst/>
          </a:prstGeom>
          <a:solidFill>
            <a:schemeClr val="bg2"/>
          </a:solidFill>
          <a:ln w="317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22" name="Прямоугольник 21"/>
          <p:cNvSpPr/>
          <p:nvPr/>
        </p:nvSpPr>
        <p:spPr>
          <a:xfrm>
            <a:off x="624175" y="5551473"/>
            <a:ext cx="7721164" cy="523220"/>
          </a:xfrm>
          <a:prstGeom prst="rect">
            <a:avLst/>
          </a:prstGeom>
        </p:spPr>
        <p:txBody>
          <a:bodyPr wrap="square">
            <a:spAutoFit/>
          </a:bodyPr>
          <a:lstStyle/>
          <a:p>
            <a:r>
              <a:rPr lang="ru-RU" dirty="0">
                <a:latin typeface="+mj-lt"/>
              </a:rPr>
              <a:t>При расчете соотношения размера задолженности и стоимости предмета лизинга учтены штрафные санкции, начисленные в течение срока действия договора. </a:t>
            </a:r>
          </a:p>
        </p:txBody>
      </p:sp>
    </p:spTree>
    <p:extLst>
      <p:ext uri="{BB962C8B-B14F-4D97-AF65-F5344CB8AC3E}">
        <p14:creationId xmlns:p14="http://schemas.microsoft.com/office/powerpoint/2010/main" val="351600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276999"/>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a:latin typeface="+mn-lt"/>
              </a:rPr>
              <a:t>Включение в расчет сальдо задолженности по лизинговым платежам</a:t>
            </a: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905455"/>
            <a:ext cx="8435759" cy="646290"/>
          </a:xfrm>
          <a:prstGeom prst="rect">
            <a:avLst/>
          </a:prstGeom>
          <a:noFill/>
          <a:ln>
            <a:noFill/>
          </a:ln>
        </p:spPr>
        <p:txBody>
          <a:bodyPr spcFirstLastPara="1" wrap="square" lIns="91425" tIns="45700" rIns="91425" bIns="45700" anchor="ctr" anchorCtr="0">
            <a:spAutoFit/>
          </a:bodyPr>
          <a:lstStyle/>
          <a:p>
            <a:r>
              <a:rPr lang="ru-RU" sz="1200" b="1" dirty="0">
                <a:latin typeface="+mj-lt"/>
              </a:rPr>
              <a:t>Определение ВС РФ от 18 октября 2023 г. № </a:t>
            </a:r>
            <a:r>
              <a:rPr lang="ru-RU" sz="1200" b="1" dirty="0" smtClean="0">
                <a:latin typeface="+mj-lt"/>
              </a:rPr>
              <a:t>305-ЭС23-8962, </a:t>
            </a:r>
            <a:r>
              <a:rPr lang="ru-RU" sz="1200" b="1" dirty="0">
                <a:latin typeface="+mj-lt"/>
              </a:rPr>
              <a:t>Постановление Арбитражного суда Московского округа от 7 февраля 2024 г года по делу N А40-166473/2021</a:t>
            </a:r>
          </a:p>
          <a:p>
            <a:endParaRPr lang="ru-RU" sz="1200" b="1" dirty="0">
              <a:latin typeface="+mj-lt"/>
            </a:endParaRPr>
          </a:p>
        </p:txBody>
      </p:sp>
      <p:sp>
        <p:nvSpPr>
          <p:cNvPr id="8" name="Google Shape;109;p4"/>
          <p:cNvSpPr/>
          <p:nvPr/>
        </p:nvSpPr>
        <p:spPr>
          <a:xfrm>
            <a:off x="432753" y="3774845"/>
            <a:ext cx="8371613" cy="2031285"/>
          </a:xfrm>
          <a:prstGeom prst="rect">
            <a:avLst/>
          </a:prstGeom>
          <a:noFill/>
          <a:ln>
            <a:noFill/>
          </a:ln>
        </p:spPr>
        <p:txBody>
          <a:bodyPr spcFirstLastPara="1" wrap="square" lIns="91425" tIns="45700" rIns="91425" bIns="45700" anchor="ctr" anchorCtr="0">
            <a:spAutoFit/>
          </a:bodyPr>
          <a:lstStyle/>
          <a:p>
            <a:r>
              <a:rPr lang="ru-RU" dirty="0" smtClean="0">
                <a:latin typeface="+mj-lt"/>
              </a:rPr>
              <a:t>Расчет </a:t>
            </a:r>
            <a:r>
              <a:rPr lang="ru-RU" dirty="0">
                <a:latin typeface="+mj-lt"/>
              </a:rPr>
              <a:t>сальдо встречных обязательств, закрепленный в Общих условиях, является обременительным для лизингополучателя, поскольку предусматривает существенно менее выгодный для него вариант определения завершающей обязанности по договору в сравнении с общим подходом, отраженным Постановления № 17</a:t>
            </a:r>
            <a:r>
              <a:rPr lang="ru-RU" dirty="0" smtClean="0">
                <a:latin typeface="+mj-lt"/>
              </a:rPr>
              <a:t>.</a:t>
            </a:r>
          </a:p>
          <a:p>
            <a:endParaRPr lang="ru-RU" dirty="0">
              <a:latin typeface="+mj-lt"/>
            </a:endParaRPr>
          </a:p>
          <a:p>
            <a:r>
              <a:rPr lang="ru-RU" b="1" dirty="0" smtClean="0">
                <a:latin typeface="+mn-lt"/>
              </a:rPr>
              <a:t>Договор </a:t>
            </a:r>
            <a:r>
              <a:rPr lang="ru-RU" b="1" dirty="0">
                <a:latin typeface="+mn-lt"/>
              </a:rPr>
              <a:t>возлагает на лизингополучателя обязанность внесения одного и того же предоставления дважды: </a:t>
            </a:r>
            <a:r>
              <a:rPr lang="ru-RU" dirty="0">
                <a:latin typeface="+mj-lt"/>
              </a:rPr>
              <a:t>возврата финансирования и внесения платы за пользование финансированием, начисленных до дня возврата финансирования, а также задолженности по лизинговым платежам, в объем которой уже частично вошел как возврат финансирования, как и плата за пользованием им за соответствующие </a:t>
            </a:r>
            <a:r>
              <a:rPr lang="ru-RU" dirty="0" smtClean="0">
                <a:latin typeface="+mj-lt"/>
              </a:rPr>
              <a:t>периоды.</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a:latin typeface="+mj-lt"/>
              </a:rPr>
              <a:t>Формула расчета сальдо включающая в представление лизингополучателя задолженности по договору, включая </a:t>
            </a:r>
            <a:r>
              <a:rPr lang="ru-RU" dirty="0" smtClean="0">
                <a:latin typeface="+mj-lt"/>
              </a:rPr>
              <a:t>лизинговые </a:t>
            </a:r>
            <a:r>
              <a:rPr lang="ru-RU" dirty="0" smtClean="0">
                <a:latin typeface="+mj-lt"/>
              </a:rPr>
              <a:t>платежи</a:t>
            </a:r>
            <a:r>
              <a:rPr lang="ru-RU" dirty="0" smtClean="0">
                <a:latin typeface="+mj-lt"/>
              </a:rPr>
              <a:t>.</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32290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smtClean="0">
                <a:latin typeface="+mn-lt"/>
              </a:rPr>
              <a:t>Возврат лизингодателем аванса полученного в счет оплаты не поставленного товара. Практика в пользу лизингодателя. </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1090120"/>
            <a:ext cx="8435759" cy="276959"/>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Постановление Арбитражного суда Северо-Кавказского округа от 7 марта 2024 года по делу № А63-5505/2020 </a:t>
            </a:r>
            <a:endParaRPr lang="ru-RU" sz="1200" b="1" dirty="0">
              <a:latin typeface="+mj-lt"/>
            </a:endParaRPr>
          </a:p>
        </p:txBody>
      </p:sp>
      <p:sp>
        <p:nvSpPr>
          <p:cNvPr id="8" name="Google Shape;109;p4"/>
          <p:cNvSpPr/>
          <p:nvPr/>
        </p:nvSpPr>
        <p:spPr>
          <a:xfrm>
            <a:off x="432753" y="4421176"/>
            <a:ext cx="8371613" cy="738623"/>
          </a:xfrm>
          <a:prstGeom prst="rect">
            <a:avLst/>
          </a:prstGeom>
          <a:noFill/>
          <a:ln>
            <a:noFill/>
          </a:ln>
        </p:spPr>
        <p:txBody>
          <a:bodyPr spcFirstLastPara="1" wrap="square" lIns="91425" tIns="45700" rIns="91425" bIns="45700" anchor="ctr" anchorCtr="0">
            <a:spAutoFit/>
          </a:bodyPr>
          <a:lstStyle/>
          <a:p>
            <a:r>
              <a:rPr lang="ru-RU" dirty="0">
                <a:latin typeface="+mj-lt"/>
              </a:rPr>
              <a:t>Оспариваемые платежи осуществлены лизингополучателем в рамках обязательств по договору лизинга, а у лизингодателя отсутствуют обязательства по возврату полученных от лизингополучателя денежных средств, так как условия их возврата (возврат продавцом полученного по договору поставки) не наступили.</a:t>
            </a:r>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Возврат аванса только после и при условии возврата поставщиком средств, полученных в счет оплаты стоимости предмета лизинга.</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356051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kartinkin.net/pics/uploads/posts/2022-08/thumbs/1659579792_66-kartinkin-net-p-pattern-odnoi-liniei-krasivo-71.png"/>
          <p:cNvPicPr>
            <a:picLocks noChangeAspect="1" noChangeArrowheads="1"/>
          </p:cNvPicPr>
          <p:nvPr/>
        </p:nvPicPr>
        <p:blipFill rotWithShape="1">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40000" contrast="-20000"/>
                    </a14:imgEffect>
                  </a14:imgLayer>
                </a14:imgProps>
              </a:ext>
            </a:extLst>
          </a:blip>
          <a:srcRect r="26571" b="22934"/>
          <a:stretch/>
        </p:blipFill>
        <p:spPr bwMode="auto">
          <a:xfrm>
            <a:off x="0" y="450384"/>
            <a:ext cx="8952411" cy="6263925"/>
          </a:xfrm>
          <a:prstGeom prst="rect">
            <a:avLst/>
          </a:prstGeom>
          <a:noFill/>
        </p:spPr>
      </p:pic>
      <p:sp>
        <p:nvSpPr>
          <p:cNvPr id="4" name="Google Shape;108;p4"/>
          <p:cNvSpPr txBox="1">
            <a:spLocks/>
          </p:cNvSpPr>
          <p:nvPr/>
        </p:nvSpPr>
        <p:spPr>
          <a:xfrm>
            <a:off x="871848" y="309014"/>
            <a:ext cx="8097520" cy="553998"/>
          </a:xfrm>
          <a:prstGeom prst="rect">
            <a:avLst/>
          </a:prstGeom>
          <a:noFill/>
          <a:ln>
            <a:noFill/>
          </a:ln>
        </p:spPr>
        <p:txBody>
          <a:bodyPr spcFirstLastPara="1" wrap="square" lIns="0" tIns="0" rIns="0" bIns="0" anchor="t" anchorCtr="0">
            <a:spAutoFit/>
          </a:bodyPr>
          <a:lstStyle>
            <a:lvl1pPr algn="l" defTabSz="672084" rtl="0" eaLnBrk="1" latinLnBrk="0" hangingPunct="1">
              <a:lnSpc>
                <a:spcPct val="90000"/>
              </a:lnSpc>
              <a:spcBef>
                <a:spcPct val="0"/>
              </a:spcBef>
              <a:buNone/>
              <a:defRPr sz="3234" kern="1200">
                <a:solidFill>
                  <a:schemeClr val="tx1"/>
                </a:solidFill>
                <a:latin typeface="+mj-lt"/>
                <a:ea typeface="+mj-ea"/>
                <a:cs typeface="+mj-cs"/>
              </a:defRPr>
            </a:lvl1pPr>
          </a:lstStyle>
          <a:p>
            <a:pPr>
              <a:spcBef>
                <a:spcPts val="0"/>
              </a:spcBef>
              <a:buClrTx/>
              <a:buFontTx/>
            </a:pPr>
            <a:r>
              <a:rPr lang="ru-RU" sz="2000" b="1" dirty="0" smtClean="0">
                <a:latin typeface="+mn-lt"/>
              </a:rPr>
              <a:t>Возврат лизингодателем аванса полученного в счет оплаты не поставленного товара. Практика в пользу лизингополучателя. </a:t>
            </a:r>
            <a:endParaRPr lang="ru-RU" sz="2000" b="1" dirty="0">
              <a:latin typeface="+mn-lt"/>
            </a:endParaRPr>
          </a:p>
        </p:txBody>
      </p:sp>
      <p:pic>
        <p:nvPicPr>
          <p:cNvPr id="5" name="Рисунок 4">
            <a:extLst>
              <a:ext uri="{FF2B5EF4-FFF2-40B4-BE49-F238E27FC236}">
                <a16:creationId xmlns="" xmlns:a16="http://schemas.microsoft.com/office/drawing/2014/main" id="{8EE6BC6B-0910-4654-8D5D-6A29C5345B3D}"/>
              </a:ext>
            </a:extLst>
          </p:cNvPr>
          <p:cNvPicPr>
            <a:picLocks noChangeAspect="1"/>
          </p:cNvPicPr>
          <p:nvPr/>
        </p:nvPicPr>
        <p:blipFill>
          <a:blip r:embed="rId4" cstate="print">
            <a:extLst>
              <a:ext uri="{28A0092B-C50C-407E-A947-70E740481C1C}">
                <a14:useLocalDpi xmlns:a14="http://schemas.microsoft.com/office/drawing/2010/main" val="0"/>
              </a:ext>
            </a:extLst>
          </a:blip>
          <a:srcRect l="8181" t="11853" r="55812" b="9125"/>
          <a:stretch>
            <a:fillRect/>
          </a:stretch>
        </p:blipFill>
        <p:spPr>
          <a:xfrm>
            <a:off x="279983" y="195486"/>
            <a:ext cx="504056" cy="504056"/>
          </a:xfrm>
          <a:prstGeom prst="rect">
            <a:avLst/>
          </a:prstGeom>
        </p:spPr>
      </p:pic>
      <p:cxnSp>
        <p:nvCxnSpPr>
          <p:cNvPr id="6" name="Прямая соединительная линия 5"/>
          <p:cNvCxnSpPr/>
          <p:nvPr/>
        </p:nvCxnSpPr>
        <p:spPr>
          <a:xfrm>
            <a:off x="148046" y="862149"/>
            <a:ext cx="8656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Google Shape;109;p4"/>
          <p:cNvSpPr/>
          <p:nvPr/>
        </p:nvSpPr>
        <p:spPr>
          <a:xfrm>
            <a:off x="438278" y="997788"/>
            <a:ext cx="8435759" cy="461624"/>
          </a:xfrm>
          <a:prstGeom prst="rect">
            <a:avLst/>
          </a:prstGeom>
          <a:noFill/>
          <a:ln>
            <a:noFill/>
          </a:ln>
        </p:spPr>
        <p:txBody>
          <a:bodyPr spcFirstLastPara="1" wrap="square" lIns="91425" tIns="45700" rIns="91425" bIns="45700" anchor="ctr" anchorCtr="0">
            <a:spAutoFit/>
          </a:bodyPr>
          <a:lstStyle/>
          <a:p>
            <a:r>
              <a:rPr lang="ru-RU" sz="1200" b="1" dirty="0" smtClean="0">
                <a:latin typeface="+mj-lt"/>
              </a:rPr>
              <a:t>Постановление Арбитражного суда Московского округа от 11.04.2024 N Ф05-4077/2024 по делу N А40-124416/2023, Постановление Арбитражного суда Московского округа от 08.04.2024 N Ф05-3884/2024 по делу N А40-285695/2022</a:t>
            </a:r>
            <a:endParaRPr lang="ru-RU" sz="1200" b="1" dirty="0">
              <a:latin typeface="+mj-lt"/>
            </a:endParaRPr>
          </a:p>
        </p:txBody>
      </p:sp>
      <p:sp>
        <p:nvSpPr>
          <p:cNvPr id="8" name="Google Shape;109;p4"/>
          <p:cNvSpPr/>
          <p:nvPr/>
        </p:nvSpPr>
        <p:spPr>
          <a:xfrm>
            <a:off x="432753" y="3774846"/>
            <a:ext cx="8371613" cy="2031285"/>
          </a:xfrm>
          <a:prstGeom prst="rect">
            <a:avLst/>
          </a:prstGeom>
          <a:noFill/>
          <a:ln>
            <a:noFill/>
          </a:ln>
        </p:spPr>
        <p:txBody>
          <a:bodyPr spcFirstLastPara="1" wrap="square" lIns="91425" tIns="45700" rIns="91425" bIns="45700" anchor="ctr" anchorCtr="0">
            <a:spAutoFit/>
          </a:bodyPr>
          <a:lstStyle/>
          <a:p>
            <a:r>
              <a:rPr lang="ru-RU" dirty="0" smtClean="0">
                <a:latin typeface="+mj-lt"/>
              </a:rPr>
              <a:t>Условие, устанавливающее обязанность лизингодателя по возврату аванса лизингополучателю только после получения соответствующих средств от поставщика, нарушает баланс интересов сторон. Оценивая лизингополучателя как слабую сторону договора суды указали, что рассматриваемое условие имеет характер несправедливого, создающего искусственные основания для возможности невозврата денежных средств, оплаченных лизингополучателем. </a:t>
            </a:r>
          </a:p>
          <a:p>
            <a:r>
              <a:rPr lang="ru-RU" dirty="0">
                <a:latin typeface="+mj-lt"/>
              </a:rPr>
              <a:t>Н</a:t>
            </a:r>
            <a:r>
              <a:rPr lang="ru-RU" dirty="0" smtClean="0">
                <a:latin typeface="+mj-lt"/>
              </a:rPr>
              <a:t>аличие </a:t>
            </a:r>
            <a:r>
              <a:rPr lang="ru-RU" dirty="0">
                <a:latin typeface="+mj-lt"/>
              </a:rPr>
              <a:t>вступившего в силу решения о взыскании с поставщика задолженности по договору поставки и открытие исполнительного производства не могут приравниваться к фактическому возврату поставщиком денежных средств. </a:t>
            </a:r>
          </a:p>
          <a:p>
            <a:endParaRPr lang="ru-RU" dirty="0">
              <a:latin typeface="+mj-lt"/>
            </a:endParaRPr>
          </a:p>
        </p:txBody>
      </p:sp>
      <p:sp>
        <p:nvSpPr>
          <p:cNvPr id="9" name="Прямоугольник 8"/>
          <p:cNvSpPr/>
          <p:nvPr/>
        </p:nvSpPr>
        <p:spPr>
          <a:xfrm>
            <a:off x="540073" y="1687468"/>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0" name="Прямоугольник 9"/>
          <p:cNvSpPr/>
          <p:nvPr/>
        </p:nvSpPr>
        <p:spPr>
          <a:xfrm>
            <a:off x="568584" y="1741807"/>
            <a:ext cx="2372028" cy="338554"/>
          </a:xfrm>
          <a:prstGeom prst="rect">
            <a:avLst/>
          </a:prstGeom>
        </p:spPr>
        <p:txBody>
          <a:bodyPr wrap="square">
            <a:spAutoFit/>
          </a:bodyPr>
          <a:lstStyle/>
          <a:p>
            <a:r>
              <a:rPr lang="ru-RU" sz="1600" b="1" dirty="0">
                <a:solidFill>
                  <a:schemeClr val="bg1"/>
                </a:solidFill>
                <a:latin typeface="+mn-lt"/>
              </a:rPr>
              <a:t>Оспариваемое условие: </a:t>
            </a:r>
            <a:endParaRPr lang="ru-RU" sz="1600" dirty="0">
              <a:solidFill>
                <a:schemeClr val="bg1"/>
              </a:solidFill>
            </a:endParaRPr>
          </a:p>
        </p:txBody>
      </p:sp>
      <p:sp>
        <p:nvSpPr>
          <p:cNvPr id="11" name="Прямоугольник 10"/>
          <p:cNvSpPr/>
          <p:nvPr/>
        </p:nvSpPr>
        <p:spPr>
          <a:xfrm>
            <a:off x="432753" y="2283252"/>
            <a:ext cx="8223567" cy="523220"/>
          </a:xfrm>
          <a:prstGeom prst="rect">
            <a:avLst/>
          </a:prstGeom>
        </p:spPr>
        <p:txBody>
          <a:bodyPr wrap="square">
            <a:spAutoFit/>
          </a:bodyPr>
          <a:lstStyle/>
          <a:p>
            <a:r>
              <a:rPr lang="ru-RU" dirty="0" smtClean="0">
                <a:latin typeface="+mj-lt"/>
              </a:rPr>
              <a:t>Возврат аванса только после и при условии возврата поставщиком средств, полученных в счет оплаты стоимости предмета </a:t>
            </a:r>
            <a:r>
              <a:rPr lang="ru-RU" dirty="0">
                <a:latin typeface="+mj-lt"/>
              </a:rPr>
              <a:t>лизинга. Договор лизинга заключен путем закупки у единственного поставщика. </a:t>
            </a:r>
            <a:endParaRPr lang="ru-RU" dirty="0">
              <a:latin typeface="+mj-lt"/>
            </a:endParaRPr>
          </a:p>
        </p:txBody>
      </p:sp>
      <p:sp>
        <p:nvSpPr>
          <p:cNvPr id="12" name="Прямоугольник 11"/>
          <p:cNvSpPr/>
          <p:nvPr/>
        </p:nvSpPr>
        <p:spPr>
          <a:xfrm>
            <a:off x="540073" y="3063890"/>
            <a:ext cx="2377574" cy="454847"/>
          </a:xfrm>
          <a:prstGeom prst="rect">
            <a:avLst/>
          </a:prstGeom>
          <a:gradFill>
            <a:gsLst>
              <a:gs pos="0">
                <a:srgbClr val="67879D">
                  <a:shade val="30000"/>
                  <a:satMod val="115000"/>
                </a:srgbClr>
              </a:gs>
              <a:gs pos="50000">
                <a:srgbClr val="67879D">
                  <a:shade val="67500"/>
                  <a:satMod val="115000"/>
                </a:srgbClr>
              </a:gs>
              <a:gs pos="100000">
                <a:srgbClr val="67879D">
                  <a:shade val="100000"/>
                  <a:satMod val="115000"/>
                </a:srgb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13" name="Прямоугольник 12"/>
          <p:cNvSpPr/>
          <p:nvPr/>
        </p:nvSpPr>
        <p:spPr>
          <a:xfrm>
            <a:off x="568584" y="3118229"/>
            <a:ext cx="2372028" cy="338554"/>
          </a:xfrm>
          <a:prstGeom prst="rect">
            <a:avLst/>
          </a:prstGeom>
        </p:spPr>
        <p:txBody>
          <a:bodyPr wrap="square">
            <a:spAutoFit/>
          </a:bodyPr>
          <a:lstStyle/>
          <a:p>
            <a:r>
              <a:rPr lang="ru-RU" sz="1600" b="1" dirty="0">
                <a:solidFill>
                  <a:schemeClr val="bg1"/>
                </a:solidFill>
                <a:latin typeface="+mn-lt"/>
              </a:rPr>
              <a:t>Позиция </a:t>
            </a:r>
            <a:r>
              <a:rPr lang="ru-RU" sz="1600" b="1" dirty="0" smtClean="0">
                <a:solidFill>
                  <a:schemeClr val="bg1"/>
                </a:solidFill>
                <a:latin typeface="+mn-lt"/>
              </a:rPr>
              <a:t>суда:</a:t>
            </a:r>
            <a:endParaRPr lang="ru-RU" sz="1600" dirty="0">
              <a:solidFill>
                <a:schemeClr val="bg1"/>
              </a:solidFill>
            </a:endParaRPr>
          </a:p>
        </p:txBody>
      </p:sp>
    </p:spTree>
    <p:extLst>
      <p:ext uri="{BB962C8B-B14F-4D97-AF65-F5344CB8AC3E}">
        <p14:creationId xmlns:p14="http://schemas.microsoft.com/office/powerpoint/2010/main" val="146410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5122</TotalTime>
  <Words>2576</Words>
  <Application>Microsoft Office PowerPoint</Application>
  <PresentationFormat>Произвольный</PresentationFormat>
  <Paragraphs>190</Paragraphs>
  <Slides>22</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Calibri</vt:lpstr>
      <vt:lpstr>Calibri Light</vt:lpstr>
      <vt:lpstr>Wingdings</vt:lpstr>
      <vt:lpstr>Тема Office</vt:lpstr>
      <vt:lpstr>Актуальная арбитражная практика по спорам, связанным с признанием недействительными отдельных условий договора лизинга</vt:lpstr>
      <vt:lpstr>Последствия признания договорного условия недействительным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Мониторинг санкций и контрсанкций. Аналитика и прогноз влияния на бизнес в срочной и долгосрочной перспективе.</dc:title>
  <dc:creator>НИП</dc:creator>
  <cp:lastModifiedBy>Stas</cp:lastModifiedBy>
  <cp:revision>104</cp:revision>
  <dcterms:created xsi:type="dcterms:W3CDTF">2012-12-12T15:55:35Z</dcterms:created>
  <dcterms:modified xsi:type="dcterms:W3CDTF">2024-05-22T14:16:00Z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Title</vt:lpwstr>
  </property>
  <property fmtid="{D5CDD505-2E9C-101B-9397-08002B2CF9AE}" pid="3" name="Final">
    <vt:bool>false</vt:bool>
  </property>
  <property fmtid="{D5CDD505-2E9C-101B-9397-08002B2CF9AE}" pid="4" name="Event">
    <vt:lpwstr/>
  </property>
  <property fmtid="{D5CDD505-2E9C-101B-9397-08002B2CF9AE}" pid="5" name="Delivery Date">
    <vt:lpwstr>Дата</vt:lpwstr>
  </property>
  <property fmtid="{D5CDD505-2E9C-101B-9397-08002B2CF9AE}" pid="6" name="docid">
    <vt:lpwstr/>
  </property>
  <property fmtid="{D5CDD505-2E9C-101B-9397-08002B2CF9AE}" pid="7" name="Office2010EditCount">
    <vt:lpwstr>1</vt:lpwstr>
  </property>
  <property fmtid="{D5CDD505-2E9C-101B-9397-08002B2CF9AE}" pid="8" name="Office2003EditCount">
    <vt:lpwstr>0</vt:lpwstr>
  </property>
  <property fmtid="{D5CDD505-2E9C-101B-9397-08002B2CF9AE}" pid="9" name="LastEditedOfficeVersion">
    <vt:lpwstr>Office2010</vt:lpwstr>
  </property>
</Properties>
</file>