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7"/>
  </p:notesMasterIdLst>
  <p:sldIdLst>
    <p:sldId id="388" r:id="rId2"/>
    <p:sldId id="384" r:id="rId3"/>
    <p:sldId id="389"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47" r:id="rId61"/>
    <p:sldId id="448"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 id="464" r:id="rId78"/>
    <p:sldId id="465" r:id="rId79"/>
    <p:sldId id="466" r:id="rId80"/>
    <p:sldId id="467" r:id="rId81"/>
    <p:sldId id="468" r:id="rId82"/>
    <p:sldId id="469" r:id="rId83"/>
    <p:sldId id="470" r:id="rId84"/>
    <p:sldId id="471" r:id="rId85"/>
    <p:sldId id="472" r:id="rId86"/>
    <p:sldId id="473" r:id="rId87"/>
    <p:sldId id="474" r:id="rId88"/>
    <p:sldId id="475" r:id="rId89"/>
    <p:sldId id="476" r:id="rId90"/>
    <p:sldId id="477" r:id="rId91"/>
    <p:sldId id="478" r:id="rId92"/>
    <p:sldId id="479" r:id="rId93"/>
    <p:sldId id="480" r:id="rId94"/>
    <p:sldId id="481" r:id="rId95"/>
    <p:sldId id="482" r:id="rId96"/>
    <p:sldId id="483" r:id="rId97"/>
    <p:sldId id="484" r:id="rId98"/>
    <p:sldId id="485" r:id="rId99"/>
    <p:sldId id="486" r:id="rId100"/>
    <p:sldId id="487" r:id="rId101"/>
    <p:sldId id="488" r:id="rId102"/>
    <p:sldId id="489" r:id="rId103"/>
    <p:sldId id="490" r:id="rId104"/>
    <p:sldId id="491" r:id="rId105"/>
    <p:sldId id="492" r:id="rId106"/>
    <p:sldId id="493" r:id="rId107"/>
    <p:sldId id="494" r:id="rId108"/>
    <p:sldId id="495" r:id="rId109"/>
    <p:sldId id="496" r:id="rId110"/>
    <p:sldId id="497" r:id="rId111"/>
    <p:sldId id="498" r:id="rId112"/>
    <p:sldId id="499" r:id="rId113"/>
    <p:sldId id="500" r:id="rId114"/>
    <p:sldId id="501" r:id="rId115"/>
    <p:sldId id="502" r:id="rId116"/>
    <p:sldId id="503" r:id="rId117"/>
    <p:sldId id="504" r:id="rId118"/>
    <p:sldId id="505" r:id="rId119"/>
    <p:sldId id="506" r:id="rId120"/>
    <p:sldId id="507" r:id="rId121"/>
    <p:sldId id="508" r:id="rId122"/>
    <p:sldId id="509" r:id="rId123"/>
    <p:sldId id="510" r:id="rId124"/>
    <p:sldId id="511" r:id="rId125"/>
    <p:sldId id="512" r:id="rId126"/>
    <p:sldId id="513" r:id="rId127"/>
    <p:sldId id="514" r:id="rId128"/>
    <p:sldId id="515" r:id="rId129"/>
    <p:sldId id="516" r:id="rId130"/>
    <p:sldId id="517" r:id="rId131"/>
    <p:sldId id="518" r:id="rId132"/>
    <p:sldId id="519" r:id="rId133"/>
    <p:sldId id="520" r:id="rId134"/>
    <p:sldId id="521" r:id="rId135"/>
    <p:sldId id="522" r:id="rId136"/>
    <p:sldId id="535" r:id="rId137"/>
    <p:sldId id="536" r:id="rId138"/>
    <p:sldId id="537" r:id="rId139"/>
    <p:sldId id="538" r:id="rId140"/>
    <p:sldId id="539" r:id="rId141"/>
    <p:sldId id="540" r:id="rId142"/>
    <p:sldId id="541" r:id="rId143"/>
    <p:sldId id="542" r:id="rId144"/>
    <p:sldId id="543" r:id="rId145"/>
    <p:sldId id="544" r:id="rId146"/>
    <p:sldId id="545" r:id="rId147"/>
    <p:sldId id="546" r:id="rId148"/>
    <p:sldId id="547" r:id="rId149"/>
    <p:sldId id="548" r:id="rId150"/>
    <p:sldId id="549" r:id="rId151"/>
    <p:sldId id="550" r:id="rId152"/>
    <p:sldId id="551" r:id="rId153"/>
    <p:sldId id="552" r:id="rId154"/>
    <p:sldId id="553" r:id="rId155"/>
    <p:sldId id="554" r:id="rId156"/>
    <p:sldId id="555" r:id="rId157"/>
    <p:sldId id="556" r:id="rId158"/>
    <p:sldId id="557" r:id="rId159"/>
    <p:sldId id="558" r:id="rId160"/>
    <p:sldId id="559" r:id="rId161"/>
    <p:sldId id="560" r:id="rId162"/>
    <p:sldId id="561" r:id="rId163"/>
    <p:sldId id="562" r:id="rId164"/>
    <p:sldId id="563" r:id="rId165"/>
    <p:sldId id="564" r:id="rId166"/>
    <p:sldId id="565" r:id="rId167"/>
    <p:sldId id="566" r:id="rId168"/>
    <p:sldId id="567" r:id="rId169"/>
    <p:sldId id="568" r:id="rId170"/>
    <p:sldId id="569" r:id="rId171"/>
    <p:sldId id="570" r:id="rId172"/>
    <p:sldId id="571" r:id="rId173"/>
    <p:sldId id="572" r:id="rId174"/>
    <p:sldId id="573" r:id="rId175"/>
    <p:sldId id="574" r:id="rId176"/>
    <p:sldId id="575" r:id="rId177"/>
    <p:sldId id="576" r:id="rId178"/>
    <p:sldId id="577" r:id="rId179"/>
    <p:sldId id="578" r:id="rId180"/>
    <p:sldId id="579" r:id="rId181"/>
    <p:sldId id="580" r:id="rId182"/>
    <p:sldId id="581" r:id="rId183"/>
    <p:sldId id="582" r:id="rId184"/>
    <p:sldId id="583" r:id="rId185"/>
    <p:sldId id="584" r:id="rId186"/>
    <p:sldId id="585" r:id="rId187"/>
    <p:sldId id="586" r:id="rId188"/>
    <p:sldId id="587" r:id="rId189"/>
    <p:sldId id="588" r:id="rId190"/>
    <p:sldId id="589" r:id="rId191"/>
    <p:sldId id="590" r:id="rId192"/>
    <p:sldId id="591" r:id="rId193"/>
    <p:sldId id="592" r:id="rId194"/>
    <p:sldId id="593" r:id="rId195"/>
    <p:sldId id="594" r:id="rId196"/>
    <p:sldId id="595" r:id="rId197"/>
    <p:sldId id="596" r:id="rId198"/>
    <p:sldId id="597" r:id="rId199"/>
    <p:sldId id="598" r:id="rId200"/>
    <p:sldId id="599" r:id="rId201"/>
    <p:sldId id="600" r:id="rId202"/>
    <p:sldId id="601" r:id="rId203"/>
    <p:sldId id="602" r:id="rId204"/>
    <p:sldId id="603" r:id="rId205"/>
    <p:sldId id="604" r:id="rId20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84"/>
    <a:srgbClr val="FECE6E"/>
    <a:srgbClr val="FDA81F"/>
    <a:srgbClr val="DAEBFE"/>
    <a:srgbClr val="558BC7"/>
    <a:srgbClr val="CCECFF"/>
    <a:srgbClr val="F6C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1" autoAdjust="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diagrams/_rels/data19.xml.rels><?xml version="1.0" encoding="UTF-8" standalone="yes"?>
<Relationships xmlns="http://schemas.openxmlformats.org/package/2006/relationships"><Relationship Id="rId8" Type="http://schemas.openxmlformats.org/officeDocument/2006/relationships/hyperlink" Target="consultantplus://offline/ref=5CAC20D164F56ECC75FFCD61F1EAE34EB992097F9FA27F938FF73CA2FCF30FFAB9F0D0176E980294r5V3Q" TargetMode="External"/><Relationship Id="rId3" Type="http://schemas.openxmlformats.org/officeDocument/2006/relationships/hyperlink" Target="consultantplus://offline/ref=5CAC20D164F56ECC75FFCD61F1EAE34EB992097F9FA27F938FF73CA2FCF30FFAB9F0D0176E990E98r5V0Q" TargetMode="External"/><Relationship Id="rId7" Type="http://schemas.openxmlformats.org/officeDocument/2006/relationships/hyperlink" Target="consultantplus://offline/ref=5CAC20D164F56ECC75FFCD61F1EAE34EB992097F9FA27F938FF73CA2FCF30FFAB9F0D0176E990F9Dr5V2Q" TargetMode="External"/><Relationship Id="rId2" Type="http://schemas.openxmlformats.org/officeDocument/2006/relationships/hyperlink" Target="consultantplus://offline/ref=5CAC20D164F56ECC75FFCD61F1EAE34EB992097F9FA27F938FF73CA2FCF30FFAB9F0D0176E990E99r5V5Q" TargetMode="External"/><Relationship Id="rId1" Type="http://schemas.openxmlformats.org/officeDocument/2006/relationships/hyperlink" Target="consultantplus://offline/ref=5CAC20D164F56ECC75FFCD61F1EAE34EB992097F9FA27F938FF73CA2FCF30FFAB9F0D0176E990A99r5V2Q" TargetMode="External"/><Relationship Id="rId6" Type="http://schemas.openxmlformats.org/officeDocument/2006/relationships/hyperlink" Target="consultantplus://offline/ref=5CAC20D164F56ECC75FFCD61F1EAE34EB992097F9FA27F938FF73CA2FCF30FFAB9F0D0176E980E9Ar5V4Q" TargetMode="External"/><Relationship Id="rId5" Type="http://schemas.openxmlformats.org/officeDocument/2006/relationships/hyperlink" Target="consultantplus://offline/ref=5CAC20D164F56ECC75FFCD61F1EAE34EB992097F9FA27F938FF73CA2FCF30FFAB9F0D0176E990298r5V2Q" TargetMode="External"/><Relationship Id="rId4" Type="http://schemas.openxmlformats.org/officeDocument/2006/relationships/hyperlink" Target="consultantplus://offline/ref=5CAC20D164F56ECC75FFCD61F1EAE34EB992097F9FA27F938FF73CA2FCF30FFAB9F0D0176E990C9Ar5V5Q" TargetMode="External"/></Relationships>
</file>

<file path=ppt/diagrams/_rels/data20.xml.rels><?xml version="1.0" encoding="UTF-8" standalone="yes"?>
<Relationships xmlns="http://schemas.openxmlformats.org/package/2006/relationships"><Relationship Id="rId3" Type="http://schemas.openxmlformats.org/officeDocument/2006/relationships/hyperlink" Target="consultantplus://offline/ref=53ACC2E93CD5286ABB9169795AF6D5C33C2499844A1F1F23063E52293E9054EC2195DB017D3358FCtBWAQ" TargetMode="External"/><Relationship Id="rId2" Type="http://schemas.openxmlformats.org/officeDocument/2006/relationships/hyperlink" Target="consultantplus://offline/ref=53ACC2E93CD5286ABB9169795AF6D5C33C2499844A1F1F23063E52293E9054EC2195DB017D3354F8tBWEQ" TargetMode="External"/><Relationship Id="rId1" Type="http://schemas.openxmlformats.org/officeDocument/2006/relationships/hyperlink" Target="consultantplus://offline/ref=53ACC2E93CD5286ABB9169795AF6D5C33C2499844A1F1F23063E52293E9054EC2195DB017D3354F9tBW8Q" TargetMode="External"/><Relationship Id="rId4" Type="http://schemas.openxmlformats.org/officeDocument/2006/relationships/hyperlink" Target="consultantplus://offline/ref=53ACC2E93CD5286ABB9169795AF6D5C33C2499844A1F1F23063E52293E9054EC2195DB017D3358F9tBW8Q" TargetMode="External"/></Relationships>
</file>

<file path=ppt/diagrams/_rels/data25.xml.rels><?xml version="1.0" encoding="UTF-8" standalone="yes"?>
<Relationships xmlns="http://schemas.openxmlformats.org/package/2006/relationships"><Relationship Id="rId1" Type="http://schemas.openxmlformats.org/officeDocument/2006/relationships/hyperlink" Target="consultantplus://offline/ref=4F56519F0B9A5901C544CD0F4A2470E2BEE47CA49C698FF13E6CD4E607AE3B88273471F2C8CChEB8S" TargetMode="External"/></Relationships>
</file>

<file path=ppt/diagrams/_rels/drawing19.xml.rels><?xml version="1.0" encoding="UTF-8" standalone="yes"?>
<Relationships xmlns="http://schemas.openxmlformats.org/package/2006/relationships"><Relationship Id="rId8" Type="http://schemas.openxmlformats.org/officeDocument/2006/relationships/hyperlink" Target="consultantplus://offline/ref=5CAC20D164F56ECC75FFCD61F1EAE34EB992097F9FA27F938FF73CA2FCF30FFAB9F0D0176E980294r5V3Q" TargetMode="External"/><Relationship Id="rId3" Type="http://schemas.openxmlformats.org/officeDocument/2006/relationships/hyperlink" Target="consultantplus://offline/ref=5CAC20D164F56ECC75FFCD61F1EAE34EB992097F9FA27F938FF73CA2FCF30FFAB9F0D0176E990E98r5V0Q" TargetMode="External"/><Relationship Id="rId7" Type="http://schemas.openxmlformats.org/officeDocument/2006/relationships/hyperlink" Target="consultantplus://offline/ref=5CAC20D164F56ECC75FFCD61F1EAE34EB992097F9FA27F938FF73CA2FCF30FFAB9F0D0176E990F9Dr5V2Q" TargetMode="External"/><Relationship Id="rId2" Type="http://schemas.openxmlformats.org/officeDocument/2006/relationships/hyperlink" Target="consultantplus://offline/ref=5CAC20D164F56ECC75FFCD61F1EAE34EB992097F9FA27F938FF73CA2FCF30FFAB9F0D0176E990E99r5V5Q" TargetMode="External"/><Relationship Id="rId1" Type="http://schemas.openxmlformats.org/officeDocument/2006/relationships/hyperlink" Target="consultantplus://offline/ref=5CAC20D164F56ECC75FFCD61F1EAE34EB992097F9FA27F938FF73CA2FCF30FFAB9F0D0176E990A99r5V2Q" TargetMode="External"/><Relationship Id="rId6" Type="http://schemas.openxmlformats.org/officeDocument/2006/relationships/hyperlink" Target="consultantplus://offline/ref=5CAC20D164F56ECC75FFCD61F1EAE34EB992097F9FA27F938FF73CA2FCF30FFAB9F0D0176E980E9Ar5V4Q" TargetMode="External"/><Relationship Id="rId5" Type="http://schemas.openxmlformats.org/officeDocument/2006/relationships/hyperlink" Target="consultantplus://offline/ref=5CAC20D164F56ECC75FFCD61F1EAE34EB992097F9FA27F938FF73CA2FCF30FFAB9F0D0176E990298r5V2Q" TargetMode="External"/><Relationship Id="rId4" Type="http://schemas.openxmlformats.org/officeDocument/2006/relationships/hyperlink" Target="consultantplus://offline/ref=5CAC20D164F56ECC75FFCD61F1EAE34EB992097F9FA27F938FF73CA2FCF30FFAB9F0D0176E990C9Ar5V5Q" TargetMode="External"/></Relationships>
</file>

<file path=ppt/diagrams/_rels/drawing20.xml.rels><?xml version="1.0" encoding="UTF-8" standalone="yes"?>
<Relationships xmlns="http://schemas.openxmlformats.org/package/2006/relationships"><Relationship Id="rId3" Type="http://schemas.openxmlformats.org/officeDocument/2006/relationships/hyperlink" Target="consultantplus://offline/ref=53ACC2E93CD5286ABB9169795AF6D5C33C2499844A1F1F23063E52293E9054EC2195DB017D3358FCtBWAQ" TargetMode="External"/><Relationship Id="rId2" Type="http://schemas.openxmlformats.org/officeDocument/2006/relationships/hyperlink" Target="consultantplus://offline/ref=53ACC2E93CD5286ABB9169795AF6D5C33C2499844A1F1F23063E52293E9054EC2195DB017D3354F8tBWEQ" TargetMode="External"/><Relationship Id="rId1" Type="http://schemas.openxmlformats.org/officeDocument/2006/relationships/hyperlink" Target="consultantplus://offline/ref=53ACC2E93CD5286ABB9169795AF6D5C33C2499844A1F1F23063E52293E9054EC2195DB017D3354F9tBW8Q" TargetMode="External"/><Relationship Id="rId4" Type="http://schemas.openxmlformats.org/officeDocument/2006/relationships/hyperlink" Target="consultantplus://offline/ref=53ACC2E93CD5286ABB9169795AF6D5C33C2499844A1F1F23063E52293E9054EC2195DB017D3358F9tBW8Q" TargetMode="External"/></Relationships>
</file>

<file path=ppt/diagrams/_rels/drawing25.xml.rels><?xml version="1.0" encoding="UTF-8" standalone="yes"?>
<Relationships xmlns="http://schemas.openxmlformats.org/package/2006/relationships"><Relationship Id="rId1" Type="http://schemas.openxmlformats.org/officeDocument/2006/relationships/hyperlink" Target="consultantplus://offline/ref=4F56519F0B9A5901C544CD0F4A2470E2BEE47CA49C698FF13E6CD4E607AE3B88273471F2C8CChEB8S"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7D3CB-20F4-4551-8484-AC786F91078E}"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20ADF14B-2F6C-4AFC-B849-215B1EFC3C81}">
      <dgm:prSet/>
      <dgm:spPr/>
      <dgm:t>
        <a:bodyPr/>
        <a:lstStyle/>
        <a:p>
          <a:pPr rtl="0"/>
          <a:r>
            <a:rPr lang="ru-RU" smtClean="0"/>
            <a:t>приобретение продукции или валюты в автоматах;</a:t>
          </a:r>
          <a:endParaRPr lang="ru-RU"/>
        </a:p>
      </dgm:t>
    </dgm:pt>
    <dgm:pt modelId="{AB094405-D867-430E-87A9-DA6028F987A1}" type="parTrans" cxnId="{73343854-71AC-4B77-892E-6587836F9B2D}">
      <dgm:prSet/>
      <dgm:spPr/>
      <dgm:t>
        <a:bodyPr/>
        <a:lstStyle/>
        <a:p>
          <a:endParaRPr lang="ru-RU"/>
        </a:p>
      </dgm:t>
    </dgm:pt>
    <dgm:pt modelId="{B3D0FD02-D0E6-4A03-95EE-89A03DB60C27}" type="sibTrans" cxnId="{73343854-71AC-4B77-892E-6587836F9B2D}">
      <dgm:prSet/>
      <dgm:spPr/>
      <dgm:t>
        <a:bodyPr/>
        <a:lstStyle/>
        <a:p>
          <a:endParaRPr lang="ru-RU"/>
        </a:p>
      </dgm:t>
    </dgm:pt>
    <dgm:pt modelId="{4DAEE2BE-33B0-498A-9E01-3CA09DF655A7}">
      <dgm:prSet/>
      <dgm:spPr/>
      <dgm:t>
        <a:bodyPr/>
        <a:lstStyle/>
        <a:p>
          <a:pPr rtl="0"/>
          <a:r>
            <a:rPr lang="ru-RU" smtClean="0"/>
            <a:t>покупки в супермаркетах в зоне самообслуживания;</a:t>
          </a:r>
          <a:endParaRPr lang="ru-RU"/>
        </a:p>
      </dgm:t>
    </dgm:pt>
    <dgm:pt modelId="{84ABA390-7028-40CD-80A0-67109C6154AC}" type="parTrans" cxnId="{2F90EFEB-3BC2-4BD1-95FF-5DF73D09F537}">
      <dgm:prSet/>
      <dgm:spPr/>
      <dgm:t>
        <a:bodyPr/>
        <a:lstStyle/>
        <a:p>
          <a:endParaRPr lang="ru-RU"/>
        </a:p>
      </dgm:t>
    </dgm:pt>
    <dgm:pt modelId="{D4DDE30D-C6A0-4D01-A652-EAAC6AAF665E}" type="sibTrans" cxnId="{2F90EFEB-3BC2-4BD1-95FF-5DF73D09F537}">
      <dgm:prSet/>
      <dgm:spPr/>
      <dgm:t>
        <a:bodyPr/>
        <a:lstStyle/>
        <a:p>
          <a:endParaRPr lang="ru-RU"/>
        </a:p>
      </dgm:t>
    </dgm:pt>
    <dgm:pt modelId="{F4821833-6101-4F2B-AF4D-91EA8CC6C359}">
      <dgm:prSet/>
      <dgm:spPr/>
      <dgm:t>
        <a:bodyPr/>
        <a:lstStyle/>
        <a:p>
          <a:pPr rtl="0"/>
          <a:r>
            <a:rPr lang="ru-RU" smtClean="0"/>
            <a:t>оплата проезда в общественном транспорте;</a:t>
          </a:r>
          <a:endParaRPr lang="ru-RU"/>
        </a:p>
      </dgm:t>
    </dgm:pt>
    <dgm:pt modelId="{B55A465C-DE24-494D-A5F6-4219505E2108}" type="parTrans" cxnId="{8A2EBBAF-5841-408B-8627-C5445B1111A6}">
      <dgm:prSet/>
      <dgm:spPr/>
      <dgm:t>
        <a:bodyPr/>
        <a:lstStyle/>
        <a:p>
          <a:endParaRPr lang="ru-RU"/>
        </a:p>
      </dgm:t>
    </dgm:pt>
    <dgm:pt modelId="{249D651B-FCC9-4B4A-B962-FC02141F04B6}" type="sibTrans" cxnId="{8A2EBBAF-5841-408B-8627-C5445B1111A6}">
      <dgm:prSet/>
      <dgm:spPr/>
      <dgm:t>
        <a:bodyPr/>
        <a:lstStyle/>
        <a:p>
          <a:endParaRPr lang="ru-RU"/>
        </a:p>
      </dgm:t>
    </dgm:pt>
    <dgm:pt modelId="{03E18A8A-19FD-4A67-AF98-B91FC91D7F3B}">
      <dgm:prSet/>
      <dgm:spPr/>
      <dgm:t>
        <a:bodyPr/>
        <a:lstStyle/>
        <a:p>
          <a:pPr rtl="0"/>
          <a:r>
            <a:rPr lang="ru-RU" smtClean="0"/>
            <a:t>дарственная посредством символического вручения ключей или прав (оценочная стоимость вручаемого имущества до 10 тыс. руб.);</a:t>
          </a:r>
          <a:endParaRPr lang="ru-RU"/>
        </a:p>
      </dgm:t>
    </dgm:pt>
    <dgm:pt modelId="{BA88300C-B2CC-4DBD-8B8F-0E509E8D2F04}" type="parTrans" cxnId="{FD48B7F9-BCA5-4967-80BB-0A313AFB8E8B}">
      <dgm:prSet/>
      <dgm:spPr/>
      <dgm:t>
        <a:bodyPr/>
        <a:lstStyle/>
        <a:p>
          <a:endParaRPr lang="ru-RU"/>
        </a:p>
      </dgm:t>
    </dgm:pt>
    <dgm:pt modelId="{01DCCB50-8054-4FBA-8B27-64E221CD0663}" type="sibTrans" cxnId="{FD48B7F9-BCA5-4967-80BB-0A313AFB8E8B}">
      <dgm:prSet/>
      <dgm:spPr/>
      <dgm:t>
        <a:bodyPr/>
        <a:lstStyle/>
        <a:p>
          <a:endParaRPr lang="ru-RU"/>
        </a:p>
      </dgm:t>
    </dgm:pt>
    <dgm:pt modelId="{0083F9A2-3BA0-4736-9108-DC1A661B3067}">
      <dgm:prSet/>
      <dgm:spPr/>
      <dgm:t>
        <a:bodyPr/>
        <a:lstStyle/>
        <a:p>
          <a:pPr rtl="0"/>
          <a:r>
            <a:rPr lang="ru-RU" smtClean="0"/>
            <a:t>фактическое вступление в права наследования;</a:t>
          </a:r>
          <a:endParaRPr lang="ru-RU"/>
        </a:p>
      </dgm:t>
    </dgm:pt>
    <dgm:pt modelId="{7BEE80EC-B849-4BDA-9FD4-2CB41FAE6619}" type="parTrans" cxnId="{12D230C0-040C-4FB8-BB12-9112A99C9B0E}">
      <dgm:prSet/>
      <dgm:spPr/>
      <dgm:t>
        <a:bodyPr/>
        <a:lstStyle/>
        <a:p>
          <a:endParaRPr lang="ru-RU"/>
        </a:p>
      </dgm:t>
    </dgm:pt>
    <dgm:pt modelId="{907645EE-2E9D-45B6-B1FC-C8F17A4F1317}" type="sibTrans" cxnId="{12D230C0-040C-4FB8-BB12-9112A99C9B0E}">
      <dgm:prSet/>
      <dgm:spPr/>
      <dgm:t>
        <a:bodyPr/>
        <a:lstStyle/>
        <a:p>
          <a:endParaRPr lang="ru-RU"/>
        </a:p>
      </dgm:t>
    </dgm:pt>
    <dgm:pt modelId="{2DD6CA07-93C9-44C3-8D1A-7CF50C9D3B3A}">
      <dgm:prSet/>
      <dgm:spPr/>
      <dgm:t>
        <a:bodyPr/>
        <a:lstStyle/>
        <a:p>
          <a:pPr rtl="0"/>
          <a:r>
            <a:rPr lang="ru-RU" smtClean="0"/>
            <a:t>согласие на сотрудничество с интернет-магазином путем клика по соответствующему полю;</a:t>
          </a:r>
          <a:endParaRPr lang="ru-RU"/>
        </a:p>
      </dgm:t>
    </dgm:pt>
    <dgm:pt modelId="{019F040F-DE0E-4761-AA15-1C492201F1DB}" type="parTrans" cxnId="{3563EEE7-BD30-4A9E-A9C4-3EBAF52124BA}">
      <dgm:prSet/>
      <dgm:spPr/>
      <dgm:t>
        <a:bodyPr/>
        <a:lstStyle/>
        <a:p>
          <a:endParaRPr lang="ru-RU"/>
        </a:p>
      </dgm:t>
    </dgm:pt>
    <dgm:pt modelId="{F6D8F698-A0D5-4234-8E78-0FFBF5CB934F}" type="sibTrans" cxnId="{3563EEE7-BD30-4A9E-A9C4-3EBAF52124BA}">
      <dgm:prSet/>
      <dgm:spPr/>
      <dgm:t>
        <a:bodyPr/>
        <a:lstStyle/>
        <a:p>
          <a:endParaRPr lang="ru-RU"/>
        </a:p>
      </dgm:t>
    </dgm:pt>
    <dgm:pt modelId="{E45E0003-C82C-44C8-AA22-118F9624B55B}">
      <dgm:prSet/>
      <dgm:spPr/>
      <dgm:t>
        <a:bodyPr/>
        <a:lstStyle/>
        <a:p>
          <a:pPr rtl="0"/>
          <a:r>
            <a:rPr lang="ru-RU" smtClean="0"/>
            <a:t>оплата услуг без составления договора.</a:t>
          </a:r>
          <a:endParaRPr lang="ru-RU"/>
        </a:p>
      </dgm:t>
    </dgm:pt>
    <dgm:pt modelId="{FCD5B9BD-044A-46B3-82B6-9D3716B36CB4}" type="parTrans" cxnId="{8C8026F1-7385-4ADC-81BD-478DF0ED64D5}">
      <dgm:prSet/>
      <dgm:spPr/>
      <dgm:t>
        <a:bodyPr/>
        <a:lstStyle/>
        <a:p>
          <a:endParaRPr lang="ru-RU"/>
        </a:p>
      </dgm:t>
    </dgm:pt>
    <dgm:pt modelId="{6BF8A0B3-4BB3-4010-9C10-AC58999950A8}" type="sibTrans" cxnId="{8C8026F1-7385-4ADC-81BD-478DF0ED64D5}">
      <dgm:prSet/>
      <dgm:spPr/>
      <dgm:t>
        <a:bodyPr/>
        <a:lstStyle/>
        <a:p>
          <a:endParaRPr lang="ru-RU"/>
        </a:p>
      </dgm:t>
    </dgm:pt>
    <dgm:pt modelId="{878FEF1A-7DFD-4064-A408-F900B5B6B5CA}" type="pres">
      <dgm:prSet presAssocID="{4297D3CB-20F4-4551-8484-AC786F91078E}" presName="linear" presStyleCnt="0">
        <dgm:presLayoutVars>
          <dgm:animLvl val="lvl"/>
          <dgm:resizeHandles val="exact"/>
        </dgm:presLayoutVars>
      </dgm:prSet>
      <dgm:spPr/>
      <dgm:t>
        <a:bodyPr/>
        <a:lstStyle/>
        <a:p>
          <a:endParaRPr lang="ru-RU"/>
        </a:p>
      </dgm:t>
    </dgm:pt>
    <dgm:pt modelId="{107DE41F-265B-452A-B474-1CD42DF746E4}" type="pres">
      <dgm:prSet presAssocID="{20ADF14B-2F6C-4AFC-B849-215B1EFC3C81}" presName="parentText" presStyleLbl="node1" presStyleIdx="0" presStyleCnt="7">
        <dgm:presLayoutVars>
          <dgm:chMax val="0"/>
          <dgm:bulletEnabled val="1"/>
        </dgm:presLayoutVars>
      </dgm:prSet>
      <dgm:spPr/>
      <dgm:t>
        <a:bodyPr/>
        <a:lstStyle/>
        <a:p>
          <a:endParaRPr lang="ru-RU"/>
        </a:p>
      </dgm:t>
    </dgm:pt>
    <dgm:pt modelId="{B88FFBC0-4EA7-4E44-8266-287E7F12293D}" type="pres">
      <dgm:prSet presAssocID="{B3D0FD02-D0E6-4A03-95EE-89A03DB60C27}" presName="spacer" presStyleCnt="0"/>
      <dgm:spPr/>
    </dgm:pt>
    <dgm:pt modelId="{4B46835F-37A9-470B-905E-CDA2E10594B8}" type="pres">
      <dgm:prSet presAssocID="{4DAEE2BE-33B0-498A-9E01-3CA09DF655A7}" presName="parentText" presStyleLbl="node1" presStyleIdx="1" presStyleCnt="7">
        <dgm:presLayoutVars>
          <dgm:chMax val="0"/>
          <dgm:bulletEnabled val="1"/>
        </dgm:presLayoutVars>
      </dgm:prSet>
      <dgm:spPr/>
      <dgm:t>
        <a:bodyPr/>
        <a:lstStyle/>
        <a:p>
          <a:endParaRPr lang="ru-RU"/>
        </a:p>
      </dgm:t>
    </dgm:pt>
    <dgm:pt modelId="{C76EF37F-F3AC-4F96-8CC8-EAFB62D459AF}" type="pres">
      <dgm:prSet presAssocID="{D4DDE30D-C6A0-4D01-A652-EAAC6AAF665E}" presName="spacer" presStyleCnt="0"/>
      <dgm:spPr/>
    </dgm:pt>
    <dgm:pt modelId="{F83786E7-358B-4FEB-B298-C7D87F4F8F03}" type="pres">
      <dgm:prSet presAssocID="{F4821833-6101-4F2B-AF4D-91EA8CC6C359}" presName="parentText" presStyleLbl="node1" presStyleIdx="2" presStyleCnt="7">
        <dgm:presLayoutVars>
          <dgm:chMax val="0"/>
          <dgm:bulletEnabled val="1"/>
        </dgm:presLayoutVars>
      </dgm:prSet>
      <dgm:spPr/>
      <dgm:t>
        <a:bodyPr/>
        <a:lstStyle/>
        <a:p>
          <a:endParaRPr lang="ru-RU"/>
        </a:p>
      </dgm:t>
    </dgm:pt>
    <dgm:pt modelId="{865D22BD-19C9-4CA5-8C4E-67BA1B0E2889}" type="pres">
      <dgm:prSet presAssocID="{249D651B-FCC9-4B4A-B962-FC02141F04B6}" presName="spacer" presStyleCnt="0"/>
      <dgm:spPr/>
    </dgm:pt>
    <dgm:pt modelId="{E84ABCE8-21E4-4E51-BBCF-89A9E5446D2D}" type="pres">
      <dgm:prSet presAssocID="{03E18A8A-19FD-4A67-AF98-B91FC91D7F3B}" presName="parentText" presStyleLbl="node1" presStyleIdx="3" presStyleCnt="7">
        <dgm:presLayoutVars>
          <dgm:chMax val="0"/>
          <dgm:bulletEnabled val="1"/>
        </dgm:presLayoutVars>
      </dgm:prSet>
      <dgm:spPr/>
      <dgm:t>
        <a:bodyPr/>
        <a:lstStyle/>
        <a:p>
          <a:endParaRPr lang="ru-RU"/>
        </a:p>
      </dgm:t>
    </dgm:pt>
    <dgm:pt modelId="{4523CF4A-228F-42AE-A1C9-C40FFAD5B6B5}" type="pres">
      <dgm:prSet presAssocID="{01DCCB50-8054-4FBA-8B27-64E221CD0663}" presName="spacer" presStyleCnt="0"/>
      <dgm:spPr/>
    </dgm:pt>
    <dgm:pt modelId="{171BD3C6-AE2A-455F-A256-75190AF409F2}" type="pres">
      <dgm:prSet presAssocID="{0083F9A2-3BA0-4736-9108-DC1A661B3067}" presName="parentText" presStyleLbl="node1" presStyleIdx="4" presStyleCnt="7">
        <dgm:presLayoutVars>
          <dgm:chMax val="0"/>
          <dgm:bulletEnabled val="1"/>
        </dgm:presLayoutVars>
      </dgm:prSet>
      <dgm:spPr/>
      <dgm:t>
        <a:bodyPr/>
        <a:lstStyle/>
        <a:p>
          <a:endParaRPr lang="ru-RU"/>
        </a:p>
      </dgm:t>
    </dgm:pt>
    <dgm:pt modelId="{D7DFEB46-2199-4BC4-A97C-3D01601D26D9}" type="pres">
      <dgm:prSet presAssocID="{907645EE-2E9D-45B6-B1FC-C8F17A4F1317}" presName="spacer" presStyleCnt="0"/>
      <dgm:spPr/>
    </dgm:pt>
    <dgm:pt modelId="{A97188C9-CC29-4FA6-8106-9BDF2E426528}" type="pres">
      <dgm:prSet presAssocID="{2DD6CA07-93C9-44C3-8D1A-7CF50C9D3B3A}" presName="parentText" presStyleLbl="node1" presStyleIdx="5" presStyleCnt="7">
        <dgm:presLayoutVars>
          <dgm:chMax val="0"/>
          <dgm:bulletEnabled val="1"/>
        </dgm:presLayoutVars>
      </dgm:prSet>
      <dgm:spPr/>
      <dgm:t>
        <a:bodyPr/>
        <a:lstStyle/>
        <a:p>
          <a:endParaRPr lang="ru-RU"/>
        </a:p>
      </dgm:t>
    </dgm:pt>
    <dgm:pt modelId="{F227EF19-5C8D-4F03-811E-73EBA979A07A}" type="pres">
      <dgm:prSet presAssocID="{F6D8F698-A0D5-4234-8E78-0FFBF5CB934F}" presName="spacer" presStyleCnt="0"/>
      <dgm:spPr/>
    </dgm:pt>
    <dgm:pt modelId="{EE25B35D-6868-4199-B113-B9DA885A00FA}" type="pres">
      <dgm:prSet presAssocID="{E45E0003-C82C-44C8-AA22-118F9624B55B}" presName="parentText" presStyleLbl="node1" presStyleIdx="6" presStyleCnt="7">
        <dgm:presLayoutVars>
          <dgm:chMax val="0"/>
          <dgm:bulletEnabled val="1"/>
        </dgm:presLayoutVars>
      </dgm:prSet>
      <dgm:spPr/>
      <dgm:t>
        <a:bodyPr/>
        <a:lstStyle/>
        <a:p>
          <a:endParaRPr lang="ru-RU"/>
        </a:p>
      </dgm:t>
    </dgm:pt>
  </dgm:ptLst>
  <dgm:cxnLst>
    <dgm:cxn modelId="{2F90EFEB-3BC2-4BD1-95FF-5DF73D09F537}" srcId="{4297D3CB-20F4-4551-8484-AC786F91078E}" destId="{4DAEE2BE-33B0-498A-9E01-3CA09DF655A7}" srcOrd="1" destOrd="0" parTransId="{84ABA390-7028-40CD-80A0-67109C6154AC}" sibTransId="{D4DDE30D-C6A0-4D01-A652-EAAC6AAF665E}"/>
    <dgm:cxn modelId="{B6DEF0EA-8626-4BE4-9CED-604951858672}" type="presOf" srcId="{E45E0003-C82C-44C8-AA22-118F9624B55B}" destId="{EE25B35D-6868-4199-B113-B9DA885A00FA}" srcOrd="0" destOrd="0" presId="urn:microsoft.com/office/officeart/2005/8/layout/vList2"/>
    <dgm:cxn modelId="{8EAABA3A-1CA3-4CC9-981C-F32B96310730}" type="presOf" srcId="{2DD6CA07-93C9-44C3-8D1A-7CF50C9D3B3A}" destId="{A97188C9-CC29-4FA6-8106-9BDF2E426528}" srcOrd="0" destOrd="0" presId="urn:microsoft.com/office/officeart/2005/8/layout/vList2"/>
    <dgm:cxn modelId="{EE6B2282-7ACA-4873-AC38-F5D9912DAA8B}" type="presOf" srcId="{03E18A8A-19FD-4A67-AF98-B91FC91D7F3B}" destId="{E84ABCE8-21E4-4E51-BBCF-89A9E5446D2D}" srcOrd="0" destOrd="0" presId="urn:microsoft.com/office/officeart/2005/8/layout/vList2"/>
    <dgm:cxn modelId="{C122B3B9-CB76-4600-B85C-6EBC39BD9756}" type="presOf" srcId="{4DAEE2BE-33B0-498A-9E01-3CA09DF655A7}" destId="{4B46835F-37A9-470B-905E-CDA2E10594B8}" srcOrd="0" destOrd="0" presId="urn:microsoft.com/office/officeart/2005/8/layout/vList2"/>
    <dgm:cxn modelId="{C1281C4C-F5B6-4D62-947E-AE1F67BC3E39}" type="presOf" srcId="{0083F9A2-3BA0-4736-9108-DC1A661B3067}" destId="{171BD3C6-AE2A-455F-A256-75190AF409F2}" srcOrd="0" destOrd="0" presId="urn:microsoft.com/office/officeart/2005/8/layout/vList2"/>
    <dgm:cxn modelId="{12D230C0-040C-4FB8-BB12-9112A99C9B0E}" srcId="{4297D3CB-20F4-4551-8484-AC786F91078E}" destId="{0083F9A2-3BA0-4736-9108-DC1A661B3067}" srcOrd="4" destOrd="0" parTransId="{7BEE80EC-B849-4BDA-9FD4-2CB41FAE6619}" sibTransId="{907645EE-2E9D-45B6-B1FC-C8F17A4F1317}"/>
    <dgm:cxn modelId="{0DA65ED0-B730-4879-B16F-A179A5242176}" type="presOf" srcId="{4297D3CB-20F4-4551-8484-AC786F91078E}" destId="{878FEF1A-7DFD-4064-A408-F900B5B6B5CA}" srcOrd="0" destOrd="0" presId="urn:microsoft.com/office/officeart/2005/8/layout/vList2"/>
    <dgm:cxn modelId="{3563EEE7-BD30-4A9E-A9C4-3EBAF52124BA}" srcId="{4297D3CB-20F4-4551-8484-AC786F91078E}" destId="{2DD6CA07-93C9-44C3-8D1A-7CF50C9D3B3A}" srcOrd="5" destOrd="0" parTransId="{019F040F-DE0E-4761-AA15-1C492201F1DB}" sibTransId="{F6D8F698-A0D5-4234-8E78-0FFBF5CB934F}"/>
    <dgm:cxn modelId="{8C8026F1-7385-4ADC-81BD-478DF0ED64D5}" srcId="{4297D3CB-20F4-4551-8484-AC786F91078E}" destId="{E45E0003-C82C-44C8-AA22-118F9624B55B}" srcOrd="6" destOrd="0" parTransId="{FCD5B9BD-044A-46B3-82B6-9D3716B36CB4}" sibTransId="{6BF8A0B3-4BB3-4010-9C10-AC58999950A8}"/>
    <dgm:cxn modelId="{069A5744-26E0-4BEF-B2B7-4E21BEB5BC63}" type="presOf" srcId="{F4821833-6101-4F2B-AF4D-91EA8CC6C359}" destId="{F83786E7-358B-4FEB-B298-C7D87F4F8F03}" srcOrd="0" destOrd="0" presId="urn:microsoft.com/office/officeart/2005/8/layout/vList2"/>
    <dgm:cxn modelId="{73343854-71AC-4B77-892E-6587836F9B2D}" srcId="{4297D3CB-20F4-4551-8484-AC786F91078E}" destId="{20ADF14B-2F6C-4AFC-B849-215B1EFC3C81}" srcOrd="0" destOrd="0" parTransId="{AB094405-D867-430E-87A9-DA6028F987A1}" sibTransId="{B3D0FD02-D0E6-4A03-95EE-89A03DB60C27}"/>
    <dgm:cxn modelId="{AC46400F-1047-4495-8179-62173F03BAC8}" type="presOf" srcId="{20ADF14B-2F6C-4AFC-B849-215B1EFC3C81}" destId="{107DE41F-265B-452A-B474-1CD42DF746E4}" srcOrd="0" destOrd="0" presId="urn:microsoft.com/office/officeart/2005/8/layout/vList2"/>
    <dgm:cxn modelId="{FD48B7F9-BCA5-4967-80BB-0A313AFB8E8B}" srcId="{4297D3CB-20F4-4551-8484-AC786F91078E}" destId="{03E18A8A-19FD-4A67-AF98-B91FC91D7F3B}" srcOrd="3" destOrd="0" parTransId="{BA88300C-B2CC-4DBD-8B8F-0E509E8D2F04}" sibTransId="{01DCCB50-8054-4FBA-8B27-64E221CD0663}"/>
    <dgm:cxn modelId="{8A2EBBAF-5841-408B-8627-C5445B1111A6}" srcId="{4297D3CB-20F4-4551-8484-AC786F91078E}" destId="{F4821833-6101-4F2B-AF4D-91EA8CC6C359}" srcOrd="2" destOrd="0" parTransId="{B55A465C-DE24-494D-A5F6-4219505E2108}" sibTransId="{249D651B-FCC9-4B4A-B962-FC02141F04B6}"/>
    <dgm:cxn modelId="{7986DF16-40AF-4BC3-BE8E-05C1FB1C0CA9}" type="presParOf" srcId="{878FEF1A-7DFD-4064-A408-F900B5B6B5CA}" destId="{107DE41F-265B-452A-B474-1CD42DF746E4}" srcOrd="0" destOrd="0" presId="urn:microsoft.com/office/officeart/2005/8/layout/vList2"/>
    <dgm:cxn modelId="{AACA46A6-6F21-4364-B495-EAA00C819D3E}" type="presParOf" srcId="{878FEF1A-7DFD-4064-A408-F900B5B6B5CA}" destId="{B88FFBC0-4EA7-4E44-8266-287E7F12293D}" srcOrd="1" destOrd="0" presId="urn:microsoft.com/office/officeart/2005/8/layout/vList2"/>
    <dgm:cxn modelId="{E4C91EE3-60F5-4AEB-9E05-F37151184C1B}" type="presParOf" srcId="{878FEF1A-7DFD-4064-A408-F900B5B6B5CA}" destId="{4B46835F-37A9-470B-905E-CDA2E10594B8}" srcOrd="2" destOrd="0" presId="urn:microsoft.com/office/officeart/2005/8/layout/vList2"/>
    <dgm:cxn modelId="{3657F79E-63DE-4F0C-B4CC-280AC6DC3B1B}" type="presParOf" srcId="{878FEF1A-7DFD-4064-A408-F900B5B6B5CA}" destId="{C76EF37F-F3AC-4F96-8CC8-EAFB62D459AF}" srcOrd="3" destOrd="0" presId="urn:microsoft.com/office/officeart/2005/8/layout/vList2"/>
    <dgm:cxn modelId="{6C2A5523-830B-4506-9ABC-966BC49AFB54}" type="presParOf" srcId="{878FEF1A-7DFD-4064-A408-F900B5B6B5CA}" destId="{F83786E7-358B-4FEB-B298-C7D87F4F8F03}" srcOrd="4" destOrd="0" presId="urn:microsoft.com/office/officeart/2005/8/layout/vList2"/>
    <dgm:cxn modelId="{32B90B0B-7638-48E0-A018-D9D3B339334B}" type="presParOf" srcId="{878FEF1A-7DFD-4064-A408-F900B5B6B5CA}" destId="{865D22BD-19C9-4CA5-8C4E-67BA1B0E2889}" srcOrd="5" destOrd="0" presId="urn:microsoft.com/office/officeart/2005/8/layout/vList2"/>
    <dgm:cxn modelId="{AD711C7D-72DE-4F8C-BD82-6112C242E07D}" type="presParOf" srcId="{878FEF1A-7DFD-4064-A408-F900B5B6B5CA}" destId="{E84ABCE8-21E4-4E51-BBCF-89A9E5446D2D}" srcOrd="6" destOrd="0" presId="urn:microsoft.com/office/officeart/2005/8/layout/vList2"/>
    <dgm:cxn modelId="{D2B6787C-6700-49E3-8C40-E88228ABD23E}" type="presParOf" srcId="{878FEF1A-7DFD-4064-A408-F900B5B6B5CA}" destId="{4523CF4A-228F-42AE-A1C9-C40FFAD5B6B5}" srcOrd="7" destOrd="0" presId="urn:microsoft.com/office/officeart/2005/8/layout/vList2"/>
    <dgm:cxn modelId="{8D82F5CC-E98A-43C0-ACEF-116676FA59D3}" type="presParOf" srcId="{878FEF1A-7DFD-4064-A408-F900B5B6B5CA}" destId="{171BD3C6-AE2A-455F-A256-75190AF409F2}" srcOrd="8" destOrd="0" presId="urn:microsoft.com/office/officeart/2005/8/layout/vList2"/>
    <dgm:cxn modelId="{D3EAA53A-BC25-4D39-9820-9A1E3F4656CA}" type="presParOf" srcId="{878FEF1A-7DFD-4064-A408-F900B5B6B5CA}" destId="{D7DFEB46-2199-4BC4-A97C-3D01601D26D9}" srcOrd="9" destOrd="0" presId="urn:microsoft.com/office/officeart/2005/8/layout/vList2"/>
    <dgm:cxn modelId="{99163288-78ED-40BF-A1C4-87DEA0B60BA0}" type="presParOf" srcId="{878FEF1A-7DFD-4064-A408-F900B5B6B5CA}" destId="{A97188C9-CC29-4FA6-8106-9BDF2E426528}" srcOrd="10" destOrd="0" presId="urn:microsoft.com/office/officeart/2005/8/layout/vList2"/>
    <dgm:cxn modelId="{E17F632A-F8A9-45B7-8113-68434F4571A3}" type="presParOf" srcId="{878FEF1A-7DFD-4064-A408-F900B5B6B5CA}" destId="{F227EF19-5C8D-4F03-811E-73EBA979A07A}" srcOrd="11" destOrd="0" presId="urn:microsoft.com/office/officeart/2005/8/layout/vList2"/>
    <dgm:cxn modelId="{0FF17D5D-9D02-40A6-B3A0-272FF11662FD}" type="presParOf" srcId="{878FEF1A-7DFD-4064-A408-F900B5B6B5CA}" destId="{EE25B35D-6868-4199-B113-B9DA885A00F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85F842-4E5E-4317-A9D4-5A8925EBDC2A}"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ru-RU"/>
        </a:p>
      </dgm:t>
    </dgm:pt>
    <dgm:pt modelId="{0516B9AA-1AD3-451F-B7D4-48C736CAF241}">
      <dgm:prSet/>
      <dgm:spPr/>
      <dgm:t>
        <a:bodyPr/>
        <a:lstStyle/>
        <a:p>
          <a:pPr rtl="0"/>
          <a:r>
            <a:rPr lang="ru-RU" dirty="0" smtClean="0"/>
            <a:t>1. Организации признаются взаимозависимыми, если одна из них прямо и (или) косвенно участвует в другой и доля такого участия составляет более 25% (ранее достаточно было 20%).</a:t>
          </a:r>
          <a:endParaRPr lang="ru-RU" dirty="0"/>
        </a:p>
      </dgm:t>
    </dgm:pt>
    <dgm:pt modelId="{DE79A26A-3296-441B-AF85-E14F8F74F19D}" type="parTrans" cxnId="{2F3C080E-E02B-4FF2-A875-20FB70CFAEA6}">
      <dgm:prSet/>
      <dgm:spPr/>
      <dgm:t>
        <a:bodyPr/>
        <a:lstStyle/>
        <a:p>
          <a:endParaRPr lang="ru-RU"/>
        </a:p>
      </dgm:t>
    </dgm:pt>
    <dgm:pt modelId="{1D92C6A3-FE39-481B-A068-C5D9239E2B46}" type="sibTrans" cxnId="{2F3C080E-E02B-4FF2-A875-20FB70CFAEA6}">
      <dgm:prSet/>
      <dgm:spPr/>
      <dgm:t>
        <a:bodyPr/>
        <a:lstStyle/>
        <a:p>
          <a:endParaRPr lang="ru-RU"/>
        </a:p>
      </dgm:t>
    </dgm:pt>
    <dgm:pt modelId="{E1400358-753E-46C5-BC88-43774F771EC2}">
      <dgm:prSet/>
      <dgm:spPr/>
      <dgm:t>
        <a:bodyPr/>
        <a:lstStyle/>
        <a:p>
          <a:pPr rtl="0"/>
          <a:r>
            <a:rPr lang="ru-RU" dirty="0" smtClean="0"/>
            <a:t>2. Организации могут быть признаны взаимозависимыми, если у них есть общие учредители. </a:t>
          </a:r>
          <a:endParaRPr lang="ru-RU" dirty="0"/>
        </a:p>
      </dgm:t>
    </dgm:pt>
    <dgm:pt modelId="{4BCE129D-70AF-46C4-BF29-657AB0B19C3B}" type="parTrans" cxnId="{1FCAB6FA-4E20-4C84-B309-0E623ECEE48B}">
      <dgm:prSet/>
      <dgm:spPr/>
      <dgm:t>
        <a:bodyPr/>
        <a:lstStyle/>
        <a:p>
          <a:endParaRPr lang="ru-RU"/>
        </a:p>
      </dgm:t>
    </dgm:pt>
    <dgm:pt modelId="{FEADF4C4-2384-44EA-A937-8835A50C7EE6}" type="sibTrans" cxnId="{1FCAB6FA-4E20-4C84-B309-0E623ECEE48B}">
      <dgm:prSet/>
      <dgm:spPr/>
      <dgm:t>
        <a:bodyPr/>
        <a:lstStyle/>
        <a:p>
          <a:endParaRPr lang="ru-RU"/>
        </a:p>
      </dgm:t>
    </dgm:pt>
    <dgm:pt modelId="{9085BB4C-233D-4A6D-8286-659957601D98}">
      <dgm:prSet/>
      <dgm:spPr/>
      <dgm:t>
        <a:bodyPr/>
        <a:lstStyle/>
        <a:p>
          <a:pPr rtl="0"/>
          <a:r>
            <a:rPr lang="ru-RU" dirty="0" smtClean="0"/>
            <a:t>3. Если в организациях совпадают лица, осуществляющие функции управления ими, такие юридические лица являются взаимозависимыми.</a:t>
          </a:r>
          <a:endParaRPr lang="ru-RU" dirty="0"/>
        </a:p>
      </dgm:t>
    </dgm:pt>
    <dgm:pt modelId="{85C8498A-1BFA-4E7E-AAC9-A51E4CC2C434}" type="parTrans" cxnId="{EF968AC4-90B3-43E9-964C-72AC4092D1FD}">
      <dgm:prSet/>
      <dgm:spPr/>
      <dgm:t>
        <a:bodyPr/>
        <a:lstStyle/>
        <a:p>
          <a:endParaRPr lang="ru-RU"/>
        </a:p>
      </dgm:t>
    </dgm:pt>
    <dgm:pt modelId="{9A63E4C4-F990-4FB2-9F50-2573C0D5AF7F}" type="sibTrans" cxnId="{EF968AC4-90B3-43E9-964C-72AC4092D1FD}">
      <dgm:prSet/>
      <dgm:spPr/>
      <dgm:t>
        <a:bodyPr/>
        <a:lstStyle/>
        <a:p>
          <a:endParaRPr lang="ru-RU"/>
        </a:p>
      </dgm:t>
    </dgm:pt>
    <dgm:pt modelId="{014DF3C5-671A-4BFB-BF41-30B5326FCC25}" type="pres">
      <dgm:prSet presAssocID="{9785F842-4E5E-4317-A9D4-5A8925EBDC2A}" presName="linear" presStyleCnt="0">
        <dgm:presLayoutVars>
          <dgm:animLvl val="lvl"/>
          <dgm:resizeHandles val="exact"/>
        </dgm:presLayoutVars>
      </dgm:prSet>
      <dgm:spPr/>
      <dgm:t>
        <a:bodyPr/>
        <a:lstStyle/>
        <a:p>
          <a:endParaRPr lang="ru-RU"/>
        </a:p>
      </dgm:t>
    </dgm:pt>
    <dgm:pt modelId="{617704B1-105B-4E26-BA4D-E82BA4011B98}" type="pres">
      <dgm:prSet presAssocID="{0516B9AA-1AD3-451F-B7D4-48C736CAF241}" presName="parentText" presStyleLbl="node1" presStyleIdx="0" presStyleCnt="3">
        <dgm:presLayoutVars>
          <dgm:chMax val="0"/>
          <dgm:bulletEnabled val="1"/>
        </dgm:presLayoutVars>
      </dgm:prSet>
      <dgm:spPr/>
      <dgm:t>
        <a:bodyPr/>
        <a:lstStyle/>
        <a:p>
          <a:endParaRPr lang="ru-RU"/>
        </a:p>
      </dgm:t>
    </dgm:pt>
    <dgm:pt modelId="{69E016A3-CB9F-42A6-ADE5-6DF95E74B01F}" type="pres">
      <dgm:prSet presAssocID="{1D92C6A3-FE39-481B-A068-C5D9239E2B46}" presName="spacer" presStyleCnt="0"/>
      <dgm:spPr/>
    </dgm:pt>
    <dgm:pt modelId="{265950D9-D744-4554-8E90-F1232439D3A7}" type="pres">
      <dgm:prSet presAssocID="{E1400358-753E-46C5-BC88-43774F771EC2}" presName="parentText" presStyleLbl="node1" presStyleIdx="1" presStyleCnt="3">
        <dgm:presLayoutVars>
          <dgm:chMax val="0"/>
          <dgm:bulletEnabled val="1"/>
        </dgm:presLayoutVars>
      </dgm:prSet>
      <dgm:spPr/>
      <dgm:t>
        <a:bodyPr/>
        <a:lstStyle/>
        <a:p>
          <a:endParaRPr lang="ru-RU"/>
        </a:p>
      </dgm:t>
    </dgm:pt>
    <dgm:pt modelId="{A448DAD3-B88A-4D17-9299-16D791CDE4BF}" type="pres">
      <dgm:prSet presAssocID="{FEADF4C4-2384-44EA-A937-8835A50C7EE6}" presName="spacer" presStyleCnt="0"/>
      <dgm:spPr/>
    </dgm:pt>
    <dgm:pt modelId="{64B13712-52B8-4FEA-9AB1-5249DE5A0AF1}" type="pres">
      <dgm:prSet presAssocID="{9085BB4C-233D-4A6D-8286-659957601D98}" presName="parentText" presStyleLbl="node1" presStyleIdx="2" presStyleCnt="3">
        <dgm:presLayoutVars>
          <dgm:chMax val="0"/>
          <dgm:bulletEnabled val="1"/>
        </dgm:presLayoutVars>
      </dgm:prSet>
      <dgm:spPr/>
      <dgm:t>
        <a:bodyPr/>
        <a:lstStyle/>
        <a:p>
          <a:endParaRPr lang="ru-RU"/>
        </a:p>
      </dgm:t>
    </dgm:pt>
  </dgm:ptLst>
  <dgm:cxnLst>
    <dgm:cxn modelId="{A27F01E8-B7E5-4FF6-B9AB-E6B24E3691B9}" type="presOf" srcId="{E1400358-753E-46C5-BC88-43774F771EC2}" destId="{265950D9-D744-4554-8E90-F1232439D3A7}" srcOrd="0" destOrd="0" presId="urn:microsoft.com/office/officeart/2005/8/layout/vList2"/>
    <dgm:cxn modelId="{EF968AC4-90B3-43E9-964C-72AC4092D1FD}" srcId="{9785F842-4E5E-4317-A9D4-5A8925EBDC2A}" destId="{9085BB4C-233D-4A6D-8286-659957601D98}" srcOrd="2" destOrd="0" parTransId="{85C8498A-1BFA-4E7E-AAC9-A51E4CC2C434}" sibTransId="{9A63E4C4-F990-4FB2-9F50-2573C0D5AF7F}"/>
    <dgm:cxn modelId="{2F3C080E-E02B-4FF2-A875-20FB70CFAEA6}" srcId="{9785F842-4E5E-4317-A9D4-5A8925EBDC2A}" destId="{0516B9AA-1AD3-451F-B7D4-48C736CAF241}" srcOrd="0" destOrd="0" parTransId="{DE79A26A-3296-441B-AF85-E14F8F74F19D}" sibTransId="{1D92C6A3-FE39-481B-A068-C5D9239E2B46}"/>
    <dgm:cxn modelId="{5FC75263-4FBD-433E-AD05-5BA5CA6243E4}" type="presOf" srcId="{0516B9AA-1AD3-451F-B7D4-48C736CAF241}" destId="{617704B1-105B-4E26-BA4D-E82BA4011B98}" srcOrd="0" destOrd="0" presId="urn:microsoft.com/office/officeart/2005/8/layout/vList2"/>
    <dgm:cxn modelId="{FBFD7B0A-282F-49FA-A702-0B9F79712FB9}" type="presOf" srcId="{9785F842-4E5E-4317-A9D4-5A8925EBDC2A}" destId="{014DF3C5-671A-4BFB-BF41-30B5326FCC25}" srcOrd="0" destOrd="0" presId="urn:microsoft.com/office/officeart/2005/8/layout/vList2"/>
    <dgm:cxn modelId="{1FCAB6FA-4E20-4C84-B309-0E623ECEE48B}" srcId="{9785F842-4E5E-4317-A9D4-5A8925EBDC2A}" destId="{E1400358-753E-46C5-BC88-43774F771EC2}" srcOrd="1" destOrd="0" parTransId="{4BCE129D-70AF-46C4-BF29-657AB0B19C3B}" sibTransId="{FEADF4C4-2384-44EA-A937-8835A50C7EE6}"/>
    <dgm:cxn modelId="{B1B411DD-159B-4117-9AA3-ACF2412B1DFC}" type="presOf" srcId="{9085BB4C-233D-4A6D-8286-659957601D98}" destId="{64B13712-52B8-4FEA-9AB1-5249DE5A0AF1}" srcOrd="0" destOrd="0" presId="urn:microsoft.com/office/officeart/2005/8/layout/vList2"/>
    <dgm:cxn modelId="{49A643CF-C051-4054-BC88-0149BCEE9E76}" type="presParOf" srcId="{014DF3C5-671A-4BFB-BF41-30B5326FCC25}" destId="{617704B1-105B-4E26-BA4D-E82BA4011B98}" srcOrd="0" destOrd="0" presId="urn:microsoft.com/office/officeart/2005/8/layout/vList2"/>
    <dgm:cxn modelId="{A09070AB-A95B-40B7-8FFD-771CCABF0639}" type="presParOf" srcId="{014DF3C5-671A-4BFB-BF41-30B5326FCC25}" destId="{69E016A3-CB9F-42A6-ADE5-6DF95E74B01F}" srcOrd="1" destOrd="0" presId="urn:microsoft.com/office/officeart/2005/8/layout/vList2"/>
    <dgm:cxn modelId="{B7A8B4F4-DC98-440F-82AB-341FEC3AF120}" type="presParOf" srcId="{014DF3C5-671A-4BFB-BF41-30B5326FCC25}" destId="{265950D9-D744-4554-8E90-F1232439D3A7}" srcOrd="2" destOrd="0" presId="urn:microsoft.com/office/officeart/2005/8/layout/vList2"/>
    <dgm:cxn modelId="{6F6CA716-6FFC-4D12-9F8C-D252C8B0A63B}" type="presParOf" srcId="{014DF3C5-671A-4BFB-BF41-30B5326FCC25}" destId="{A448DAD3-B88A-4D17-9299-16D791CDE4BF}" srcOrd="3" destOrd="0" presId="urn:microsoft.com/office/officeart/2005/8/layout/vList2"/>
    <dgm:cxn modelId="{8A5FF6E5-5B20-44A2-8330-02340B35EBD4}" type="presParOf" srcId="{014DF3C5-671A-4BFB-BF41-30B5326FCC25}" destId="{64B13712-52B8-4FEA-9AB1-5249DE5A0AF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83CA14-4ECD-4C92-9B0D-E6961B05DD1F}"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ru-RU"/>
        </a:p>
      </dgm:t>
    </dgm:pt>
    <dgm:pt modelId="{92362D8E-C623-403E-AF26-B77213B9E31F}">
      <dgm:prSet/>
      <dgm:spPr/>
      <dgm:t>
        <a:bodyPr/>
        <a:lstStyle/>
        <a:p>
          <a:pPr rtl="0"/>
          <a:r>
            <a:rPr lang="ru-RU" dirty="0" smtClean="0"/>
            <a:t>- если одно физическое лицо подчиняется другому физическому лицу по должностному положению;</a:t>
          </a:r>
          <a:endParaRPr lang="ru-RU" dirty="0"/>
        </a:p>
      </dgm:t>
    </dgm:pt>
    <dgm:pt modelId="{9405ED09-42E4-4A78-9CBA-54203BC46D78}" type="parTrans" cxnId="{CC70657D-A3B2-4A76-9877-A4814D22DB34}">
      <dgm:prSet/>
      <dgm:spPr/>
      <dgm:t>
        <a:bodyPr/>
        <a:lstStyle/>
        <a:p>
          <a:endParaRPr lang="ru-RU"/>
        </a:p>
      </dgm:t>
    </dgm:pt>
    <dgm:pt modelId="{DFE6E789-7728-48A7-8261-73D68D8FA7F8}" type="sibTrans" cxnId="{CC70657D-A3B2-4A76-9877-A4814D22DB34}">
      <dgm:prSet/>
      <dgm:spPr/>
      <dgm:t>
        <a:bodyPr/>
        <a:lstStyle/>
        <a:p>
          <a:endParaRPr lang="ru-RU"/>
        </a:p>
      </dgm:t>
    </dgm:pt>
    <dgm:pt modelId="{C514D2A8-73C7-4D51-ABA0-33EAF96FFAB3}">
      <dgm:prSet/>
      <dgm:spPr/>
      <dgm:t>
        <a:bodyPr/>
        <a:lstStyle/>
        <a:p>
          <a:pPr rtl="0"/>
          <a:r>
            <a:rPr lang="ru-RU" dirty="0" smtClean="0"/>
            <a:t>- физическое лицо по отношению к его супругу (супруге), родителям (в т.ч. усыновителям), детям (в т.ч. усыновленным), полнородным и </a:t>
          </a:r>
          <a:r>
            <a:rPr lang="ru-RU" dirty="0" err="1" smtClean="0"/>
            <a:t>неполнородным</a:t>
          </a:r>
          <a:r>
            <a:rPr lang="ru-RU" dirty="0" smtClean="0"/>
            <a:t> братьям и сестрам, опекунам (попечителям) или подопечному.</a:t>
          </a:r>
          <a:endParaRPr lang="ru-RU" dirty="0"/>
        </a:p>
      </dgm:t>
    </dgm:pt>
    <dgm:pt modelId="{D8621924-B1C6-47A2-A1DB-5DD060F84C95}" type="parTrans" cxnId="{4450D82D-0739-4D23-B4BB-3D189AC456CB}">
      <dgm:prSet/>
      <dgm:spPr/>
      <dgm:t>
        <a:bodyPr/>
        <a:lstStyle/>
        <a:p>
          <a:endParaRPr lang="ru-RU"/>
        </a:p>
      </dgm:t>
    </dgm:pt>
    <dgm:pt modelId="{AD5ADAED-0428-4CA2-A9F9-8FC5CD72D7B5}" type="sibTrans" cxnId="{4450D82D-0739-4D23-B4BB-3D189AC456CB}">
      <dgm:prSet/>
      <dgm:spPr/>
      <dgm:t>
        <a:bodyPr/>
        <a:lstStyle/>
        <a:p>
          <a:endParaRPr lang="ru-RU"/>
        </a:p>
      </dgm:t>
    </dgm:pt>
    <dgm:pt modelId="{A7032524-207F-479A-BABE-03C6F07AD17A}" type="pres">
      <dgm:prSet presAssocID="{D683CA14-4ECD-4C92-9B0D-E6961B05DD1F}" presName="linear" presStyleCnt="0">
        <dgm:presLayoutVars>
          <dgm:animLvl val="lvl"/>
          <dgm:resizeHandles val="exact"/>
        </dgm:presLayoutVars>
      </dgm:prSet>
      <dgm:spPr/>
      <dgm:t>
        <a:bodyPr/>
        <a:lstStyle/>
        <a:p>
          <a:endParaRPr lang="ru-RU"/>
        </a:p>
      </dgm:t>
    </dgm:pt>
    <dgm:pt modelId="{1A9F96CD-5B47-40D4-8945-47E820314449}" type="pres">
      <dgm:prSet presAssocID="{92362D8E-C623-403E-AF26-B77213B9E31F}" presName="parentText" presStyleLbl="node1" presStyleIdx="0" presStyleCnt="2">
        <dgm:presLayoutVars>
          <dgm:chMax val="0"/>
          <dgm:bulletEnabled val="1"/>
        </dgm:presLayoutVars>
      </dgm:prSet>
      <dgm:spPr/>
      <dgm:t>
        <a:bodyPr/>
        <a:lstStyle/>
        <a:p>
          <a:endParaRPr lang="ru-RU"/>
        </a:p>
      </dgm:t>
    </dgm:pt>
    <dgm:pt modelId="{D4A84FC5-3879-4006-9887-CE4974AEE6FA}" type="pres">
      <dgm:prSet presAssocID="{DFE6E789-7728-48A7-8261-73D68D8FA7F8}" presName="spacer" presStyleCnt="0"/>
      <dgm:spPr/>
    </dgm:pt>
    <dgm:pt modelId="{F9439624-0BDE-4F01-8751-D6C5877EDF81}" type="pres">
      <dgm:prSet presAssocID="{C514D2A8-73C7-4D51-ABA0-33EAF96FFAB3}" presName="parentText" presStyleLbl="node1" presStyleIdx="1" presStyleCnt="2">
        <dgm:presLayoutVars>
          <dgm:chMax val="0"/>
          <dgm:bulletEnabled val="1"/>
        </dgm:presLayoutVars>
      </dgm:prSet>
      <dgm:spPr/>
      <dgm:t>
        <a:bodyPr/>
        <a:lstStyle/>
        <a:p>
          <a:endParaRPr lang="ru-RU"/>
        </a:p>
      </dgm:t>
    </dgm:pt>
  </dgm:ptLst>
  <dgm:cxnLst>
    <dgm:cxn modelId="{DC78A8B1-8424-4F5E-929E-E75DBBDF0A46}" type="presOf" srcId="{92362D8E-C623-403E-AF26-B77213B9E31F}" destId="{1A9F96CD-5B47-40D4-8945-47E820314449}" srcOrd="0" destOrd="0" presId="urn:microsoft.com/office/officeart/2005/8/layout/vList2"/>
    <dgm:cxn modelId="{E22555A8-C89E-492D-8CE8-EEE9EB1203ED}" type="presOf" srcId="{C514D2A8-73C7-4D51-ABA0-33EAF96FFAB3}" destId="{F9439624-0BDE-4F01-8751-D6C5877EDF81}" srcOrd="0" destOrd="0" presId="urn:microsoft.com/office/officeart/2005/8/layout/vList2"/>
    <dgm:cxn modelId="{4450D82D-0739-4D23-B4BB-3D189AC456CB}" srcId="{D683CA14-4ECD-4C92-9B0D-E6961B05DD1F}" destId="{C514D2A8-73C7-4D51-ABA0-33EAF96FFAB3}" srcOrd="1" destOrd="0" parTransId="{D8621924-B1C6-47A2-A1DB-5DD060F84C95}" sibTransId="{AD5ADAED-0428-4CA2-A9F9-8FC5CD72D7B5}"/>
    <dgm:cxn modelId="{48D4D125-1601-4E2B-9648-253A506EB615}" type="presOf" srcId="{D683CA14-4ECD-4C92-9B0D-E6961B05DD1F}" destId="{A7032524-207F-479A-BABE-03C6F07AD17A}" srcOrd="0" destOrd="0" presId="urn:microsoft.com/office/officeart/2005/8/layout/vList2"/>
    <dgm:cxn modelId="{CC70657D-A3B2-4A76-9877-A4814D22DB34}" srcId="{D683CA14-4ECD-4C92-9B0D-E6961B05DD1F}" destId="{92362D8E-C623-403E-AF26-B77213B9E31F}" srcOrd="0" destOrd="0" parTransId="{9405ED09-42E4-4A78-9CBA-54203BC46D78}" sibTransId="{DFE6E789-7728-48A7-8261-73D68D8FA7F8}"/>
    <dgm:cxn modelId="{3C1EE965-27D0-4B43-B3C5-40DBC0995DF1}" type="presParOf" srcId="{A7032524-207F-479A-BABE-03C6F07AD17A}" destId="{1A9F96CD-5B47-40D4-8945-47E820314449}" srcOrd="0" destOrd="0" presId="urn:microsoft.com/office/officeart/2005/8/layout/vList2"/>
    <dgm:cxn modelId="{DD1A85F5-5EEF-4DDA-A68D-DCAFEBD8F537}" type="presParOf" srcId="{A7032524-207F-479A-BABE-03C6F07AD17A}" destId="{D4A84FC5-3879-4006-9887-CE4974AEE6FA}" srcOrd="1" destOrd="0" presId="urn:microsoft.com/office/officeart/2005/8/layout/vList2"/>
    <dgm:cxn modelId="{A5F2C6D1-9C0F-41BC-AD77-404A040EC2BB}" type="presParOf" srcId="{A7032524-207F-479A-BABE-03C6F07AD17A}" destId="{F9439624-0BDE-4F01-8751-D6C5877EDF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E14A9A-FC67-47CF-B523-13F590D7DBC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4FBD3EDB-C9EC-4DC3-849D-294C0C2443FD}">
      <dgm:prSet/>
      <dgm:spPr/>
      <dgm:t>
        <a:bodyPr/>
        <a:lstStyle/>
        <a:p>
          <a:pPr rtl="0"/>
          <a:r>
            <a:rPr lang="ru-RU" smtClean="0"/>
            <a:t>Дата и место составления.</a:t>
          </a:r>
          <a:endParaRPr lang="ru-RU"/>
        </a:p>
      </dgm:t>
    </dgm:pt>
    <dgm:pt modelId="{15065B83-555E-48DE-BE56-96A952FA280F}" type="parTrans" cxnId="{BC9C5766-6679-41C7-A799-FCAFE3C70773}">
      <dgm:prSet/>
      <dgm:spPr/>
      <dgm:t>
        <a:bodyPr/>
        <a:lstStyle/>
        <a:p>
          <a:endParaRPr lang="ru-RU"/>
        </a:p>
      </dgm:t>
    </dgm:pt>
    <dgm:pt modelId="{FF342C90-3BDF-4513-A400-E8747BC4C1F8}" type="sibTrans" cxnId="{BC9C5766-6679-41C7-A799-FCAFE3C70773}">
      <dgm:prSet/>
      <dgm:spPr/>
      <dgm:t>
        <a:bodyPr/>
        <a:lstStyle/>
        <a:p>
          <a:endParaRPr lang="ru-RU"/>
        </a:p>
      </dgm:t>
    </dgm:pt>
    <dgm:pt modelId="{2234388F-35C9-49AD-A1AB-74E405A292E6}">
      <dgm:prSet/>
      <dgm:spPr/>
      <dgm:t>
        <a:bodyPr/>
        <a:lstStyle/>
        <a:p>
          <a:pPr rtl="0"/>
          <a:r>
            <a:rPr lang="ru-RU" smtClean="0"/>
            <a:t>Номер. Используеться для определения документа. При оформлении приложений в них указываються номер и дата договора.</a:t>
          </a:r>
          <a:endParaRPr lang="ru-RU"/>
        </a:p>
      </dgm:t>
    </dgm:pt>
    <dgm:pt modelId="{37846886-954E-444F-BADC-A86C9C3EED1C}" type="parTrans" cxnId="{35696DB0-673E-42A4-9552-766185EB12FA}">
      <dgm:prSet/>
      <dgm:spPr/>
      <dgm:t>
        <a:bodyPr/>
        <a:lstStyle/>
        <a:p>
          <a:endParaRPr lang="ru-RU"/>
        </a:p>
      </dgm:t>
    </dgm:pt>
    <dgm:pt modelId="{043C6A81-599D-4F55-8AB2-091F10D356AA}" type="sibTrans" cxnId="{35696DB0-673E-42A4-9552-766185EB12FA}">
      <dgm:prSet/>
      <dgm:spPr/>
      <dgm:t>
        <a:bodyPr/>
        <a:lstStyle/>
        <a:p>
          <a:endParaRPr lang="ru-RU"/>
        </a:p>
      </dgm:t>
    </dgm:pt>
    <dgm:pt modelId="{12B8BDA9-9F6F-48F9-9171-E334316AF8CC}">
      <dgm:prSet/>
      <dgm:spPr/>
      <dgm:t>
        <a:bodyPr/>
        <a:lstStyle/>
        <a:p>
          <a:pPr rtl="0"/>
          <a:r>
            <a:rPr lang="ru-RU" smtClean="0"/>
            <a:t>Реквизиты сторон. Тут перечисляются основные данные участников: наименование организации, ФИО, адреса регистрации, нахождения и проживания, номера телефонов, дата рождения и т.д.</a:t>
          </a:r>
          <a:endParaRPr lang="ru-RU"/>
        </a:p>
      </dgm:t>
    </dgm:pt>
    <dgm:pt modelId="{128D3CFA-8200-4F23-9337-F5AFB689C6FE}" type="parTrans" cxnId="{25BE2272-F154-4C0A-ABCB-60E718EDFCAC}">
      <dgm:prSet/>
      <dgm:spPr/>
      <dgm:t>
        <a:bodyPr/>
        <a:lstStyle/>
        <a:p>
          <a:endParaRPr lang="ru-RU"/>
        </a:p>
      </dgm:t>
    </dgm:pt>
    <dgm:pt modelId="{1B31B614-8390-45AC-B7F4-69491F17397D}" type="sibTrans" cxnId="{25BE2272-F154-4C0A-ABCB-60E718EDFCAC}">
      <dgm:prSet/>
      <dgm:spPr/>
      <dgm:t>
        <a:bodyPr/>
        <a:lstStyle/>
        <a:p>
          <a:endParaRPr lang="ru-RU"/>
        </a:p>
      </dgm:t>
    </dgm:pt>
    <dgm:pt modelId="{F6CAADFF-2756-4B32-8A7E-FBC45FE0308D}">
      <dgm:prSet/>
      <dgm:spPr/>
      <dgm:t>
        <a:bodyPr/>
        <a:lstStyle/>
        <a:p>
          <a:pPr rtl="0"/>
          <a:r>
            <a:rPr lang="ru-RU" smtClean="0"/>
            <a:t>Предмет — одно из самых главных условий. То, о чем договариваются участники. Как правило, это предоставление чего-либо. Например, услуги, денежных средств, вещей, поручительства, результатов разработки проекта и т. д.</a:t>
          </a:r>
          <a:endParaRPr lang="ru-RU"/>
        </a:p>
      </dgm:t>
    </dgm:pt>
    <dgm:pt modelId="{7F892579-2790-4C30-9632-622F816DC813}" type="parTrans" cxnId="{61CD5688-4DDC-46F8-8EB4-FA7F9D4A43C8}">
      <dgm:prSet/>
      <dgm:spPr/>
      <dgm:t>
        <a:bodyPr/>
        <a:lstStyle/>
        <a:p>
          <a:endParaRPr lang="ru-RU"/>
        </a:p>
      </dgm:t>
    </dgm:pt>
    <dgm:pt modelId="{81C03814-2156-443A-8874-20592B8B8E69}" type="sibTrans" cxnId="{61CD5688-4DDC-46F8-8EB4-FA7F9D4A43C8}">
      <dgm:prSet/>
      <dgm:spPr/>
      <dgm:t>
        <a:bodyPr/>
        <a:lstStyle/>
        <a:p>
          <a:endParaRPr lang="ru-RU"/>
        </a:p>
      </dgm:t>
    </dgm:pt>
    <dgm:pt modelId="{FF46031A-1A70-4AA7-8B82-77FDD978D472}" type="pres">
      <dgm:prSet presAssocID="{02E14A9A-FC67-47CF-B523-13F590D7DBC3}" presName="linear" presStyleCnt="0">
        <dgm:presLayoutVars>
          <dgm:animLvl val="lvl"/>
          <dgm:resizeHandles val="exact"/>
        </dgm:presLayoutVars>
      </dgm:prSet>
      <dgm:spPr/>
      <dgm:t>
        <a:bodyPr/>
        <a:lstStyle/>
        <a:p>
          <a:endParaRPr lang="ru-RU"/>
        </a:p>
      </dgm:t>
    </dgm:pt>
    <dgm:pt modelId="{0EC779C3-52EE-45E3-9EF6-0E8D2C924C42}" type="pres">
      <dgm:prSet presAssocID="{4FBD3EDB-C9EC-4DC3-849D-294C0C2443FD}" presName="parentText" presStyleLbl="node1" presStyleIdx="0" presStyleCnt="4">
        <dgm:presLayoutVars>
          <dgm:chMax val="0"/>
          <dgm:bulletEnabled val="1"/>
        </dgm:presLayoutVars>
      </dgm:prSet>
      <dgm:spPr/>
      <dgm:t>
        <a:bodyPr/>
        <a:lstStyle/>
        <a:p>
          <a:endParaRPr lang="ru-RU"/>
        </a:p>
      </dgm:t>
    </dgm:pt>
    <dgm:pt modelId="{74B8B3C0-BA41-4FB3-895F-335A0E40CC0A}" type="pres">
      <dgm:prSet presAssocID="{FF342C90-3BDF-4513-A400-E8747BC4C1F8}" presName="spacer" presStyleCnt="0"/>
      <dgm:spPr/>
    </dgm:pt>
    <dgm:pt modelId="{B4FCF376-1E48-43EB-8519-B45F3C19A9F8}" type="pres">
      <dgm:prSet presAssocID="{2234388F-35C9-49AD-A1AB-74E405A292E6}" presName="parentText" presStyleLbl="node1" presStyleIdx="1" presStyleCnt="4">
        <dgm:presLayoutVars>
          <dgm:chMax val="0"/>
          <dgm:bulletEnabled val="1"/>
        </dgm:presLayoutVars>
      </dgm:prSet>
      <dgm:spPr/>
      <dgm:t>
        <a:bodyPr/>
        <a:lstStyle/>
        <a:p>
          <a:endParaRPr lang="ru-RU"/>
        </a:p>
      </dgm:t>
    </dgm:pt>
    <dgm:pt modelId="{D009BB37-3F4D-4799-B8A9-7301DB1BAE9B}" type="pres">
      <dgm:prSet presAssocID="{043C6A81-599D-4F55-8AB2-091F10D356AA}" presName="spacer" presStyleCnt="0"/>
      <dgm:spPr/>
    </dgm:pt>
    <dgm:pt modelId="{0C2E4075-0E3B-4C83-8020-488A06D36E47}" type="pres">
      <dgm:prSet presAssocID="{12B8BDA9-9F6F-48F9-9171-E334316AF8CC}" presName="parentText" presStyleLbl="node1" presStyleIdx="2" presStyleCnt="4">
        <dgm:presLayoutVars>
          <dgm:chMax val="0"/>
          <dgm:bulletEnabled val="1"/>
        </dgm:presLayoutVars>
      </dgm:prSet>
      <dgm:spPr/>
      <dgm:t>
        <a:bodyPr/>
        <a:lstStyle/>
        <a:p>
          <a:endParaRPr lang="ru-RU"/>
        </a:p>
      </dgm:t>
    </dgm:pt>
    <dgm:pt modelId="{93D4178F-1242-454E-8DCF-551FCAF76973}" type="pres">
      <dgm:prSet presAssocID="{1B31B614-8390-45AC-B7F4-69491F17397D}" presName="spacer" presStyleCnt="0"/>
      <dgm:spPr/>
    </dgm:pt>
    <dgm:pt modelId="{DE2E2BBD-BB98-4CD6-9138-C64D7D8F088C}" type="pres">
      <dgm:prSet presAssocID="{F6CAADFF-2756-4B32-8A7E-FBC45FE0308D}" presName="parentText" presStyleLbl="node1" presStyleIdx="3" presStyleCnt="4">
        <dgm:presLayoutVars>
          <dgm:chMax val="0"/>
          <dgm:bulletEnabled val="1"/>
        </dgm:presLayoutVars>
      </dgm:prSet>
      <dgm:spPr/>
      <dgm:t>
        <a:bodyPr/>
        <a:lstStyle/>
        <a:p>
          <a:endParaRPr lang="ru-RU"/>
        </a:p>
      </dgm:t>
    </dgm:pt>
  </dgm:ptLst>
  <dgm:cxnLst>
    <dgm:cxn modelId="{8D17173C-9092-4BFB-84A0-9FC4281604C0}" type="presOf" srcId="{4FBD3EDB-C9EC-4DC3-849D-294C0C2443FD}" destId="{0EC779C3-52EE-45E3-9EF6-0E8D2C924C42}" srcOrd="0" destOrd="0" presId="urn:microsoft.com/office/officeart/2005/8/layout/vList2"/>
    <dgm:cxn modelId="{35696DB0-673E-42A4-9552-766185EB12FA}" srcId="{02E14A9A-FC67-47CF-B523-13F590D7DBC3}" destId="{2234388F-35C9-49AD-A1AB-74E405A292E6}" srcOrd="1" destOrd="0" parTransId="{37846886-954E-444F-BADC-A86C9C3EED1C}" sibTransId="{043C6A81-599D-4F55-8AB2-091F10D356AA}"/>
    <dgm:cxn modelId="{7314A816-5B0A-4438-A17E-8C2C338C64C0}" type="presOf" srcId="{02E14A9A-FC67-47CF-B523-13F590D7DBC3}" destId="{FF46031A-1A70-4AA7-8B82-77FDD978D472}" srcOrd="0" destOrd="0" presId="urn:microsoft.com/office/officeart/2005/8/layout/vList2"/>
    <dgm:cxn modelId="{25BE2272-F154-4C0A-ABCB-60E718EDFCAC}" srcId="{02E14A9A-FC67-47CF-B523-13F590D7DBC3}" destId="{12B8BDA9-9F6F-48F9-9171-E334316AF8CC}" srcOrd="2" destOrd="0" parTransId="{128D3CFA-8200-4F23-9337-F5AFB689C6FE}" sibTransId="{1B31B614-8390-45AC-B7F4-69491F17397D}"/>
    <dgm:cxn modelId="{61CD5688-4DDC-46F8-8EB4-FA7F9D4A43C8}" srcId="{02E14A9A-FC67-47CF-B523-13F590D7DBC3}" destId="{F6CAADFF-2756-4B32-8A7E-FBC45FE0308D}" srcOrd="3" destOrd="0" parTransId="{7F892579-2790-4C30-9632-622F816DC813}" sibTransId="{81C03814-2156-443A-8874-20592B8B8E69}"/>
    <dgm:cxn modelId="{BC9C5766-6679-41C7-A799-FCAFE3C70773}" srcId="{02E14A9A-FC67-47CF-B523-13F590D7DBC3}" destId="{4FBD3EDB-C9EC-4DC3-849D-294C0C2443FD}" srcOrd="0" destOrd="0" parTransId="{15065B83-555E-48DE-BE56-96A952FA280F}" sibTransId="{FF342C90-3BDF-4513-A400-E8747BC4C1F8}"/>
    <dgm:cxn modelId="{DCEADC24-D17C-48AB-B4AA-1305E9425893}" type="presOf" srcId="{F6CAADFF-2756-4B32-8A7E-FBC45FE0308D}" destId="{DE2E2BBD-BB98-4CD6-9138-C64D7D8F088C}" srcOrd="0" destOrd="0" presId="urn:microsoft.com/office/officeart/2005/8/layout/vList2"/>
    <dgm:cxn modelId="{D5DFE36D-5652-4D2F-AD50-E4C1B80655B2}" type="presOf" srcId="{12B8BDA9-9F6F-48F9-9171-E334316AF8CC}" destId="{0C2E4075-0E3B-4C83-8020-488A06D36E47}" srcOrd="0" destOrd="0" presId="urn:microsoft.com/office/officeart/2005/8/layout/vList2"/>
    <dgm:cxn modelId="{1E40C94C-7BD3-4D74-A5B4-7CA0F2AF40D1}" type="presOf" srcId="{2234388F-35C9-49AD-A1AB-74E405A292E6}" destId="{B4FCF376-1E48-43EB-8519-B45F3C19A9F8}" srcOrd="0" destOrd="0" presId="urn:microsoft.com/office/officeart/2005/8/layout/vList2"/>
    <dgm:cxn modelId="{84050ED0-55F3-417C-877B-630AB4AD010C}" type="presParOf" srcId="{FF46031A-1A70-4AA7-8B82-77FDD978D472}" destId="{0EC779C3-52EE-45E3-9EF6-0E8D2C924C42}" srcOrd="0" destOrd="0" presId="urn:microsoft.com/office/officeart/2005/8/layout/vList2"/>
    <dgm:cxn modelId="{ECEA0466-6008-4365-B103-9432AFF8A00F}" type="presParOf" srcId="{FF46031A-1A70-4AA7-8B82-77FDD978D472}" destId="{74B8B3C0-BA41-4FB3-895F-335A0E40CC0A}" srcOrd="1" destOrd="0" presId="urn:microsoft.com/office/officeart/2005/8/layout/vList2"/>
    <dgm:cxn modelId="{39C427C8-AD59-4BC0-84CD-6A0C1FAF331A}" type="presParOf" srcId="{FF46031A-1A70-4AA7-8B82-77FDD978D472}" destId="{B4FCF376-1E48-43EB-8519-B45F3C19A9F8}" srcOrd="2" destOrd="0" presId="urn:microsoft.com/office/officeart/2005/8/layout/vList2"/>
    <dgm:cxn modelId="{75E5B64A-DE88-4882-862C-19AF7FEBC001}" type="presParOf" srcId="{FF46031A-1A70-4AA7-8B82-77FDD978D472}" destId="{D009BB37-3F4D-4799-B8A9-7301DB1BAE9B}" srcOrd="3" destOrd="0" presId="urn:microsoft.com/office/officeart/2005/8/layout/vList2"/>
    <dgm:cxn modelId="{D7FEB336-EAB6-479B-AE90-087EF0C8F277}" type="presParOf" srcId="{FF46031A-1A70-4AA7-8B82-77FDD978D472}" destId="{0C2E4075-0E3B-4C83-8020-488A06D36E47}" srcOrd="4" destOrd="0" presId="urn:microsoft.com/office/officeart/2005/8/layout/vList2"/>
    <dgm:cxn modelId="{6D32BD28-0DA3-453F-9D91-ECF69CDE8B2D}" type="presParOf" srcId="{FF46031A-1A70-4AA7-8B82-77FDD978D472}" destId="{93D4178F-1242-454E-8DCF-551FCAF76973}" srcOrd="5" destOrd="0" presId="urn:microsoft.com/office/officeart/2005/8/layout/vList2"/>
    <dgm:cxn modelId="{124A1D53-4136-4F31-80C4-F1BC337655EB}" type="presParOf" srcId="{FF46031A-1A70-4AA7-8B82-77FDD978D472}" destId="{DE2E2BBD-BB98-4CD6-9138-C64D7D8F088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E14A9A-FC67-47CF-B523-13F590D7DBC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4FBD3EDB-C9EC-4DC3-849D-294C0C2443FD}">
      <dgm:prSet/>
      <dgm:spPr/>
      <dgm:t>
        <a:bodyPr/>
        <a:lstStyle/>
        <a:p>
          <a:pPr rtl="0"/>
          <a:r>
            <a:rPr lang="ru-RU" smtClean="0"/>
            <a:t>Права и обязанности. В этом пункте разъясняется, на что имеют право участники, и какие обязательства они берут на себя. К примеру, право досрочного погашения займа без начисления процентов. Или обязательство хранения залога в целости и сохранности залогодержателем.</a:t>
          </a:r>
          <a:endParaRPr lang="ru-RU" dirty="0"/>
        </a:p>
      </dgm:t>
    </dgm:pt>
    <dgm:pt modelId="{15065B83-555E-48DE-BE56-96A952FA280F}" type="parTrans" cxnId="{BC9C5766-6679-41C7-A799-FCAFE3C70773}">
      <dgm:prSet/>
      <dgm:spPr/>
      <dgm:t>
        <a:bodyPr/>
        <a:lstStyle/>
        <a:p>
          <a:endParaRPr lang="ru-RU"/>
        </a:p>
      </dgm:t>
    </dgm:pt>
    <dgm:pt modelId="{FF342C90-3BDF-4513-A400-E8747BC4C1F8}" type="sibTrans" cxnId="{BC9C5766-6679-41C7-A799-FCAFE3C70773}">
      <dgm:prSet/>
      <dgm:spPr/>
      <dgm:t>
        <a:bodyPr/>
        <a:lstStyle/>
        <a:p>
          <a:endParaRPr lang="ru-RU"/>
        </a:p>
      </dgm:t>
    </dgm:pt>
    <dgm:pt modelId="{4B1557A6-4BDF-44BB-BC0D-9D60B4D246CD}">
      <dgm:prSet/>
      <dgm:spPr/>
      <dgm:t>
        <a:bodyPr/>
        <a:lstStyle/>
        <a:p>
          <a:pPr rtl="0"/>
          <a:r>
            <a:rPr lang="ru-RU" dirty="0" smtClean="0"/>
            <a:t>Срок действия. Здесь указывается срок, в течение которого должны выполниться все оговоренные условия. Впрочем, бывают и бессрочные сделки. Например, по займам (в них возврат принятых средств должен быть осуществлен в течение 30 дней с момента востребования заимодавцем). Или соглашение будет в силе до наступления какого-нибудь события (полное погашение задолженности).</a:t>
          </a:r>
          <a:endParaRPr lang="ru-RU" dirty="0"/>
        </a:p>
      </dgm:t>
    </dgm:pt>
    <dgm:pt modelId="{0C18BEF2-75C8-4050-ADC5-5ADE49940FF4}" type="parTrans" cxnId="{0932AE54-6915-458E-A1F8-9773740FEBC2}">
      <dgm:prSet/>
      <dgm:spPr/>
      <dgm:t>
        <a:bodyPr/>
        <a:lstStyle/>
        <a:p>
          <a:endParaRPr lang="ru-RU"/>
        </a:p>
      </dgm:t>
    </dgm:pt>
    <dgm:pt modelId="{288C2327-ED55-4CBA-8013-545A733D5AFC}" type="sibTrans" cxnId="{0932AE54-6915-458E-A1F8-9773740FEBC2}">
      <dgm:prSet/>
      <dgm:spPr/>
      <dgm:t>
        <a:bodyPr/>
        <a:lstStyle/>
        <a:p>
          <a:endParaRPr lang="ru-RU"/>
        </a:p>
      </dgm:t>
    </dgm:pt>
    <dgm:pt modelId="{03D3FBF7-9C99-4CE6-BAAD-2F294A2AF5B9}">
      <dgm:prSet/>
      <dgm:spPr/>
      <dgm:t>
        <a:bodyPr/>
        <a:lstStyle/>
        <a:p>
          <a:pPr rtl="0"/>
          <a:r>
            <a:rPr lang="ru-RU" dirty="0" smtClean="0"/>
            <a:t>Форс-мажор. Здесь указывается, какие действия должны предпринять стороны и каковы последствия наступления непредвиденных обстоятельств.</a:t>
          </a:r>
          <a:endParaRPr lang="ru-RU" dirty="0"/>
        </a:p>
      </dgm:t>
    </dgm:pt>
    <dgm:pt modelId="{3C37DE2B-3F64-49B2-B707-3520D123B69E}" type="parTrans" cxnId="{175C5AE2-FE98-48CA-B881-47D67BB60882}">
      <dgm:prSet/>
      <dgm:spPr/>
      <dgm:t>
        <a:bodyPr/>
        <a:lstStyle/>
        <a:p>
          <a:endParaRPr lang="ru-RU"/>
        </a:p>
      </dgm:t>
    </dgm:pt>
    <dgm:pt modelId="{A426AFDC-F449-4EBA-BC02-2489E0F45181}" type="sibTrans" cxnId="{175C5AE2-FE98-48CA-B881-47D67BB60882}">
      <dgm:prSet/>
      <dgm:spPr/>
      <dgm:t>
        <a:bodyPr/>
        <a:lstStyle/>
        <a:p>
          <a:endParaRPr lang="ru-RU"/>
        </a:p>
      </dgm:t>
    </dgm:pt>
    <dgm:pt modelId="{65EA9AAB-9A53-4A81-BFC4-4100795DCE91}">
      <dgm:prSet/>
      <dgm:spPr/>
      <dgm:t>
        <a:bodyPr/>
        <a:lstStyle/>
        <a:p>
          <a:pPr rtl="0"/>
          <a:r>
            <a:rPr lang="ru-RU" dirty="0" smtClean="0"/>
            <a:t>Приложения. </a:t>
          </a:r>
          <a:endParaRPr lang="ru-RU" dirty="0"/>
        </a:p>
      </dgm:t>
    </dgm:pt>
    <dgm:pt modelId="{CBEDFE02-29D8-47FB-A94E-DFABA32F1F9B}" type="parTrans" cxnId="{E7EE1DBD-1D42-4398-AC42-B4B122644461}">
      <dgm:prSet/>
      <dgm:spPr/>
      <dgm:t>
        <a:bodyPr/>
        <a:lstStyle/>
        <a:p>
          <a:endParaRPr lang="ru-RU"/>
        </a:p>
      </dgm:t>
    </dgm:pt>
    <dgm:pt modelId="{8207C3D8-D705-4572-BCDB-6C2CB34004D4}" type="sibTrans" cxnId="{E7EE1DBD-1D42-4398-AC42-B4B122644461}">
      <dgm:prSet/>
      <dgm:spPr/>
      <dgm:t>
        <a:bodyPr/>
        <a:lstStyle/>
        <a:p>
          <a:endParaRPr lang="ru-RU"/>
        </a:p>
      </dgm:t>
    </dgm:pt>
    <dgm:pt modelId="{FF46031A-1A70-4AA7-8B82-77FDD978D472}" type="pres">
      <dgm:prSet presAssocID="{02E14A9A-FC67-47CF-B523-13F590D7DBC3}" presName="linear" presStyleCnt="0">
        <dgm:presLayoutVars>
          <dgm:animLvl val="lvl"/>
          <dgm:resizeHandles val="exact"/>
        </dgm:presLayoutVars>
      </dgm:prSet>
      <dgm:spPr/>
      <dgm:t>
        <a:bodyPr/>
        <a:lstStyle/>
        <a:p>
          <a:endParaRPr lang="ru-RU"/>
        </a:p>
      </dgm:t>
    </dgm:pt>
    <dgm:pt modelId="{0EC779C3-52EE-45E3-9EF6-0E8D2C924C42}" type="pres">
      <dgm:prSet presAssocID="{4FBD3EDB-C9EC-4DC3-849D-294C0C2443FD}" presName="parentText" presStyleLbl="node1" presStyleIdx="0" presStyleCnt="4">
        <dgm:presLayoutVars>
          <dgm:chMax val="0"/>
          <dgm:bulletEnabled val="1"/>
        </dgm:presLayoutVars>
      </dgm:prSet>
      <dgm:spPr/>
      <dgm:t>
        <a:bodyPr/>
        <a:lstStyle/>
        <a:p>
          <a:endParaRPr lang="ru-RU"/>
        </a:p>
      </dgm:t>
    </dgm:pt>
    <dgm:pt modelId="{74B8B3C0-BA41-4FB3-895F-335A0E40CC0A}" type="pres">
      <dgm:prSet presAssocID="{FF342C90-3BDF-4513-A400-E8747BC4C1F8}" presName="spacer" presStyleCnt="0"/>
      <dgm:spPr/>
    </dgm:pt>
    <dgm:pt modelId="{DF4D0F3D-F772-4B67-9F10-145348EA3D97}" type="pres">
      <dgm:prSet presAssocID="{4B1557A6-4BDF-44BB-BC0D-9D60B4D246CD}" presName="parentText" presStyleLbl="node1" presStyleIdx="1" presStyleCnt="4">
        <dgm:presLayoutVars>
          <dgm:chMax val="0"/>
          <dgm:bulletEnabled val="1"/>
        </dgm:presLayoutVars>
      </dgm:prSet>
      <dgm:spPr/>
      <dgm:t>
        <a:bodyPr/>
        <a:lstStyle/>
        <a:p>
          <a:endParaRPr lang="ru-RU"/>
        </a:p>
      </dgm:t>
    </dgm:pt>
    <dgm:pt modelId="{9990CB44-EEE6-4EAE-B89B-3F6A124B82A1}" type="pres">
      <dgm:prSet presAssocID="{288C2327-ED55-4CBA-8013-545A733D5AFC}" presName="spacer" presStyleCnt="0"/>
      <dgm:spPr/>
    </dgm:pt>
    <dgm:pt modelId="{1FA8AC41-A39F-413C-9D55-A9E70B5D1820}" type="pres">
      <dgm:prSet presAssocID="{03D3FBF7-9C99-4CE6-BAAD-2F294A2AF5B9}" presName="parentText" presStyleLbl="node1" presStyleIdx="2" presStyleCnt="4">
        <dgm:presLayoutVars>
          <dgm:chMax val="0"/>
          <dgm:bulletEnabled val="1"/>
        </dgm:presLayoutVars>
      </dgm:prSet>
      <dgm:spPr/>
      <dgm:t>
        <a:bodyPr/>
        <a:lstStyle/>
        <a:p>
          <a:endParaRPr lang="ru-RU"/>
        </a:p>
      </dgm:t>
    </dgm:pt>
    <dgm:pt modelId="{7870DA48-94CD-4E41-967D-A25BEDFE3897}" type="pres">
      <dgm:prSet presAssocID="{A426AFDC-F449-4EBA-BC02-2489E0F45181}" presName="spacer" presStyleCnt="0"/>
      <dgm:spPr/>
    </dgm:pt>
    <dgm:pt modelId="{DAAECCC6-4DE7-4393-8F45-1AD4B726D7E4}" type="pres">
      <dgm:prSet presAssocID="{65EA9AAB-9A53-4A81-BFC4-4100795DCE91}" presName="parentText" presStyleLbl="node1" presStyleIdx="3" presStyleCnt="4">
        <dgm:presLayoutVars>
          <dgm:chMax val="0"/>
          <dgm:bulletEnabled val="1"/>
        </dgm:presLayoutVars>
      </dgm:prSet>
      <dgm:spPr/>
      <dgm:t>
        <a:bodyPr/>
        <a:lstStyle/>
        <a:p>
          <a:endParaRPr lang="ru-RU"/>
        </a:p>
      </dgm:t>
    </dgm:pt>
  </dgm:ptLst>
  <dgm:cxnLst>
    <dgm:cxn modelId="{7314A816-5B0A-4438-A17E-8C2C338C64C0}" type="presOf" srcId="{02E14A9A-FC67-47CF-B523-13F590D7DBC3}" destId="{FF46031A-1A70-4AA7-8B82-77FDD978D472}" srcOrd="0" destOrd="0" presId="urn:microsoft.com/office/officeart/2005/8/layout/vList2"/>
    <dgm:cxn modelId="{E7EE1DBD-1D42-4398-AC42-B4B122644461}" srcId="{02E14A9A-FC67-47CF-B523-13F590D7DBC3}" destId="{65EA9AAB-9A53-4A81-BFC4-4100795DCE91}" srcOrd="3" destOrd="0" parTransId="{CBEDFE02-29D8-47FB-A94E-DFABA32F1F9B}" sibTransId="{8207C3D8-D705-4572-BCDB-6C2CB34004D4}"/>
    <dgm:cxn modelId="{8032E85D-BE85-4BDF-9359-0D82C39ACDF2}" type="presOf" srcId="{03D3FBF7-9C99-4CE6-BAAD-2F294A2AF5B9}" destId="{1FA8AC41-A39F-413C-9D55-A9E70B5D1820}" srcOrd="0" destOrd="0" presId="urn:microsoft.com/office/officeart/2005/8/layout/vList2"/>
    <dgm:cxn modelId="{8D17173C-9092-4BFB-84A0-9FC4281604C0}" type="presOf" srcId="{4FBD3EDB-C9EC-4DC3-849D-294C0C2443FD}" destId="{0EC779C3-52EE-45E3-9EF6-0E8D2C924C42}" srcOrd="0" destOrd="0" presId="urn:microsoft.com/office/officeart/2005/8/layout/vList2"/>
    <dgm:cxn modelId="{175C5AE2-FE98-48CA-B881-47D67BB60882}" srcId="{02E14A9A-FC67-47CF-B523-13F590D7DBC3}" destId="{03D3FBF7-9C99-4CE6-BAAD-2F294A2AF5B9}" srcOrd="2" destOrd="0" parTransId="{3C37DE2B-3F64-49B2-B707-3520D123B69E}" sibTransId="{A426AFDC-F449-4EBA-BC02-2489E0F45181}"/>
    <dgm:cxn modelId="{0932AE54-6915-458E-A1F8-9773740FEBC2}" srcId="{02E14A9A-FC67-47CF-B523-13F590D7DBC3}" destId="{4B1557A6-4BDF-44BB-BC0D-9D60B4D246CD}" srcOrd="1" destOrd="0" parTransId="{0C18BEF2-75C8-4050-ADC5-5ADE49940FF4}" sibTransId="{288C2327-ED55-4CBA-8013-545A733D5AFC}"/>
    <dgm:cxn modelId="{BC9C5766-6679-41C7-A799-FCAFE3C70773}" srcId="{02E14A9A-FC67-47CF-B523-13F590D7DBC3}" destId="{4FBD3EDB-C9EC-4DC3-849D-294C0C2443FD}" srcOrd="0" destOrd="0" parTransId="{15065B83-555E-48DE-BE56-96A952FA280F}" sibTransId="{FF342C90-3BDF-4513-A400-E8747BC4C1F8}"/>
    <dgm:cxn modelId="{7D9A0760-33CA-4726-BBBF-1323BB5E85CD}" type="presOf" srcId="{65EA9AAB-9A53-4A81-BFC4-4100795DCE91}" destId="{DAAECCC6-4DE7-4393-8F45-1AD4B726D7E4}" srcOrd="0" destOrd="0" presId="urn:microsoft.com/office/officeart/2005/8/layout/vList2"/>
    <dgm:cxn modelId="{8FF122CC-C8ED-46FA-86B5-77C74EF5E7BE}" type="presOf" srcId="{4B1557A6-4BDF-44BB-BC0D-9D60B4D246CD}" destId="{DF4D0F3D-F772-4B67-9F10-145348EA3D97}" srcOrd="0" destOrd="0" presId="urn:microsoft.com/office/officeart/2005/8/layout/vList2"/>
    <dgm:cxn modelId="{84050ED0-55F3-417C-877B-630AB4AD010C}" type="presParOf" srcId="{FF46031A-1A70-4AA7-8B82-77FDD978D472}" destId="{0EC779C3-52EE-45E3-9EF6-0E8D2C924C42}" srcOrd="0" destOrd="0" presId="urn:microsoft.com/office/officeart/2005/8/layout/vList2"/>
    <dgm:cxn modelId="{ECEA0466-6008-4365-B103-9432AFF8A00F}" type="presParOf" srcId="{FF46031A-1A70-4AA7-8B82-77FDD978D472}" destId="{74B8B3C0-BA41-4FB3-895F-335A0E40CC0A}" srcOrd="1" destOrd="0" presId="urn:microsoft.com/office/officeart/2005/8/layout/vList2"/>
    <dgm:cxn modelId="{89393945-6465-4C10-91F2-A36D4B9948D9}" type="presParOf" srcId="{FF46031A-1A70-4AA7-8B82-77FDD978D472}" destId="{DF4D0F3D-F772-4B67-9F10-145348EA3D97}" srcOrd="2" destOrd="0" presId="urn:microsoft.com/office/officeart/2005/8/layout/vList2"/>
    <dgm:cxn modelId="{E29B9E76-0680-4D30-8324-AA050B4CFF90}" type="presParOf" srcId="{FF46031A-1A70-4AA7-8B82-77FDD978D472}" destId="{9990CB44-EEE6-4EAE-B89B-3F6A124B82A1}" srcOrd="3" destOrd="0" presId="urn:microsoft.com/office/officeart/2005/8/layout/vList2"/>
    <dgm:cxn modelId="{E1BAAF27-B355-4850-B604-9C9C25CCDE29}" type="presParOf" srcId="{FF46031A-1A70-4AA7-8B82-77FDD978D472}" destId="{1FA8AC41-A39F-413C-9D55-A9E70B5D1820}" srcOrd="4" destOrd="0" presId="urn:microsoft.com/office/officeart/2005/8/layout/vList2"/>
    <dgm:cxn modelId="{6270D1BC-2AB4-492C-AC04-8E84EB933543}" type="presParOf" srcId="{FF46031A-1A70-4AA7-8B82-77FDD978D472}" destId="{7870DA48-94CD-4E41-967D-A25BEDFE3897}" srcOrd="5" destOrd="0" presId="urn:microsoft.com/office/officeart/2005/8/layout/vList2"/>
    <dgm:cxn modelId="{A42C9768-D19B-46FB-AFDA-7FBA0E73D391}" type="presParOf" srcId="{FF46031A-1A70-4AA7-8B82-77FDD978D472}" destId="{DAAECCC6-4DE7-4393-8F45-1AD4B726D7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B2DC76-D3E1-4A9B-9C5C-CB3F7597674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964A61AF-90BD-439C-80DB-F8B0A60D65B7}">
      <dgm:prSet/>
      <dgm:spPr/>
      <dgm:t>
        <a:bodyPr/>
        <a:lstStyle/>
        <a:p>
          <a:pPr rtl="0"/>
          <a:r>
            <a:rPr lang="ru-RU" smtClean="0"/>
            <a:t>документы для заключения сделки не готовы или готовы частично и на их подготовку требуется дополнительное время. </a:t>
          </a:r>
          <a:endParaRPr lang="ru-RU"/>
        </a:p>
      </dgm:t>
    </dgm:pt>
    <dgm:pt modelId="{6C434B9D-03F6-426B-9FFA-B3BE5A721A14}" type="parTrans" cxnId="{BE2B5F44-6224-439F-AB9B-D766B90E6DB3}">
      <dgm:prSet/>
      <dgm:spPr/>
      <dgm:t>
        <a:bodyPr/>
        <a:lstStyle/>
        <a:p>
          <a:endParaRPr lang="ru-RU"/>
        </a:p>
      </dgm:t>
    </dgm:pt>
    <dgm:pt modelId="{DFB82C53-2BF6-4D86-A350-A19938CCF962}" type="sibTrans" cxnId="{BE2B5F44-6224-439F-AB9B-D766B90E6DB3}">
      <dgm:prSet/>
      <dgm:spPr/>
      <dgm:t>
        <a:bodyPr/>
        <a:lstStyle/>
        <a:p>
          <a:endParaRPr lang="ru-RU"/>
        </a:p>
      </dgm:t>
    </dgm:pt>
    <dgm:pt modelId="{0B418F99-D478-4888-8449-7641C28B3E33}">
      <dgm:prSet/>
      <dgm:spPr/>
      <dgm:t>
        <a:bodyPr/>
        <a:lstStyle/>
        <a:p>
          <a:pPr rtl="0"/>
          <a:r>
            <a:rPr lang="ru-RU" smtClean="0"/>
            <a:t>перед подписанием основного договора необходимо выполнить некоторые дополнительные действия (например, получить разрешение государственных органов). </a:t>
          </a:r>
          <a:endParaRPr lang="ru-RU"/>
        </a:p>
      </dgm:t>
    </dgm:pt>
    <dgm:pt modelId="{CF3F7509-6872-408B-90E8-4E9A386A8B1A}" type="parTrans" cxnId="{ABC84653-253F-493C-9BB0-F9EF4AD90A85}">
      <dgm:prSet/>
      <dgm:spPr/>
      <dgm:t>
        <a:bodyPr/>
        <a:lstStyle/>
        <a:p>
          <a:endParaRPr lang="ru-RU"/>
        </a:p>
      </dgm:t>
    </dgm:pt>
    <dgm:pt modelId="{89A53D21-A4F9-4A81-A5BC-0D2FB5028969}" type="sibTrans" cxnId="{ABC84653-253F-493C-9BB0-F9EF4AD90A85}">
      <dgm:prSet/>
      <dgm:spPr/>
      <dgm:t>
        <a:bodyPr/>
        <a:lstStyle/>
        <a:p>
          <a:endParaRPr lang="ru-RU"/>
        </a:p>
      </dgm:t>
    </dgm:pt>
    <dgm:pt modelId="{34F13C1F-5D9E-49E5-87A5-94814B075A65}">
      <dgm:prSet/>
      <dgm:spPr/>
      <dgm:t>
        <a:bodyPr/>
        <a:lstStyle/>
        <a:p>
          <a:pPr rtl="0"/>
          <a:r>
            <a:rPr lang="ru-RU" smtClean="0"/>
            <a:t>осуществляется процесс наследования. При этом одна из сторон сделки дожидается вступления своих законных прав в силу. </a:t>
          </a:r>
          <a:endParaRPr lang="ru-RU"/>
        </a:p>
      </dgm:t>
    </dgm:pt>
    <dgm:pt modelId="{57288ECA-4481-4BA9-B890-090C967D9ACE}" type="parTrans" cxnId="{04198A85-279F-42B2-AB48-82E88033720E}">
      <dgm:prSet/>
      <dgm:spPr/>
      <dgm:t>
        <a:bodyPr/>
        <a:lstStyle/>
        <a:p>
          <a:endParaRPr lang="ru-RU"/>
        </a:p>
      </dgm:t>
    </dgm:pt>
    <dgm:pt modelId="{BB9B7367-1969-48D5-A0E8-50EDC2A1BFEE}" type="sibTrans" cxnId="{04198A85-279F-42B2-AB48-82E88033720E}">
      <dgm:prSet/>
      <dgm:spPr/>
      <dgm:t>
        <a:bodyPr/>
        <a:lstStyle/>
        <a:p>
          <a:endParaRPr lang="ru-RU"/>
        </a:p>
      </dgm:t>
    </dgm:pt>
    <dgm:pt modelId="{FB12B1E7-315D-4D2B-AE1D-DEBC80607D1E}" type="pres">
      <dgm:prSet presAssocID="{B8B2DC76-D3E1-4A9B-9C5C-CB3F75976742}" presName="linear" presStyleCnt="0">
        <dgm:presLayoutVars>
          <dgm:animLvl val="lvl"/>
          <dgm:resizeHandles val="exact"/>
        </dgm:presLayoutVars>
      </dgm:prSet>
      <dgm:spPr/>
      <dgm:t>
        <a:bodyPr/>
        <a:lstStyle/>
        <a:p>
          <a:endParaRPr lang="ru-RU"/>
        </a:p>
      </dgm:t>
    </dgm:pt>
    <dgm:pt modelId="{709D6E28-379C-4D84-8A05-4C0E39992494}" type="pres">
      <dgm:prSet presAssocID="{964A61AF-90BD-439C-80DB-F8B0A60D65B7}" presName="parentText" presStyleLbl="node1" presStyleIdx="0" presStyleCnt="3">
        <dgm:presLayoutVars>
          <dgm:chMax val="0"/>
          <dgm:bulletEnabled val="1"/>
        </dgm:presLayoutVars>
      </dgm:prSet>
      <dgm:spPr/>
      <dgm:t>
        <a:bodyPr/>
        <a:lstStyle/>
        <a:p>
          <a:endParaRPr lang="ru-RU"/>
        </a:p>
      </dgm:t>
    </dgm:pt>
    <dgm:pt modelId="{0DF7B927-1CD4-498A-B1A2-F9D0F9CE4F91}" type="pres">
      <dgm:prSet presAssocID="{DFB82C53-2BF6-4D86-A350-A19938CCF962}" presName="spacer" presStyleCnt="0"/>
      <dgm:spPr/>
    </dgm:pt>
    <dgm:pt modelId="{073E4DB3-D1D8-4262-A125-51B49440F2C7}" type="pres">
      <dgm:prSet presAssocID="{0B418F99-D478-4888-8449-7641C28B3E33}" presName="parentText" presStyleLbl="node1" presStyleIdx="1" presStyleCnt="3">
        <dgm:presLayoutVars>
          <dgm:chMax val="0"/>
          <dgm:bulletEnabled val="1"/>
        </dgm:presLayoutVars>
      </dgm:prSet>
      <dgm:spPr/>
      <dgm:t>
        <a:bodyPr/>
        <a:lstStyle/>
        <a:p>
          <a:endParaRPr lang="ru-RU"/>
        </a:p>
      </dgm:t>
    </dgm:pt>
    <dgm:pt modelId="{2F39D717-8D96-4F7B-A8D4-A848C6BD3FBC}" type="pres">
      <dgm:prSet presAssocID="{89A53D21-A4F9-4A81-A5BC-0D2FB5028969}" presName="spacer" presStyleCnt="0"/>
      <dgm:spPr/>
    </dgm:pt>
    <dgm:pt modelId="{C7A8C421-4A64-4553-9263-549E52A8E151}" type="pres">
      <dgm:prSet presAssocID="{34F13C1F-5D9E-49E5-87A5-94814B075A65}" presName="parentText" presStyleLbl="node1" presStyleIdx="2" presStyleCnt="3">
        <dgm:presLayoutVars>
          <dgm:chMax val="0"/>
          <dgm:bulletEnabled val="1"/>
        </dgm:presLayoutVars>
      </dgm:prSet>
      <dgm:spPr/>
      <dgm:t>
        <a:bodyPr/>
        <a:lstStyle/>
        <a:p>
          <a:endParaRPr lang="ru-RU"/>
        </a:p>
      </dgm:t>
    </dgm:pt>
  </dgm:ptLst>
  <dgm:cxnLst>
    <dgm:cxn modelId="{BE2B5F44-6224-439F-AB9B-D766B90E6DB3}" srcId="{B8B2DC76-D3E1-4A9B-9C5C-CB3F75976742}" destId="{964A61AF-90BD-439C-80DB-F8B0A60D65B7}" srcOrd="0" destOrd="0" parTransId="{6C434B9D-03F6-426B-9FFA-B3BE5A721A14}" sibTransId="{DFB82C53-2BF6-4D86-A350-A19938CCF962}"/>
    <dgm:cxn modelId="{52859F26-242A-4633-9AF0-409D301325B9}" type="presOf" srcId="{964A61AF-90BD-439C-80DB-F8B0A60D65B7}" destId="{709D6E28-379C-4D84-8A05-4C0E39992494}" srcOrd="0" destOrd="0" presId="urn:microsoft.com/office/officeart/2005/8/layout/vList2"/>
    <dgm:cxn modelId="{04198A85-279F-42B2-AB48-82E88033720E}" srcId="{B8B2DC76-D3E1-4A9B-9C5C-CB3F75976742}" destId="{34F13C1F-5D9E-49E5-87A5-94814B075A65}" srcOrd="2" destOrd="0" parTransId="{57288ECA-4481-4BA9-B890-090C967D9ACE}" sibTransId="{BB9B7367-1969-48D5-A0E8-50EDC2A1BFEE}"/>
    <dgm:cxn modelId="{ABC84653-253F-493C-9BB0-F9EF4AD90A85}" srcId="{B8B2DC76-D3E1-4A9B-9C5C-CB3F75976742}" destId="{0B418F99-D478-4888-8449-7641C28B3E33}" srcOrd="1" destOrd="0" parTransId="{CF3F7509-6872-408B-90E8-4E9A386A8B1A}" sibTransId="{89A53D21-A4F9-4A81-A5BC-0D2FB5028969}"/>
    <dgm:cxn modelId="{FCDBF41A-89FE-4FA7-8DD4-D430DFEDE1E5}" type="presOf" srcId="{B8B2DC76-D3E1-4A9B-9C5C-CB3F75976742}" destId="{FB12B1E7-315D-4D2B-AE1D-DEBC80607D1E}" srcOrd="0" destOrd="0" presId="urn:microsoft.com/office/officeart/2005/8/layout/vList2"/>
    <dgm:cxn modelId="{CF9993D0-49CA-48B1-8472-C5DBD2C8E179}" type="presOf" srcId="{0B418F99-D478-4888-8449-7641C28B3E33}" destId="{073E4DB3-D1D8-4262-A125-51B49440F2C7}" srcOrd="0" destOrd="0" presId="urn:microsoft.com/office/officeart/2005/8/layout/vList2"/>
    <dgm:cxn modelId="{E8718EA1-9233-4C8D-8225-3AD45A9797D5}" type="presOf" srcId="{34F13C1F-5D9E-49E5-87A5-94814B075A65}" destId="{C7A8C421-4A64-4553-9263-549E52A8E151}" srcOrd="0" destOrd="0" presId="urn:microsoft.com/office/officeart/2005/8/layout/vList2"/>
    <dgm:cxn modelId="{07D327C6-AAC2-4AEF-8EB3-2A4D7B421460}" type="presParOf" srcId="{FB12B1E7-315D-4D2B-AE1D-DEBC80607D1E}" destId="{709D6E28-379C-4D84-8A05-4C0E39992494}" srcOrd="0" destOrd="0" presId="urn:microsoft.com/office/officeart/2005/8/layout/vList2"/>
    <dgm:cxn modelId="{718759CA-62DC-49E7-A0B2-243B64F82B26}" type="presParOf" srcId="{FB12B1E7-315D-4D2B-AE1D-DEBC80607D1E}" destId="{0DF7B927-1CD4-498A-B1A2-F9D0F9CE4F91}" srcOrd="1" destOrd="0" presId="urn:microsoft.com/office/officeart/2005/8/layout/vList2"/>
    <dgm:cxn modelId="{26D13002-468F-49C1-8781-06F51CB8C80C}" type="presParOf" srcId="{FB12B1E7-315D-4D2B-AE1D-DEBC80607D1E}" destId="{073E4DB3-D1D8-4262-A125-51B49440F2C7}" srcOrd="2" destOrd="0" presId="urn:microsoft.com/office/officeart/2005/8/layout/vList2"/>
    <dgm:cxn modelId="{51829EDD-2CCA-4D9A-A7F8-93038C5995FA}" type="presParOf" srcId="{FB12B1E7-315D-4D2B-AE1D-DEBC80607D1E}" destId="{2F39D717-8D96-4F7B-A8D4-A848C6BD3FBC}" srcOrd="3" destOrd="0" presId="urn:microsoft.com/office/officeart/2005/8/layout/vList2"/>
    <dgm:cxn modelId="{E98C3EFF-F9F2-4D8A-8FD6-E16C88A5CB4D}" type="presParOf" srcId="{FB12B1E7-315D-4D2B-AE1D-DEBC80607D1E}" destId="{C7A8C421-4A64-4553-9263-549E52A8E1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B2DC76-D3E1-4A9B-9C5C-CB3F7597674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964A61AF-90BD-439C-80DB-F8B0A60D65B7}">
      <dgm:prSet/>
      <dgm:spPr/>
      <dgm:t>
        <a:bodyPr/>
        <a:lstStyle/>
        <a:p>
          <a:pPr rtl="0"/>
          <a:r>
            <a:rPr lang="ru-RU" b="0" i="0" dirty="0" smtClean="0"/>
            <a:t>операции по передаче имущества, выполнении работ, оказании услуг по основному договору не могут быть реализованы в полной мере в данный момент. Например, одной из сторон необходимо собрать необходимую сумму денежных средств. </a:t>
          </a:r>
          <a:endParaRPr lang="ru-RU" dirty="0"/>
        </a:p>
      </dgm:t>
    </dgm:pt>
    <dgm:pt modelId="{6C434B9D-03F6-426B-9FFA-B3BE5A721A14}" type="parTrans" cxnId="{BE2B5F44-6224-439F-AB9B-D766B90E6DB3}">
      <dgm:prSet/>
      <dgm:spPr/>
      <dgm:t>
        <a:bodyPr/>
        <a:lstStyle/>
        <a:p>
          <a:endParaRPr lang="ru-RU"/>
        </a:p>
      </dgm:t>
    </dgm:pt>
    <dgm:pt modelId="{DFB82C53-2BF6-4D86-A350-A19938CCF962}" type="sibTrans" cxnId="{BE2B5F44-6224-439F-AB9B-D766B90E6DB3}">
      <dgm:prSet/>
      <dgm:spPr/>
      <dgm:t>
        <a:bodyPr/>
        <a:lstStyle/>
        <a:p>
          <a:endParaRPr lang="ru-RU"/>
        </a:p>
      </dgm:t>
    </dgm:pt>
    <dgm:pt modelId="{53E51CD4-A9EC-435F-94A4-8DD4A05E7A34}">
      <dgm:prSet/>
      <dgm:spPr/>
      <dgm:t>
        <a:bodyPr/>
        <a:lstStyle/>
        <a:p>
          <a:r>
            <a:rPr lang="ru-RU" b="0" i="0" dirty="0" smtClean="0"/>
            <a:t>один участник отношений не имеет достаточного количества времени для заключения окончательной сделки в данный момент (например, участник сделки находится в командировке).</a:t>
          </a:r>
          <a:endParaRPr lang="ru-RU" b="0" i="0" dirty="0"/>
        </a:p>
      </dgm:t>
    </dgm:pt>
    <dgm:pt modelId="{79011A35-9D8C-4475-B9D7-05C9BA2D3323}" type="parTrans" cxnId="{06EF9195-3C2A-448B-99ED-D8DB295AF2C3}">
      <dgm:prSet/>
      <dgm:spPr/>
      <dgm:t>
        <a:bodyPr/>
        <a:lstStyle/>
        <a:p>
          <a:endParaRPr lang="ru-RU"/>
        </a:p>
      </dgm:t>
    </dgm:pt>
    <dgm:pt modelId="{CA9DB2B1-FD46-4E1E-87FD-D512BA090356}" type="sibTrans" cxnId="{06EF9195-3C2A-448B-99ED-D8DB295AF2C3}">
      <dgm:prSet/>
      <dgm:spPr/>
      <dgm:t>
        <a:bodyPr/>
        <a:lstStyle/>
        <a:p>
          <a:endParaRPr lang="ru-RU"/>
        </a:p>
      </dgm:t>
    </dgm:pt>
    <dgm:pt modelId="{FB12B1E7-315D-4D2B-AE1D-DEBC80607D1E}" type="pres">
      <dgm:prSet presAssocID="{B8B2DC76-D3E1-4A9B-9C5C-CB3F75976742}" presName="linear" presStyleCnt="0">
        <dgm:presLayoutVars>
          <dgm:animLvl val="lvl"/>
          <dgm:resizeHandles val="exact"/>
        </dgm:presLayoutVars>
      </dgm:prSet>
      <dgm:spPr/>
      <dgm:t>
        <a:bodyPr/>
        <a:lstStyle/>
        <a:p>
          <a:endParaRPr lang="ru-RU"/>
        </a:p>
      </dgm:t>
    </dgm:pt>
    <dgm:pt modelId="{709D6E28-379C-4D84-8A05-4C0E39992494}" type="pres">
      <dgm:prSet presAssocID="{964A61AF-90BD-439C-80DB-F8B0A60D65B7}" presName="parentText" presStyleLbl="node1" presStyleIdx="0" presStyleCnt="2">
        <dgm:presLayoutVars>
          <dgm:chMax val="0"/>
          <dgm:bulletEnabled val="1"/>
        </dgm:presLayoutVars>
      </dgm:prSet>
      <dgm:spPr/>
      <dgm:t>
        <a:bodyPr/>
        <a:lstStyle/>
        <a:p>
          <a:endParaRPr lang="ru-RU"/>
        </a:p>
      </dgm:t>
    </dgm:pt>
    <dgm:pt modelId="{0DF7B927-1CD4-498A-B1A2-F9D0F9CE4F91}" type="pres">
      <dgm:prSet presAssocID="{DFB82C53-2BF6-4D86-A350-A19938CCF962}" presName="spacer" presStyleCnt="0"/>
      <dgm:spPr/>
    </dgm:pt>
    <dgm:pt modelId="{494FE150-4DDE-4CD1-B4BB-8141F274A48C}" type="pres">
      <dgm:prSet presAssocID="{53E51CD4-A9EC-435F-94A4-8DD4A05E7A34}" presName="parentText" presStyleLbl="node1" presStyleIdx="1" presStyleCnt="2">
        <dgm:presLayoutVars>
          <dgm:chMax val="0"/>
          <dgm:bulletEnabled val="1"/>
        </dgm:presLayoutVars>
      </dgm:prSet>
      <dgm:spPr/>
      <dgm:t>
        <a:bodyPr/>
        <a:lstStyle/>
        <a:p>
          <a:endParaRPr lang="ru-RU"/>
        </a:p>
      </dgm:t>
    </dgm:pt>
  </dgm:ptLst>
  <dgm:cxnLst>
    <dgm:cxn modelId="{52859F26-242A-4633-9AF0-409D301325B9}" type="presOf" srcId="{964A61AF-90BD-439C-80DB-F8B0A60D65B7}" destId="{709D6E28-379C-4D84-8A05-4C0E39992494}" srcOrd="0" destOrd="0" presId="urn:microsoft.com/office/officeart/2005/8/layout/vList2"/>
    <dgm:cxn modelId="{C18AD6C9-5B99-492A-8A71-6DDFE76BFA7D}" type="presOf" srcId="{53E51CD4-A9EC-435F-94A4-8DD4A05E7A34}" destId="{494FE150-4DDE-4CD1-B4BB-8141F274A48C}" srcOrd="0" destOrd="0" presId="urn:microsoft.com/office/officeart/2005/8/layout/vList2"/>
    <dgm:cxn modelId="{06EF9195-3C2A-448B-99ED-D8DB295AF2C3}" srcId="{B8B2DC76-D3E1-4A9B-9C5C-CB3F75976742}" destId="{53E51CD4-A9EC-435F-94A4-8DD4A05E7A34}" srcOrd="1" destOrd="0" parTransId="{79011A35-9D8C-4475-B9D7-05C9BA2D3323}" sibTransId="{CA9DB2B1-FD46-4E1E-87FD-D512BA090356}"/>
    <dgm:cxn modelId="{BE2B5F44-6224-439F-AB9B-D766B90E6DB3}" srcId="{B8B2DC76-D3E1-4A9B-9C5C-CB3F75976742}" destId="{964A61AF-90BD-439C-80DB-F8B0A60D65B7}" srcOrd="0" destOrd="0" parTransId="{6C434B9D-03F6-426B-9FFA-B3BE5A721A14}" sibTransId="{DFB82C53-2BF6-4D86-A350-A19938CCF962}"/>
    <dgm:cxn modelId="{FCDBF41A-89FE-4FA7-8DD4-D430DFEDE1E5}" type="presOf" srcId="{B8B2DC76-D3E1-4A9B-9C5C-CB3F75976742}" destId="{FB12B1E7-315D-4D2B-AE1D-DEBC80607D1E}" srcOrd="0" destOrd="0" presId="urn:microsoft.com/office/officeart/2005/8/layout/vList2"/>
    <dgm:cxn modelId="{07D327C6-AAC2-4AEF-8EB3-2A4D7B421460}" type="presParOf" srcId="{FB12B1E7-315D-4D2B-AE1D-DEBC80607D1E}" destId="{709D6E28-379C-4D84-8A05-4C0E39992494}" srcOrd="0" destOrd="0" presId="urn:microsoft.com/office/officeart/2005/8/layout/vList2"/>
    <dgm:cxn modelId="{718759CA-62DC-49E7-A0B2-243B64F82B26}" type="presParOf" srcId="{FB12B1E7-315D-4D2B-AE1D-DEBC80607D1E}" destId="{0DF7B927-1CD4-498A-B1A2-F9D0F9CE4F91}" srcOrd="1" destOrd="0" presId="urn:microsoft.com/office/officeart/2005/8/layout/vList2"/>
    <dgm:cxn modelId="{A1B519EC-1392-4C77-9DDA-66446DE5AADE}" type="presParOf" srcId="{FB12B1E7-315D-4D2B-AE1D-DEBC80607D1E}" destId="{494FE150-4DDE-4CD1-B4BB-8141F274A48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0B0369-9B6D-4C56-B250-C9B01EA2D7E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ECE33A83-5833-4160-B273-1358D06CFA8A}">
      <dgm:prSet/>
      <dgm:spPr/>
      <dgm:t>
        <a:bodyPr/>
        <a:lstStyle/>
        <a:p>
          <a:pPr rtl="0"/>
          <a:r>
            <a:rPr lang="ru-RU" smtClean="0"/>
            <a:t>Анализ типичных ошибок, допускаемых при оформлении договоров. Спорные аспекты договорных отношений</a:t>
          </a:r>
          <a:endParaRPr lang="ru-RU"/>
        </a:p>
      </dgm:t>
    </dgm:pt>
    <dgm:pt modelId="{2F8D6CFF-C893-40A6-A61D-0727EE6F088F}" type="parTrans" cxnId="{315964E4-92C4-4912-952F-8E6EFF24E0E0}">
      <dgm:prSet/>
      <dgm:spPr/>
      <dgm:t>
        <a:bodyPr/>
        <a:lstStyle/>
        <a:p>
          <a:endParaRPr lang="ru-RU"/>
        </a:p>
      </dgm:t>
    </dgm:pt>
    <dgm:pt modelId="{2363B5B5-07EE-42F3-9DF7-86E95D466368}" type="sibTrans" cxnId="{315964E4-92C4-4912-952F-8E6EFF24E0E0}">
      <dgm:prSet/>
      <dgm:spPr/>
      <dgm:t>
        <a:bodyPr/>
        <a:lstStyle/>
        <a:p>
          <a:endParaRPr lang="ru-RU"/>
        </a:p>
      </dgm:t>
    </dgm:pt>
    <dgm:pt modelId="{0C26EC1C-7075-4EA5-8A99-9B37C430A605}">
      <dgm:prSet/>
      <dgm:spPr/>
      <dgm:t>
        <a:bodyPr/>
        <a:lstStyle/>
        <a:p>
          <a:pPr rtl="0"/>
          <a:r>
            <a:rPr lang="ru-RU" smtClean="0"/>
            <a:t>·       Договоры с пороком формы</a:t>
          </a:r>
          <a:endParaRPr lang="ru-RU"/>
        </a:p>
      </dgm:t>
    </dgm:pt>
    <dgm:pt modelId="{862E8DD1-935E-4120-8686-72C3617DE2F7}" type="parTrans" cxnId="{25D080AE-0590-459E-981E-21648D1EADB8}">
      <dgm:prSet/>
      <dgm:spPr/>
      <dgm:t>
        <a:bodyPr/>
        <a:lstStyle/>
        <a:p>
          <a:endParaRPr lang="ru-RU"/>
        </a:p>
      </dgm:t>
    </dgm:pt>
    <dgm:pt modelId="{79367162-A5F9-4644-9B4C-BB2C373DBBD7}" type="sibTrans" cxnId="{25D080AE-0590-459E-981E-21648D1EADB8}">
      <dgm:prSet/>
      <dgm:spPr/>
      <dgm:t>
        <a:bodyPr/>
        <a:lstStyle/>
        <a:p>
          <a:endParaRPr lang="ru-RU"/>
        </a:p>
      </dgm:t>
    </dgm:pt>
    <dgm:pt modelId="{4D86FDA8-5B57-41AC-9E58-58D1DA056D65}">
      <dgm:prSet/>
      <dgm:spPr/>
      <dgm:t>
        <a:bodyPr/>
        <a:lstStyle/>
        <a:p>
          <a:pPr rtl="0"/>
          <a:r>
            <a:rPr lang="ru-RU" smtClean="0"/>
            <a:t>·       Незаключенные договоры</a:t>
          </a:r>
          <a:endParaRPr lang="ru-RU"/>
        </a:p>
      </dgm:t>
    </dgm:pt>
    <dgm:pt modelId="{E26F2C25-13D0-41D5-85BA-7764869C7AB5}" type="parTrans" cxnId="{14F00BA6-D2BA-4CA7-A2D1-0C9F744E22BC}">
      <dgm:prSet/>
      <dgm:spPr/>
      <dgm:t>
        <a:bodyPr/>
        <a:lstStyle/>
        <a:p>
          <a:endParaRPr lang="ru-RU"/>
        </a:p>
      </dgm:t>
    </dgm:pt>
    <dgm:pt modelId="{9930AA70-0296-40B0-A780-1882FF35B93A}" type="sibTrans" cxnId="{14F00BA6-D2BA-4CA7-A2D1-0C9F744E22BC}">
      <dgm:prSet/>
      <dgm:spPr/>
      <dgm:t>
        <a:bodyPr/>
        <a:lstStyle/>
        <a:p>
          <a:endParaRPr lang="ru-RU"/>
        </a:p>
      </dgm:t>
    </dgm:pt>
    <dgm:pt modelId="{2B5326BC-B7CF-4782-B733-83F12C0153A6}">
      <dgm:prSet/>
      <dgm:spPr/>
      <dgm:t>
        <a:bodyPr/>
        <a:lstStyle/>
        <a:p>
          <a:pPr rtl="0"/>
          <a:r>
            <a:rPr lang="ru-RU" smtClean="0"/>
            <a:t>·       Недействительный договор</a:t>
          </a:r>
          <a:endParaRPr lang="ru-RU"/>
        </a:p>
      </dgm:t>
    </dgm:pt>
    <dgm:pt modelId="{F0620B46-A298-483C-BF0E-F09D50626D23}" type="parTrans" cxnId="{56719DC8-72E3-49B0-AFEC-30BEF05F4EF8}">
      <dgm:prSet/>
      <dgm:spPr/>
      <dgm:t>
        <a:bodyPr/>
        <a:lstStyle/>
        <a:p>
          <a:endParaRPr lang="ru-RU"/>
        </a:p>
      </dgm:t>
    </dgm:pt>
    <dgm:pt modelId="{5DB482DE-0C01-46C2-91BC-C31D146264BD}" type="sibTrans" cxnId="{56719DC8-72E3-49B0-AFEC-30BEF05F4EF8}">
      <dgm:prSet/>
      <dgm:spPr/>
      <dgm:t>
        <a:bodyPr/>
        <a:lstStyle/>
        <a:p>
          <a:endParaRPr lang="ru-RU"/>
        </a:p>
      </dgm:t>
    </dgm:pt>
    <dgm:pt modelId="{D18766CD-03CB-4016-9E11-20E7357844DC}">
      <dgm:prSet/>
      <dgm:spPr/>
      <dgm:t>
        <a:bodyPr/>
        <a:lstStyle/>
        <a:p>
          <a:pPr rtl="0"/>
          <a:r>
            <a:rPr lang="ru-RU" smtClean="0"/>
            <a:t>·       Договор, заключенный неуполномоченным лицом</a:t>
          </a:r>
          <a:endParaRPr lang="ru-RU"/>
        </a:p>
      </dgm:t>
    </dgm:pt>
    <dgm:pt modelId="{C78CC87D-0B3A-4BC7-81FF-182D8AAF0830}" type="parTrans" cxnId="{8921BC3B-B401-46F5-9089-D6916270CE83}">
      <dgm:prSet/>
      <dgm:spPr/>
      <dgm:t>
        <a:bodyPr/>
        <a:lstStyle/>
        <a:p>
          <a:endParaRPr lang="ru-RU"/>
        </a:p>
      </dgm:t>
    </dgm:pt>
    <dgm:pt modelId="{8A691E1E-F105-43C2-B5B5-840000B1E1F9}" type="sibTrans" cxnId="{8921BC3B-B401-46F5-9089-D6916270CE83}">
      <dgm:prSet/>
      <dgm:spPr/>
      <dgm:t>
        <a:bodyPr/>
        <a:lstStyle/>
        <a:p>
          <a:endParaRPr lang="ru-RU"/>
        </a:p>
      </dgm:t>
    </dgm:pt>
    <dgm:pt modelId="{C0DEE852-AECF-45F1-A411-78925453663C}">
      <dgm:prSet/>
      <dgm:spPr/>
      <dgm:t>
        <a:bodyPr/>
        <a:lstStyle/>
        <a:p>
          <a:pPr rtl="0"/>
          <a:r>
            <a:rPr lang="ru-RU" smtClean="0"/>
            <a:t>·       Ничтожное условие договора</a:t>
          </a:r>
          <a:endParaRPr lang="ru-RU"/>
        </a:p>
      </dgm:t>
    </dgm:pt>
    <dgm:pt modelId="{7DC62859-E218-4DF8-951C-E3AC6282828F}" type="parTrans" cxnId="{1F898FDD-A59B-4112-906D-435D76CCE378}">
      <dgm:prSet/>
      <dgm:spPr/>
      <dgm:t>
        <a:bodyPr/>
        <a:lstStyle/>
        <a:p>
          <a:endParaRPr lang="ru-RU"/>
        </a:p>
      </dgm:t>
    </dgm:pt>
    <dgm:pt modelId="{14B57544-2BBF-471A-88E3-D6B62E74572D}" type="sibTrans" cxnId="{1F898FDD-A59B-4112-906D-435D76CCE378}">
      <dgm:prSet/>
      <dgm:spPr/>
      <dgm:t>
        <a:bodyPr/>
        <a:lstStyle/>
        <a:p>
          <a:endParaRPr lang="ru-RU"/>
        </a:p>
      </dgm:t>
    </dgm:pt>
    <dgm:pt modelId="{99E1709B-447D-4CD8-A1AC-364A8A4A4890}">
      <dgm:prSet/>
      <dgm:spPr/>
      <dgm:t>
        <a:bodyPr/>
        <a:lstStyle/>
        <a:p>
          <a:pPr rtl="0"/>
          <a:r>
            <a:rPr lang="ru-RU" smtClean="0"/>
            <a:t>·       Несправедливое условие договора</a:t>
          </a:r>
          <a:endParaRPr lang="ru-RU"/>
        </a:p>
      </dgm:t>
    </dgm:pt>
    <dgm:pt modelId="{7A1CBC79-88F7-47E0-BD3F-ED2E8A2E3CDC}" type="parTrans" cxnId="{14AB8433-397F-4EA1-AFEB-B7759C0DE25E}">
      <dgm:prSet/>
      <dgm:spPr/>
      <dgm:t>
        <a:bodyPr/>
        <a:lstStyle/>
        <a:p>
          <a:endParaRPr lang="ru-RU"/>
        </a:p>
      </dgm:t>
    </dgm:pt>
    <dgm:pt modelId="{213B7180-9F44-49C5-9A53-492E3D6AAF87}" type="sibTrans" cxnId="{14AB8433-397F-4EA1-AFEB-B7759C0DE25E}">
      <dgm:prSet/>
      <dgm:spPr/>
      <dgm:t>
        <a:bodyPr/>
        <a:lstStyle/>
        <a:p>
          <a:endParaRPr lang="ru-RU"/>
        </a:p>
      </dgm:t>
    </dgm:pt>
    <dgm:pt modelId="{5FA8D3E2-FEDC-49C1-B68F-CBBD7E43E8F3}">
      <dgm:prSet/>
      <dgm:spPr/>
      <dgm:t>
        <a:bodyPr/>
        <a:lstStyle/>
        <a:p>
          <a:pPr rtl="0"/>
          <a:r>
            <a:rPr lang="ru-RU" smtClean="0"/>
            <a:t>·       Несогласованное условие договора</a:t>
          </a:r>
          <a:endParaRPr lang="ru-RU"/>
        </a:p>
      </dgm:t>
    </dgm:pt>
    <dgm:pt modelId="{13A78E64-E300-46CF-8DD0-BC429C6440FE}" type="parTrans" cxnId="{899CB341-7ACA-478C-88EB-8B1C8E790E6C}">
      <dgm:prSet/>
      <dgm:spPr/>
      <dgm:t>
        <a:bodyPr/>
        <a:lstStyle/>
        <a:p>
          <a:endParaRPr lang="ru-RU"/>
        </a:p>
      </dgm:t>
    </dgm:pt>
    <dgm:pt modelId="{6983016E-ABE4-4B2F-9859-51009E6EFDF7}" type="sibTrans" cxnId="{899CB341-7ACA-478C-88EB-8B1C8E790E6C}">
      <dgm:prSet/>
      <dgm:spPr/>
      <dgm:t>
        <a:bodyPr/>
        <a:lstStyle/>
        <a:p>
          <a:endParaRPr lang="ru-RU"/>
        </a:p>
      </dgm:t>
    </dgm:pt>
    <dgm:pt modelId="{8D1708D1-82A5-4DEB-BF1F-DCDDFDFC39FE}">
      <dgm:prSet/>
      <dgm:spPr/>
      <dgm:t>
        <a:bodyPr/>
        <a:lstStyle/>
        <a:p>
          <a:pPr rtl="0"/>
          <a:r>
            <a:rPr lang="ru-RU" smtClean="0"/>
            <a:t>·       Неочевидное условие договора</a:t>
          </a:r>
          <a:endParaRPr lang="ru-RU"/>
        </a:p>
      </dgm:t>
    </dgm:pt>
    <dgm:pt modelId="{BA0032FA-5585-41D3-94D4-E9A519377ADB}" type="parTrans" cxnId="{63285F39-1276-45EF-AE9A-6CDD2C656464}">
      <dgm:prSet/>
      <dgm:spPr/>
      <dgm:t>
        <a:bodyPr/>
        <a:lstStyle/>
        <a:p>
          <a:endParaRPr lang="ru-RU"/>
        </a:p>
      </dgm:t>
    </dgm:pt>
    <dgm:pt modelId="{DA445391-BF06-47EC-AAF2-A36573820812}" type="sibTrans" cxnId="{63285F39-1276-45EF-AE9A-6CDD2C656464}">
      <dgm:prSet/>
      <dgm:spPr/>
      <dgm:t>
        <a:bodyPr/>
        <a:lstStyle/>
        <a:p>
          <a:endParaRPr lang="ru-RU"/>
        </a:p>
      </dgm:t>
    </dgm:pt>
    <dgm:pt modelId="{B5CEFC0C-7B45-42F8-A9FD-DDEEFE24B8C8}" type="pres">
      <dgm:prSet presAssocID="{910B0369-9B6D-4C56-B250-C9B01EA2D7EA}" presName="linear" presStyleCnt="0">
        <dgm:presLayoutVars>
          <dgm:animLvl val="lvl"/>
          <dgm:resizeHandles val="exact"/>
        </dgm:presLayoutVars>
      </dgm:prSet>
      <dgm:spPr/>
      <dgm:t>
        <a:bodyPr/>
        <a:lstStyle/>
        <a:p>
          <a:endParaRPr lang="ru-RU"/>
        </a:p>
      </dgm:t>
    </dgm:pt>
    <dgm:pt modelId="{EC216A9F-FA01-435B-AC80-269C9544A193}" type="pres">
      <dgm:prSet presAssocID="{ECE33A83-5833-4160-B273-1358D06CFA8A}" presName="parentText" presStyleLbl="node1" presStyleIdx="0" presStyleCnt="9">
        <dgm:presLayoutVars>
          <dgm:chMax val="0"/>
          <dgm:bulletEnabled val="1"/>
        </dgm:presLayoutVars>
      </dgm:prSet>
      <dgm:spPr/>
      <dgm:t>
        <a:bodyPr/>
        <a:lstStyle/>
        <a:p>
          <a:endParaRPr lang="ru-RU"/>
        </a:p>
      </dgm:t>
    </dgm:pt>
    <dgm:pt modelId="{626F8DA7-FF94-4C64-8908-730614B80223}" type="pres">
      <dgm:prSet presAssocID="{2363B5B5-07EE-42F3-9DF7-86E95D466368}" presName="spacer" presStyleCnt="0"/>
      <dgm:spPr/>
    </dgm:pt>
    <dgm:pt modelId="{B56E8181-1B21-443B-AB57-A95F1B85F113}" type="pres">
      <dgm:prSet presAssocID="{0C26EC1C-7075-4EA5-8A99-9B37C430A605}" presName="parentText" presStyleLbl="node1" presStyleIdx="1" presStyleCnt="9">
        <dgm:presLayoutVars>
          <dgm:chMax val="0"/>
          <dgm:bulletEnabled val="1"/>
        </dgm:presLayoutVars>
      </dgm:prSet>
      <dgm:spPr/>
      <dgm:t>
        <a:bodyPr/>
        <a:lstStyle/>
        <a:p>
          <a:endParaRPr lang="ru-RU"/>
        </a:p>
      </dgm:t>
    </dgm:pt>
    <dgm:pt modelId="{01F2B335-EF1F-4924-97C3-7896FC8E796F}" type="pres">
      <dgm:prSet presAssocID="{79367162-A5F9-4644-9B4C-BB2C373DBBD7}" presName="spacer" presStyleCnt="0"/>
      <dgm:spPr/>
    </dgm:pt>
    <dgm:pt modelId="{618D4CE9-142A-4A94-9F62-46185DCFA54B}" type="pres">
      <dgm:prSet presAssocID="{4D86FDA8-5B57-41AC-9E58-58D1DA056D65}" presName="parentText" presStyleLbl="node1" presStyleIdx="2" presStyleCnt="9">
        <dgm:presLayoutVars>
          <dgm:chMax val="0"/>
          <dgm:bulletEnabled val="1"/>
        </dgm:presLayoutVars>
      </dgm:prSet>
      <dgm:spPr/>
      <dgm:t>
        <a:bodyPr/>
        <a:lstStyle/>
        <a:p>
          <a:endParaRPr lang="ru-RU"/>
        </a:p>
      </dgm:t>
    </dgm:pt>
    <dgm:pt modelId="{3FD5725B-EE84-45E5-B42A-B91DB8CA35E7}" type="pres">
      <dgm:prSet presAssocID="{9930AA70-0296-40B0-A780-1882FF35B93A}" presName="spacer" presStyleCnt="0"/>
      <dgm:spPr/>
    </dgm:pt>
    <dgm:pt modelId="{02155E82-F0C5-4337-9A00-BF4FA981BB6D}" type="pres">
      <dgm:prSet presAssocID="{2B5326BC-B7CF-4782-B733-83F12C0153A6}" presName="parentText" presStyleLbl="node1" presStyleIdx="3" presStyleCnt="9">
        <dgm:presLayoutVars>
          <dgm:chMax val="0"/>
          <dgm:bulletEnabled val="1"/>
        </dgm:presLayoutVars>
      </dgm:prSet>
      <dgm:spPr/>
      <dgm:t>
        <a:bodyPr/>
        <a:lstStyle/>
        <a:p>
          <a:endParaRPr lang="ru-RU"/>
        </a:p>
      </dgm:t>
    </dgm:pt>
    <dgm:pt modelId="{94774525-0EFB-4A24-BD43-7ADC8188977E}" type="pres">
      <dgm:prSet presAssocID="{5DB482DE-0C01-46C2-91BC-C31D146264BD}" presName="spacer" presStyleCnt="0"/>
      <dgm:spPr/>
    </dgm:pt>
    <dgm:pt modelId="{A3E2AB82-024E-46A1-B467-1EF6470E545F}" type="pres">
      <dgm:prSet presAssocID="{D18766CD-03CB-4016-9E11-20E7357844DC}" presName="parentText" presStyleLbl="node1" presStyleIdx="4" presStyleCnt="9">
        <dgm:presLayoutVars>
          <dgm:chMax val="0"/>
          <dgm:bulletEnabled val="1"/>
        </dgm:presLayoutVars>
      </dgm:prSet>
      <dgm:spPr/>
      <dgm:t>
        <a:bodyPr/>
        <a:lstStyle/>
        <a:p>
          <a:endParaRPr lang="ru-RU"/>
        </a:p>
      </dgm:t>
    </dgm:pt>
    <dgm:pt modelId="{4914F897-88E0-4A4D-91F5-9C735ABC7692}" type="pres">
      <dgm:prSet presAssocID="{8A691E1E-F105-43C2-B5B5-840000B1E1F9}" presName="spacer" presStyleCnt="0"/>
      <dgm:spPr/>
    </dgm:pt>
    <dgm:pt modelId="{953F9F13-0618-4245-9ED0-C8369592EE03}" type="pres">
      <dgm:prSet presAssocID="{C0DEE852-AECF-45F1-A411-78925453663C}" presName="parentText" presStyleLbl="node1" presStyleIdx="5" presStyleCnt="9">
        <dgm:presLayoutVars>
          <dgm:chMax val="0"/>
          <dgm:bulletEnabled val="1"/>
        </dgm:presLayoutVars>
      </dgm:prSet>
      <dgm:spPr/>
      <dgm:t>
        <a:bodyPr/>
        <a:lstStyle/>
        <a:p>
          <a:endParaRPr lang="ru-RU"/>
        </a:p>
      </dgm:t>
    </dgm:pt>
    <dgm:pt modelId="{E09E6428-C116-4ECE-A56C-5EFEC97E9649}" type="pres">
      <dgm:prSet presAssocID="{14B57544-2BBF-471A-88E3-D6B62E74572D}" presName="spacer" presStyleCnt="0"/>
      <dgm:spPr/>
    </dgm:pt>
    <dgm:pt modelId="{BA16E0A6-2B84-437F-8625-6B5222A91AAB}" type="pres">
      <dgm:prSet presAssocID="{99E1709B-447D-4CD8-A1AC-364A8A4A4890}" presName="parentText" presStyleLbl="node1" presStyleIdx="6" presStyleCnt="9">
        <dgm:presLayoutVars>
          <dgm:chMax val="0"/>
          <dgm:bulletEnabled val="1"/>
        </dgm:presLayoutVars>
      </dgm:prSet>
      <dgm:spPr/>
      <dgm:t>
        <a:bodyPr/>
        <a:lstStyle/>
        <a:p>
          <a:endParaRPr lang="ru-RU"/>
        </a:p>
      </dgm:t>
    </dgm:pt>
    <dgm:pt modelId="{61E69807-FC74-47F9-ADBB-473B3E552F15}" type="pres">
      <dgm:prSet presAssocID="{213B7180-9F44-49C5-9A53-492E3D6AAF87}" presName="spacer" presStyleCnt="0"/>
      <dgm:spPr/>
    </dgm:pt>
    <dgm:pt modelId="{814AB4F8-0151-4AAE-AB20-25189304447D}" type="pres">
      <dgm:prSet presAssocID="{5FA8D3E2-FEDC-49C1-B68F-CBBD7E43E8F3}" presName="parentText" presStyleLbl="node1" presStyleIdx="7" presStyleCnt="9">
        <dgm:presLayoutVars>
          <dgm:chMax val="0"/>
          <dgm:bulletEnabled val="1"/>
        </dgm:presLayoutVars>
      </dgm:prSet>
      <dgm:spPr/>
      <dgm:t>
        <a:bodyPr/>
        <a:lstStyle/>
        <a:p>
          <a:endParaRPr lang="ru-RU"/>
        </a:p>
      </dgm:t>
    </dgm:pt>
    <dgm:pt modelId="{AD66A106-DB72-433F-AEE7-AAF206159F58}" type="pres">
      <dgm:prSet presAssocID="{6983016E-ABE4-4B2F-9859-51009E6EFDF7}" presName="spacer" presStyleCnt="0"/>
      <dgm:spPr/>
    </dgm:pt>
    <dgm:pt modelId="{1603E81A-0DCA-4660-B7A7-EC607485EDFE}" type="pres">
      <dgm:prSet presAssocID="{8D1708D1-82A5-4DEB-BF1F-DCDDFDFC39FE}" presName="parentText" presStyleLbl="node1" presStyleIdx="8" presStyleCnt="9">
        <dgm:presLayoutVars>
          <dgm:chMax val="0"/>
          <dgm:bulletEnabled val="1"/>
        </dgm:presLayoutVars>
      </dgm:prSet>
      <dgm:spPr/>
      <dgm:t>
        <a:bodyPr/>
        <a:lstStyle/>
        <a:p>
          <a:endParaRPr lang="ru-RU"/>
        </a:p>
      </dgm:t>
    </dgm:pt>
  </dgm:ptLst>
  <dgm:cxnLst>
    <dgm:cxn modelId="{CC291E44-F35A-42C5-AD46-E608E5D8D2C7}" type="presOf" srcId="{D18766CD-03CB-4016-9E11-20E7357844DC}" destId="{A3E2AB82-024E-46A1-B467-1EF6470E545F}" srcOrd="0" destOrd="0" presId="urn:microsoft.com/office/officeart/2005/8/layout/vList2"/>
    <dgm:cxn modelId="{63285F39-1276-45EF-AE9A-6CDD2C656464}" srcId="{910B0369-9B6D-4C56-B250-C9B01EA2D7EA}" destId="{8D1708D1-82A5-4DEB-BF1F-DCDDFDFC39FE}" srcOrd="8" destOrd="0" parTransId="{BA0032FA-5585-41D3-94D4-E9A519377ADB}" sibTransId="{DA445391-BF06-47EC-AAF2-A36573820812}"/>
    <dgm:cxn modelId="{8921BC3B-B401-46F5-9089-D6916270CE83}" srcId="{910B0369-9B6D-4C56-B250-C9B01EA2D7EA}" destId="{D18766CD-03CB-4016-9E11-20E7357844DC}" srcOrd="4" destOrd="0" parTransId="{C78CC87D-0B3A-4BC7-81FF-182D8AAF0830}" sibTransId="{8A691E1E-F105-43C2-B5B5-840000B1E1F9}"/>
    <dgm:cxn modelId="{899CB341-7ACA-478C-88EB-8B1C8E790E6C}" srcId="{910B0369-9B6D-4C56-B250-C9B01EA2D7EA}" destId="{5FA8D3E2-FEDC-49C1-B68F-CBBD7E43E8F3}" srcOrd="7" destOrd="0" parTransId="{13A78E64-E300-46CF-8DD0-BC429C6440FE}" sibTransId="{6983016E-ABE4-4B2F-9859-51009E6EFDF7}"/>
    <dgm:cxn modelId="{14AB8433-397F-4EA1-AFEB-B7759C0DE25E}" srcId="{910B0369-9B6D-4C56-B250-C9B01EA2D7EA}" destId="{99E1709B-447D-4CD8-A1AC-364A8A4A4890}" srcOrd="6" destOrd="0" parTransId="{7A1CBC79-88F7-47E0-BD3F-ED2E8A2E3CDC}" sibTransId="{213B7180-9F44-49C5-9A53-492E3D6AAF87}"/>
    <dgm:cxn modelId="{362D6653-1558-48C6-984F-9E6571D20040}" type="presOf" srcId="{4D86FDA8-5B57-41AC-9E58-58D1DA056D65}" destId="{618D4CE9-142A-4A94-9F62-46185DCFA54B}" srcOrd="0" destOrd="0" presId="urn:microsoft.com/office/officeart/2005/8/layout/vList2"/>
    <dgm:cxn modelId="{3FFBD344-6BFE-4E15-9ABF-A456DD5F6F23}" type="presOf" srcId="{8D1708D1-82A5-4DEB-BF1F-DCDDFDFC39FE}" destId="{1603E81A-0DCA-4660-B7A7-EC607485EDFE}" srcOrd="0" destOrd="0" presId="urn:microsoft.com/office/officeart/2005/8/layout/vList2"/>
    <dgm:cxn modelId="{1F898FDD-A59B-4112-906D-435D76CCE378}" srcId="{910B0369-9B6D-4C56-B250-C9B01EA2D7EA}" destId="{C0DEE852-AECF-45F1-A411-78925453663C}" srcOrd="5" destOrd="0" parTransId="{7DC62859-E218-4DF8-951C-E3AC6282828F}" sibTransId="{14B57544-2BBF-471A-88E3-D6B62E74572D}"/>
    <dgm:cxn modelId="{63382ACA-A72D-40D2-B28F-7BC274234B95}" type="presOf" srcId="{5FA8D3E2-FEDC-49C1-B68F-CBBD7E43E8F3}" destId="{814AB4F8-0151-4AAE-AB20-25189304447D}" srcOrd="0" destOrd="0" presId="urn:microsoft.com/office/officeart/2005/8/layout/vList2"/>
    <dgm:cxn modelId="{25D080AE-0590-459E-981E-21648D1EADB8}" srcId="{910B0369-9B6D-4C56-B250-C9B01EA2D7EA}" destId="{0C26EC1C-7075-4EA5-8A99-9B37C430A605}" srcOrd="1" destOrd="0" parTransId="{862E8DD1-935E-4120-8686-72C3617DE2F7}" sibTransId="{79367162-A5F9-4644-9B4C-BB2C373DBBD7}"/>
    <dgm:cxn modelId="{44EAEA91-30E2-43DF-A12D-02F271CE5109}" type="presOf" srcId="{C0DEE852-AECF-45F1-A411-78925453663C}" destId="{953F9F13-0618-4245-9ED0-C8369592EE03}" srcOrd="0" destOrd="0" presId="urn:microsoft.com/office/officeart/2005/8/layout/vList2"/>
    <dgm:cxn modelId="{D555C4C2-D361-4A68-83FC-A280549318CE}" type="presOf" srcId="{ECE33A83-5833-4160-B273-1358D06CFA8A}" destId="{EC216A9F-FA01-435B-AC80-269C9544A193}" srcOrd="0" destOrd="0" presId="urn:microsoft.com/office/officeart/2005/8/layout/vList2"/>
    <dgm:cxn modelId="{4A53CA30-2AFD-4028-BABE-DD28A9D29674}" type="presOf" srcId="{2B5326BC-B7CF-4782-B733-83F12C0153A6}" destId="{02155E82-F0C5-4337-9A00-BF4FA981BB6D}" srcOrd="0" destOrd="0" presId="urn:microsoft.com/office/officeart/2005/8/layout/vList2"/>
    <dgm:cxn modelId="{7EE81976-CBD5-4BD2-B859-4A516CF1794C}" type="presOf" srcId="{99E1709B-447D-4CD8-A1AC-364A8A4A4890}" destId="{BA16E0A6-2B84-437F-8625-6B5222A91AAB}" srcOrd="0" destOrd="0" presId="urn:microsoft.com/office/officeart/2005/8/layout/vList2"/>
    <dgm:cxn modelId="{EBFF00A1-1305-4978-8F44-953F79648408}" type="presOf" srcId="{0C26EC1C-7075-4EA5-8A99-9B37C430A605}" destId="{B56E8181-1B21-443B-AB57-A95F1B85F113}" srcOrd="0" destOrd="0" presId="urn:microsoft.com/office/officeart/2005/8/layout/vList2"/>
    <dgm:cxn modelId="{315964E4-92C4-4912-952F-8E6EFF24E0E0}" srcId="{910B0369-9B6D-4C56-B250-C9B01EA2D7EA}" destId="{ECE33A83-5833-4160-B273-1358D06CFA8A}" srcOrd="0" destOrd="0" parTransId="{2F8D6CFF-C893-40A6-A61D-0727EE6F088F}" sibTransId="{2363B5B5-07EE-42F3-9DF7-86E95D466368}"/>
    <dgm:cxn modelId="{D45BCAB5-6101-47FF-B893-6AF0593F409A}" type="presOf" srcId="{910B0369-9B6D-4C56-B250-C9B01EA2D7EA}" destId="{B5CEFC0C-7B45-42F8-A9FD-DDEEFE24B8C8}" srcOrd="0" destOrd="0" presId="urn:microsoft.com/office/officeart/2005/8/layout/vList2"/>
    <dgm:cxn modelId="{56719DC8-72E3-49B0-AFEC-30BEF05F4EF8}" srcId="{910B0369-9B6D-4C56-B250-C9B01EA2D7EA}" destId="{2B5326BC-B7CF-4782-B733-83F12C0153A6}" srcOrd="3" destOrd="0" parTransId="{F0620B46-A298-483C-BF0E-F09D50626D23}" sibTransId="{5DB482DE-0C01-46C2-91BC-C31D146264BD}"/>
    <dgm:cxn modelId="{14F00BA6-D2BA-4CA7-A2D1-0C9F744E22BC}" srcId="{910B0369-9B6D-4C56-B250-C9B01EA2D7EA}" destId="{4D86FDA8-5B57-41AC-9E58-58D1DA056D65}" srcOrd="2" destOrd="0" parTransId="{E26F2C25-13D0-41D5-85BA-7764869C7AB5}" sibTransId="{9930AA70-0296-40B0-A780-1882FF35B93A}"/>
    <dgm:cxn modelId="{4D18842F-F626-430F-BA4D-D32D61E426E4}" type="presParOf" srcId="{B5CEFC0C-7B45-42F8-A9FD-DDEEFE24B8C8}" destId="{EC216A9F-FA01-435B-AC80-269C9544A193}" srcOrd="0" destOrd="0" presId="urn:microsoft.com/office/officeart/2005/8/layout/vList2"/>
    <dgm:cxn modelId="{F394FBA8-2473-4695-99E7-F15CEA3707F4}" type="presParOf" srcId="{B5CEFC0C-7B45-42F8-A9FD-DDEEFE24B8C8}" destId="{626F8DA7-FF94-4C64-8908-730614B80223}" srcOrd="1" destOrd="0" presId="urn:microsoft.com/office/officeart/2005/8/layout/vList2"/>
    <dgm:cxn modelId="{F9656C4B-C26A-46F7-8488-8F9C6D4311D3}" type="presParOf" srcId="{B5CEFC0C-7B45-42F8-A9FD-DDEEFE24B8C8}" destId="{B56E8181-1B21-443B-AB57-A95F1B85F113}" srcOrd="2" destOrd="0" presId="urn:microsoft.com/office/officeart/2005/8/layout/vList2"/>
    <dgm:cxn modelId="{69F73950-9647-4CFF-86F1-49DC5F83ACEB}" type="presParOf" srcId="{B5CEFC0C-7B45-42F8-A9FD-DDEEFE24B8C8}" destId="{01F2B335-EF1F-4924-97C3-7896FC8E796F}" srcOrd="3" destOrd="0" presId="urn:microsoft.com/office/officeart/2005/8/layout/vList2"/>
    <dgm:cxn modelId="{8D1C29C5-7F91-47E1-8F55-2B36216838CC}" type="presParOf" srcId="{B5CEFC0C-7B45-42F8-A9FD-DDEEFE24B8C8}" destId="{618D4CE9-142A-4A94-9F62-46185DCFA54B}" srcOrd="4" destOrd="0" presId="urn:microsoft.com/office/officeart/2005/8/layout/vList2"/>
    <dgm:cxn modelId="{19487EDC-AE65-4EB7-B55E-09EF745FB766}" type="presParOf" srcId="{B5CEFC0C-7B45-42F8-A9FD-DDEEFE24B8C8}" destId="{3FD5725B-EE84-45E5-B42A-B91DB8CA35E7}" srcOrd="5" destOrd="0" presId="urn:microsoft.com/office/officeart/2005/8/layout/vList2"/>
    <dgm:cxn modelId="{DF7BB67E-F92A-4CB7-B395-33D388B7B191}" type="presParOf" srcId="{B5CEFC0C-7B45-42F8-A9FD-DDEEFE24B8C8}" destId="{02155E82-F0C5-4337-9A00-BF4FA981BB6D}" srcOrd="6" destOrd="0" presId="urn:microsoft.com/office/officeart/2005/8/layout/vList2"/>
    <dgm:cxn modelId="{3DA51D74-A680-4D46-B5D1-417B7CB7AA58}" type="presParOf" srcId="{B5CEFC0C-7B45-42F8-A9FD-DDEEFE24B8C8}" destId="{94774525-0EFB-4A24-BD43-7ADC8188977E}" srcOrd="7" destOrd="0" presId="urn:microsoft.com/office/officeart/2005/8/layout/vList2"/>
    <dgm:cxn modelId="{164E7EA9-AC00-492A-8830-66F03AE9E4F3}" type="presParOf" srcId="{B5CEFC0C-7B45-42F8-A9FD-DDEEFE24B8C8}" destId="{A3E2AB82-024E-46A1-B467-1EF6470E545F}" srcOrd="8" destOrd="0" presId="urn:microsoft.com/office/officeart/2005/8/layout/vList2"/>
    <dgm:cxn modelId="{741AE4E7-D947-4154-8B51-EEE8ECF2A3AB}" type="presParOf" srcId="{B5CEFC0C-7B45-42F8-A9FD-DDEEFE24B8C8}" destId="{4914F897-88E0-4A4D-91F5-9C735ABC7692}" srcOrd="9" destOrd="0" presId="urn:microsoft.com/office/officeart/2005/8/layout/vList2"/>
    <dgm:cxn modelId="{3E3F60B7-7E26-45CB-9D74-DA0556A65E3F}" type="presParOf" srcId="{B5CEFC0C-7B45-42F8-A9FD-DDEEFE24B8C8}" destId="{953F9F13-0618-4245-9ED0-C8369592EE03}" srcOrd="10" destOrd="0" presId="urn:microsoft.com/office/officeart/2005/8/layout/vList2"/>
    <dgm:cxn modelId="{139FB89A-7E46-4AD9-895A-F23EAD8C5B64}" type="presParOf" srcId="{B5CEFC0C-7B45-42F8-A9FD-DDEEFE24B8C8}" destId="{E09E6428-C116-4ECE-A56C-5EFEC97E9649}" srcOrd="11" destOrd="0" presId="urn:microsoft.com/office/officeart/2005/8/layout/vList2"/>
    <dgm:cxn modelId="{4EB0B8C3-75DF-46E3-912B-62CF78505084}" type="presParOf" srcId="{B5CEFC0C-7B45-42F8-A9FD-DDEEFE24B8C8}" destId="{BA16E0A6-2B84-437F-8625-6B5222A91AAB}" srcOrd="12" destOrd="0" presId="urn:microsoft.com/office/officeart/2005/8/layout/vList2"/>
    <dgm:cxn modelId="{D1827B81-2CA8-4B89-9921-F9BD3F96DA9A}" type="presParOf" srcId="{B5CEFC0C-7B45-42F8-A9FD-DDEEFE24B8C8}" destId="{61E69807-FC74-47F9-ADBB-473B3E552F15}" srcOrd="13" destOrd="0" presId="urn:microsoft.com/office/officeart/2005/8/layout/vList2"/>
    <dgm:cxn modelId="{13709F7E-0605-498E-9762-F2C4240853ED}" type="presParOf" srcId="{B5CEFC0C-7B45-42F8-A9FD-DDEEFE24B8C8}" destId="{814AB4F8-0151-4AAE-AB20-25189304447D}" srcOrd="14" destOrd="0" presId="urn:microsoft.com/office/officeart/2005/8/layout/vList2"/>
    <dgm:cxn modelId="{C5191D59-562D-4759-BD98-FCDA0B47895F}" type="presParOf" srcId="{B5CEFC0C-7B45-42F8-A9FD-DDEEFE24B8C8}" destId="{AD66A106-DB72-433F-AEE7-AAF206159F58}" srcOrd="15" destOrd="0" presId="urn:microsoft.com/office/officeart/2005/8/layout/vList2"/>
    <dgm:cxn modelId="{718CB235-BF26-4010-B699-84EF719184A7}" type="presParOf" srcId="{B5CEFC0C-7B45-42F8-A9FD-DDEEFE24B8C8}" destId="{1603E81A-0DCA-4660-B7A7-EC607485EDFE}"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E6E33D-73A5-4C1F-9339-A7F64B11771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CE515668-89B7-4A89-840C-59B7006F19AA}">
      <dgm:prSet/>
      <dgm:spPr/>
      <dgm:t>
        <a:bodyPr/>
        <a:lstStyle/>
        <a:p>
          <a:pPr rtl="0"/>
          <a:r>
            <a:rPr lang="ru-RU" smtClean="0"/>
            <a:t>Если между сторонами не достигнуто соглашение по всем существенным условиям договора, то он не считается заключенным и к нему неприменимы правила об основаниях недействительности сделок.</a:t>
          </a:r>
          <a:endParaRPr lang="ru-RU"/>
        </a:p>
      </dgm:t>
    </dgm:pt>
    <dgm:pt modelId="{F431A21D-F909-4661-84E9-6110B3B4FAAA}" type="parTrans" cxnId="{31709D7C-8BDE-4AE4-B6F5-8319E26BD1BD}">
      <dgm:prSet/>
      <dgm:spPr/>
      <dgm:t>
        <a:bodyPr/>
        <a:lstStyle/>
        <a:p>
          <a:endParaRPr lang="ru-RU"/>
        </a:p>
      </dgm:t>
    </dgm:pt>
    <dgm:pt modelId="{AC7E9E77-A6D4-4E81-90DA-E9BDAA67EBB3}" type="sibTrans" cxnId="{31709D7C-8BDE-4AE4-B6F5-8319E26BD1BD}">
      <dgm:prSet/>
      <dgm:spPr/>
      <dgm:t>
        <a:bodyPr/>
        <a:lstStyle/>
        <a:p>
          <a:endParaRPr lang="ru-RU"/>
        </a:p>
      </dgm:t>
    </dgm:pt>
    <dgm:pt modelId="{4C676D44-CA35-41CB-9B17-D229406BABAF}">
      <dgm:prSet/>
      <dgm:spPr/>
      <dgm:t>
        <a:bodyPr/>
        <a:lstStyle/>
        <a:p>
          <a:pPr rtl="0"/>
          <a:r>
            <a:rPr lang="ru-RU" smtClean="0"/>
            <a:t>Договор, являющийся незаключенным вследствие несогласования существенных условий, не может быть признан недействительным, так как он не только не порождает последствий, на которые был направлен, но и является отсутствующим фактически ввиду недостижения сторонами какого-либо соглашения, а следовательно, не может породить такие последствия и в будущем.</a:t>
          </a:r>
          <a:endParaRPr lang="ru-RU"/>
        </a:p>
      </dgm:t>
    </dgm:pt>
    <dgm:pt modelId="{E8F6832C-1331-4B8C-B146-3B4880384AA0}" type="parTrans" cxnId="{B5E0D154-E794-4C93-B268-9BA3CFCA1EDE}">
      <dgm:prSet/>
      <dgm:spPr/>
      <dgm:t>
        <a:bodyPr/>
        <a:lstStyle/>
        <a:p>
          <a:endParaRPr lang="ru-RU"/>
        </a:p>
      </dgm:t>
    </dgm:pt>
    <dgm:pt modelId="{EBDC1E70-41BC-43B1-A238-9A44AE739EEE}" type="sibTrans" cxnId="{B5E0D154-E794-4C93-B268-9BA3CFCA1EDE}">
      <dgm:prSet/>
      <dgm:spPr/>
      <dgm:t>
        <a:bodyPr/>
        <a:lstStyle/>
        <a:p>
          <a:endParaRPr lang="ru-RU"/>
        </a:p>
      </dgm:t>
    </dgm:pt>
    <dgm:pt modelId="{B5A8698A-27CF-4DD2-8A18-011BAAD8104D}" type="pres">
      <dgm:prSet presAssocID="{D2E6E33D-73A5-4C1F-9339-A7F64B117719}" presName="linear" presStyleCnt="0">
        <dgm:presLayoutVars>
          <dgm:animLvl val="lvl"/>
          <dgm:resizeHandles val="exact"/>
        </dgm:presLayoutVars>
      </dgm:prSet>
      <dgm:spPr/>
      <dgm:t>
        <a:bodyPr/>
        <a:lstStyle/>
        <a:p>
          <a:endParaRPr lang="ru-RU"/>
        </a:p>
      </dgm:t>
    </dgm:pt>
    <dgm:pt modelId="{67324C3C-3033-4F65-9913-7A07E78EAEAA}" type="pres">
      <dgm:prSet presAssocID="{CE515668-89B7-4A89-840C-59B7006F19AA}" presName="parentText" presStyleLbl="node1" presStyleIdx="0" presStyleCnt="2">
        <dgm:presLayoutVars>
          <dgm:chMax val="0"/>
          <dgm:bulletEnabled val="1"/>
        </dgm:presLayoutVars>
      </dgm:prSet>
      <dgm:spPr/>
      <dgm:t>
        <a:bodyPr/>
        <a:lstStyle/>
        <a:p>
          <a:endParaRPr lang="ru-RU"/>
        </a:p>
      </dgm:t>
    </dgm:pt>
    <dgm:pt modelId="{9FAFCA2F-353C-4E06-8D43-B4FEB055023F}" type="pres">
      <dgm:prSet presAssocID="{AC7E9E77-A6D4-4E81-90DA-E9BDAA67EBB3}" presName="spacer" presStyleCnt="0"/>
      <dgm:spPr/>
    </dgm:pt>
    <dgm:pt modelId="{6F1E8B06-6734-4F91-80CB-BD091B188D34}" type="pres">
      <dgm:prSet presAssocID="{4C676D44-CA35-41CB-9B17-D229406BABAF}" presName="parentText" presStyleLbl="node1" presStyleIdx="1" presStyleCnt="2">
        <dgm:presLayoutVars>
          <dgm:chMax val="0"/>
          <dgm:bulletEnabled val="1"/>
        </dgm:presLayoutVars>
      </dgm:prSet>
      <dgm:spPr/>
      <dgm:t>
        <a:bodyPr/>
        <a:lstStyle/>
        <a:p>
          <a:endParaRPr lang="ru-RU"/>
        </a:p>
      </dgm:t>
    </dgm:pt>
  </dgm:ptLst>
  <dgm:cxnLst>
    <dgm:cxn modelId="{64EDCCF8-7723-4C76-BC5D-1203B86A3B6F}" type="presOf" srcId="{CE515668-89B7-4A89-840C-59B7006F19AA}" destId="{67324C3C-3033-4F65-9913-7A07E78EAEAA}" srcOrd="0" destOrd="0" presId="urn:microsoft.com/office/officeart/2005/8/layout/vList2"/>
    <dgm:cxn modelId="{B5E0D154-E794-4C93-B268-9BA3CFCA1EDE}" srcId="{D2E6E33D-73A5-4C1F-9339-A7F64B117719}" destId="{4C676D44-CA35-41CB-9B17-D229406BABAF}" srcOrd="1" destOrd="0" parTransId="{E8F6832C-1331-4B8C-B146-3B4880384AA0}" sibTransId="{EBDC1E70-41BC-43B1-A238-9A44AE739EEE}"/>
    <dgm:cxn modelId="{31709D7C-8BDE-4AE4-B6F5-8319E26BD1BD}" srcId="{D2E6E33D-73A5-4C1F-9339-A7F64B117719}" destId="{CE515668-89B7-4A89-840C-59B7006F19AA}" srcOrd="0" destOrd="0" parTransId="{F431A21D-F909-4661-84E9-6110B3B4FAAA}" sibTransId="{AC7E9E77-A6D4-4E81-90DA-E9BDAA67EBB3}"/>
    <dgm:cxn modelId="{342E9B11-2E90-4837-A375-567080125894}" type="presOf" srcId="{D2E6E33D-73A5-4C1F-9339-A7F64B117719}" destId="{B5A8698A-27CF-4DD2-8A18-011BAAD8104D}" srcOrd="0" destOrd="0" presId="urn:microsoft.com/office/officeart/2005/8/layout/vList2"/>
    <dgm:cxn modelId="{5A792D52-F5E8-43FD-8B14-FF7247335DFA}" type="presOf" srcId="{4C676D44-CA35-41CB-9B17-D229406BABAF}" destId="{6F1E8B06-6734-4F91-80CB-BD091B188D34}" srcOrd="0" destOrd="0" presId="urn:microsoft.com/office/officeart/2005/8/layout/vList2"/>
    <dgm:cxn modelId="{EED252CB-8117-4C8C-BE45-87CF68BEF2AD}" type="presParOf" srcId="{B5A8698A-27CF-4DD2-8A18-011BAAD8104D}" destId="{67324C3C-3033-4F65-9913-7A07E78EAEAA}" srcOrd="0" destOrd="0" presId="urn:microsoft.com/office/officeart/2005/8/layout/vList2"/>
    <dgm:cxn modelId="{5291EED2-6D71-4BBC-A83D-96BD4E0406D9}" type="presParOf" srcId="{B5A8698A-27CF-4DD2-8A18-011BAAD8104D}" destId="{9FAFCA2F-353C-4E06-8D43-B4FEB055023F}" srcOrd="1" destOrd="0" presId="urn:microsoft.com/office/officeart/2005/8/layout/vList2"/>
    <dgm:cxn modelId="{FC806ACD-9EFA-4026-8C86-FE1715832992}" type="presParOf" srcId="{B5A8698A-27CF-4DD2-8A18-011BAAD8104D}" destId="{6F1E8B06-6734-4F91-80CB-BD091B188D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E4C8716-7F19-48F4-A791-DC71C396A2C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794F9E5E-9FFF-431B-9173-DE5158269B32}">
      <dgm:prSet/>
      <dgm:spPr/>
      <dgm:t>
        <a:bodyPr/>
        <a:lstStyle/>
        <a:p>
          <a:pPr rtl="0"/>
          <a:r>
            <a:rPr lang="ru-RU" smtClean="0"/>
            <a:t>Во-первых, договор может быть признан судом незаключенным в случае, если сторонами в договоре согласованы не все его существенные условия (так называемый "порок содержания договора"). </a:t>
          </a:r>
          <a:endParaRPr lang="ru-RU"/>
        </a:p>
      </dgm:t>
    </dgm:pt>
    <dgm:pt modelId="{E14C4A27-5EB6-4C3A-8780-3367D86467A6}" type="parTrans" cxnId="{951AB341-D930-438B-ABBC-A4321F180528}">
      <dgm:prSet/>
      <dgm:spPr/>
      <dgm:t>
        <a:bodyPr/>
        <a:lstStyle/>
        <a:p>
          <a:endParaRPr lang="ru-RU"/>
        </a:p>
      </dgm:t>
    </dgm:pt>
    <dgm:pt modelId="{23B6AA87-F3FD-4946-A63C-D98CE28D1D26}" type="sibTrans" cxnId="{951AB341-D930-438B-ABBC-A4321F180528}">
      <dgm:prSet/>
      <dgm:spPr/>
      <dgm:t>
        <a:bodyPr/>
        <a:lstStyle/>
        <a:p>
          <a:endParaRPr lang="ru-RU"/>
        </a:p>
      </dgm:t>
    </dgm:pt>
    <dgm:pt modelId="{E092B1A5-7B53-442D-A3A3-E650951132FE}">
      <dgm:prSet/>
      <dgm:spPr/>
      <dgm:t>
        <a:bodyPr/>
        <a:lstStyle/>
        <a:p>
          <a:pPr rtl="0"/>
          <a:r>
            <a:rPr lang="ru-RU" smtClean="0"/>
            <a:t>Вторым основанием для признания договора незаключенным является несоблюдение сторонами требований законодательства о государственной регистрации договора.</a:t>
          </a:r>
          <a:endParaRPr lang="ru-RU"/>
        </a:p>
      </dgm:t>
    </dgm:pt>
    <dgm:pt modelId="{BBBB1E6A-1E86-43D6-AE2A-E360FEC661BB}" type="parTrans" cxnId="{05591F24-717F-47EB-9889-51100311DC0E}">
      <dgm:prSet/>
      <dgm:spPr/>
      <dgm:t>
        <a:bodyPr/>
        <a:lstStyle/>
        <a:p>
          <a:endParaRPr lang="ru-RU"/>
        </a:p>
      </dgm:t>
    </dgm:pt>
    <dgm:pt modelId="{B9E093A5-A595-4C45-9F52-19EDE4859428}" type="sibTrans" cxnId="{05591F24-717F-47EB-9889-51100311DC0E}">
      <dgm:prSet/>
      <dgm:spPr/>
      <dgm:t>
        <a:bodyPr/>
        <a:lstStyle/>
        <a:p>
          <a:endParaRPr lang="ru-RU"/>
        </a:p>
      </dgm:t>
    </dgm:pt>
    <dgm:pt modelId="{B5AAFC91-7968-411D-B168-F30C8306A100}">
      <dgm:prSet/>
      <dgm:spPr/>
      <dgm:t>
        <a:bodyPr/>
        <a:lstStyle/>
        <a:p>
          <a:pPr rtl="0"/>
          <a:r>
            <a:rPr lang="ru-RU" smtClean="0"/>
            <a:t>Третьим возможным основанием для признания договора незаключенным является несовершение сторонами договора обязательных, предусмотренных законом или договором действий. </a:t>
          </a:r>
          <a:endParaRPr lang="ru-RU"/>
        </a:p>
      </dgm:t>
    </dgm:pt>
    <dgm:pt modelId="{961D6D92-BD22-466B-A46D-9BC45E03F135}" type="parTrans" cxnId="{2A525C0D-F85A-4D3B-9105-9B2B607E3536}">
      <dgm:prSet/>
      <dgm:spPr/>
      <dgm:t>
        <a:bodyPr/>
        <a:lstStyle/>
        <a:p>
          <a:endParaRPr lang="ru-RU"/>
        </a:p>
      </dgm:t>
    </dgm:pt>
    <dgm:pt modelId="{066883F5-D18C-446D-9D75-30E171DF165F}" type="sibTrans" cxnId="{2A525C0D-F85A-4D3B-9105-9B2B607E3536}">
      <dgm:prSet/>
      <dgm:spPr/>
      <dgm:t>
        <a:bodyPr/>
        <a:lstStyle/>
        <a:p>
          <a:endParaRPr lang="ru-RU"/>
        </a:p>
      </dgm:t>
    </dgm:pt>
    <dgm:pt modelId="{095D64B0-3101-4421-92C3-B26FE7E698F9}" type="pres">
      <dgm:prSet presAssocID="{FE4C8716-7F19-48F4-A791-DC71C396A2C0}" presName="linear" presStyleCnt="0">
        <dgm:presLayoutVars>
          <dgm:animLvl val="lvl"/>
          <dgm:resizeHandles val="exact"/>
        </dgm:presLayoutVars>
      </dgm:prSet>
      <dgm:spPr/>
      <dgm:t>
        <a:bodyPr/>
        <a:lstStyle/>
        <a:p>
          <a:endParaRPr lang="ru-RU"/>
        </a:p>
      </dgm:t>
    </dgm:pt>
    <dgm:pt modelId="{C6DA412E-79A2-4C24-84F4-EA3A4074546E}" type="pres">
      <dgm:prSet presAssocID="{794F9E5E-9FFF-431B-9173-DE5158269B32}" presName="parentText" presStyleLbl="node1" presStyleIdx="0" presStyleCnt="3">
        <dgm:presLayoutVars>
          <dgm:chMax val="0"/>
          <dgm:bulletEnabled val="1"/>
        </dgm:presLayoutVars>
      </dgm:prSet>
      <dgm:spPr/>
      <dgm:t>
        <a:bodyPr/>
        <a:lstStyle/>
        <a:p>
          <a:endParaRPr lang="ru-RU"/>
        </a:p>
      </dgm:t>
    </dgm:pt>
    <dgm:pt modelId="{8F08EBB8-664B-47E9-BA0E-B837D9DB9C4F}" type="pres">
      <dgm:prSet presAssocID="{23B6AA87-F3FD-4946-A63C-D98CE28D1D26}" presName="spacer" presStyleCnt="0"/>
      <dgm:spPr/>
    </dgm:pt>
    <dgm:pt modelId="{4378AF04-5DB2-4D06-9665-3AD3154CD253}" type="pres">
      <dgm:prSet presAssocID="{E092B1A5-7B53-442D-A3A3-E650951132FE}" presName="parentText" presStyleLbl="node1" presStyleIdx="1" presStyleCnt="3">
        <dgm:presLayoutVars>
          <dgm:chMax val="0"/>
          <dgm:bulletEnabled val="1"/>
        </dgm:presLayoutVars>
      </dgm:prSet>
      <dgm:spPr/>
      <dgm:t>
        <a:bodyPr/>
        <a:lstStyle/>
        <a:p>
          <a:endParaRPr lang="ru-RU"/>
        </a:p>
      </dgm:t>
    </dgm:pt>
    <dgm:pt modelId="{98E9A3E7-9A09-4690-A1E7-888E130F4346}" type="pres">
      <dgm:prSet presAssocID="{B9E093A5-A595-4C45-9F52-19EDE4859428}" presName="spacer" presStyleCnt="0"/>
      <dgm:spPr/>
    </dgm:pt>
    <dgm:pt modelId="{BA876BC0-19EF-4410-A694-F3BECD2CA457}" type="pres">
      <dgm:prSet presAssocID="{B5AAFC91-7968-411D-B168-F30C8306A100}" presName="parentText" presStyleLbl="node1" presStyleIdx="2" presStyleCnt="3">
        <dgm:presLayoutVars>
          <dgm:chMax val="0"/>
          <dgm:bulletEnabled val="1"/>
        </dgm:presLayoutVars>
      </dgm:prSet>
      <dgm:spPr/>
      <dgm:t>
        <a:bodyPr/>
        <a:lstStyle/>
        <a:p>
          <a:endParaRPr lang="ru-RU"/>
        </a:p>
      </dgm:t>
    </dgm:pt>
  </dgm:ptLst>
  <dgm:cxnLst>
    <dgm:cxn modelId="{19ECE92B-9D34-4D4B-A7DC-75B1A677D453}" type="presOf" srcId="{B5AAFC91-7968-411D-B168-F30C8306A100}" destId="{BA876BC0-19EF-4410-A694-F3BECD2CA457}" srcOrd="0" destOrd="0" presId="urn:microsoft.com/office/officeart/2005/8/layout/vList2"/>
    <dgm:cxn modelId="{05591F24-717F-47EB-9889-51100311DC0E}" srcId="{FE4C8716-7F19-48F4-A791-DC71C396A2C0}" destId="{E092B1A5-7B53-442D-A3A3-E650951132FE}" srcOrd="1" destOrd="0" parTransId="{BBBB1E6A-1E86-43D6-AE2A-E360FEC661BB}" sibTransId="{B9E093A5-A595-4C45-9F52-19EDE4859428}"/>
    <dgm:cxn modelId="{2A525C0D-F85A-4D3B-9105-9B2B607E3536}" srcId="{FE4C8716-7F19-48F4-A791-DC71C396A2C0}" destId="{B5AAFC91-7968-411D-B168-F30C8306A100}" srcOrd="2" destOrd="0" parTransId="{961D6D92-BD22-466B-A46D-9BC45E03F135}" sibTransId="{066883F5-D18C-446D-9D75-30E171DF165F}"/>
    <dgm:cxn modelId="{A1EE1002-7F91-4A4D-8EC2-2079E7315E83}" type="presOf" srcId="{E092B1A5-7B53-442D-A3A3-E650951132FE}" destId="{4378AF04-5DB2-4D06-9665-3AD3154CD253}" srcOrd="0" destOrd="0" presId="urn:microsoft.com/office/officeart/2005/8/layout/vList2"/>
    <dgm:cxn modelId="{951AB341-D930-438B-ABBC-A4321F180528}" srcId="{FE4C8716-7F19-48F4-A791-DC71C396A2C0}" destId="{794F9E5E-9FFF-431B-9173-DE5158269B32}" srcOrd="0" destOrd="0" parTransId="{E14C4A27-5EB6-4C3A-8780-3367D86467A6}" sibTransId="{23B6AA87-F3FD-4946-A63C-D98CE28D1D26}"/>
    <dgm:cxn modelId="{B3CB37DC-3801-4CB7-B8ED-839AA72E7F44}" type="presOf" srcId="{FE4C8716-7F19-48F4-A791-DC71C396A2C0}" destId="{095D64B0-3101-4421-92C3-B26FE7E698F9}" srcOrd="0" destOrd="0" presId="urn:microsoft.com/office/officeart/2005/8/layout/vList2"/>
    <dgm:cxn modelId="{F6A89FDB-0BB4-4803-AFDD-779BA52536FB}" type="presOf" srcId="{794F9E5E-9FFF-431B-9173-DE5158269B32}" destId="{C6DA412E-79A2-4C24-84F4-EA3A4074546E}" srcOrd="0" destOrd="0" presId="urn:microsoft.com/office/officeart/2005/8/layout/vList2"/>
    <dgm:cxn modelId="{183E9A86-FC85-4C50-9492-A615AB39AC19}" type="presParOf" srcId="{095D64B0-3101-4421-92C3-B26FE7E698F9}" destId="{C6DA412E-79A2-4C24-84F4-EA3A4074546E}" srcOrd="0" destOrd="0" presId="urn:microsoft.com/office/officeart/2005/8/layout/vList2"/>
    <dgm:cxn modelId="{1709D906-6D4A-4721-BEB0-DD7E84CE70CB}" type="presParOf" srcId="{095D64B0-3101-4421-92C3-B26FE7E698F9}" destId="{8F08EBB8-664B-47E9-BA0E-B837D9DB9C4F}" srcOrd="1" destOrd="0" presId="urn:microsoft.com/office/officeart/2005/8/layout/vList2"/>
    <dgm:cxn modelId="{DEEA2298-8C55-4774-8D15-24B751310BD7}" type="presParOf" srcId="{095D64B0-3101-4421-92C3-B26FE7E698F9}" destId="{4378AF04-5DB2-4D06-9665-3AD3154CD253}" srcOrd="2" destOrd="0" presId="urn:microsoft.com/office/officeart/2005/8/layout/vList2"/>
    <dgm:cxn modelId="{541F630C-C663-4B96-91C0-4EFB1A841E39}" type="presParOf" srcId="{095D64B0-3101-4421-92C3-B26FE7E698F9}" destId="{98E9A3E7-9A09-4690-A1E7-888E130F4346}" srcOrd="3" destOrd="0" presId="urn:microsoft.com/office/officeart/2005/8/layout/vList2"/>
    <dgm:cxn modelId="{E9423F59-5581-4AB1-8A60-61E3D9C815FA}" type="presParOf" srcId="{095D64B0-3101-4421-92C3-B26FE7E698F9}" destId="{BA876BC0-19EF-4410-A694-F3BECD2CA45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9E074C-077A-49F9-AC12-2487C7FC8E9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25CA532F-6AF7-4274-92A9-6956C63D1F06}">
      <dgm:prSet/>
      <dgm:spPr/>
      <dgm:t>
        <a:bodyPr/>
        <a:lstStyle/>
        <a:p>
          <a:pPr rtl="0"/>
          <a:r>
            <a:rPr lang="ru-RU" smtClean="0"/>
            <a:t>- для договора купли-продажи существенным условием является количество товара. Если оно не указано, договор считается незаключенным (</a:t>
          </a:r>
          <a:r>
            <a:rPr lang="ru-RU" smtClean="0">
              <a:hlinkClick xmlns:r="http://schemas.openxmlformats.org/officeDocument/2006/relationships" r:id="rId1"/>
            </a:rPr>
            <a:t>п. 2 ст. 465 ГК РФ);</a:t>
          </a:r>
          <a:endParaRPr lang="ru-RU"/>
        </a:p>
      </dgm:t>
    </dgm:pt>
    <dgm:pt modelId="{F646E6CA-E4F8-4CF3-AFBF-F2639AE2351B}" type="parTrans" cxnId="{4AB3A853-E27B-4B93-AE46-8C18E5F2D51C}">
      <dgm:prSet/>
      <dgm:spPr/>
      <dgm:t>
        <a:bodyPr/>
        <a:lstStyle/>
        <a:p>
          <a:endParaRPr lang="ru-RU"/>
        </a:p>
      </dgm:t>
    </dgm:pt>
    <dgm:pt modelId="{6EE7FA23-B899-49E5-8F90-9DBC92D37F1D}" type="sibTrans" cxnId="{4AB3A853-E27B-4B93-AE46-8C18E5F2D51C}">
      <dgm:prSet/>
      <dgm:spPr/>
      <dgm:t>
        <a:bodyPr/>
        <a:lstStyle/>
        <a:p>
          <a:endParaRPr lang="ru-RU"/>
        </a:p>
      </dgm:t>
    </dgm:pt>
    <dgm:pt modelId="{FA3A09B3-D530-4AE2-B937-F38212876E38}">
      <dgm:prSet/>
      <dgm:spPr/>
      <dgm:t>
        <a:bodyPr/>
        <a:lstStyle/>
        <a:p>
          <a:pPr rtl="0"/>
          <a:r>
            <a:rPr lang="ru-RU" smtClean="0"/>
            <a:t>- для договора купли-продажи недвижимости - цена (</a:t>
          </a:r>
          <a:r>
            <a:rPr lang="ru-RU" smtClean="0">
              <a:hlinkClick xmlns:r="http://schemas.openxmlformats.org/officeDocument/2006/relationships" r:id="rId2"/>
            </a:rPr>
            <a:t>п. 1 ст. 555 ГК РФ) и данные, позволяющие определенно установить недвижимое имущество, подлежащее передаче покупателю по договору, в том числе данные, определяющие расположение недвижимости на земельном участке либо в составе другой недвижимости (</a:t>
          </a:r>
          <a:r>
            <a:rPr lang="ru-RU" smtClean="0">
              <a:hlinkClick xmlns:r="http://schemas.openxmlformats.org/officeDocument/2006/relationships" r:id="rId3"/>
            </a:rPr>
            <a:t>ст. 554 ГК РФ);</a:t>
          </a:r>
          <a:endParaRPr lang="ru-RU"/>
        </a:p>
      </dgm:t>
    </dgm:pt>
    <dgm:pt modelId="{9B9AD770-65FC-4948-ADBC-554B793E200B}" type="parTrans" cxnId="{0B0A7D3D-EFE1-493D-BE64-81D9E5C4459C}">
      <dgm:prSet/>
      <dgm:spPr/>
      <dgm:t>
        <a:bodyPr/>
        <a:lstStyle/>
        <a:p>
          <a:endParaRPr lang="ru-RU"/>
        </a:p>
      </dgm:t>
    </dgm:pt>
    <dgm:pt modelId="{913F87C3-5617-45DD-B2A7-1ADBAF22F79C}" type="sibTrans" cxnId="{0B0A7D3D-EFE1-493D-BE64-81D9E5C4459C}">
      <dgm:prSet/>
      <dgm:spPr/>
      <dgm:t>
        <a:bodyPr/>
        <a:lstStyle/>
        <a:p>
          <a:endParaRPr lang="ru-RU"/>
        </a:p>
      </dgm:t>
    </dgm:pt>
    <dgm:pt modelId="{18C78E87-AA8B-4173-988C-5F2098A841C2}">
      <dgm:prSet/>
      <dgm:spPr/>
      <dgm:t>
        <a:bodyPr/>
        <a:lstStyle/>
        <a:p>
          <a:pPr rtl="0"/>
          <a:r>
            <a:rPr lang="ru-RU" smtClean="0"/>
            <a:t>- для договора аренды - данные, позволяющие определенно установить имущество, подлежащее передаче арендатору в качестве объекта аренды (</a:t>
          </a:r>
          <a:r>
            <a:rPr lang="ru-RU" smtClean="0">
              <a:hlinkClick xmlns:r="http://schemas.openxmlformats.org/officeDocument/2006/relationships" r:id="rId4"/>
            </a:rPr>
            <a:t>п. 3 ст. 607 ГК РФ), размер арендной платы (</a:t>
          </a:r>
          <a:r>
            <a:rPr lang="ru-RU" smtClean="0">
              <a:hlinkClick xmlns:r="http://schemas.openxmlformats.org/officeDocument/2006/relationships" r:id="rId5"/>
            </a:rPr>
            <a:t>п. 1 ст. 654 ГК РФ);</a:t>
          </a:r>
          <a:endParaRPr lang="ru-RU"/>
        </a:p>
      </dgm:t>
    </dgm:pt>
    <dgm:pt modelId="{688F0914-4F6F-466E-8430-61757E6B0D19}" type="parTrans" cxnId="{7CC39CB2-C4FF-479A-8F4C-1705FD0C0118}">
      <dgm:prSet/>
      <dgm:spPr/>
      <dgm:t>
        <a:bodyPr/>
        <a:lstStyle/>
        <a:p>
          <a:endParaRPr lang="ru-RU"/>
        </a:p>
      </dgm:t>
    </dgm:pt>
    <dgm:pt modelId="{0E3971E2-F0C6-4574-8E06-945237DEDB8E}" type="sibTrans" cxnId="{7CC39CB2-C4FF-479A-8F4C-1705FD0C0118}">
      <dgm:prSet/>
      <dgm:spPr/>
      <dgm:t>
        <a:bodyPr/>
        <a:lstStyle/>
        <a:p>
          <a:endParaRPr lang="ru-RU"/>
        </a:p>
      </dgm:t>
    </dgm:pt>
    <dgm:pt modelId="{E0AF7E18-348E-4097-A394-02EE6D4DD365}">
      <dgm:prSet/>
      <dgm:spPr/>
      <dgm:t>
        <a:bodyPr/>
        <a:lstStyle/>
        <a:p>
          <a:pPr rtl="0"/>
          <a:r>
            <a:rPr lang="ru-RU" smtClean="0"/>
            <a:t>- для договоров займа, дарения, складского хранения - фактическая передача имущества (</a:t>
          </a:r>
          <a:r>
            <a:rPr lang="ru-RU" smtClean="0">
              <a:hlinkClick xmlns:r="http://schemas.openxmlformats.org/officeDocument/2006/relationships" r:id="rId6"/>
            </a:rPr>
            <a:t>п. 3 ст. 812, </a:t>
          </a:r>
          <a:r>
            <a:rPr lang="ru-RU" smtClean="0">
              <a:hlinkClick xmlns:r="http://schemas.openxmlformats.org/officeDocument/2006/relationships" r:id="rId7"/>
            </a:rPr>
            <a:t>ст. 572, </a:t>
          </a:r>
          <a:r>
            <a:rPr lang="ru-RU" smtClean="0">
              <a:hlinkClick xmlns:r="http://schemas.openxmlformats.org/officeDocument/2006/relationships" r:id="rId8"/>
            </a:rPr>
            <a:t>ст. 907 ГК РФ).</a:t>
          </a:r>
          <a:endParaRPr lang="ru-RU"/>
        </a:p>
      </dgm:t>
    </dgm:pt>
    <dgm:pt modelId="{EC9A8407-CDB9-4781-960A-CC7FC931B55E}" type="parTrans" cxnId="{B03A746D-7357-492A-A6E2-58E4A4BB5B99}">
      <dgm:prSet/>
      <dgm:spPr/>
      <dgm:t>
        <a:bodyPr/>
        <a:lstStyle/>
        <a:p>
          <a:endParaRPr lang="ru-RU"/>
        </a:p>
      </dgm:t>
    </dgm:pt>
    <dgm:pt modelId="{C281C733-A58C-4070-B832-CCF1C5C6AAE8}" type="sibTrans" cxnId="{B03A746D-7357-492A-A6E2-58E4A4BB5B99}">
      <dgm:prSet/>
      <dgm:spPr/>
      <dgm:t>
        <a:bodyPr/>
        <a:lstStyle/>
        <a:p>
          <a:endParaRPr lang="ru-RU"/>
        </a:p>
      </dgm:t>
    </dgm:pt>
    <dgm:pt modelId="{437A89EC-F1D1-40F2-A574-8476F8DB23BB}" type="pres">
      <dgm:prSet presAssocID="{0C9E074C-077A-49F9-AC12-2487C7FC8E94}" presName="linear" presStyleCnt="0">
        <dgm:presLayoutVars>
          <dgm:animLvl val="lvl"/>
          <dgm:resizeHandles val="exact"/>
        </dgm:presLayoutVars>
      </dgm:prSet>
      <dgm:spPr/>
      <dgm:t>
        <a:bodyPr/>
        <a:lstStyle/>
        <a:p>
          <a:endParaRPr lang="ru-RU"/>
        </a:p>
      </dgm:t>
    </dgm:pt>
    <dgm:pt modelId="{CB7B53A5-8893-41C2-820C-7BB1E80509EF}" type="pres">
      <dgm:prSet presAssocID="{25CA532F-6AF7-4274-92A9-6956C63D1F06}" presName="parentText" presStyleLbl="node1" presStyleIdx="0" presStyleCnt="4">
        <dgm:presLayoutVars>
          <dgm:chMax val="0"/>
          <dgm:bulletEnabled val="1"/>
        </dgm:presLayoutVars>
      </dgm:prSet>
      <dgm:spPr/>
      <dgm:t>
        <a:bodyPr/>
        <a:lstStyle/>
        <a:p>
          <a:endParaRPr lang="ru-RU"/>
        </a:p>
      </dgm:t>
    </dgm:pt>
    <dgm:pt modelId="{616B6B05-0B9D-4E50-9E84-2C7CB4802E57}" type="pres">
      <dgm:prSet presAssocID="{6EE7FA23-B899-49E5-8F90-9DBC92D37F1D}" presName="spacer" presStyleCnt="0"/>
      <dgm:spPr/>
    </dgm:pt>
    <dgm:pt modelId="{48BBE8DE-0FBF-4392-84AC-1CC9734E2F67}" type="pres">
      <dgm:prSet presAssocID="{FA3A09B3-D530-4AE2-B937-F38212876E38}" presName="parentText" presStyleLbl="node1" presStyleIdx="1" presStyleCnt="4">
        <dgm:presLayoutVars>
          <dgm:chMax val="0"/>
          <dgm:bulletEnabled val="1"/>
        </dgm:presLayoutVars>
      </dgm:prSet>
      <dgm:spPr/>
      <dgm:t>
        <a:bodyPr/>
        <a:lstStyle/>
        <a:p>
          <a:endParaRPr lang="ru-RU"/>
        </a:p>
      </dgm:t>
    </dgm:pt>
    <dgm:pt modelId="{46F6E0D1-3F12-49BE-BDA1-359BFA9E54E9}" type="pres">
      <dgm:prSet presAssocID="{913F87C3-5617-45DD-B2A7-1ADBAF22F79C}" presName="spacer" presStyleCnt="0"/>
      <dgm:spPr/>
    </dgm:pt>
    <dgm:pt modelId="{3F14E45B-1119-47EB-A272-C32DDC750212}" type="pres">
      <dgm:prSet presAssocID="{18C78E87-AA8B-4173-988C-5F2098A841C2}" presName="parentText" presStyleLbl="node1" presStyleIdx="2" presStyleCnt="4">
        <dgm:presLayoutVars>
          <dgm:chMax val="0"/>
          <dgm:bulletEnabled val="1"/>
        </dgm:presLayoutVars>
      </dgm:prSet>
      <dgm:spPr/>
      <dgm:t>
        <a:bodyPr/>
        <a:lstStyle/>
        <a:p>
          <a:endParaRPr lang="ru-RU"/>
        </a:p>
      </dgm:t>
    </dgm:pt>
    <dgm:pt modelId="{69A56D0F-298E-40D3-90C2-637AC2B7C897}" type="pres">
      <dgm:prSet presAssocID="{0E3971E2-F0C6-4574-8E06-945237DEDB8E}" presName="spacer" presStyleCnt="0"/>
      <dgm:spPr/>
    </dgm:pt>
    <dgm:pt modelId="{51BC0442-1033-4D17-B712-700637FF822A}" type="pres">
      <dgm:prSet presAssocID="{E0AF7E18-348E-4097-A394-02EE6D4DD365}" presName="parentText" presStyleLbl="node1" presStyleIdx="3" presStyleCnt="4">
        <dgm:presLayoutVars>
          <dgm:chMax val="0"/>
          <dgm:bulletEnabled val="1"/>
        </dgm:presLayoutVars>
      </dgm:prSet>
      <dgm:spPr/>
      <dgm:t>
        <a:bodyPr/>
        <a:lstStyle/>
        <a:p>
          <a:endParaRPr lang="ru-RU"/>
        </a:p>
      </dgm:t>
    </dgm:pt>
  </dgm:ptLst>
  <dgm:cxnLst>
    <dgm:cxn modelId="{4AB3A853-E27B-4B93-AE46-8C18E5F2D51C}" srcId="{0C9E074C-077A-49F9-AC12-2487C7FC8E94}" destId="{25CA532F-6AF7-4274-92A9-6956C63D1F06}" srcOrd="0" destOrd="0" parTransId="{F646E6CA-E4F8-4CF3-AFBF-F2639AE2351B}" sibTransId="{6EE7FA23-B899-49E5-8F90-9DBC92D37F1D}"/>
    <dgm:cxn modelId="{C251CCBB-0E07-4A46-A315-2602BC5DD4DC}" type="presOf" srcId="{E0AF7E18-348E-4097-A394-02EE6D4DD365}" destId="{51BC0442-1033-4D17-B712-700637FF822A}" srcOrd="0" destOrd="0" presId="urn:microsoft.com/office/officeart/2005/8/layout/vList2"/>
    <dgm:cxn modelId="{624B2CC8-6669-4224-B0E1-553A32CF0020}" type="presOf" srcId="{FA3A09B3-D530-4AE2-B937-F38212876E38}" destId="{48BBE8DE-0FBF-4392-84AC-1CC9734E2F67}" srcOrd="0" destOrd="0" presId="urn:microsoft.com/office/officeart/2005/8/layout/vList2"/>
    <dgm:cxn modelId="{0B0A7D3D-EFE1-493D-BE64-81D9E5C4459C}" srcId="{0C9E074C-077A-49F9-AC12-2487C7FC8E94}" destId="{FA3A09B3-D530-4AE2-B937-F38212876E38}" srcOrd="1" destOrd="0" parTransId="{9B9AD770-65FC-4948-ADBC-554B793E200B}" sibTransId="{913F87C3-5617-45DD-B2A7-1ADBAF22F79C}"/>
    <dgm:cxn modelId="{0D464F59-36C0-44D7-B22A-18962FFC5662}" type="presOf" srcId="{25CA532F-6AF7-4274-92A9-6956C63D1F06}" destId="{CB7B53A5-8893-41C2-820C-7BB1E80509EF}" srcOrd="0" destOrd="0" presId="urn:microsoft.com/office/officeart/2005/8/layout/vList2"/>
    <dgm:cxn modelId="{F5A25020-C285-40FE-BDDF-FF5C011FCDB9}" type="presOf" srcId="{18C78E87-AA8B-4173-988C-5F2098A841C2}" destId="{3F14E45B-1119-47EB-A272-C32DDC750212}" srcOrd="0" destOrd="0" presId="urn:microsoft.com/office/officeart/2005/8/layout/vList2"/>
    <dgm:cxn modelId="{DE961C5E-AD0F-4D2A-BBCD-F78F4079406E}" type="presOf" srcId="{0C9E074C-077A-49F9-AC12-2487C7FC8E94}" destId="{437A89EC-F1D1-40F2-A574-8476F8DB23BB}" srcOrd="0" destOrd="0" presId="urn:microsoft.com/office/officeart/2005/8/layout/vList2"/>
    <dgm:cxn modelId="{B03A746D-7357-492A-A6E2-58E4A4BB5B99}" srcId="{0C9E074C-077A-49F9-AC12-2487C7FC8E94}" destId="{E0AF7E18-348E-4097-A394-02EE6D4DD365}" srcOrd="3" destOrd="0" parTransId="{EC9A8407-CDB9-4781-960A-CC7FC931B55E}" sibTransId="{C281C733-A58C-4070-B832-CCF1C5C6AAE8}"/>
    <dgm:cxn modelId="{7CC39CB2-C4FF-479A-8F4C-1705FD0C0118}" srcId="{0C9E074C-077A-49F9-AC12-2487C7FC8E94}" destId="{18C78E87-AA8B-4173-988C-5F2098A841C2}" srcOrd="2" destOrd="0" parTransId="{688F0914-4F6F-466E-8430-61757E6B0D19}" sibTransId="{0E3971E2-F0C6-4574-8E06-945237DEDB8E}"/>
    <dgm:cxn modelId="{C7064E58-3565-4E1A-8D8A-EA40E6CA1D69}" type="presParOf" srcId="{437A89EC-F1D1-40F2-A574-8476F8DB23BB}" destId="{CB7B53A5-8893-41C2-820C-7BB1E80509EF}" srcOrd="0" destOrd="0" presId="urn:microsoft.com/office/officeart/2005/8/layout/vList2"/>
    <dgm:cxn modelId="{08FF2FBF-B419-4890-821C-04B696D212AE}" type="presParOf" srcId="{437A89EC-F1D1-40F2-A574-8476F8DB23BB}" destId="{616B6B05-0B9D-4E50-9E84-2C7CB4802E57}" srcOrd="1" destOrd="0" presId="urn:microsoft.com/office/officeart/2005/8/layout/vList2"/>
    <dgm:cxn modelId="{092E97E8-95EB-43C4-8FE5-62B05A25F660}" type="presParOf" srcId="{437A89EC-F1D1-40F2-A574-8476F8DB23BB}" destId="{48BBE8DE-0FBF-4392-84AC-1CC9734E2F67}" srcOrd="2" destOrd="0" presId="urn:microsoft.com/office/officeart/2005/8/layout/vList2"/>
    <dgm:cxn modelId="{E36C83AC-4DBE-4DCD-838A-6A5E173A9FA0}" type="presParOf" srcId="{437A89EC-F1D1-40F2-A574-8476F8DB23BB}" destId="{46F6E0D1-3F12-49BE-BDA1-359BFA9E54E9}" srcOrd="3" destOrd="0" presId="urn:microsoft.com/office/officeart/2005/8/layout/vList2"/>
    <dgm:cxn modelId="{366D79F1-F874-4EDA-8340-FCDDFBA900EF}" type="presParOf" srcId="{437A89EC-F1D1-40F2-A574-8476F8DB23BB}" destId="{3F14E45B-1119-47EB-A272-C32DDC750212}" srcOrd="4" destOrd="0" presId="urn:microsoft.com/office/officeart/2005/8/layout/vList2"/>
    <dgm:cxn modelId="{AEF629A2-F33D-4E79-94F4-BD96C36094A8}" type="presParOf" srcId="{437A89EC-F1D1-40F2-A574-8476F8DB23BB}" destId="{69A56D0F-298E-40D3-90C2-637AC2B7C897}" srcOrd="5" destOrd="0" presId="urn:microsoft.com/office/officeart/2005/8/layout/vList2"/>
    <dgm:cxn modelId="{D372D10B-910B-4344-8659-1DB9C4A7E40A}" type="presParOf" srcId="{437A89EC-F1D1-40F2-A574-8476F8DB23BB}" destId="{51BC0442-1033-4D17-B712-700637FF822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ED098-4AB3-4C2E-B35F-9BD7352B8BCB}"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ru-RU"/>
        </a:p>
      </dgm:t>
    </dgm:pt>
    <dgm:pt modelId="{9CD73555-D2A3-4C5C-A8EB-143962856F78}">
      <dgm:prSet/>
      <dgm:spPr/>
      <dgm:t>
        <a:bodyPr/>
        <a:lstStyle/>
        <a:p>
          <a:pPr rtl="0"/>
          <a:r>
            <a:rPr lang="ru-RU" smtClean="0"/>
            <a:t>При построении любой системы документооборота нужно стремиться к минимизации этапов согласования и количества документов, требующих утверждения. Первое, что следует сделать, – закрепить за различными подразделениями списки документов, с которыми они должны работать. </a:t>
          </a:r>
          <a:endParaRPr lang="ru-RU"/>
        </a:p>
      </dgm:t>
    </dgm:pt>
    <dgm:pt modelId="{92E0C17C-6E47-4F71-8CF1-D2930DD5CD7C}" type="parTrans" cxnId="{55DDD98F-C279-4AE1-9AAF-8FF9AB70351C}">
      <dgm:prSet/>
      <dgm:spPr/>
      <dgm:t>
        <a:bodyPr/>
        <a:lstStyle/>
        <a:p>
          <a:endParaRPr lang="ru-RU"/>
        </a:p>
      </dgm:t>
    </dgm:pt>
    <dgm:pt modelId="{93D47A6D-F7ED-4FC4-9368-DE4A9C6920F7}" type="sibTrans" cxnId="{55DDD98F-C279-4AE1-9AAF-8FF9AB70351C}">
      <dgm:prSet/>
      <dgm:spPr/>
      <dgm:t>
        <a:bodyPr/>
        <a:lstStyle/>
        <a:p>
          <a:endParaRPr lang="ru-RU"/>
        </a:p>
      </dgm:t>
    </dgm:pt>
    <dgm:pt modelId="{91112A09-3D3A-4AC7-8C26-FC10BE7242A9}">
      <dgm:prSet/>
      <dgm:spPr/>
      <dgm:t>
        <a:bodyPr/>
        <a:lstStyle/>
        <a:p>
          <a:pPr rtl="0"/>
          <a:r>
            <a:rPr lang="ru-RU" smtClean="0"/>
            <a:t>Регламенты представляют собой общие принципы действий, из них ясно, что должно быть на выходе, но не указано, как именно нужно действовать. Поэтому у нас существуют еще инструкции – более подробные документы, в которых описано, что нужно делать в той или иной ситуации, в какие сроки, кто отвечает за тот или иной процесс и кто его контролирует. Инструкции создаются для каждого отдела компании. Если ситуация частная, например работа с входящими письмами, для нее не требуется регламент, достаточно инструкции.</a:t>
          </a:r>
          <a:endParaRPr lang="ru-RU"/>
        </a:p>
      </dgm:t>
    </dgm:pt>
    <dgm:pt modelId="{E058EE45-02A9-4D00-AAA2-C8D377DB6DEB}" type="parTrans" cxnId="{9955C887-44C2-447A-8E31-C03E3EBF6A50}">
      <dgm:prSet/>
      <dgm:spPr/>
      <dgm:t>
        <a:bodyPr/>
        <a:lstStyle/>
        <a:p>
          <a:endParaRPr lang="ru-RU"/>
        </a:p>
      </dgm:t>
    </dgm:pt>
    <dgm:pt modelId="{B9FD1EA2-FEFA-47FE-A5C5-DF71C2E0AA48}" type="sibTrans" cxnId="{9955C887-44C2-447A-8E31-C03E3EBF6A50}">
      <dgm:prSet/>
      <dgm:spPr/>
      <dgm:t>
        <a:bodyPr/>
        <a:lstStyle/>
        <a:p>
          <a:endParaRPr lang="ru-RU"/>
        </a:p>
      </dgm:t>
    </dgm:pt>
    <dgm:pt modelId="{DB160133-1A3F-461F-8C3F-2365344B3C6B}" type="pres">
      <dgm:prSet presAssocID="{840ED098-4AB3-4C2E-B35F-9BD7352B8BCB}" presName="linear" presStyleCnt="0">
        <dgm:presLayoutVars>
          <dgm:animLvl val="lvl"/>
          <dgm:resizeHandles val="exact"/>
        </dgm:presLayoutVars>
      </dgm:prSet>
      <dgm:spPr/>
      <dgm:t>
        <a:bodyPr/>
        <a:lstStyle/>
        <a:p>
          <a:endParaRPr lang="ru-RU"/>
        </a:p>
      </dgm:t>
    </dgm:pt>
    <dgm:pt modelId="{BEA07F27-0EAE-48F7-BF8A-1B009EFE8345}" type="pres">
      <dgm:prSet presAssocID="{9CD73555-D2A3-4C5C-A8EB-143962856F78}" presName="parentText" presStyleLbl="node1" presStyleIdx="0" presStyleCnt="2">
        <dgm:presLayoutVars>
          <dgm:chMax val="0"/>
          <dgm:bulletEnabled val="1"/>
        </dgm:presLayoutVars>
      </dgm:prSet>
      <dgm:spPr/>
      <dgm:t>
        <a:bodyPr/>
        <a:lstStyle/>
        <a:p>
          <a:endParaRPr lang="ru-RU"/>
        </a:p>
      </dgm:t>
    </dgm:pt>
    <dgm:pt modelId="{22A151EA-A2ED-4BC2-87F4-51811854A989}" type="pres">
      <dgm:prSet presAssocID="{93D47A6D-F7ED-4FC4-9368-DE4A9C6920F7}" presName="spacer" presStyleCnt="0"/>
      <dgm:spPr/>
    </dgm:pt>
    <dgm:pt modelId="{61FB5077-29A6-446E-8AF9-15043D7C6AD7}" type="pres">
      <dgm:prSet presAssocID="{91112A09-3D3A-4AC7-8C26-FC10BE7242A9}" presName="parentText" presStyleLbl="node1" presStyleIdx="1" presStyleCnt="2">
        <dgm:presLayoutVars>
          <dgm:chMax val="0"/>
          <dgm:bulletEnabled val="1"/>
        </dgm:presLayoutVars>
      </dgm:prSet>
      <dgm:spPr/>
      <dgm:t>
        <a:bodyPr/>
        <a:lstStyle/>
        <a:p>
          <a:endParaRPr lang="ru-RU"/>
        </a:p>
      </dgm:t>
    </dgm:pt>
  </dgm:ptLst>
  <dgm:cxnLst>
    <dgm:cxn modelId="{9A11CDB9-F7AF-48F2-BE66-9453D1902CA1}" type="presOf" srcId="{9CD73555-D2A3-4C5C-A8EB-143962856F78}" destId="{BEA07F27-0EAE-48F7-BF8A-1B009EFE8345}" srcOrd="0" destOrd="0" presId="urn:microsoft.com/office/officeart/2005/8/layout/vList2"/>
    <dgm:cxn modelId="{8E1321BD-F9F8-4F51-AAFB-89A47BBD035D}" type="presOf" srcId="{840ED098-4AB3-4C2E-B35F-9BD7352B8BCB}" destId="{DB160133-1A3F-461F-8C3F-2365344B3C6B}" srcOrd="0" destOrd="0" presId="urn:microsoft.com/office/officeart/2005/8/layout/vList2"/>
    <dgm:cxn modelId="{55DDD98F-C279-4AE1-9AAF-8FF9AB70351C}" srcId="{840ED098-4AB3-4C2E-B35F-9BD7352B8BCB}" destId="{9CD73555-D2A3-4C5C-A8EB-143962856F78}" srcOrd="0" destOrd="0" parTransId="{92E0C17C-6E47-4F71-8CF1-D2930DD5CD7C}" sibTransId="{93D47A6D-F7ED-4FC4-9368-DE4A9C6920F7}"/>
    <dgm:cxn modelId="{392AFFAE-332A-46BD-B08E-610B62DC225E}" type="presOf" srcId="{91112A09-3D3A-4AC7-8C26-FC10BE7242A9}" destId="{61FB5077-29A6-446E-8AF9-15043D7C6AD7}" srcOrd="0" destOrd="0" presId="urn:microsoft.com/office/officeart/2005/8/layout/vList2"/>
    <dgm:cxn modelId="{9955C887-44C2-447A-8E31-C03E3EBF6A50}" srcId="{840ED098-4AB3-4C2E-B35F-9BD7352B8BCB}" destId="{91112A09-3D3A-4AC7-8C26-FC10BE7242A9}" srcOrd="1" destOrd="0" parTransId="{E058EE45-02A9-4D00-AAA2-C8D377DB6DEB}" sibTransId="{B9FD1EA2-FEFA-47FE-A5C5-DF71C2E0AA48}"/>
    <dgm:cxn modelId="{A06FCFB3-85D1-4582-9F10-AEB62747ADC6}" type="presParOf" srcId="{DB160133-1A3F-461F-8C3F-2365344B3C6B}" destId="{BEA07F27-0EAE-48F7-BF8A-1B009EFE8345}" srcOrd="0" destOrd="0" presId="urn:microsoft.com/office/officeart/2005/8/layout/vList2"/>
    <dgm:cxn modelId="{C8D4CDD3-07AE-4E25-A85D-DFFE1F96F05C}" type="presParOf" srcId="{DB160133-1A3F-461F-8C3F-2365344B3C6B}" destId="{22A151EA-A2ED-4BC2-87F4-51811854A989}" srcOrd="1" destOrd="0" presId="urn:microsoft.com/office/officeart/2005/8/layout/vList2"/>
    <dgm:cxn modelId="{6139D736-4870-4005-B0ED-890524DD5013}" type="presParOf" srcId="{DB160133-1A3F-461F-8C3F-2365344B3C6B}" destId="{61FB5077-29A6-446E-8AF9-15043D7C6AD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D9BE894-893A-446F-AC28-EE664707641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461F71FD-E185-4167-9A94-DB4064863E8C}">
      <dgm:prSet/>
      <dgm:spPr/>
      <dgm:t>
        <a:bodyPr/>
        <a:lstStyle/>
        <a:p>
          <a:pPr rtl="0"/>
          <a:r>
            <a:rPr lang="ru-RU" smtClean="0"/>
            <a:t>- продажи жилого дома, квартиры, части жилого дома или квартиры (</a:t>
          </a:r>
          <a:r>
            <a:rPr lang="ru-RU" smtClean="0">
              <a:hlinkClick xmlns:r="http://schemas.openxmlformats.org/officeDocument/2006/relationships" r:id="rId1"/>
            </a:rPr>
            <a:t>п. 2 ст. 558 ГК РФ);</a:t>
          </a:r>
          <a:endParaRPr lang="ru-RU"/>
        </a:p>
      </dgm:t>
    </dgm:pt>
    <dgm:pt modelId="{7E302A4B-09D6-4091-AAC1-9E23079253D4}" type="parTrans" cxnId="{EF0CF4F0-94E5-40FE-BDE3-2CB283D89D20}">
      <dgm:prSet/>
      <dgm:spPr/>
      <dgm:t>
        <a:bodyPr/>
        <a:lstStyle/>
        <a:p>
          <a:endParaRPr lang="ru-RU"/>
        </a:p>
      </dgm:t>
    </dgm:pt>
    <dgm:pt modelId="{BB5FC1EE-9A42-445C-BB7B-D26EEC2BF4B6}" type="sibTrans" cxnId="{EF0CF4F0-94E5-40FE-BDE3-2CB283D89D20}">
      <dgm:prSet/>
      <dgm:spPr/>
      <dgm:t>
        <a:bodyPr/>
        <a:lstStyle/>
        <a:p>
          <a:endParaRPr lang="ru-RU"/>
        </a:p>
      </dgm:t>
    </dgm:pt>
    <dgm:pt modelId="{C0E11414-57EA-40B5-80C1-C4DDC222512C}">
      <dgm:prSet/>
      <dgm:spPr/>
      <dgm:t>
        <a:bodyPr/>
        <a:lstStyle/>
        <a:p>
          <a:pPr rtl="0"/>
          <a:r>
            <a:rPr lang="ru-RU" smtClean="0"/>
            <a:t>- продажи предприятия (</a:t>
          </a:r>
          <a:r>
            <a:rPr lang="ru-RU" smtClean="0">
              <a:hlinkClick xmlns:r="http://schemas.openxmlformats.org/officeDocument/2006/relationships" r:id="rId2"/>
            </a:rPr>
            <a:t>п. 2 ст. 560 ГК РФ);</a:t>
          </a:r>
          <a:endParaRPr lang="ru-RU"/>
        </a:p>
      </dgm:t>
    </dgm:pt>
    <dgm:pt modelId="{740854DD-534C-451B-80B5-BF8E38BC4CFB}" type="parTrans" cxnId="{8C94D272-DE12-4F22-86CB-E1FDC54E8339}">
      <dgm:prSet/>
      <dgm:spPr/>
      <dgm:t>
        <a:bodyPr/>
        <a:lstStyle/>
        <a:p>
          <a:endParaRPr lang="ru-RU"/>
        </a:p>
      </dgm:t>
    </dgm:pt>
    <dgm:pt modelId="{E123842C-F964-4882-A04A-62A3E2F6DB09}" type="sibTrans" cxnId="{8C94D272-DE12-4F22-86CB-E1FDC54E8339}">
      <dgm:prSet/>
      <dgm:spPr/>
      <dgm:t>
        <a:bodyPr/>
        <a:lstStyle/>
        <a:p>
          <a:endParaRPr lang="ru-RU"/>
        </a:p>
      </dgm:t>
    </dgm:pt>
    <dgm:pt modelId="{EC24D87A-B875-4D9B-B5BD-D0A6DAFF4AE2}">
      <dgm:prSet/>
      <dgm:spPr/>
      <dgm:t>
        <a:bodyPr/>
        <a:lstStyle/>
        <a:p>
          <a:pPr rtl="0"/>
          <a:r>
            <a:rPr lang="ru-RU" smtClean="0"/>
            <a:t>- аренды здания или сооружения, заключенный на срок не менее года (</a:t>
          </a:r>
          <a:r>
            <a:rPr lang="ru-RU" smtClean="0">
              <a:hlinkClick xmlns:r="http://schemas.openxmlformats.org/officeDocument/2006/relationships" r:id="rId3"/>
            </a:rPr>
            <a:t>п. 2 ст. 651 ГК РФ);</a:t>
          </a:r>
          <a:endParaRPr lang="ru-RU"/>
        </a:p>
      </dgm:t>
    </dgm:pt>
    <dgm:pt modelId="{43E74840-6AA3-434A-A8A5-E56CC98C0A16}" type="parTrans" cxnId="{02A308A1-BB5E-4762-86D8-CC1192A36350}">
      <dgm:prSet/>
      <dgm:spPr/>
      <dgm:t>
        <a:bodyPr/>
        <a:lstStyle/>
        <a:p>
          <a:endParaRPr lang="ru-RU"/>
        </a:p>
      </dgm:t>
    </dgm:pt>
    <dgm:pt modelId="{C2A817A7-CB9F-4410-A6E3-CF38D4A941F7}" type="sibTrans" cxnId="{02A308A1-BB5E-4762-86D8-CC1192A36350}">
      <dgm:prSet/>
      <dgm:spPr/>
      <dgm:t>
        <a:bodyPr/>
        <a:lstStyle/>
        <a:p>
          <a:endParaRPr lang="ru-RU"/>
        </a:p>
      </dgm:t>
    </dgm:pt>
    <dgm:pt modelId="{1039EA33-41BB-48EA-BA62-2A98F8DAE59A}">
      <dgm:prSet/>
      <dgm:spPr/>
      <dgm:t>
        <a:bodyPr/>
        <a:lstStyle/>
        <a:p>
          <a:pPr rtl="0"/>
          <a:r>
            <a:rPr lang="ru-RU" smtClean="0"/>
            <a:t>- аренды предприятия (</a:t>
          </a:r>
          <a:r>
            <a:rPr lang="ru-RU" smtClean="0">
              <a:hlinkClick xmlns:r="http://schemas.openxmlformats.org/officeDocument/2006/relationships" r:id="rId4"/>
            </a:rPr>
            <a:t>п. 2 ст. 658 ГК РФ).</a:t>
          </a:r>
          <a:endParaRPr lang="ru-RU"/>
        </a:p>
      </dgm:t>
    </dgm:pt>
    <dgm:pt modelId="{9953A7E9-87EA-4A43-838B-DF505EBE042C}" type="parTrans" cxnId="{E817F727-0D9E-4FAA-A1D7-28BBDD97E65C}">
      <dgm:prSet/>
      <dgm:spPr/>
      <dgm:t>
        <a:bodyPr/>
        <a:lstStyle/>
        <a:p>
          <a:endParaRPr lang="ru-RU"/>
        </a:p>
      </dgm:t>
    </dgm:pt>
    <dgm:pt modelId="{823DEF31-ABF0-43E9-99C6-E5042570636C}" type="sibTrans" cxnId="{E817F727-0D9E-4FAA-A1D7-28BBDD97E65C}">
      <dgm:prSet/>
      <dgm:spPr/>
      <dgm:t>
        <a:bodyPr/>
        <a:lstStyle/>
        <a:p>
          <a:endParaRPr lang="ru-RU"/>
        </a:p>
      </dgm:t>
    </dgm:pt>
    <dgm:pt modelId="{D81CF6B3-2C4D-4A54-B7C7-ED95A0C2FE9D}" type="pres">
      <dgm:prSet presAssocID="{3D9BE894-893A-446F-AC28-EE6647076411}" presName="linear" presStyleCnt="0">
        <dgm:presLayoutVars>
          <dgm:animLvl val="lvl"/>
          <dgm:resizeHandles val="exact"/>
        </dgm:presLayoutVars>
      </dgm:prSet>
      <dgm:spPr/>
      <dgm:t>
        <a:bodyPr/>
        <a:lstStyle/>
        <a:p>
          <a:endParaRPr lang="ru-RU"/>
        </a:p>
      </dgm:t>
    </dgm:pt>
    <dgm:pt modelId="{48C69CCC-9C77-4399-8CBB-DEF246EAAAB9}" type="pres">
      <dgm:prSet presAssocID="{461F71FD-E185-4167-9A94-DB4064863E8C}" presName="parentText" presStyleLbl="node1" presStyleIdx="0" presStyleCnt="4">
        <dgm:presLayoutVars>
          <dgm:chMax val="0"/>
          <dgm:bulletEnabled val="1"/>
        </dgm:presLayoutVars>
      </dgm:prSet>
      <dgm:spPr/>
      <dgm:t>
        <a:bodyPr/>
        <a:lstStyle/>
        <a:p>
          <a:endParaRPr lang="ru-RU"/>
        </a:p>
      </dgm:t>
    </dgm:pt>
    <dgm:pt modelId="{E4B1F412-6AC2-4A52-89D5-BE09009B4697}" type="pres">
      <dgm:prSet presAssocID="{BB5FC1EE-9A42-445C-BB7B-D26EEC2BF4B6}" presName="spacer" presStyleCnt="0"/>
      <dgm:spPr/>
    </dgm:pt>
    <dgm:pt modelId="{A2018FB1-5198-4867-9DEC-D18B1A9426B0}" type="pres">
      <dgm:prSet presAssocID="{C0E11414-57EA-40B5-80C1-C4DDC222512C}" presName="parentText" presStyleLbl="node1" presStyleIdx="1" presStyleCnt="4">
        <dgm:presLayoutVars>
          <dgm:chMax val="0"/>
          <dgm:bulletEnabled val="1"/>
        </dgm:presLayoutVars>
      </dgm:prSet>
      <dgm:spPr/>
      <dgm:t>
        <a:bodyPr/>
        <a:lstStyle/>
        <a:p>
          <a:endParaRPr lang="ru-RU"/>
        </a:p>
      </dgm:t>
    </dgm:pt>
    <dgm:pt modelId="{7AA0B524-6B53-4B45-81B9-2AF24D0B1F00}" type="pres">
      <dgm:prSet presAssocID="{E123842C-F964-4882-A04A-62A3E2F6DB09}" presName="spacer" presStyleCnt="0"/>
      <dgm:spPr/>
    </dgm:pt>
    <dgm:pt modelId="{0C7AB877-F8A9-4EAE-89EB-F9AC12EBDD61}" type="pres">
      <dgm:prSet presAssocID="{EC24D87A-B875-4D9B-B5BD-D0A6DAFF4AE2}" presName="parentText" presStyleLbl="node1" presStyleIdx="2" presStyleCnt="4">
        <dgm:presLayoutVars>
          <dgm:chMax val="0"/>
          <dgm:bulletEnabled val="1"/>
        </dgm:presLayoutVars>
      </dgm:prSet>
      <dgm:spPr/>
      <dgm:t>
        <a:bodyPr/>
        <a:lstStyle/>
        <a:p>
          <a:endParaRPr lang="ru-RU"/>
        </a:p>
      </dgm:t>
    </dgm:pt>
    <dgm:pt modelId="{B5BF25F7-27A4-4F9A-B197-8E858EE8D22D}" type="pres">
      <dgm:prSet presAssocID="{C2A817A7-CB9F-4410-A6E3-CF38D4A941F7}" presName="spacer" presStyleCnt="0"/>
      <dgm:spPr/>
    </dgm:pt>
    <dgm:pt modelId="{06A2E87B-6BEA-40EC-BD16-615427841363}" type="pres">
      <dgm:prSet presAssocID="{1039EA33-41BB-48EA-BA62-2A98F8DAE59A}" presName="parentText" presStyleLbl="node1" presStyleIdx="3" presStyleCnt="4">
        <dgm:presLayoutVars>
          <dgm:chMax val="0"/>
          <dgm:bulletEnabled val="1"/>
        </dgm:presLayoutVars>
      </dgm:prSet>
      <dgm:spPr/>
      <dgm:t>
        <a:bodyPr/>
        <a:lstStyle/>
        <a:p>
          <a:endParaRPr lang="ru-RU"/>
        </a:p>
      </dgm:t>
    </dgm:pt>
  </dgm:ptLst>
  <dgm:cxnLst>
    <dgm:cxn modelId="{6D42B888-076F-4775-AFE4-425F91DE26E4}" type="presOf" srcId="{3D9BE894-893A-446F-AC28-EE6647076411}" destId="{D81CF6B3-2C4D-4A54-B7C7-ED95A0C2FE9D}" srcOrd="0" destOrd="0" presId="urn:microsoft.com/office/officeart/2005/8/layout/vList2"/>
    <dgm:cxn modelId="{02A308A1-BB5E-4762-86D8-CC1192A36350}" srcId="{3D9BE894-893A-446F-AC28-EE6647076411}" destId="{EC24D87A-B875-4D9B-B5BD-D0A6DAFF4AE2}" srcOrd="2" destOrd="0" parTransId="{43E74840-6AA3-434A-A8A5-E56CC98C0A16}" sibTransId="{C2A817A7-CB9F-4410-A6E3-CF38D4A941F7}"/>
    <dgm:cxn modelId="{7B28288B-5055-4D68-9F1B-31CD7E6A6340}" type="presOf" srcId="{C0E11414-57EA-40B5-80C1-C4DDC222512C}" destId="{A2018FB1-5198-4867-9DEC-D18B1A9426B0}" srcOrd="0" destOrd="0" presId="urn:microsoft.com/office/officeart/2005/8/layout/vList2"/>
    <dgm:cxn modelId="{EF0CF4F0-94E5-40FE-BDE3-2CB283D89D20}" srcId="{3D9BE894-893A-446F-AC28-EE6647076411}" destId="{461F71FD-E185-4167-9A94-DB4064863E8C}" srcOrd="0" destOrd="0" parTransId="{7E302A4B-09D6-4091-AAC1-9E23079253D4}" sibTransId="{BB5FC1EE-9A42-445C-BB7B-D26EEC2BF4B6}"/>
    <dgm:cxn modelId="{E817F727-0D9E-4FAA-A1D7-28BBDD97E65C}" srcId="{3D9BE894-893A-446F-AC28-EE6647076411}" destId="{1039EA33-41BB-48EA-BA62-2A98F8DAE59A}" srcOrd="3" destOrd="0" parTransId="{9953A7E9-87EA-4A43-838B-DF505EBE042C}" sibTransId="{823DEF31-ABF0-43E9-99C6-E5042570636C}"/>
    <dgm:cxn modelId="{ED7E2125-F6D1-4815-BB3E-FDF8AC803426}" type="presOf" srcId="{EC24D87A-B875-4D9B-B5BD-D0A6DAFF4AE2}" destId="{0C7AB877-F8A9-4EAE-89EB-F9AC12EBDD61}" srcOrd="0" destOrd="0" presId="urn:microsoft.com/office/officeart/2005/8/layout/vList2"/>
    <dgm:cxn modelId="{C8ABB483-E070-4D38-A4D7-029181A20B14}" type="presOf" srcId="{461F71FD-E185-4167-9A94-DB4064863E8C}" destId="{48C69CCC-9C77-4399-8CBB-DEF246EAAAB9}" srcOrd="0" destOrd="0" presId="urn:microsoft.com/office/officeart/2005/8/layout/vList2"/>
    <dgm:cxn modelId="{8C94D272-DE12-4F22-86CB-E1FDC54E8339}" srcId="{3D9BE894-893A-446F-AC28-EE6647076411}" destId="{C0E11414-57EA-40B5-80C1-C4DDC222512C}" srcOrd="1" destOrd="0" parTransId="{740854DD-534C-451B-80B5-BF8E38BC4CFB}" sibTransId="{E123842C-F964-4882-A04A-62A3E2F6DB09}"/>
    <dgm:cxn modelId="{1AD81612-42A0-4FDA-AF80-7C78287FC0AB}" type="presOf" srcId="{1039EA33-41BB-48EA-BA62-2A98F8DAE59A}" destId="{06A2E87B-6BEA-40EC-BD16-615427841363}" srcOrd="0" destOrd="0" presId="urn:microsoft.com/office/officeart/2005/8/layout/vList2"/>
    <dgm:cxn modelId="{37470091-85FB-4504-AA4E-6827C59AE620}" type="presParOf" srcId="{D81CF6B3-2C4D-4A54-B7C7-ED95A0C2FE9D}" destId="{48C69CCC-9C77-4399-8CBB-DEF246EAAAB9}" srcOrd="0" destOrd="0" presId="urn:microsoft.com/office/officeart/2005/8/layout/vList2"/>
    <dgm:cxn modelId="{B4514C39-6C98-489B-916D-E0688B2AC4EF}" type="presParOf" srcId="{D81CF6B3-2C4D-4A54-B7C7-ED95A0C2FE9D}" destId="{E4B1F412-6AC2-4A52-89D5-BE09009B4697}" srcOrd="1" destOrd="0" presId="urn:microsoft.com/office/officeart/2005/8/layout/vList2"/>
    <dgm:cxn modelId="{6C4E7EB3-E312-4DEA-A2D6-255B15D82B4C}" type="presParOf" srcId="{D81CF6B3-2C4D-4A54-B7C7-ED95A0C2FE9D}" destId="{A2018FB1-5198-4867-9DEC-D18B1A9426B0}" srcOrd="2" destOrd="0" presId="urn:microsoft.com/office/officeart/2005/8/layout/vList2"/>
    <dgm:cxn modelId="{AE5EF387-A9F1-41CD-B265-74396E6023F4}" type="presParOf" srcId="{D81CF6B3-2C4D-4A54-B7C7-ED95A0C2FE9D}" destId="{7AA0B524-6B53-4B45-81B9-2AF24D0B1F00}" srcOrd="3" destOrd="0" presId="urn:microsoft.com/office/officeart/2005/8/layout/vList2"/>
    <dgm:cxn modelId="{A6BA2621-BC4C-4B09-8F66-D64EBA3EB02F}" type="presParOf" srcId="{D81CF6B3-2C4D-4A54-B7C7-ED95A0C2FE9D}" destId="{0C7AB877-F8A9-4EAE-89EB-F9AC12EBDD61}" srcOrd="4" destOrd="0" presId="urn:microsoft.com/office/officeart/2005/8/layout/vList2"/>
    <dgm:cxn modelId="{EDE5DC8C-88D6-471B-96F7-41C96998826C}" type="presParOf" srcId="{D81CF6B3-2C4D-4A54-B7C7-ED95A0C2FE9D}" destId="{B5BF25F7-27A4-4F9A-B197-8E858EE8D22D}" srcOrd="5" destOrd="0" presId="urn:microsoft.com/office/officeart/2005/8/layout/vList2"/>
    <dgm:cxn modelId="{9CD7517B-465D-4EF1-8BB4-B18BF4FAFEB7}" type="presParOf" srcId="{D81CF6B3-2C4D-4A54-B7C7-ED95A0C2FE9D}" destId="{06A2E87B-6BEA-40EC-BD16-6154278413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DC6F333-5BE2-425C-884C-3AF0B9CE81B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7529E1B5-C70F-4AB0-B55D-AC936EDF3437}">
      <dgm:prSet/>
      <dgm:spPr/>
      <dgm:t>
        <a:bodyPr/>
        <a:lstStyle/>
        <a:p>
          <a:pPr rtl="0"/>
          <a:r>
            <a:rPr lang="ru-RU" smtClean="0"/>
            <a:t>Основания для изменения и прекращения договора</a:t>
          </a:r>
          <a:endParaRPr lang="ru-RU"/>
        </a:p>
      </dgm:t>
    </dgm:pt>
    <dgm:pt modelId="{5509A819-B57F-4353-8BD6-0EEAF270AC45}" type="parTrans" cxnId="{529E1A42-318D-4AED-8667-25BA23665724}">
      <dgm:prSet/>
      <dgm:spPr/>
      <dgm:t>
        <a:bodyPr/>
        <a:lstStyle/>
        <a:p>
          <a:endParaRPr lang="ru-RU"/>
        </a:p>
      </dgm:t>
    </dgm:pt>
    <dgm:pt modelId="{E4D533F4-D901-4976-927A-9E6F6089AA1A}" type="sibTrans" cxnId="{529E1A42-318D-4AED-8667-25BA23665724}">
      <dgm:prSet/>
      <dgm:spPr/>
      <dgm:t>
        <a:bodyPr/>
        <a:lstStyle/>
        <a:p>
          <a:endParaRPr lang="ru-RU"/>
        </a:p>
      </dgm:t>
    </dgm:pt>
    <dgm:pt modelId="{0A9CABA2-5393-44D8-91D1-4B4FC94079E2}">
      <dgm:prSet/>
      <dgm:spPr/>
      <dgm:t>
        <a:bodyPr/>
        <a:lstStyle/>
        <a:p>
          <a:pPr rtl="0"/>
          <a:r>
            <a:rPr lang="ru-RU" smtClean="0"/>
            <a:t>·       Соотношение понятий «расторжение договора», «односторонний отказ от договора», «отказ от исполнения договора» и «отказ от использования прав по договору»</a:t>
          </a:r>
          <a:endParaRPr lang="ru-RU"/>
        </a:p>
      </dgm:t>
    </dgm:pt>
    <dgm:pt modelId="{506DB298-A79A-4380-A870-A804D811E338}" type="parTrans" cxnId="{DDFB12DD-5736-4E3D-AC55-88E4ECB68C8D}">
      <dgm:prSet/>
      <dgm:spPr/>
      <dgm:t>
        <a:bodyPr/>
        <a:lstStyle/>
        <a:p>
          <a:endParaRPr lang="ru-RU"/>
        </a:p>
      </dgm:t>
    </dgm:pt>
    <dgm:pt modelId="{9A8BF2A7-2CC0-47ED-B4BD-702BA0783AB0}" type="sibTrans" cxnId="{DDFB12DD-5736-4E3D-AC55-88E4ECB68C8D}">
      <dgm:prSet/>
      <dgm:spPr/>
      <dgm:t>
        <a:bodyPr/>
        <a:lstStyle/>
        <a:p>
          <a:endParaRPr lang="ru-RU"/>
        </a:p>
      </dgm:t>
    </dgm:pt>
    <dgm:pt modelId="{AD030BC7-8E7B-4F78-BEA7-BF2B96B87A69}">
      <dgm:prSet/>
      <dgm:spPr/>
      <dgm:t>
        <a:bodyPr/>
        <a:lstStyle/>
        <a:p>
          <a:pPr rtl="0"/>
          <a:r>
            <a:rPr lang="ru-RU" smtClean="0"/>
            <a:t>·       Специальные случаи прекращения договора. Специальные случаи изменения договора (замена сторон)</a:t>
          </a:r>
          <a:endParaRPr lang="ru-RU"/>
        </a:p>
      </dgm:t>
    </dgm:pt>
    <dgm:pt modelId="{D3822512-4DCE-4A7D-996D-E324792639E8}" type="parTrans" cxnId="{62697731-71EE-42F0-B84C-1B65BA9C7464}">
      <dgm:prSet/>
      <dgm:spPr/>
      <dgm:t>
        <a:bodyPr/>
        <a:lstStyle/>
        <a:p>
          <a:endParaRPr lang="ru-RU"/>
        </a:p>
      </dgm:t>
    </dgm:pt>
    <dgm:pt modelId="{33011188-B7E2-4446-B39B-9218A2359FB7}" type="sibTrans" cxnId="{62697731-71EE-42F0-B84C-1B65BA9C7464}">
      <dgm:prSet/>
      <dgm:spPr/>
      <dgm:t>
        <a:bodyPr/>
        <a:lstStyle/>
        <a:p>
          <a:endParaRPr lang="ru-RU"/>
        </a:p>
      </dgm:t>
    </dgm:pt>
    <dgm:pt modelId="{2E9FAF9D-B17B-47ED-A669-7DF77EFE2A5D}" type="pres">
      <dgm:prSet presAssocID="{8DC6F333-5BE2-425C-884C-3AF0B9CE81B4}" presName="linear" presStyleCnt="0">
        <dgm:presLayoutVars>
          <dgm:animLvl val="lvl"/>
          <dgm:resizeHandles val="exact"/>
        </dgm:presLayoutVars>
      </dgm:prSet>
      <dgm:spPr/>
      <dgm:t>
        <a:bodyPr/>
        <a:lstStyle/>
        <a:p>
          <a:endParaRPr lang="ru-RU"/>
        </a:p>
      </dgm:t>
    </dgm:pt>
    <dgm:pt modelId="{7BB374AE-CE55-4C43-A9F5-476ED8F17769}" type="pres">
      <dgm:prSet presAssocID="{7529E1B5-C70F-4AB0-B55D-AC936EDF3437}" presName="parentText" presStyleLbl="node1" presStyleIdx="0" presStyleCnt="3">
        <dgm:presLayoutVars>
          <dgm:chMax val="0"/>
          <dgm:bulletEnabled val="1"/>
        </dgm:presLayoutVars>
      </dgm:prSet>
      <dgm:spPr/>
      <dgm:t>
        <a:bodyPr/>
        <a:lstStyle/>
        <a:p>
          <a:endParaRPr lang="ru-RU"/>
        </a:p>
      </dgm:t>
    </dgm:pt>
    <dgm:pt modelId="{86D923B6-4A82-4C6C-912E-E154AE438ED8}" type="pres">
      <dgm:prSet presAssocID="{E4D533F4-D901-4976-927A-9E6F6089AA1A}" presName="spacer" presStyleCnt="0"/>
      <dgm:spPr/>
    </dgm:pt>
    <dgm:pt modelId="{D6DD16AE-167B-4CD9-8C20-56888DA04E79}" type="pres">
      <dgm:prSet presAssocID="{0A9CABA2-5393-44D8-91D1-4B4FC94079E2}" presName="parentText" presStyleLbl="node1" presStyleIdx="1" presStyleCnt="3">
        <dgm:presLayoutVars>
          <dgm:chMax val="0"/>
          <dgm:bulletEnabled val="1"/>
        </dgm:presLayoutVars>
      </dgm:prSet>
      <dgm:spPr/>
      <dgm:t>
        <a:bodyPr/>
        <a:lstStyle/>
        <a:p>
          <a:endParaRPr lang="ru-RU"/>
        </a:p>
      </dgm:t>
    </dgm:pt>
    <dgm:pt modelId="{6DCDAD79-9B24-44CA-A526-57C4BF3CE968}" type="pres">
      <dgm:prSet presAssocID="{9A8BF2A7-2CC0-47ED-B4BD-702BA0783AB0}" presName="spacer" presStyleCnt="0"/>
      <dgm:spPr/>
    </dgm:pt>
    <dgm:pt modelId="{D36D0552-BD34-4182-A42C-CA8635609424}" type="pres">
      <dgm:prSet presAssocID="{AD030BC7-8E7B-4F78-BEA7-BF2B96B87A69}" presName="parentText" presStyleLbl="node1" presStyleIdx="2" presStyleCnt="3">
        <dgm:presLayoutVars>
          <dgm:chMax val="0"/>
          <dgm:bulletEnabled val="1"/>
        </dgm:presLayoutVars>
      </dgm:prSet>
      <dgm:spPr/>
      <dgm:t>
        <a:bodyPr/>
        <a:lstStyle/>
        <a:p>
          <a:endParaRPr lang="ru-RU"/>
        </a:p>
      </dgm:t>
    </dgm:pt>
  </dgm:ptLst>
  <dgm:cxnLst>
    <dgm:cxn modelId="{62697731-71EE-42F0-B84C-1B65BA9C7464}" srcId="{8DC6F333-5BE2-425C-884C-3AF0B9CE81B4}" destId="{AD030BC7-8E7B-4F78-BEA7-BF2B96B87A69}" srcOrd="2" destOrd="0" parTransId="{D3822512-4DCE-4A7D-996D-E324792639E8}" sibTransId="{33011188-B7E2-4446-B39B-9218A2359FB7}"/>
    <dgm:cxn modelId="{2037F242-9F9C-4B7D-911C-BB604AA9A643}" type="presOf" srcId="{8DC6F333-5BE2-425C-884C-3AF0B9CE81B4}" destId="{2E9FAF9D-B17B-47ED-A669-7DF77EFE2A5D}" srcOrd="0" destOrd="0" presId="urn:microsoft.com/office/officeart/2005/8/layout/vList2"/>
    <dgm:cxn modelId="{4C72D752-4723-4187-B4D7-E6BFE481096C}" type="presOf" srcId="{0A9CABA2-5393-44D8-91D1-4B4FC94079E2}" destId="{D6DD16AE-167B-4CD9-8C20-56888DA04E79}" srcOrd="0" destOrd="0" presId="urn:microsoft.com/office/officeart/2005/8/layout/vList2"/>
    <dgm:cxn modelId="{529E1A42-318D-4AED-8667-25BA23665724}" srcId="{8DC6F333-5BE2-425C-884C-3AF0B9CE81B4}" destId="{7529E1B5-C70F-4AB0-B55D-AC936EDF3437}" srcOrd="0" destOrd="0" parTransId="{5509A819-B57F-4353-8BD6-0EEAF270AC45}" sibTransId="{E4D533F4-D901-4976-927A-9E6F6089AA1A}"/>
    <dgm:cxn modelId="{DDFB12DD-5736-4E3D-AC55-88E4ECB68C8D}" srcId="{8DC6F333-5BE2-425C-884C-3AF0B9CE81B4}" destId="{0A9CABA2-5393-44D8-91D1-4B4FC94079E2}" srcOrd="1" destOrd="0" parTransId="{506DB298-A79A-4380-A870-A804D811E338}" sibTransId="{9A8BF2A7-2CC0-47ED-B4BD-702BA0783AB0}"/>
    <dgm:cxn modelId="{903FBA82-9D40-4C23-BBA8-3DA7D54D1358}" type="presOf" srcId="{7529E1B5-C70F-4AB0-B55D-AC936EDF3437}" destId="{7BB374AE-CE55-4C43-A9F5-476ED8F17769}" srcOrd="0" destOrd="0" presId="urn:microsoft.com/office/officeart/2005/8/layout/vList2"/>
    <dgm:cxn modelId="{C9B79748-068B-4327-BE07-9900077756A3}" type="presOf" srcId="{AD030BC7-8E7B-4F78-BEA7-BF2B96B87A69}" destId="{D36D0552-BD34-4182-A42C-CA8635609424}" srcOrd="0" destOrd="0" presId="urn:microsoft.com/office/officeart/2005/8/layout/vList2"/>
    <dgm:cxn modelId="{FBCBED57-7648-4DC5-8479-6BF25B576FCD}" type="presParOf" srcId="{2E9FAF9D-B17B-47ED-A669-7DF77EFE2A5D}" destId="{7BB374AE-CE55-4C43-A9F5-476ED8F17769}" srcOrd="0" destOrd="0" presId="urn:microsoft.com/office/officeart/2005/8/layout/vList2"/>
    <dgm:cxn modelId="{C2108C70-6117-4AED-B518-C975C4004B97}" type="presParOf" srcId="{2E9FAF9D-B17B-47ED-A669-7DF77EFE2A5D}" destId="{86D923B6-4A82-4C6C-912E-E154AE438ED8}" srcOrd="1" destOrd="0" presId="urn:microsoft.com/office/officeart/2005/8/layout/vList2"/>
    <dgm:cxn modelId="{FF8FC7AE-6D69-4E62-8AC4-28625FD5207D}" type="presParOf" srcId="{2E9FAF9D-B17B-47ED-A669-7DF77EFE2A5D}" destId="{D6DD16AE-167B-4CD9-8C20-56888DA04E79}" srcOrd="2" destOrd="0" presId="urn:microsoft.com/office/officeart/2005/8/layout/vList2"/>
    <dgm:cxn modelId="{37D7899C-AF47-4A46-A171-B0AF99B70F3B}" type="presParOf" srcId="{2E9FAF9D-B17B-47ED-A669-7DF77EFE2A5D}" destId="{6DCDAD79-9B24-44CA-A526-57C4BF3CE968}" srcOrd="3" destOrd="0" presId="urn:microsoft.com/office/officeart/2005/8/layout/vList2"/>
    <dgm:cxn modelId="{8C1B348A-4A6C-4956-9CFE-1989AE66E4D8}" type="presParOf" srcId="{2E9FAF9D-B17B-47ED-A669-7DF77EFE2A5D}" destId="{D36D0552-BD34-4182-A42C-CA86356094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E42A1EB-35C0-4237-9375-6D958D70AA3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B5B11E2A-9E33-4307-A684-C5255DA2ECF8}">
      <dgm:prSet/>
      <dgm:spPr/>
      <dgm:t>
        <a:bodyPr/>
        <a:lstStyle/>
        <a:p>
          <a:pPr rtl="0"/>
          <a:r>
            <a:rPr lang="ru-RU" b="1" smtClean="0"/>
            <a:t>Мнимая сделка </a:t>
          </a:r>
          <a:r>
            <a:rPr lang="ru-RU" smtClean="0"/>
            <a:t>— это сделка, совершенная лишь для вида, без намерения создать соответствующие правовые последствия. (ст. 170 ГК РФ) Главная особенность мнимой сделки в том, что реальные цели её участников расходятся с предметом (сутью) договора. На самом деле стороны не придают своему контракту юридического значения и не считают себя связанными конкретными обязательствами по отношению друг к другу.</a:t>
          </a:r>
          <a:endParaRPr lang="ru-RU"/>
        </a:p>
      </dgm:t>
    </dgm:pt>
    <dgm:pt modelId="{21117BFD-A250-4880-B805-DB8D7BB54583}" type="parTrans" cxnId="{B70872F6-365F-491C-9339-2AFC3F7AFB09}">
      <dgm:prSet/>
      <dgm:spPr/>
      <dgm:t>
        <a:bodyPr/>
        <a:lstStyle/>
        <a:p>
          <a:endParaRPr lang="ru-RU"/>
        </a:p>
      </dgm:t>
    </dgm:pt>
    <dgm:pt modelId="{19B2794D-83B3-4669-AFAA-706C92117C25}" type="sibTrans" cxnId="{B70872F6-365F-491C-9339-2AFC3F7AFB09}">
      <dgm:prSet/>
      <dgm:spPr/>
      <dgm:t>
        <a:bodyPr/>
        <a:lstStyle/>
        <a:p>
          <a:endParaRPr lang="ru-RU"/>
        </a:p>
      </dgm:t>
    </dgm:pt>
    <dgm:pt modelId="{9EC4E3E5-AB90-4960-A458-6C848C6882F9}">
      <dgm:prSet/>
      <dgm:spPr/>
      <dgm:t>
        <a:bodyPr/>
        <a:lstStyle/>
        <a:p>
          <a:pPr rtl="0"/>
          <a:r>
            <a:rPr lang="ru-RU" b="1" smtClean="0"/>
            <a:t>Притворная сделка</a:t>
          </a:r>
          <a:r>
            <a:rPr lang="ru-RU" smtClean="0"/>
            <a:t> — это сделка, которая совершена с целью прикрыть другую сделку, в том числе сделку на иных условиях. (ст. 170 ГК РФ).</a:t>
          </a:r>
          <a:endParaRPr lang="ru-RU"/>
        </a:p>
      </dgm:t>
    </dgm:pt>
    <dgm:pt modelId="{42A043F9-68E9-4274-9A5C-F74FB7899438}" type="parTrans" cxnId="{B6CA6112-01ED-48E6-B353-074C5763F963}">
      <dgm:prSet/>
      <dgm:spPr/>
      <dgm:t>
        <a:bodyPr/>
        <a:lstStyle/>
        <a:p>
          <a:endParaRPr lang="ru-RU"/>
        </a:p>
      </dgm:t>
    </dgm:pt>
    <dgm:pt modelId="{D870AA9A-7488-43CD-8B2B-F32CDB16D3E7}" type="sibTrans" cxnId="{B6CA6112-01ED-48E6-B353-074C5763F963}">
      <dgm:prSet/>
      <dgm:spPr/>
      <dgm:t>
        <a:bodyPr/>
        <a:lstStyle/>
        <a:p>
          <a:endParaRPr lang="ru-RU"/>
        </a:p>
      </dgm:t>
    </dgm:pt>
    <dgm:pt modelId="{1F858595-44A3-4F94-88E4-02B0D41561F8}" type="pres">
      <dgm:prSet presAssocID="{4E42A1EB-35C0-4237-9375-6D958D70AA37}" presName="linear" presStyleCnt="0">
        <dgm:presLayoutVars>
          <dgm:animLvl val="lvl"/>
          <dgm:resizeHandles val="exact"/>
        </dgm:presLayoutVars>
      </dgm:prSet>
      <dgm:spPr/>
      <dgm:t>
        <a:bodyPr/>
        <a:lstStyle/>
        <a:p>
          <a:endParaRPr lang="ru-RU"/>
        </a:p>
      </dgm:t>
    </dgm:pt>
    <dgm:pt modelId="{2998ADE2-0711-41EB-B835-3006B8E4A519}" type="pres">
      <dgm:prSet presAssocID="{B5B11E2A-9E33-4307-A684-C5255DA2ECF8}" presName="parentText" presStyleLbl="node1" presStyleIdx="0" presStyleCnt="2">
        <dgm:presLayoutVars>
          <dgm:chMax val="0"/>
          <dgm:bulletEnabled val="1"/>
        </dgm:presLayoutVars>
      </dgm:prSet>
      <dgm:spPr/>
      <dgm:t>
        <a:bodyPr/>
        <a:lstStyle/>
        <a:p>
          <a:endParaRPr lang="ru-RU"/>
        </a:p>
      </dgm:t>
    </dgm:pt>
    <dgm:pt modelId="{F4EEFD07-F82B-4E78-A0BC-F3D5A1DCDB36}" type="pres">
      <dgm:prSet presAssocID="{19B2794D-83B3-4669-AFAA-706C92117C25}" presName="spacer" presStyleCnt="0"/>
      <dgm:spPr/>
    </dgm:pt>
    <dgm:pt modelId="{387CA285-5F7E-4A31-A1F9-5E37077C8773}" type="pres">
      <dgm:prSet presAssocID="{9EC4E3E5-AB90-4960-A458-6C848C6882F9}" presName="parentText" presStyleLbl="node1" presStyleIdx="1" presStyleCnt="2">
        <dgm:presLayoutVars>
          <dgm:chMax val="0"/>
          <dgm:bulletEnabled val="1"/>
        </dgm:presLayoutVars>
      </dgm:prSet>
      <dgm:spPr/>
      <dgm:t>
        <a:bodyPr/>
        <a:lstStyle/>
        <a:p>
          <a:endParaRPr lang="ru-RU"/>
        </a:p>
      </dgm:t>
    </dgm:pt>
  </dgm:ptLst>
  <dgm:cxnLst>
    <dgm:cxn modelId="{1CB6A2D0-467C-4BEB-BB07-F273D1B9E24D}" type="presOf" srcId="{4E42A1EB-35C0-4237-9375-6D958D70AA37}" destId="{1F858595-44A3-4F94-88E4-02B0D41561F8}" srcOrd="0" destOrd="0" presId="urn:microsoft.com/office/officeart/2005/8/layout/vList2"/>
    <dgm:cxn modelId="{F81279C9-23A9-4950-9438-73DEADEE072A}" type="presOf" srcId="{9EC4E3E5-AB90-4960-A458-6C848C6882F9}" destId="{387CA285-5F7E-4A31-A1F9-5E37077C8773}" srcOrd="0" destOrd="0" presId="urn:microsoft.com/office/officeart/2005/8/layout/vList2"/>
    <dgm:cxn modelId="{B70872F6-365F-491C-9339-2AFC3F7AFB09}" srcId="{4E42A1EB-35C0-4237-9375-6D958D70AA37}" destId="{B5B11E2A-9E33-4307-A684-C5255DA2ECF8}" srcOrd="0" destOrd="0" parTransId="{21117BFD-A250-4880-B805-DB8D7BB54583}" sibTransId="{19B2794D-83B3-4669-AFAA-706C92117C25}"/>
    <dgm:cxn modelId="{B6CA6112-01ED-48E6-B353-074C5763F963}" srcId="{4E42A1EB-35C0-4237-9375-6D958D70AA37}" destId="{9EC4E3E5-AB90-4960-A458-6C848C6882F9}" srcOrd="1" destOrd="0" parTransId="{42A043F9-68E9-4274-9A5C-F74FB7899438}" sibTransId="{D870AA9A-7488-43CD-8B2B-F32CDB16D3E7}"/>
    <dgm:cxn modelId="{321F4542-0F92-4DC6-B37A-9DBBC6345C3F}" type="presOf" srcId="{B5B11E2A-9E33-4307-A684-C5255DA2ECF8}" destId="{2998ADE2-0711-41EB-B835-3006B8E4A519}" srcOrd="0" destOrd="0" presId="urn:microsoft.com/office/officeart/2005/8/layout/vList2"/>
    <dgm:cxn modelId="{101A8561-7034-470B-AF8A-D51B8FF8F5C0}" type="presParOf" srcId="{1F858595-44A3-4F94-88E4-02B0D41561F8}" destId="{2998ADE2-0711-41EB-B835-3006B8E4A519}" srcOrd="0" destOrd="0" presId="urn:microsoft.com/office/officeart/2005/8/layout/vList2"/>
    <dgm:cxn modelId="{7B5921CE-E45D-4EBC-B466-14D0FB1F0BAD}" type="presParOf" srcId="{1F858595-44A3-4F94-88E4-02B0D41561F8}" destId="{F4EEFD07-F82B-4E78-A0BC-F3D5A1DCDB36}" srcOrd="1" destOrd="0" presId="urn:microsoft.com/office/officeart/2005/8/layout/vList2"/>
    <dgm:cxn modelId="{57C7DD56-7BCB-4369-A8BD-AB4A063F4F5E}" type="presParOf" srcId="{1F858595-44A3-4F94-88E4-02B0D41561F8}" destId="{387CA285-5F7E-4A31-A1F9-5E37077C877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E42A1EB-35C0-4237-9375-6D958D70AA3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B5B11E2A-9E33-4307-A684-C5255DA2ECF8}">
      <dgm:prSet custT="1"/>
      <dgm:spPr/>
      <dgm:t>
        <a:bodyPr/>
        <a:lstStyle/>
        <a:p>
          <a:pPr rtl="0"/>
          <a:r>
            <a:rPr lang="ru-RU" sz="2800" b="1" dirty="0" smtClean="0">
              <a:solidFill>
                <a:schemeClr val="tx1"/>
              </a:solidFill>
            </a:rPr>
            <a:t>Совершение притворных сделок</a:t>
          </a:r>
          <a:endParaRPr lang="ru-RU" sz="2800" dirty="0"/>
        </a:p>
      </dgm:t>
    </dgm:pt>
    <dgm:pt modelId="{21117BFD-A250-4880-B805-DB8D7BB54583}" type="parTrans" cxnId="{B70872F6-365F-491C-9339-2AFC3F7AFB09}">
      <dgm:prSet/>
      <dgm:spPr/>
      <dgm:t>
        <a:bodyPr/>
        <a:lstStyle/>
        <a:p>
          <a:endParaRPr lang="ru-RU" sz="1600"/>
        </a:p>
      </dgm:t>
    </dgm:pt>
    <dgm:pt modelId="{19B2794D-83B3-4669-AFAA-706C92117C25}" type="sibTrans" cxnId="{B70872F6-365F-491C-9339-2AFC3F7AFB09}">
      <dgm:prSet/>
      <dgm:spPr/>
      <dgm:t>
        <a:bodyPr/>
        <a:lstStyle/>
        <a:p>
          <a:endParaRPr lang="ru-RU" sz="1600"/>
        </a:p>
      </dgm:t>
    </dgm:pt>
    <dgm:pt modelId="{8190A777-A727-407E-AEFF-DFD6E2983175}">
      <dgm:prSet custT="1"/>
      <dgm:spPr/>
      <dgm:t>
        <a:bodyPr/>
        <a:lstStyle/>
        <a:p>
          <a:pPr rtl="0"/>
          <a:r>
            <a:rPr lang="ru-RU" sz="2000" b="1" dirty="0" smtClean="0">
              <a:solidFill>
                <a:schemeClr val="tx1"/>
              </a:solidFill>
            </a:rPr>
            <a:t>Суть судебного спора: </a:t>
          </a:r>
          <a:r>
            <a:rPr lang="ru-RU" sz="2000" dirty="0" smtClean="0">
              <a:solidFill>
                <a:schemeClr val="tx1"/>
              </a:solidFill>
            </a:rPr>
            <a:t>Налоговый орган признал, что сделка была совершена только для вида. Гражданский Кодекс РФ относит мнимые и притворные сделки к разряду недействительных, то есть не имеющих законной силы. Определение этих двух видов сделок, их отличительные признаки, а также ответственность за проведение описаны в Гражданском кодексе РФ.</a:t>
          </a:r>
          <a:endParaRPr lang="ru-RU" sz="2000" dirty="0"/>
        </a:p>
      </dgm:t>
    </dgm:pt>
    <dgm:pt modelId="{01B636F8-8857-4503-9DBB-A8257D57884D}" type="parTrans" cxnId="{D8A57174-DD4F-43EE-B47E-503322F7F423}">
      <dgm:prSet/>
      <dgm:spPr/>
      <dgm:t>
        <a:bodyPr/>
        <a:lstStyle/>
        <a:p>
          <a:endParaRPr lang="ru-RU" sz="1600"/>
        </a:p>
      </dgm:t>
    </dgm:pt>
    <dgm:pt modelId="{CD6972DE-7A6B-4743-A4B8-E4FE72612D94}" type="sibTrans" cxnId="{D8A57174-DD4F-43EE-B47E-503322F7F423}">
      <dgm:prSet/>
      <dgm:spPr/>
      <dgm:t>
        <a:bodyPr/>
        <a:lstStyle/>
        <a:p>
          <a:endParaRPr lang="ru-RU" sz="1600"/>
        </a:p>
      </dgm:t>
    </dgm:pt>
    <dgm:pt modelId="{60B12C90-B0E2-4B27-8AA1-5795E4F023BE}">
      <dgm:prSet custT="1"/>
      <dgm:spPr/>
      <dgm:t>
        <a:bodyPr/>
        <a:lstStyle/>
        <a:p>
          <a:pPr rtl="0"/>
          <a:r>
            <a:rPr lang="ru-RU" sz="2000" b="1" smtClean="0">
              <a:solidFill>
                <a:schemeClr val="tx1"/>
              </a:solidFill>
            </a:rPr>
            <a:t>Решение </a:t>
          </a:r>
          <a:r>
            <a:rPr lang="ru-RU" sz="2000" b="1" dirty="0" smtClean="0">
              <a:solidFill>
                <a:schemeClr val="tx1"/>
              </a:solidFill>
            </a:rPr>
            <a:t>суда:</a:t>
          </a:r>
          <a:r>
            <a:rPr lang="ru-RU" sz="2000" dirty="0" smtClean="0">
              <a:solidFill>
                <a:schemeClr val="tx1"/>
              </a:solidFill>
            </a:rPr>
            <a:t> Определение Верховного Суда РФ от 29.03.2017 N 304-КГ17-1513 по делу N А81-811/2016</a:t>
          </a:r>
          <a:endParaRPr lang="ru-RU" sz="2000" dirty="0"/>
        </a:p>
      </dgm:t>
    </dgm:pt>
    <dgm:pt modelId="{0F41F897-ABFA-4D36-A72D-95922F00562D}" type="parTrans" cxnId="{D276A66F-2374-41F9-8C00-73439A2E3655}">
      <dgm:prSet/>
      <dgm:spPr/>
      <dgm:t>
        <a:bodyPr/>
        <a:lstStyle/>
        <a:p>
          <a:endParaRPr lang="ru-RU" sz="1600"/>
        </a:p>
      </dgm:t>
    </dgm:pt>
    <dgm:pt modelId="{A1E6F8C9-162F-417F-A90E-B63A51D0749B}" type="sibTrans" cxnId="{D276A66F-2374-41F9-8C00-73439A2E3655}">
      <dgm:prSet/>
      <dgm:spPr/>
      <dgm:t>
        <a:bodyPr/>
        <a:lstStyle/>
        <a:p>
          <a:endParaRPr lang="ru-RU" sz="1600"/>
        </a:p>
      </dgm:t>
    </dgm:pt>
    <dgm:pt modelId="{1F858595-44A3-4F94-88E4-02B0D41561F8}" type="pres">
      <dgm:prSet presAssocID="{4E42A1EB-35C0-4237-9375-6D958D70AA37}" presName="linear" presStyleCnt="0">
        <dgm:presLayoutVars>
          <dgm:animLvl val="lvl"/>
          <dgm:resizeHandles val="exact"/>
        </dgm:presLayoutVars>
      </dgm:prSet>
      <dgm:spPr/>
      <dgm:t>
        <a:bodyPr/>
        <a:lstStyle/>
        <a:p>
          <a:endParaRPr lang="ru-RU"/>
        </a:p>
      </dgm:t>
    </dgm:pt>
    <dgm:pt modelId="{2998ADE2-0711-41EB-B835-3006B8E4A519}" type="pres">
      <dgm:prSet presAssocID="{B5B11E2A-9E33-4307-A684-C5255DA2ECF8}" presName="parentText" presStyleLbl="node1" presStyleIdx="0" presStyleCnt="1" custScaleY="90073">
        <dgm:presLayoutVars>
          <dgm:chMax val="0"/>
          <dgm:bulletEnabled val="1"/>
        </dgm:presLayoutVars>
      </dgm:prSet>
      <dgm:spPr/>
      <dgm:t>
        <a:bodyPr/>
        <a:lstStyle/>
        <a:p>
          <a:endParaRPr lang="ru-RU"/>
        </a:p>
      </dgm:t>
    </dgm:pt>
    <dgm:pt modelId="{59DBC510-BDE7-4D47-A47E-770F19C7F1B2}" type="pres">
      <dgm:prSet presAssocID="{B5B11E2A-9E33-4307-A684-C5255DA2ECF8}" presName="childText" presStyleLbl="revTx" presStyleIdx="0" presStyleCnt="1">
        <dgm:presLayoutVars>
          <dgm:bulletEnabled val="1"/>
        </dgm:presLayoutVars>
      </dgm:prSet>
      <dgm:spPr/>
      <dgm:t>
        <a:bodyPr/>
        <a:lstStyle/>
        <a:p>
          <a:endParaRPr lang="ru-RU"/>
        </a:p>
      </dgm:t>
    </dgm:pt>
  </dgm:ptLst>
  <dgm:cxnLst>
    <dgm:cxn modelId="{93D6912A-B89E-419D-8EC8-077FD09324BF}" type="presOf" srcId="{8190A777-A727-407E-AEFF-DFD6E2983175}" destId="{59DBC510-BDE7-4D47-A47E-770F19C7F1B2}" srcOrd="0" destOrd="1" presId="urn:microsoft.com/office/officeart/2005/8/layout/vList2"/>
    <dgm:cxn modelId="{5060B2E4-8F5B-4DD5-9EF9-0236F2C13F7E}" type="presOf" srcId="{B5B11E2A-9E33-4307-A684-C5255DA2ECF8}" destId="{2998ADE2-0711-41EB-B835-3006B8E4A519}" srcOrd="0" destOrd="0" presId="urn:microsoft.com/office/officeart/2005/8/layout/vList2"/>
    <dgm:cxn modelId="{D8A57174-DD4F-43EE-B47E-503322F7F423}" srcId="{B5B11E2A-9E33-4307-A684-C5255DA2ECF8}" destId="{8190A777-A727-407E-AEFF-DFD6E2983175}" srcOrd="1" destOrd="0" parTransId="{01B636F8-8857-4503-9DBB-A8257D57884D}" sibTransId="{CD6972DE-7A6B-4743-A4B8-E4FE72612D94}"/>
    <dgm:cxn modelId="{D276A66F-2374-41F9-8C00-73439A2E3655}" srcId="{B5B11E2A-9E33-4307-A684-C5255DA2ECF8}" destId="{60B12C90-B0E2-4B27-8AA1-5795E4F023BE}" srcOrd="0" destOrd="0" parTransId="{0F41F897-ABFA-4D36-A72D-95922F00562D}" sibTransId="{A1E6F8C9-162F-417F-A90E-B63A51D0749B}"/>
    <dgm:cxn modelId="{DB1B7BE2-EA81-48EC-BD3E-8B7D1C3E3D13}" type="presOf" srcId="{60B12C90-B0E2-4B27-8AA1-5795E4F023BE}" destId="{59DBC510-BDE7-4D47-A47E-770F19C7F1B2}" srcOrd="0" destOrd="0" presId="urn:microsoft.com/office/officeart/2005/8/layout/vList2"/>
    <dgm:cxn modelId="{B70872F6-365F-491C-9339-2AFC3F7AFB09}" srcId="{4E42A1EB-35C0-4237-9375-6D958D70AA37}" destId="{B5B11E2A-9E33-4307-A684-C5255DA2ECF8}" srcOrd="0" destOrd="0" parTransId="{21117BFD-A250-4880-B805-DB8D7BB54583}" sibTransId="{19B2794D-83B3-4669-AFAA-706C92117C25}"/>
    <dgm:cxn modelId="{CAB2AA31-0439-4FEC-A21C-75F48869E060}" type="presOf" srcId="{4E42A1EB-35C0-4237-9375-6D958D70AA37}" destId="{1F858595-44A3-4F94-88E4-02B0D41561F8}" srcOrd="0" destOrd="0" presId="urn:microsoft.com/office/officeart/2005/8/layout/vList2"/>
    <dgm:cxn modelId="{5EDCD10B-3830-4086-82F8-2038F0EF73D9}" type="presParOf" srcId="{1F858595-44A3-4F94-88E4-02B0D41561F8}" destId="{2998ADE2-0711-41EB-B835-3006B8E4A519}" srcOrd="0" destOrd="0" presId="urn:microsoft.com/office/officeart/2005/8/layout/vList2"/>
    <dgm:cxn modelId="{FFE21127-14D0-479D-AEE0-3E03F3E9DF75}" type="presParOf" srcId="{1F858595-44A3-4F94-88E4-02B0D41561F8}" destId="{59DBC510-BDE7-4D47-A47E-770F19C7F1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48BE81-8510-4B45-904A-CBD35C2FFD6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B4C09FBC-C8D2-45D0-85E8-2B2A3E7F6F09}">
      <dgm:prSet/>
      <dgm:spPr/>
      <dgm:t>
        <a:bodyPr/>
        <a:lstStyle/>
        <a:p>
          <a:r>
            <a:rPr lang="ru-RU" smtClean="0"/>
            <a:t>- стоимость переданного в результате совершения сделки или нескольких взаимосвязанных сделок имущества либо принятых обязательства и (или) обязанности составляет двадцать и более процентов балансовой стоимости активов должника, а для кредитной организации - десять и более процентов балансовой стоимости активов должника, определенной по данным бухгалтерской отчетности должника на последнюю отчетную дату перед совершением указанных сделки или сделок;</a:t>
          </a:r>
          <a:endParaRPr lang="ru-RU"/>
        </a:p>
      </dgm:t>
    </dgm:pt>
    <dgm:pt modelId="{11059D27-C1DB-423D-AF6B-1C54F3988B5C}" type="parTrans" cxnId="{971F32CF-AA63-4D4A-9BE8-B6131BFFAFB9}">
      <dgm:prSet/>
      <dgm:spPr/>
      <dgm:t>
        <a:bodyPr/>
        <a:lstStyle/>
        <a:p>
          <a:endParaRPr lang="ru-RU"/>
        </a:p>
      </dgm:t>
    </dgm:pt>
    <dgm:pt modelId="{F6B6357B-F91A-4A22-A754-71286450E28F}" type="sibTrans" cxnId="{971F32CF-AA63-4D4A-9BE8-B6131BFFAFB9}">
      <dgm:prSet/>
      <dgm:spPr/>
      <dgm:t>
        <a:bodyPr/>
        <a:lstStyle/>
        <a:p>
          <a:endParaRPr lang="ru-RU"/>
        </a:p>
      </dgm:t>
    </dgm:pt>
    <dgm:pt modelId="{EC8E37D3-5CEB-4DE7-A7D0-B2503F589B8B}">
      <dgm:prSet/>
      <dgm:spPr/>
      <dgm:t>
        <a:bodyPr/>
        <a:lstStyle/>
        <a:p>
          <a:r>
            <a:rPr lang="ru-RU" smtClean="0"/>
            <a:t>- должник изменил свое место жительства или место нахождения без уведомления кредиторов непосредственно перед совершением сделки или после ее совершения, либо скрыл свое имущество, либо уничтожил или исказил правоустанавливающие документы, </a:t>
          </a:r>
          <a:endParaRPr lang="ru-RU"/>
        </a:p>
      </dgm:t>
    </dgm:pt>
    <dgm:pt modelId="{918FABB5-AFD0-4441-A3D3-5FF8F92D764A}" type="parTrans" cxnId="{95FAA4F6-CDF9-423C-9C63-134D9921C6AD}">
      <dgm:prSet/>
      <dgm:spPr/>
      <dgm:t>
        <a:bodyPr/>
        <a:lstStyle/>
        <a:p>
          <a:endParaRPr lang="ru-RU"/>
        </a:p>
      </dgm:t>
    </dgm:pt>
    <dgm:pt modelId="{4F6237B8-63C5-4CE2-A51D-1A2A31638B32}" type="sibTrans" cxnId="{95FAA4F6-CDF9-423C-9C63-134D9921C6AD}">
      <dgm:prSet/>
      <dgm:spPr/>
      <dgm:t>
        <a:bodyPr/>
        <a:lstStyle/>
        <a:p>
          <a:endParaRPr lang="ru-RU"/>
        </a:p>
      </dgm:t>
    </dgm:pt>
    <dgm:pt modelId="{546BD93F-22F6-41B8-8B67-4B090A629306}" type="pres">
      <dgm:prSet presAssocID="{BF48BE81-8510-4B45-904A-CBD35C2FFD65}" presName="linear" presStyleCnt="0">
        <dgm:presLayoutVars>
          <dgm:animLvl val="lvl"/>
          <dgm:resizeHandles val="exact"/>
        </dgm:presLayoutVars>
      </dgm:prSet>
      <dgm:spPr/>
      <dgm:t>
        <a:bodyPr/>
        <a:lstStyle/>
        <a:p>
          <a:endParaRPr lang="ru-RU"/>
        </a:p>
      </dgm:t>
    </dgm:pt>
    <dgm:pt modelId="{A4E0021B-4A6E-4CC1-9F38-F4CD4E04F5A0}" type="pres">
      <dgm:prSet presAssocID="{B4C09FBC-C8D2-45D0-85E8-2B2A3E7F6F09}" presName="parentText" presStyleLbl="node1" presStyleIdx="0" presStyleCnt="2">
        <dgm:presLayoutVars>
          <dgm:chMax val="0"/>
          <dgm:bulletEnabled val="1"/>
        </dgm:presLayoutVars>
      </dgm:prSet>
      <dgm:spPr/>
      <dgm:t>
        <a:bodyPr/>
        <a:lstStyle/>
        <a:p>
          <a:endParaRPr lang="ru-RU"/>
        </a:p>
      </dgm:t>
    </dgm:pt>
    <dgm:pt modelId="{43D3A169-3697-42BA-83DB-9D459B65E0DA}" type="pres">
      <dgm:prSet presAssocID="{F6B6357B-F91A-4A22-A754-71286450E28F}" presName="spacer" presStyleCnt="0"/>
      <dgm:spPr/>
    </dgm:pt>
    <dgm:pt modelId="{FCA495CE-4ECE-4DFF-BAC9-12A299A98551}" type="pres">
      <dgm:prSet presAssocID="{EC8E37D3-5CEB-4DE7-A7D0-B2503F589B8B}" presName="parentText" presStyleLbl="node1" presStyleIdx="1" presStyleCnt="2">
        <dgm:presLayoutVars>
          <dgm:chMax val="0"/>
          <dgm:bulletEnabled val="1"/>
        </dgm:presLayoutVars>
      </dgm:prSet>
      <dgm:spPr/>
      <dgm:t>
        <a:bodyPr/>
        <a:lstStyle/>
        <a:p>
          <a:endParaRPr lang="ru-RU"/>
        </a:p>
      </dgm:t>
    </dgm:pt>
  </dgm:ptLst>
  <dgm:cxnLst>
    <dgm:cxn modelId="{29CFAD4E-6FE9-4DA1-BF52-4C93B3158CB3}" type="presOf" srcId="{BF48BE81-8510-4B45-904A-CBD35C2FFD65}" destId="{546BD93F-22F6-41B8-8B67-4B090A629306}" srcOrd="0" destOrd="0" presId="urn:microsoft.com/office/officeart/2005/8/layout/vList2"/>
    <dgm:cxn modelId="{22F399F2-C5B0-41C8-B911-3276C5CACAFA}" type="presOf" srcId="{EC8E37D3-5CEB-4DE7-A7D0-B2503F589B8B}" destId="{FCA495CE-4ECE-4DFF-BAC9-12A299A98551}" srcOrd="0" destOrd="0" presId="urn:microsoft.com/office/officeart/2005/8/layout/vList2"/>
    <dgm:cxn modelId="{971F32CF-AA63-4D4A-9BE8-B6131BFFAFB9}" srcId="{BF48BE81-8510-4B45-904A-CBD35C2FFD65}" destId="{B4C09FBC-C8D2-45D0-85E8-2B2A3E7F6F09}" srcOrd="0" destOrd="0" parTransId="{11059D27-C1DB-423D-AF6B-1C54F3988B5C}" sibTransId="{F6B6357B-F91A-4A22-A754-71286450E28F}"/>
    <dgm:cxn modelId="{95FAA4F6-CDF9-423C-9C63-134D9921C6AD}" srcId="{BF48BE81-8510-4B45-904A-CBD35C2FFD65}" destId="{EC8E37D3-5CEB-4DE7-A7D0-B2503F589B8B}" srcOrd="1" destOrd="0" parTransId="{918FABB5-AFD0-4441-A3D3-5FF8F92D764A}" sibTransId="{4F6237B8-63C5-4CE2-A51D-1A2A31638B32}"/>
    <dgm:cxn modelId="{90BFD377-DC96-4321-ABF3-D3CC6D00046E}" type="presOf" srcId="{B4C09FBC-C8D2-45D0-85E8-2B2A3E7F6F09}" destId="{A4E0021B-4A6E-4CC1-9F38-F4CD4E04F5A0}" srcOrd="0" destOrd="0" presId="urn:microsoft.com/office/officeart/2005/8/layout/vList2"/>
    <dgm:cxn modelId="{A4D2C6DF-D473-4658-803A-D40AC98D15A2}" type="presParOf" srcId="{546BD93F-22F6-41B8-8B67-4B090A629306}" destId="{A4E0021B-4A6E-4CC1-9F38-F4CD4E04F5A0}" srcOrd="0" destOrd="0" presId="urn:microsoft.com/office/officeart/2005/8/layout/vList2"/>
    <dgm:cxn modelId="{EBD6699C-E939-4BFF-A2A0-BE53A497D5BF}" type="presParOf" srcId="{546BD93F-22F6-41B8-8B67-4B090A629306}" destId="{43D3A169-3697-42BA-83DB-9D459B65E0DA}" srcOrd="1" destOrd="0" presId="urn:microsoft.com/office/officeart/2005/8/layout/vList2"/>
    <dgm:cxn modelId="{EB7DE0B2-1268-482F-9B47-D20A95D5E4E0}" type="presParOf" srcId="{546BD93F-22F6-41B8-8B67-4B090A629306}" destId="{FCA495CE-4ECE-4DFF-BAC9-12A299A9855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F48BE81-8510-4B45-904A-CBD35C2FFD6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A3FFA31E-1697-4438-9E5B-E4F52A66370B}">
      <dgm:prSet/>
      <dgm:spPr/>
      <dgm:t>
        <a:bodyPr/>
        <a:lstStyle/>
        <a:p>
          <a:r>
            <a:rPr lang="ru-RU" i="1" dirty="0" smtClean="0"/>
            <a:t>В Постановлении Арбитражного суда Волго-Вятского округа от 02.06.2017 N Ф01-1582/2017 по делу N А17-5064/2013 суд пришел сделки были совершены с предпочтением. Сделка, совершенная должником в отношении отдельного кредитора или иного лица, может быть признана арбитражным судом недействительной, если такая сделка влечет или может повлечь за собой оказание предпочтения одному из кредиторов перед другими кредиторами в отношении удовлетворения их требований при наличии некоторых условий (</a:t>
          </a:r>
          <a:r>
            <a:rPr lang="ru-RU" i="1" dirty="0" smtClean="0">
              <a:hlinkClick xmlns:r="http://schemas.openxmlformats.org/officeDocument/2006/relationships" r:id="rId1"/>
            </a:rPr>
            <a:t>пункт 1 статьи 61.3</a:t>
          </a:r>
          <a:r>
            <a:rPr lang="ru-RU" i="1" dirty="0" smtClean="0"/>
            <a:t> Закона о банкротстве).</a:t>
          </a:r>
          <a:endParaRPr lang="ru-RU" dirty="0"/>
        </a:p>
      </dgm:t>
    </dgm:pt>
    <dgm:pt modelId="{F25F56DD-4712-4389-B3C8-12270D1326DC}" type="parTrans" cxnId="{B54A4086-0E68-4F49-95E4-1ABADF8F2F66}">
      <dgm:prSet/>
      <dgm:spPr/>
      <dgm:t>
        <a:bodyPr/>
        <a:lstStyle/>
        <a:p>
          <a:endParaRPr lang="ru-RU"/>
        </a:p>
      </dgm:t>
    </dgm:pt>
    <dgm:pt modelId="{6DE88635-3942-48BB-9258-3913EFC2B485}" type="sibTrans" cxnId="{B54A4086-0E68-4F49-95E4-1ABADF8F2F66}">
      <dgm:prSet/>
      <dgm:spPr/>
      <dgm:t>
        <a:bodyPr/>
        <a:lstStyle/>
        <a:p>
          <a:endParaRPr lang="ru-RU"/>
        </a:p>
      </dgm:t>
    </dgm:pt>
    <dgm:pt modelId="{226F711D-DEE1-4567-8E5D-967C0A377D61}">
      <dgm:prSet/>
      <dgm:spPr/>
      <dgm:t>
        <a:bodyPr/>
        <a:lstStyle/>
        <a:p>
          <a:r>
            <a:rPr lang="ru-RU" dirty="0" smtClean="0"/>
            <a:t>Также просто игнорируется очередность удовлетворения требований кредиторов, которая предусмотрена законодательно. В Постановлении Арбитражного суда Восточно-Сибирского округа от 22.05.2017 N Ф02-2083/2017 по делу N А19-5789/2015 суд пришел к выводу о том, что совершение оспариваемых сделок по зачету встречных взаимных требований повлекло изменение очередности погашения требований кредитора и оказание ему предпочтения перед иными кредиторами должника. Чаще всего судебные прецеденты связаны с предпочтением одному кредитору по сравнению с другим.</a:t>
          </a:r>
          <a:endParaRPr lang="ru-RU" dirty="0"/>
        </a:p>
      </dgm:t>
    </dgm:pt>
    <dgm:pt modelId="{1E92FA01-31B5-4001-8743-2E966F557955}" type="parTrans" cxnId="{BBE34E6A-D7C9-4E51-B5D8-9B16E5456020}">
      <dgm:prSet/>
      <dgm:spPr/>
      <dgm:t>
        <a:bodyPr/>
        <a:lstStyle/>
        <a:p>
          <a:endParaRPr lang="ru-RU"/>
        </a:p>
      </dgm:t>
    </dgm:pt>
    <dgm:pt modelId="{B65BDD66-0B31-4F65-939F-C2389B891FA3}" type="sibTrans" cxnId="{BBE34E6A-D7C9-4E51-B5D8-9B16E5456020}">
      <dgm:prSet/>
      <dgm:spPr/>
      <dgm:t>
        <a:bodyPr/>
        <a:lstStyle/>
        <a:p>
          <a:endParaRPr lang="ru-RU"/>
        </a:p>
      </dgm:t>
    </dgm:pt>
    <dgm:pt modelId="{546BD93F-22F6-41B8-8B67-4B090A629306}" type="pres">
      <dgm:prSet presAssocID="{BF48BE81-8510-4B45-904A-CBD35C2FFD65}" presName="linear" presStyleCnt="0">
        <dgm:presLayoutVars>
          <dgm:animLvl val="lvl"/>
          <dgm:resizeHandles val="exact"/>
        </dgm:presLayoutVars>
      </dgm:prSet>
      <dgm:spPr/>
      <dgm:t>
        <a:bodyPr/>
        <a:lstStyle/>
        <a:p>
          <a:endParaRPr lang="ru-RU"/>
        </a:p>
      </dgm:t>
    </dgm:pt>
    <dgm:pt modelId="{E5BC62F6-3AA3-4D8C-9C10-749D2A84BB3C}" type="pres">
      <dgm:prSet presAssocID="{A3FFA31E-1697-4438-9E5B-E4F52A66370B}" presName="parentText" presStyleLbl="node1" presStyleIdx="0" presStyleCnt="2">
        <dgm:presLayoutVars>
          <dgm:chMax val="0"/>
          <dgm:bulletEnabled val="1"/>
        </dgm:presLayoutVars>
      </dgm:prSet>
      <dgm:spPr/>
      <dgm:t>
        <a:bodyPr/>
        <a:lstStyle/>
        <a:p>
          <a:endParaRPr lang="ru-RU"/>
        </a:p>
      </dgm:t>
    </dgm:pt>
    <dgm:pt modelId="{44DE057F-71A9-4B61-B8D4-AA92E05ED233}" type="pres">
      <dgm:prSet presAssocID="{6DE88635-3942-48BB-9258-3913EFC2B485}" presName="spacer" presStyleCnt="0"/>
      <dgm:spPr/>
    </dgm:pt>
    <dgm:pt modelId="{F90873D8-E126-4B02-A98A-1C8F67B01153}" type="pres">
      <dgm:prSet presAssocID="{226F711D-DEE1-4567-8E5D-967C0A377D61}" presName="parentText" presStyleLbl="node1" presStyleIdx="1" presStyleCnt="2">
        <dgm:presLayoutVars>
          <dgm:chMax val="0"/>
          <dgm:bulletEnabled val="1"/>
        </dgm:presLayoutVars>
      </dgm:prSet>
      <dgm:spPr/>
      <dgm:t>
        <a:bodyPr/>
        <a:lstStyle/>
        <a:p>
          <a:endParaRPr lang="ru-RU"/>
        </a:p>
      </dgm:t>
    </dgm:pt>
  </dgm:ptLst>
  <dgm:cxnLst>
    <dgm:cxn modelId="{93CC69CA-DEC7-4635-8308-3301CCD02BC1}" type="presOf" srcId="{BF48BE81-8510-4B45-904A-CBD35C2FFD65}" destId="{546BD93F-22F6-41B8-8B67-4B090A629306}" srcOrd="0" destOrd="0" presId="urn:microsoft.com/office/officeart/2005/8/layout/vList2"/>
    <dgm:cxn modelId="{BBE34E6A-D7C9-4E51-B5D8-9B16E5456020}" srcId="{BF48BE81-8510-4B45-904A-CBD35C2FFD65}" destId="{226F711D-DEE1-4567-8E5D-967C0A377D61}" srcOrd="1" destOrd="0" parTransId="{1E92FA01-31B5-4001-8743-2E966F557955}" sibTransId="{B65BDD66-0B31-4F65-939F-C2389B891FA3}"/>
    <dgm:cxn modelId="{BF409D6C-6F43-4B9D-B26F-8FE1BA771162}" type="presOf" srcId="{A3FFA31E-1697-4438-9E5B-E4F52A66370B}" destId="{E5BC62F6-3AA3-4D8C-9C10-749D2A84BB3C}" srcOrd="0" destOrd="0" presId="urn:microsoft.com/office/officeart/2005/8/layout/vList2"/>
    <dgm:cxn modelId="{B54A4086-0E68-4F49-95E4-1ABADF8F2F66}" srcId="{BF48BE81-8510-4B45-904A-CBD35C2FFD65}" destId="{A3FFA31E-1697-4438-9E5B-E4F52A66370B}" srcOrd="0" destOrd="0" parTransId="{F25F56DD-4712-4389-B3C8-12270D1326DC}" sibTransId="{6DE88635-3942-48BB-9258-3913EFC2B485}"/>
    <dgm:cxn modelId="{7983A514-6BBF-4F93-A2AA-05A882D67A35}" type="presOf" srcId="{226F711D-DEE1-4567-8E5D-967C0A377D61}" destId="{F90873D8-E126-4B02-A98A-1C8F67B01153}" srcOrd="0" destOrd="0" presId="urn:microsoft.com/office/officeart/2005/8/layout/vList2"/>
    <dgm:cxn modelId="{527E74DB-011F-4B27-BAB7-C3A71D71E5FF}" type="presParOf" srcId="{546BD93F-22F6-41B8-8B67-4B090A629306}" destId="{E5BC62F6-3AA3-4D8C-9C10-749D2A84BB3C}" srcOrd="0" destOrd="0" presId="urn:microsoft.com/office/officeart/2005/8/layout/vList2"/>
    <dgm:cxn modelId="{E65AA9E8-2E36-480F-A545-79BC068F8308}" type="presParOf" srcId="{546BD93F-22F6-41B8-8B67-4B090A629306}" destId="{44DE057F-71A9-4B61-B8D4-AA92E05ED233}" srcOrd="1" destOrd="0" presId="urn:microsoft.com/office/officeart/2005/8/layout/vList2"/>
    <dgm:cxn modelId="{8833A212-1077-4380-96FC-264FD4B80326}" type="presParOf" srcId="{546BD93F-22F6-41B8-8B67-4B090A629306}" destId="{F90873D8-E126-4B02-A98A-1C8F67B0115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99CCC-D4C1-4D15-A9F6-70CC034B1754}" type="doc">
      <dgm:prSet loTypeId="urn:microsoft.com/office/officeart/2005/8/layout/target3" loCatId="relationship" qsTypeId="urn:microsoft.com/office/officeart/2005/8/quickstyle/simple3" qsCatId="simple" csTypeId="urn:microsoft.com/office/officeart/2005/8/colors/colorful4" csCatId="colorful"/>
      <dgm:spPr/>
      <dgm:t>
        <a:bodyPr/>
        <a:lstStyle/>
        <a:p>
          <a:endParaRPr lang="ru-RU"/>
        </a:p>
      </dgm:t>
    </dgm:pt>
    <dgm:pt modelId="{32FF4860-0A9A-4D5A-B04A-5DF1F703F74C}">
      <dgm:prSet/>
      <dgm:spPr/>
      <dgm:t>
        <a:bodyPr/>
        <a:lstStyle/>
        <a:p>
          <a:pPr rtl="0"/>
          <a:r>
            <a:rPr lang="ru-RU" smtClean="0"/>
            <a:t>Однократная регистрация документа;</a:t>
          </a:r>
          <a:endParaRPr lang="ru-RU"/>
        </a:p>
      </dgm:t>
    </dgm:pt>
    <dgm:pt modelId="{247CCE8A-3994-469C-825C-CA5754A03DF6}" type="parTrans" cxnId="{4E52120A-6171-47D4-8BB9-1AC16EE239B1}">
      <dgm:prSet/>
      <dgm:spPr/>
      <dgm:t>
        <a:bodyPr/>
        <a:lstStyle/>
        <a:p>
          <a:endParaRPr lang="ru-RU"/>
        </a:p>
      </dgm:t>
    </dgm:pt>
    <dgm:pt modelId="{2C9D4BF9-59B5-41EF-A9ED-99273843C5F3}" type="sibTrans" cxnId="{4E52120A-6171-47D4-8BB9-1AC16EE239B1}">
      <dgm:prSet/>
      <dgm:spPr/>
      <dgm:t>
        <a:bodyPr/>
        <a:lstStyle/>
        <a:p>
          <a:endParaRPr lang="ru-RU"/>
        </a:p>
      </dgm:t>
    </dgm:pt>
    <dgm:pt modelId="{156E0EAC-5AD2-45F1-9D92-01872F26C9AB}">
      <dgm:prSet/>
      <dgm:spPr/>
      <dgm:t>
        <a:bodyPr/>
        <a:lstStyle/>
        <a:p>
          <a:pPr rtl="0"/>
          <a:r>
            <a:rPr lang="ru-RU" smtClean="0"/>
            <a:t>· Возможность параллельного выполнения операций;</a:t>
          </a:r>
          <a:endParaRPr lang="ru-RU"/>
        </a:p>
      </dgm:t>
    </dgm:pt>
    <dgm:pt modelId="{E01742FB-74F0-4607-81DB-A005DBC73C90}" type="parTrans" cxnId="{481C9377-6047-4BE2-AAA3-EFDE6D28ADB2}">
      <dgm:prSet/>
      <dgm:spPr/>
      <dgm:t>
        <a:bodyPr/>
        <a:lstStyle/>
        <a:p>
          <a:endParaRPr lang="ru-RU"/>
        </a:p>
      </dgm:t>
    </dgm:pt>
    <dgm:pt modelId="{1D7EC4FE-A8D8-4FF0-BFE1-883E183C1D05}" type="sibTrans" cxnId="{481C9377-6047-4BE2-AAA3-EFDE6D28ADB2}">
      <dgm:prSet/>
      <dgm:spPr/>
      <dgm:t>
        <a:bodyPr/>
        <a:lstStyle/>
        <a:p>
          <a:endParaRPr lang="ru-RU"/>
        </a:p>
      </dgm:t>
    </dgm:pt>
    <dgm:pt modelId="{76DAEB0A-7F55-4CF8-8951-E7C019901B51}">
      <dgm:prSet/>
      <dgm:spPr/>
      <dgm:t>
        <a:bodyPr/>
        <a:lstStyle/>
        <a:p>
          <a:pPr rtl="0"/>
          <a:r>
            <a:rPr lang="ru-RU" smtClean="0"/>
            <a:t>· Непрерывность движения документа;</a:t>
          </a:r>
          <a:endParaRPr lang="ru-RU"/>
        </a:p>
      </dgm:t>
    </dgm:pt>
    <dgm:pt modelId="{4DA98F5F-DD5B-4214-A97F-AD3C8D134D97}" type="parTrans" cxnId="{2CE69ED3-F0ED-45A5-A503-4F5BDA7250B0}">
      <dgm:prSet/>
      <dgm:spPr/>
      <dgm:t>
        <a:bodyPr/>
        <a:lstStyle/>
        <a:p>
          <a:endParaRPr lang="ru-RU"/>
        </a:p>
      </dgm:t>
    </dgm:pt>
    <dgm:pt modelId="{71A36920-1958-4903-B402-236BA942C1A9}" type="sibTrans" cxnId="{2CE69ED3-F0ED-45A5-A503-4F5BDA7250B0}">
      <dgm:prSet/>
      <dgm:spPr/>
      <dgm:t>
        <a:bodyPr/>
        <a:lstStyle/>
        <a:p>
          <a:endParaRPr lang="ru-RU"/>
        </a:p>
      </dgm:t>
    </dgm:pt>
    <dgm:pt modelId="{F31BB782-531D-4E72-8989-D4A3DE6685D8}">
      <dgm:prSet/>
      <dgm:spPr/>
      <dgm:t>
        <a:bodyPr/>
        <a:lstStyle/>
        <a:p>
          <a:pPr rtl="0"/>
          <a:r>
            <a:rPr lang="ru-RU" smtClean="0"/>
            <a:t>· Единая база документной информации;</a:t>
          </a:r>
          <a:endParaRPr lang="ru-RU"/>
        </a:p>
      </dgm:t>
    </dgm:pt>
    <dgm:pt modelId="{38746C60-A53E-4E3E-8C84-BA19624FD61B}" type="parTrans" cxnId="{5AE8D1EA-D9A4-407F-8113-5B009649F572}">
      <dgm:prSet/>
      <dgm:spPr/>
      <dgm:t>
        <a:bodyPr/>
        <a:lstStyle/>
        <a:p>
          <a:endParaRPr lang="ru-RU"/>
        </a:p>
      </dgm:t>
    </dgm:pt>
    <dgm:pt modelId="{98162A14-B113-4EC7-8A8E-540F7A15E34D}" type="sibTrans" cxnId="{5AE8D1EA-D9A4-407F-8113-5B009649F572}">
      <dgm:prSet/>
      <dgm:spPr/>
      <dgm:t>
        <a:bodyPr/>
        <a:lstStyle/>
        <a:p>
          <a:endParaRPr lang="ru-RU"/>
        </a:p>
      </dgm:t>
    </dgm:pt>
    <dgm:pt modelId="{016FCF4D-221C-4D22-A5F9-1E4ACE90C0DB}">
      <dgm:prSet/>
      <dgm:spPr/>
      <dgm:t>
        <a:bodyPr/>
        <a:lstStyle/>
        <a:p>
          <a:pPr rtl="0"/>
          <a:r>
            <a:rPr lang="ru-RU" smtClean="0"/>
            <a:t>· Эффективно организованная система поиска документа;</a:t>
          </a:r>
          <a:endParaRPr lang="ru-RU"/>
        </a:p>
      </dgm:t>
    </dgm:pt>
    <dgm:pt modelId="{3CB67D58-1D05-4F75-9C81-4226546B5DC3}" type="parTrans" cxnId="{291E8352-80E2-4496-AE4D-865F56798340}">
      <dgm:prSet/>
      <dgm:spPr/>
      <dgm:t>
        <a:bodyPr/>
        <a:lstStyle/>
        <a:p>
          <a:endParaRPr lang="ru-RU"/>
        </a:p>
      </dgm:t>
    </dgm:pt>
    <dgm:pt modelId="{EE60028F-5715-4CE3-92EA-4492E6CE8B3A}" type="sibTrans" cxnId="{291E8352-80E2-4496-AE4D-865F56798340}">
      <dgm:prSet/>
      <dgm:spPr/>
      <dgm:t>
        <a:bodyPr/>
        <a:lstStyle/>
        <a:p>
          <a:endParaRPr lang="ru-RU"/>
        </a:p>
      </dgm:t>
    </dgm:pt>
    <dgm:pt modelId="{21D698CE-ACD1-4A56-A8B3-CB23AC07A43E}">
      <dgm:prSet/>
      <dgm:spPr/>
      <dgm:t>
        <a:bodyPr/>
        <a:lstStyle/>
        <a:p>
          <a:pPr rtl="0"/>
          <a:r>
            <a:rPr lang="ru-RU" smtClean="0"/>
            <a:t>· Развитая система отчётности по различным статусам и атрибутам документов.</a:t>
          </a:r>
          <a:endParaRPr lang="ru-RU"/>
        </a:p>
      </dgm:t>
    </dgm:pt>
    <dgm:pt modelId="{1BE0232E-A1D4-45A4-BECB-19D927EC5EFE}" type="parTrans" cxnId="{15DC6190-D8A1-4E17-9F1F-1DCB5708FB39}">
      <dgm:prSet/>
      <dgm:spPr/>
      <dgm:t>
        <a:bodyPr/>
        <a:lstStyle/>
        <a:p>
          <a:endParaRPr lang="ru-RU"/>
        </a:p>
      </dgm:t>
    </dgm:pt>
    <dgm:pt modelId="{ED7C15EA-EA62-41FB-BC06-067A23EFE762}" type="sibTrans" cxnId="{15DC6190-D8A1-4E17-9F1F-1DCB5708FB39}">
      <dgm:prSet/>
      <dgm:spPr/>
      <dgm:t>
        <a:bodyPr/>
        <a:lstStyle/>
        <a:p>
          <a:endParaRPr lang="ru-RU"/>
        </a:p>
      </dgm:t>
    </dgm:pt>
    <dgm:pt modelId="{805F47E6-C4FC-45CA-B33B-4F3680EA66D7}" type="pres">
      <dgm:prSet presAssocID="{5C399CCC-D4C1-4D15-A9F6-70CC034B1754}" presName="Name0" presStyleCnt="0">
        <dgm:presLayoutVars>
          <dgm:chMax val="7"/>
          <dgm:dir/>
          <dgm:animLvl val="lvl"/>
          <dgm:resizeHandles val="exact"/>
        </dgm:presLayoutVars>
      </dgm:prSet>
      <dgm:spPr/>
      <dgm:t>
        <a:bodyPr/>
        <a:lstStyle/>
        <a:p>
          <a:endParaRPr lang="ru-RU"/>
        </a:p>
      </dgm:t>
    </dgm:pt>
    <dgm:pt modelId="{6C3C8F3A-F56A-4A28-A2FF-2732A529EA9B}" type="pres">
      <dgm:prSet presAssocID="{32FF4860-0A9A-4D5A-B04A-5DF1F703F74C}" presName="circle1" presStyleLbl="node1" presStyleIdx="0" presStyleCnt="6"/>
      <dgm:spPr/>
    </dgm:pt>
    <dgm:pt modelId="{C50FF4EF-4893-483F-9BF2-FD7B300D8318}" type="pres">
      <dgm:prSet presAssocID="{32FF4860-0A9A-4D5A-B04A-5DF1F703F74C}" presName="space" presStyleCnt="0"/>
      <dgm:spPr/>
    </dgm:pt>
    <dgm:pt modelId="{B5D7903A-7BD8-436D-A2AD-80FF188F977F}" type="pres">
      <dgm:prSet presAssocID="{32FF4860-0A9A-4D5A-B04A-5DF1F703F74C}" presName="rect1" presStyleLbl="alignAcc1" presStyleIdx="0" presStyleCnt="6"/>
      <dgm:spPr/>
      <dgm:t>
        <a:bodyPr/>
        <a:lstStyle/>
        <a:p>
          <a:endParaRPr lang="ru-RU"/>
        </a:p>
      </dgm:t>
    </dgm:pt>
    <dgm:pt modelId="{68FE6B07-EF3E-4715-9C18-4875C413A691}" type="pres">
      <dgm:prSet presAssocID="{156E0EAC-5AD2-45F1-9D92-01872F26C9AB}" presName="vertSpace2" presStyleLbl="node1" presStyleIdx="0" presStyleCnt="6"/>
      <dgm:spPr/>
    </dgm:pt>
    <dgm:pt modelId="{23CD1242-CE27-4404-8337-354F5F6B4102}" type="pres">
      <dgm:prSet presAssocID="{156E0EAC-5AD2-45F1-9D92-01872F26C9AB}" presName="circle2" presStyleLbl="node1" presStyleIdx="1" presStyleCnt="6"/>
      <dgm:spPr/>
    </dgm:pt>
    <dgm:pt modelId="{94C2CB5D-1EC8-4BB4-BA88-65D0F2F89F79}" type="pres">
      <dgm:prSet presAssocID="{156E0EAC-5AD2-45F1-9D92-01872F26C9AB}" presName="rect2" presStyleLbl="alignAcc1" presStyleIdx="1" presStyleCnt="6"/>
      <dgm:spPr/>
      <dgm:t>
        <a:bodyPr/>
        <a:lstStyle/>
        <a:p>
          <a:endParaRPr lang="ru-RU"/>
        </a:p>
      </dgm:t>
    </dgm:pt>
    <dgm:pt modelId="{B0456FDA-6773-4DE7-8D98-6D6DC325969B}" type="pres">
      <dgm:prSet presAssocID="{76DAEB0A-7F55-4CF8-8951-E7C019901B51}" presName="vertSpace3" presStyleLbl="node1" presStyleIdx="1" presStyleCnt="6"/>
      <dgm:spPr/>
    </dgm:pt>
    <dgm:pt modelId="{DED29E66-28F4-4C50-84F9-7D6A23FF9A15}" type="pres">
      <dgm:prSet presAssocID="{76DAEB0A-7F55-4CF8-8951-E7C019901B51}" presName="circle3" presStyleLbl="node1" presStyleIdx="2" presStyleCnt="6"/>
      <dgm:spPr/>
    </dgm:pt>
    <dgm:pt modelId="{8CB58FD5-1937-45E6-A4AF-0C0E06A96015}" type="pres">
      <dgm:prSet presAssocID="{76DAEB0A-7F55-4CF8-8951-E7C019901B51}" presName="rect3" presStyleLbl="alignAcc1" presStyleIdx="2" presStyleCnt="6"/>
      <dgm:spPr/>
      <dgm:t>
        <a:bodyPr/>
        <a:lstStyle/>
        <a:p>
          <a:endParaRPr lang="ru-RU"/>
        </a:p>
      </dgm:t>
    </dgm:pt>
    <dgm:pt modelId="{52BE3F16-0426-4BC1-8A22-1AD493E1B0B9}" type="pres">
      <dgm:prSet presAssocID="{F31BB782-531D-4E72-8989-D4A3DE6685D8}" presName="vertSpace4" presStyleLbl="node1" presStyleIdx="2" presStyleCnt="6"/>
      <dgm:spPr/>
    </dgm:pt>
    <dgm:pt modelId="{C8312F63-3CC6-43CC-B4F2-17CA8580DAB5}" type="pres">
      <dgm:prSet presAssocID="{F31BB782-531D-4E72-8989-D4A3DE6685D8}" presName="circle4" presStyleLbl="node1" presStyleIdx="3" presStyleCnt="6"/>
      <dgm:spPr/>
    </dgm:pt>
    <dgm:pt modelId="{76D801D2-80DB-442F-AFF5-65C6E3A07D0F}" type="pres">
      <dgm:prSet presAssocID="{F31BB782-531D-4E72-8989-D4A3DE6685D8}" presName="rect4" presStyleLbl="alignAcc1" presStyleIdx="3" presStyleCnt="6"/>
      <dgm:spPr/>
      <dgm:t>
        <a:bodyPr/>
        <a:lstStyle/>
        <a:p>
          <a:endParaRPr lang="ru-RU"/>
        </a:p>
      </dgm:t>
    </dgm:pt>
    <dgm:pt modelId="{5C8F0DAC-EC32-4406-BDAD-93F8096A3EF4}" type="pres">
      <dgm:prSet presAssocID="{016FCF4D-221C-4D22-A5F9-1E4ACE90C0DB}" presName="vertSpace5" presStyleLbl="node1" presStyleIdx="3" presStyleCnt="6"/>
      <dgm:spPr/>
    </dgm:pt>
    <dgm:pt modelId="{7CC25D75-4DCF-4439-A72A-9D61AC7F5280}" type="pres">
      <dgm:prSet presAssocID="{016FCF4D-221C-4D22-A5F9-1E4ACE90C0DB}" presName="circle5" presStyleLbl="node1" presStyleIdx="4" presStyleCnt="6"/>
      <dgm:spPr/>
    </dgm:pt>
    <dgm:pt modelId="{19423F0A-BF88-46AC-ADD5-22DF3E859E9C}" type="pres">
      <dgm:prSet presAssocID="{016FCF4D-221C-4D22-A5F9-1E4ACE90C0DB}" presName="rect5" presStyleLbl="alignAcc1" presStyleIdx="4" presStyleCnt="6"/>
      <dgm:spPr/>
      <dgm:t>
        <a:bodyPr/>
        <a:lstStyle/>
        <a:p>
          <a:endParaRPr lang="ru-RU"/>
        </a:p>
      </dgm:t>
    </dgm:pt>
    <dgm:pt modelId="{54A946D5-A47C-4865-A90D-D69DC85FBD0C}" type="pres">
      <dgm:prSet presAssocID="{21D698CE-ACD1-4A56-A8B3-CB23AC07A43E}" presName="vertSpace6" presStyleLbl="node1" presStyleIdx="4" presStyleCnt="6"/>
      <dgm:spPr/>
    </dgm:pt>
    <dgm:pt modelId="{77260081-79A4-4FDF-AEDF-00A25EDDCB7B}" type="pres">
      <dgm:prSet presAssocID="{21D698CE-ACD1-4A56-A8B3-CB23AC07A43E}" presName="circle6" presStyleLbl="node1" presStyleIdx="5" presStyleCnt="6"/>
      <dgm:spPr/>
    </dgm:pt>
    <dgm:pt modelId="{935A7737-94AE-4795-AF73-8F1D5AD4539E}" type="pres">
      <dgm:prSet presAssocID="{21D698CE-ACD1-4A56-A8B3-CB23AC07A43E}" presName="rect6" presStyleLbl="alignAcc1" presStyleIdx="5" presStyleCnt="6"/>
      <dgm:spPr/>
      <dgm:t>
        <a:bodyPr/>
        <a:lstStyle/>
        <a:p>
          <a:endParaRPr lang="ru-RU"/>
        </a:p>
      </dgm:t>
    </dgm:pt>
    <dgm:pt modelId="{717E0128-C725-4135-A751-9BBA710257DB}" type="pres">
      <dgm:prSet presAssocID="{32FF4860-0A9A-4D5A-B04A-5DF1F703F74C}" presName="rect1ParTxNoCh" presStyleLbl="alignAcc1" presStyleIdx="5" presStyleCnt="6">
        <dgm:presLayoutVars>
          <dgm:chMax val="1"/>
          <dgm:bulletEnabled val="1"/>
        </dgm:presLayoutVars>
      </dgm:prSet>
      <dgm:spPr/>
      <dgm:t>
        <a:bodyPr/>
        <a:lstStyle/>
        <a:p>
          <a:endParaRPr lang="ru-RU"/>
        </a:p>
      </dgm:t>
    </dgm:pt>
    <dgm:pt modelId="{599A74FB-D77B-4A84-95AA-B8126BC021FB}" type="pres">
      <dgm:prSet presAssocID="{156E0EAC-5AD2-45F1-9D92-01872F26C9AB}" presName="rect2ParTxNoCh" presStyleLbl="alignAcc1" presStyleIdx="5" presStyleCnt="6">
        <dgm:presLayoutVars>
          <dgm:chMax val="1"/>
          <dgm:bulletEnabled val="1"/>
        </dgm:presLayoutVars>
      </dgm:prSet>
      <dgm:spPr/>
      <dgm:t>
        <a:bodyPr/>
        <a:lstStyle/>
        <a:p>
          <a:endParaRPr lang="ru-RU"/>
        </a:p>
      </dgm:t>
    </dgm:pt>
    <dgm:pt modelId="{E4CA5DA4-BAA1-4682-B155-3043A2B80202}" type="pres">
      <dgm:prSet presAssocID="{76DAEB0A-7F55-4CF8-8951-E7C019901B51}" presName="rect3ParTxNoCh" presStyleLbl="alignAcc1" presStyleIdx="5" presStyleCnt="6">
        <dgm:presLayoutVars>
          <dgm:chMax val="1"/>
          <dgm:bulletEnabled val="1"/>
        </dgm:presLayoutVars>
      </dgm:prSet>
      <dgm:spPr/>
      <dgm:t>
        <a:bodyPr/>
        <a:lstStyle/>
        <a:p>
          <a:endParaRPr lang="ru-RU"/>
        </a:p>
      </dgm:t>
    </dgm:pt>
    <dgm:pt modelId="{D4DF869D-9A7F-42BC-974E-43131A05F642}" type="pres">
      <dgm:prSet presAssocID="{F31BB782-531D-4E72-8989-D4A3DE6685D8}" presName="rect4ParTxNoCh" presStyleLbl="alignAcc1" presStyleIdx="5" presStyleCnt="6">
        <dgm:presLayoutVars>
          <dgm:chMax val="1"/>
          <dgm:bulletEnabled val="1"/>
        </dgm:presLayoutVars>
      </dgm:prSet>
      <dgm:spPr/>
      <dgm:t>
        <a:bodyPr/>
        <a:lstStyle/>
        <a:p>
          <a:endParaRPr lang="ru-RU"/>
        </a:p>
      </dgm:t>
    </dgm:pt>
    <dgm:pt modelId="{13141C27-5E33-4BFF-9840-C24E6CE37FB5}" type="pres">
      <dgm:prSet presAssocID="{016FCF4D-221C-4D22-A5F9-1E4ACE90C0DB}" presName="rect5ParTxNoCh" presStyleLbl="alignAcc1" presStyleIdx="5" presStyleCnt="6">
        <dgm:presLayoutVars>
          <dgm:chMax val="1"/>
          <dgm:bulletEnabled val="1"/>
        </dgm:presLayoutVars>
      </dgm:prSet>
      <dgm:spPr/>
      <dgm:t>
        <a:bodyPr/>
        <a:lstStyle/>
        <a:p>
          <a:endParaRPr lang="ru-RU"/>
        </a:p>
      </dgm:t>
    </dgm:pt>
    <dgm:pt modelId="{C5ACAC1B-52A7-4BCD-A856-C25664005451}" type="pres">
      <dgm:prSet presAssocID="{21D698CE-ACD1-4A56-A8B3-CB23AC07A43E}" presName="rect6ParTxNoCh" presStyleLbl="alignAcc1" presStyleIdx="5" presStyleCnt="6">
        <dgm:presLayoutVars>
          <dgm:chMax val="1"/>
          <dgm:bulletEnabled val="1"/>
        </dgm:presLayoutVars>
      </dgm:prSet>
      <dgm:spPr/>
      <dgm:t>
        <a:bodyPr/>
        <a:lstStyle/>
        <a:p>
          <a:endParaRPr lang="ru-RU"/>
        </a:p>
      </dgm:t>
    </dgm:pt>
  </dgm:ptLst>
  <dgm:cxnLst>
    <dgm:cxn modelId="{3C7462C5-73EE-40AF-9534-62F3C0BE8AC6}" type="presOf" srcId="{156E0EAC-5AD2-45F1-9D92-01872F26C9AB}" destId="{599A74FB-D77B-4A84-95AA-B8126BC021FB}" srcOrd="1" destOrd="0" presId="urn:microsoft.com/office/officeart/2005/8/layout/target3"/>
    <dgm:cxn modelId="{74BEC61B-BDB1-4CBC-B7B0-91D7A3761C48}" type="presOf" srcId="{016FCF4D-221C-4D22-A5F9-1E4ACE90C0DB}" destId="{19423F0A-BF88-46AC-ADD5-22DF3E859E9C}" srcOrd="0" destOrd="0" presId="urn:microsoft.com/office/officeart/2005/8/layout/target3"/>
    <dgm:cxn modelId="{E97A92E8-CC62-4B66-8425-651ECEFBC05B}" type="presOf" srcId="{21D698CE-ACD1-4A56-A8B3-CB23AC07A43E}" destId="{C5ACAC1B-52A7-4BCD-A856-C25664005451}" srcOrd="1" destOrd="0" presId="urn:microsoft.com/office/officeart/2005/8/layout/target3"/>
    <dgm:cxn modelId="{C33CE530-EA86-4F27-893F-91ED1A6431B5}" type="presOf" srcId="{76DAEB0A-7F55-4CF8-8951-E7C019901B51}" destId="{E4CA5DA4-BAA1-4682-B155-3043A2B80202}" srcOrd="1" destOrd="0" presId="urn:microsoft.com/office/officeart/2005/8/layout/target3"/>
    <dgm:cxn modelId="{5AE8D1EA-D9A4-407F-8113-5B009649F572}" srcId="{5C399CCC-D4C1-4D15-A9F6-70CC034B1754}" destId="{F31BB782-531D-4E72-8989-D4A3DE6685D8}" srcOrd="3" destOrd="0" parTransId="{38746C60-A53E-4E3E-8C84-BA19624FD61B}" sibTransId="{98162A14-B113-4EC7-8A8E-540F7A15E34D}"/>
    <dgm:cxn modelId="{15DC6190-D8A1-4E17-9F1F-1DCB5708FB39}" srcId="{5C399CCC-D4C1-4D15-A9F6-70CC034B1754}" destId="{21D698CE-ACD1-4A56-A8B3-CB23AC07A43E}" srcOrd="5" destOrd="0" parTransId="{1BE0232E-A1D4-45A4-BECB-19D927EC5EFE}" sibTransId="{ED7C15EA-EA62-41FB-BC06-067A23EFE762}"/>
    <dgm:cxn modelId="{4E52120A-6171-47D4-8BB9-1AC16EE239B1}" srcId="{5C399CCC-D4C1-4D15-A9F6-70CC034B1754}" destId="{32FF4860-0A9A-4D5A-B04A-5DF1F703F74C}" srcOrd="0" destOrd="0" parTransId="{247CCE8A-3994-469C-825C-CA5754A03DF6}" sibTransId="{2C9D4BF9-59B5-41EF-A9ED-99273843C5F3}"/>
    <dgm:cxn modelId="{291E8352-80E2-4496-AE4D-865F56798340}" srcId="{5C399CCC-D4C1-4D15-A9F6-70CC034B1754}" destId="{016FCF4D-221C-4D22-A5F9-1E4ACE90C0DB}" srcOrd="4" destOrd="0" parTransId="{3CB67D58-1D05-4F75-9C81-4226546B5DC3}" sibTransId="{EE60028F-5715-4CE3-92EA-4492E6CE8B3A}"/>
    <dgm:cxn modelId="{2CE69ED3-F0ED-45A5-A503-4F5BDA7250B0}" srcId="{5C399CCC-D4C1-4D15-A9F6-70CC034B1754}" destId="{76DAEB0A-7F55-4CF8-8951-E7C019901B51}" srcOrd="2" destOrd="0" parTransId="{4DA98F5F-DD5B-4214-A97F-AD3C8D134D97}" sibTransId="{71A36920-1958-4903-B402-236BA942C1A9}"/>
    <dgm:cxn modelId="{1A1573B6-1EE0-493E-A27A-7B9EB88B04D3}" type="presOf" srcId="{32FF4860-0A9A-4D5A-B04A-5DF1F703F74C}" destId="{B5D7903A-7BD8-436D-A2AD-80FF188F977F}" srcOrd="0" destOrd="0" presId="urn:microsoft.com/office/officeart/2005/8/layout/target3"/>
    <dgm:cxn modelId="{183563B6-C95A-466C-9EFF-2C09D35196B9}" type="presOf" srcId="{156E0EAC-5AD2-45F1-9D92-01872F26C9AB}" destId="{94C2CB5D-1EC8-4BB4-BA88-65D0F2F89F79}" srcOrd="0" destOrd="0" presId="urn:microsoft.com/office/officeart/2005/8/layout/target3"/>
    <dgm:cxn modelId="{3C3161B5-B3F5-46DA-A855-1194907DEC0A}" type="presOf" srcId="{F31BB782-531D-4E72-8989-D4A3DE6685D8}" destId="{76D801D2-80DB-442F-AFF5-65C6E3A07D0F}" srcOrd="0" destOrd="0" presId="urn:microsoft.com/office/officeart/2005/8/layout/target3"/>
    <dgm:cxn modelId="{1F93DD9A-11BB-4593-919F-7905CFE03D93}" type="presOf" srcId="{5C399CCC-D4C1-4D15-A9F6-70CC034B1754}" destId="{805F47E6-C4FC-45CA-B33B-4F3680EA66D7}" srcOrd="0" destOrd="0" presId="urn:microsoft.com/office/officeart/2005/8/layout/target3"/>
    <dgm:cxn modelId="{7395B38B-9ADA-4CFA-9D5D-188998F45AFA}" type="presOf" srcId="{21D698CE-ACD1-4A56-A8B3-CB23AC07A43E}" destId="{935A7737-94AE-4795-AF73-8F1D5AD4539E}" srcOrd="0" destOrd="0" presId="urn:microsoft.com/office/officeart/2005/8/layout/target3"/>
    <dgm:cxn modelId="{481C9377-6047-4BE2-AAA3-EFDE6D28ADB2}" srcId="{5C399CCC-D4C1-4D15-A9F6-70CC034B1754}" destId="{156E0EAC-5AD2-45F1-9D92-01872F26C9AB}" srcOrd="1" destOrd="0" parTransId="{E01742FB-74F0-4607-81DB-A005DBC73C90}" sibTransId="{1D7EC4FE-A8D8-4FF0-BFE1-883E183C1D05}"/>
    <dgm:cxn modelId="{0D9504B2-6057-46A9-9D99-0DCA96385833}" type="presOf" srcId="{76DAEB0A-7F55-4CF8-8951-E7C019901B51}" destId="{8CB58FD5-1937-45E6-A4AF-0C0E06A96015}" srcOrd="0" destOrd="0" presId="urn:microsoft.com/office/officeart/2005/8/layout/target3"/>
    <dgm:cxn modelId="{B7B897E1-4342-4F87-8588-E777F6E0BD3F}" type="presOf" srcId="{F31BB782-531D-4E72-8989-D4A3DE6685D8}" destId="{D4DF869D-9A7F-42BC-974E-43131A05F642}" srcOrd="1" destOrd="0" presId="urn:microsoft.com/office/officeart/2005/8/layout/target3"/>
    <dgm:cxn modelId="{F4F2C6B2-DB94-4C6D-A0A4-F5FEF4A0B9D2}" type="presOf" srcId="{016FCF4D-221C-4D22-A5F9-1E4ACE90C0DB}" destId="{13141C27-5E33-4BFF-9840-C24E6CE37FB5}" srcOrd="1" destOrd="0" presId="urn:microsoft.com/office/officeart/2005/8/layout/target3"/>
    <dgm:cxn modelId="{22EC012C-3687-4C5B-9E83-5F03944531AE}" type="presOf" srcId="{32FF4860-0A9A-4D5A-B04A-5DF1F703F74C}" destId="{717E0128-C725-4135-A751-9BBA710257DB}" srcOrd="1" destOrd="0" presId="urn:microsoft.com/office/officeart/2005/8/layout/target3"/>
    <dgm:cxn modelId="{4F978E19-803B-47E7-916A-4BC3417EBAEE}" type="presParOf" srcId="{805F47E6-C4FC-45CA-B33B-4F3680EA66D7}" destId="{6C3C8F3A-F56A-4A28-A2FF-2732A529EA9B}" srcOrd="0" destOrd="0" presId="urn:microsoft.com/office/officeart/2005/8/layout/target3"/>
    <dgm:cxn modelId="{7CC6D145-2260-4E6F-B989-A9BB46F2F34E}" type="presParOf" srcId="{805F47E6-C4FC-45CA-B33B-4F3680EA66D7}" destId="{C50FF4EF-4893-483F-9BF2-FD7B300D8318}" srcOrd="1" destOrd="0" presId="urn:microsoft.com/office/officeart/2005/8/layout/target3"/>
    <dgm:cxn modelId="{DC040178-256C-4856-915F-1BCD257464D4}" type="presParOf" srcId="{805F47E6-C4FC-45CA-B33B-4F3680EA66D7}" destId="{B5D7903A-7BD8-436D-A2AD-80FF188F977F}" srcOrd="2" destOrd="0" presId="urn:microsoft.com/office/officeart/2005/8/layout/target3"/>
    <dgm:cxn modelId="{B3C4E907-75DF-44FF-9BB6-BEF657C353F2}" type="presParOf" srcId="{805F47E6-C4FC-45CA-B33B-4F3680EA66D7}" destId="{68FE6B07-EF3E-4715-9C18-4875C413A691}" srcOrd="3" destOrd="0" presId="urn:microsoft.com/office/officeart/2005/8/layout/target3"/>
    <dgm:cxn modelId="{C3E5E9DD-1359-497C-9F1E-08E010268D8A}" type="presParOf" srcId="{805F47E6-C4FC-45CA-B33B-4F3680EA66D7}" destId="{23CD1242-CE27-4404-8337-354F5F6B4102}" srcOrd="4" destOrd="0" presId="urn:microsoft.com/office/officeart/2005/8/layout/target3"/>
    <dgm:cxn modelId="{92C2446C-101E-45A7-9012-D93591B3614A}" type="presParOf" srcId="{805F47E6-C4FC-45CA-B33B-4F3680EA66D7}" destId="{94C2CB5D-1EC8-4BB4-BA88-65D0F2F89F79}" srcOrd="5" destOrd="0" presId="urn:microsoft.com/office/officeart/2005/8/layout/target3"/>
    <dgm:cxn modelId="{F57EAC1D-2CB2-4C66-98D7-2BFA63DE77B1}" type="presParOf" srcId="{805F47E6-C4FC-45CA-B33B-4F3680EA66D7}" destId="{B0456FDA-6773-4DE7-8D98-6D6DC325969B}" srcOrd="6" destOrd="0" presId="urn:microsoft.com/office/officeart/2005/8/layout/target3"/>
    <dgm:cxn modelId="{42999BA8-4FF3-435B-966D-0123E8701B25}" type="presParOf" srcId="{805F47E6-C4FC-45CA-B33B-4F3680EA66D7}" destId="{DED29E66-28F4-4C50-84F9-7D6A23FF9A15}" srcOrd="7" destOrd="0" presId="urn:microsoft.com/office/officeart/2005/8/layout/target3"/>
    <dgm:cxn modelId="{B15E1179-7469-474A-B90B-9FEA727A8530}" type="presParOf" srcId="{805F47E6-C4FC-45CA-B33B-4F3680EA66D7}" destId="{8CB58FD5-1937-45E6-A4AF-0C0E06A96015}" srcOrd="8" destOrd="0" presId="urn:microsoft.com/office/officeart/2005/8/layout/target3"/>
    <dgm:cxn modelId="{B4AD80BD-CB5C-4FB0-9A76-32BD61DB5CF1}" type="presParOf" srcId="{805F47E6-C4FC-45CA-B33B-4F3680EA66D7}" destId="{52BE3F16-0426-4BC1-8A22-1AD493E1B0B9}" srcOrd="9" destOrd="0" presId="urn:microsoft.com/office/officeart/2005/8/layout/target3"/>
    <dgm:cxn modelId="{AE6B8789-BB1C-4BDF-87F3-C59EF355EE10}" type="presParOf" srcId="{805F47E6-C4FC-45CA-B33B-4F3680EA66D7}" destId="{C8312F63-3CC6-43CC-B4F2-17CA8580DAB5}" srcOrd="10" destOrd="0" presId="urn:microsoft.com/office/officeart/2005/8/layout/target3"/>
    <dgm:cxn modelId="{5DB707D9-6D69-4224-9F7A-F5993421F605}" type="presParOf" srcId="{805F47E6-C4FC-45CA-B33B-4F3680EA66D7}" destId="{76D801D2-80DB-442F-AFF5-65C6E3A07D0F}" srcOrd="11" destOrd="0" presId="urn:microsoft.com/office/officeart/2005/8/layout/target3"/>
    <dgm:cxn modelId="{FD5AAE49-959E-48E1-BFFD-AE029453FBB4}" type="presParOf" srcId="{805F47E6-C4FC-45CA-B33B-4F3680EA66D7}" destId="{5C8F0DAC-EC32-4406-BDAD-93F8096A3EF4}" srcOrd="12" destOrd="0" presId="urn:microsoft.com/office/officeart/2005/8/layout/target3"/>
    <dgm:cxn modelId="{C3E7AF94-B338-4664-8590-FC31D9F3500A}" type="presParOf" srcId="{805F47E6-C4FC-45CA-B33B-4F3680EA66D7}" destId="{7CC25D75-4DCF-4439-A72A-9D61AC7F5280}" srcOrd="13" destOrd="0" presId="urn:microsoft.com/office/officeart/2005/8/layout/target3"/>
    <dgm:cxn modelId="{3CC45B2B-22F9-4FC3-88EE-6AF78A69FDEA}" type="presParOf" srcId="{805F47E6-C4FC-45CA-B33B-4F3680EA66D7}" destId="{19423F0A-BF88-46AC-ADD5-22DF3E859E9C}" srcOrd="14" destOrd="0" presId="urn:microsoft.com/office/officeart/2005/8/layout/target3"/>
    <dgm:cxn modelId="{BB817B0E-B526-4162-AB93-EE5E6139CCEE}" type="presParOf" srcId="{805F47E6-C4FC-45CA-B33B-4F3680EA66D7}" destId="{54A946D5-A47C-4865-A90D-D69DC85FBD0C}" srcOrd="15" destOrd="0" presId="urn:microsoft.com/office/officeart/2005/8/layout/target3"/>
    <dgm:cxn modelId="{59A966C5-A258-4AFE-BE14-7EE6A775E953}" type="presParOf" srcId="{805F47E6-C4FC-45CA-B33B-4F3680EA66D7}" destId="{77260081-79A4-4FDF-AEDF-00A25EDDCB7B}" srcOrd="16" destOrd="0" presId="urn:microsoft.com/office/officeart/2005/8/layout/target3"/>
    <dgm:cxn modelId="{E471C13F-CC3B-4A6D-B808-92232582C212}" type="presParOf" srcId="{805F47E6-C4FC-45CA-B33B-4F3680EA66D7}" destId="{935A7737-94AE-4795-AF73-8F1D5AD4539E}" srcOrd="17" destOrd="0" presId="urn:microsoft.com/office/officeart/2005/8/layout/target3"/>
    <dgm:cxn modelId="{E1BA6F81-6013-42B4-AE65-CAAEF05B00A9}" type="presParOf" srcId="{805F47E6-C4FC-45CA-B33B-4F3680EA66D7}" destId="{717E0128-C725-4135-A751-9BBA710257DB}" srcOrd="18" destOrd="0" presId="urn:microsoft.com/office/officeart/2005/8/layout/target3"/>
    <dgm:cxn modelId="{8D94AD49-0DFD-49FE-9E4A-4B9550F84A2A}" type="presParOf" srcId="{805F47E6-C4FC-45CA-B33B-4F3680EA66D7}" destId="{599A74FB-D77B-4A84-95AA-B8126BC021FB}" srcOrd="19" destOrd="0" presId="urn:microsoft.com/office/officeart/2005/8/layout/target3"/>
    <dgm:cxn modelId="{6AED3157-6151-43E4-9B90-8FB0A47426FC}" type="presParOf" srcId="{805F47E6-C4FC-45CA-B33B-4F3680EA66D7}" destId="{E4CA5DA4-BAA1-4682-B155-3043A2B80202}" srcOrd="20" destOrd="0" presId="urn:microsoft.com/office/officeart/2005/8/layout/target3"/>
    <dgm:cxn modelId="{6193C166-EDA8-4045-9263-75B00FB07466}" type="presParOf" srcId="{805F47E6-C4FC-45CA-B33B-4F3680EA66D7}" destId="{D4DF869D-9A7F-42BC-974E-43131A05F642}" srcOrd="21" destOrd="0" presId="urn:microsoft.com/office/officeart/2005/8/layout/target3"/>
    <dgm:cxn modelId="{E4A1A758-3F9D-40AB-B351-0387AA14EB02}" type="presParOf" srcId="{805F47E6-C4FC-45CA-B33B-4F3680EA66D7}" destId="{13141C27-5E33-4BFF-9840-C24E6CE37FB5}" srcOrd="22" destOrd="0" presId="urn:microsoft.com/office/officeart/2005/8/layout/target3"/>
    <dgm:cxn modelId="{AD48BD0B-6C04-46FE-9D1B-25E513F53584}" type="presParOf" srcId="{805F47E6-C4FC-45CA-B33B-4F3680EA66D7}" destId="{C5ACAC1B-52A7-4BCD-A856-C25664005451}"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351240-4743-4612-BAF6-A8CC64BC579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5E4CBCB5-AFBC-4E39-B18A-69A67E79F340}">
      <dgm:prSet/>
      <dgm:spPr/>
      <dgm:t>
        <a:bodyPr/>
        <a:lstStyle/>
        <a:p>
          <a:pPr rtl="0"/>
          <a:r>
            <a:rPr lang="ru-RU" smtClean="0"/>
            <a:t>Организовать бизнес-процессы договорной деятельности.</a:t>
          </a:r>
          <a:endParaRPr lang="ru-RU"/>
        </a:p>
      </dgm:t>
    </dgm:pt>
    <dgm:pt modelId="{91C36268-A8A2-425A-BF63-F7FC9901C322}" type="parTrans" cxnId="{9011E719-CB04-4006-9223-72387E277A10}">
      <dgm:prSet/>
      <dgm:spPr/>
      <dgm:t>
        <a:bodyPr/>
        <a:lstStyle/>
        <a:p>
          <a:endParaRPr lang="ru-RU"/>
        </a:p>
      </dgm:t>
    </dgm:pt>
    <dgm:pt modelId="{B438198E-F842-41E9-911E-3B04FD80EEE7}" type="sibTrans" cxnId="{9011E719-CB04-4006-9223-72387E277A10}">
      <dgm:prSet/>
      <dgm:spPr/>
      <dgm:t>
        <a:bodyPr/>
        <a:lstStyle/>
        <a:p>
          <a:endParaRPr lang="ru-RU"/>
        </a:p>
      </dgm:t>
    </dgm:pt>
    <dgm:pt modelId="{09029F8C-2564-4EFD-8648-83692E1F6011}">
      <dgm:prSet/>
      <dgm:spPr/>
      <dgm:t>
        <a:bodyPr/>
        <a:lstStyle/>
        <a:p>
          <a:pPr rtl="0"/>
          <a:r>
            <a:rPr lang="ru-RU" smtClean="0"/>
            <a:t>Оптимизировать сроки выполнения процедур составления и согласования договоров.</a:t>
          </a:r>
          <a:endParaRPr lang="ru-RU"/>
        </a:p>
      </dgm:t>
    </dgm:pt>
    <dgm:pt modelId="{AEE7E871-1F52-4673-B5C9-6B2D18B16808}" type="parTrans" cxnId="{8488D283-9957-47EF-AF93-7344D0BA0A28}">
      <dgm:prSet/>
      <dgm:spPr/>
      <dgm:t>
        <a:bodyPr/>
        <a:lstStyle/>
        <a:p>
          <a:endParaRPr lang="ru-RU"/>
        </a:p>
      </dgm:t>
    </dgm:pt>
    <dgm:pt modelId="{5169E197-D817-4A2E-B32E-287C182C57F4}" type="sibTrans" cxnId="{8488D283-9957-47EF-AF93-7344D0BA0A28}">
      <dgm:prSet/>
      <dgm:spPr/>
      <dgm:t>
        <a:bodyPr/>
        <a:lstStyle/>
        <a:p>
          <a:endParaRPr lang="ru-RU"/>
        </a:p>
      </dgm:t>
    </dgm:pt>
    <dgm:pt modelId="{939C86B0-FDD9-4AA8-B6E8-CA1012B4D8BB}">
      <dgm:prSet/>
      <dgm:spPr/>
      <dgm:t>
        <a:bodyPr/>
        <a:lstStyle/>
        <a:p>
          <a:pPr rtl="0"/>
          <a:r>
            <a:rPr lang="ru-RU" smtClean="0"/>
            <a:t>Улучшит качество подготовки договоров.</a:t>
          </a:r>
          <a:endParaRPr lang="ru-RU"/>
        </a:p>
      </dgm:t>
    </dgm:pt>
    <dgm:pt modelId="{69083AEE-ABB1-4A4A-98C5-9D1B23666E22}" type="parTrans" cxnId="{50BD8A84-945B-414A-B1B5-6ECBCCF592C6}">
      <dgm:prSet/>
      <dgm:spPr/>
      <dgm:t>
        <a:bodyPr/>
        <a:lstStyle/>
        <a:p>
          <a:endParaRPr lang="ru-RU"/>
        </a:p>
      </dgm:t>
    </dgm:pt>
    <dgm:pt modelId="{FF7AF47D-CD65-46FB-AE17-AF40B231F92E}" type="sibTrans" cxnId="{50BD8A84-945B-414A-B1B5-6ECBCCF592C6}">
      <dgm:prSet/>
      <dgm:spPr/>
      <dgm:t>
        <a:bodyPr/>
        <a:lstStyle/>
        <a:p>
          <a:endParaRPr lang="ru-RU"/>
        </a:p>
      </dgm:t>
    </dgm:pt>
    <dgm:pt modelId="{D4413524-93D4-4EB8-9E4B-4CC0DCD43856}">
      <dgm:prSet/>
      <dgm:spPr/>
      <dgm:t>
        <a:bodyPr/>
        <a:lstStyle/>
        <a:p>
          <a:pPr rtl="0"/>
          <a:r>
            <a:rPr lang="ru-RU" smtClean="0"/>
            <a:t>Снизит правовые риски.</a:t>
          </a:r>
          <a:endParaRPr lang="ru-RU"/>
        </a:p>
      </dgm:t>
    </dgm:pt>
    <dgm:pt modelId="{4173CB03-8601-44B7-9794-1125DD29357C}" type="parTrans" cxnId="{4971175F-0D67-48AB-B432-B101F8C12399}">
      <dgm:prSet/>
      <dgm:spPr/>
      <dgm:t>
        <a:bodyPr/>
        <a:lstStyle/>
        <a:p>
          <a:endParaRPr lang="ru-RU"/>
        </a:p>
      </dgm:t>
    </dgm:pt>
    <dgm:pt modelId="{F23838BA-4438-4269-BF10-0C6146A1576C}" type="sibTrans" cxnId="{4971175F-0D67-48AB-B432-B101F8C12399}">
      <dgm:prSet/>
      <dgm:spPr/>
      <dgm:t>
        <a:bodyPr/>
        <a:lstStyle/>
        <a:p>
          <a:endParaRPr lang="ru-RU"/>
        </a:p>
      </dgm:t>
    </dgm:pt>
    <dgm:pt modelId="{76BFA962-907C-408F-8F2D-6596DD89A5A1}">
      <dgm:prSet/>
      <dgm:spPr/>
      <dgm:t>
        <a:bodyPr/>
        <a:lstStyle/>
        <a:p>
          <a:pPr rtl="0"/>
          <a:r>
            <a:rPr lang="ru-RU" smtClean="0"/>
            <a:t>Организует защиту интересов.</a:t>
          </a:r>
          <a:endParaRPr lang="ru-RU"/>
        </a:p>
      </dgm:t>
    </dgm:pt>
    <dgm:pt modelId="{5A54141B-B054-44CD-9463-2FF57CE3A7EB}" type="parTrans" cxnId="{A7A5F9DE-3AD5-4794-A815-5E44862CB3BA}">
      <dgm:prSet/>
      <dgm:spPr/>
      <dgm:t>
        <a:bodyPr/>
        <a:lstStyle/>
        <a:p>
          <a:endParaRPr lang="ru-RU"/>
        </a:p>
      </dgm:t>
    </dgm:pt>
    <dgm:pt modelId="{8927A38A-8534-4434-A639-0FCFD26D28D2}" type="sibTrans" cxnId="{A7A5F9DE-3AD5-4794-A815-5E44862CB3BA}">
      <dgm:prSet/>
      <dgm:spPr/>
      <dgm:t>
        <a:bodyPr/>
        <a:lstStyle/>
        <a:p>
          <a:endParaRPr lang="ru-RU"/>
        </a:p>
      </dgm:t>
    </dgm:pt>
    <dgm:pt modelId="{EEDB9BE4-CE4B-4BEC-9843-A1EB2B885CCB}">
      <dgm:prSet/>
      <dgm:spPr/>
      <dgm:t>
        <a:bodyPr/>
        <a:lstStyle/>
        <a:p>
          <a:pPr rtl="0"/>
          <a:r>
            <a:rPr lang="ru-RU" smtClean="0"/>
            <a:t>Повысит прозрачность деятельности и процессов принятия управленческих решений.</a:t>
          </a:r>
          <a:endParaRPr lang="ru-RU"/>
        </a:p>
      </dgm:t>
    </dgm:pt>
    <dgm:pt modelId="{762AB03B-BEDF-4EB1-BD85-5CD743040B36}" type="parTrans" cxnId="{2F84D9AA-8076-4E25-882A-AC95F4CC7E4D}">
      <dgm:prSet/>
      <dgm:spPr/>
      <dgm:t>
        <a:bodyPr/>
        <a:lstStyle/>
        <a:p>
          <a:endParaRPr lang="ru-RU"/>
        </a:p>
      </dgm:t>
    </dgm:pt>
    <dgm:pt modelId="{CF01689A-238E-4324-9259-4B4355923E38}" type="sibTrans" cxnId="{2F84D9AA-8076-4E25-882A-AC95F4CC7E4D}">
      <dgm:prSet/>
      <dgm:spPr/>
      <dgm:t>
        <a:bodyPr/>
        <a:lstStyle/>
        <a:p>
          <a:endParaRPr lang="ru-RU"/>
        </a:p>
      </dgm:t>
    </dgm:pt>
    <dgm:pt modelId="{7349C9F6-C0EF-4B77-9A45-0E62BC72E3C5}" type="pres">
      <dgm:prSet presAssocID="{1C351240-4743-4612-BAF6-A8CC64BC5796}" presName="linear" presStyleCnt="0">
        <dgm:presLayoutVars>
          <dgm:animLvl val="lvl"/>
          <dgm:resizeHandles val="exact"/>
        </dgm:presLayoutVars>
      </dgm:prSet>
      <dgm:spPr/>
      <dgm:t>
        <a:bodyPr/>
        <a:lstStyle/>
        <a:p>
          <a:endParaRPr lang="ru-RU"/>
        </a:p>
      </dgm:t>
    </dgm:pt>
    <dgm:pt modelId="{13DB9020-F5ED-4DA8-8CBF-075DB926941C}" type="pres">
      <dgm:prSet presAssocID="{5E4CBCB5-AFBC-4E39-B18A-69A67E79F340}" presName="parentText" presStyleLbl="node1" presStyleIdx="0" presStyleCnt="6">
        <dgm:presLayoutVars>
          <dgm:chMax val="0"/>
          <dgm:bulletEnabled val="1"/>
        </dgm:presLayoutVars>
      </dgm:prSet>
      <dgm:spPr/>
      <dgm:t>
        <a:bodyPr/>
        <a:lstStyle/>
        <a:p>
          <a:endParaRPr lang="ru-RU"/>
        </a:p>
      </dgm:t>
    </dgm:pt>
    <dgm:pt modelId="{1F58DA5B-D0F5-463D-9962-AD98DE8B5987}" type="pres">
      <dgm:prSet presAssocID="{B438198E-F842-41E9-911E-3B04FD80EEE7}" presName="spacer" presStyleCnt="0"/>
      <dgm:spPr/>
    </dgm:pt>
    <dgm:pt modelId="{670CFE93-BD3D-4D5B-8204-96598DACB41B}" type="pres">
      <dgm:prSet presAssocID="{09029F8C-2564-4EFD-8648-83692E1F6011}" presName="parentText" presStyleLbl="node1" presStyleIdx="1" presStyleCnt="6">
        <dgm:presLayoutVars>
          <dgm:chMax val="0"/>
          <dgm:bulletEnabled val="1"/>
        </dgm:presLayoutVars>
      </dgm:prSet>
      <dgm:spPr/>
      <dgm:t>
        <a:bodyPr/>
        <a:lstStyle/>
        <a:p>
          <a:endParaRPr lang="ru-RU"/>
        </a:p>
      </dgm:t>
    </dgm:pt>
    <dgm:pt modelId="{3289B3A2-6BF5-4D7E-B7D6-B91CF51AA469}" type="pres">
      <dgm:prSet presAssocID="{5169E197-D817-4A2E-B32E-287C182C57F4}" presName="spacer" presStyleCnt="0"/>
      <dgm:spPr/>
    </dgm:pt>
    <dgm:pt modelId="{638D1117-3319-4882-86CA-FBE093D4BDDB}" type="pres">
      <dgm:prSet presAssocID="{939C86B0-FDD9-4AA8-B6E8-CA1012B4D8BB}" presName="parentText" presStyleLbl="node1" presStyleIdx="2" presStyleCnt="6">
        <dgm:presLayoutVars>
          <dgm:chMax val="0"/>
          <dgm:bulletEnabled val="1"/>
        </dgm:presLayoutVars>
      </dgm:prSet>
      <dgm:spPr/>
      <dgm:t>
        <a:bodyPr/>
        <a:lstStyle/>
        <a:p>
          <a:endParaRPr lang="ru-RU"/>
        </a:p>
      </dgm:t>
    </dgm:pt>
    <dgm:pt modelId="{8BD88C61-1AFC-4C7B-85B1-BCD7C8859F0B}" type="pres">
      <dgm:prSet presAssocID="{FF7AF47D-CD65-46FB-AE17-AF40B231F92E}" presName="spacer" presStyleCnt="0"/>
      <dgm:spPr/>
    </dgm:pt>
    <dgm:pt modelId="{816D473B-E123-45F4-99F5-7FBAD49CDCBE}" type="pres">
      <dgm:prSet presAssocID="{D4413524-93D4-4EB8-9E4B-4CC0DCD43856}" presName="parentText" presStyleLbl="node1" presStyleIdx="3" presStyleCnt="6">
        <dgm:presLayoutVars>
          <dgm:chMax val="0"/>
          <dgm:bulletEnabled val="1"/>
        </dgm:presLayoutVars>
      </dgm:prSet>
      <dgm:spPr/>
      <dgm:t>
        <a:bodyPr/>
        <a:lstStyle/>
        <a:p>
          <a:endParaRPr lang="ru-RU"/>
        </a:p>
      </dgm:t>
    </dgm:pt>
    <dgm:pt modelId="{B5EFB4E3-92AD-4BE7-9608-E53B3D10911F}" type="pres">
      <dgm:prSet presAssocID="{F23838BA-4438-4269-BF10-0C6146A1576C}" presName="spacer" presStyleCnt="0"/>
      <dgm:spPr/>
    </dgm:pt>
    <dgm:pt modelId="{279E1343-91C5-4C17-82AC-D2096DD27F6F}" type="pres">
      <dgm:prSet presAssocID="{76BFA962-907C-408F-8F2D-6596DD89A5A1}" presName="parentText" presStyleLbl="node1" presStyleIdx="4" presStyleCnt="6">
        <dgm:presLayoutVars>
          <dgm:chMax val="0"/>
          <dgm:bulletEnabled val="1"/>
        </dgm:presLayoutVars>
      </dgm:prSet>
      <dgm:spPr/>
      <dgm:t>
        <a:bodyPr/>
        <a:lstStyle/>
        <a:p>
          <a:endParaRPr lang="ru-RU"/>
        </a:p>
      </dgm:t>
    </dgm:pt>
    <dgm:pt modelId="{1FBE75F0-292C-4D64-8729-11FA0AF8DDF3}" type="pres">
      <dgm:prSet presAssocID="{8927A38A-8534-4434-A639-0FCFD26D28D2}" presName="spacer" presStyleCnt="0"/>
      <dgm:spPr/>
    </dgm:pt>
    <dgm:pt modelId="{50B3A242-E5E4-48E8-9DB3-D61C148867DF}" type="pres">
      <dgm:prSet presAssocID="{EEDB9BE4-CE4B-4BEC-9843-A1EB2B885CCB}" presName="parentText" presStyleLbl="node1" presStyleIdx="5" presStyleCnt="6">
        <dgm:presLayoutVars>
          <dgm:chMax val="0"/>
          <dgm:bulletEnabled val="1"/>
        </dgm:presLayoutVars>
      </dgm:prSet>
      <dgm:spPr/>
      <dgm:t>
        <a:bodyPr/>
        <a:lstStyle/>
        <a:p>
          <a:endParaRPr lang="ru-RU"/>
        </a:p>
      </dgm:t>
    </dgm:pt>
  </dgm:ptLst>
  <dgm:cxnLst>
    <dgm:cxn modelId="{4971175F-0D67-48AB-B432-B101F8C12399}" srcId="{1C351240-4743-4612-BAF6-A8CC64BC5796}" destId="{D4413524-93D4-4EB8-9E4B-4CC0DCD43856}" srcOrd="3" destOrd="0" parTransId="{4173CB03-8601-44B7-9794-1125DD29357C}" sibTransId="{F23838BA-4438-4269-BF10-0C6146A1576C}"/>
    <dgm:cxn modelId="{50BD8A84-945B-414A-B1B5-6ECBCCF592C6}" srcId="{1C351240-4743-4612-BAF6-A8CC64BC5796}" destId="{939C86B0-FDD9-4AA8-B6E8-CA1012B4D8BB}" srcOrd="2" destOrd="0" parTransId="{69083AEE-ABB1-4A4A-98C5-9D1B23666E22}" sibTransId="{FF7AF47D-CD65-46FB-AE17-AF40B231F92E}"/>
    <dgm:cxn modelId="{8488D283-9957-47EF-AF93-7344D0BA0A28}" srcId="{1C351240-4743-4612-BAF6-A8CC64BC5796}" destId="{09029F8C-2564-4EFD-8648-83692E1F6011}" srcOrd="1" destOrd="0" parTransId="{AEE7E871-1F52-4673-B5C9-6B2D18B16808}" sibTransId="{5169E197-D817-4A2E-B32E-287C182C57F4}"/>
    <dgm:cxn modelId="{2F84D9AA-8076-4E25-882A-AC95F4CC7E4D}" srcId="{1C351240-4743-4612-BAF6-A8CC64BC5796}" destId="{EEDB9BE4-CE4B-4BEC-9843-A1EB2B885CCB}" srcOrd="5" destOrd="0" parTransId="{762AB03B-BEDF-4EB1-BD85-5CD743040B36}" sibTransId="{CF01689A-238E-4324-9259-4B4355923E38}"/>
    <dgm:cxn modelId="{B2853443-0516-41E0-924E-0D766DD5FAF3}" type="presOf" srcId="{939C86B0-FDD9-4AA8-B6E8-CA1012B4D8BB}" destId="{638D1117-3319-4882-86CA-FBE093D4BDDB}" srcOrd="0" destOrd="0" presId="urn:microsoft.com/office/officeart/2005/8/layout/vList2"/>
    <dgm:cxn modelId="{BC2A1516-35B5-4C94-B96D-29D18836AFE8}" type="presOf" srcId="{1C351240-4743-4612-BAF6-A8CC64BC5796}" destId="{7349C9F6-C0EF-4B77-9A45-0E62BC72E3C5}" srcOrd="0" destOrd="0" presId="urn:microsoft.com/office/officeart/2005/8/layout/vList2"/>
    <dgm:cxn modelId="{BCA25CF3-12AF-4582-A908-59C49169A540}" type="presOf" srcId="{76BFA962-907C-408F-8F2D-6596DD89A5A1}" destId="{279E1343-91C5-4C17-82AC-D2096DD27F6F}" srcOrd="0" destOrd="0" presId="urn:microsoft.com/office/officeart/2005/8/layout/vList2"/>
    <dgm:cxn modelId="{6DA2AFA5-63BA-4006-919B-975EE83C8A1C}" type="presOf" srcId="{09029F8C-2564-4EFD-8648-83692E1F6011}" destId="{670CFE93-BD3D-4D5B-8204-96598DACB41B}" srcOrd="0" destOrd="0" presId="urn:microsoft.com/office/officeart/2005/8/layout/vList2"/>
    <dgm:cxn modelId="{6EDBD03A-F78D-4D4D-93BD-E5BEF768173C}" type="presOf" srcId="{5E4CBCB5-AFBC-4E39-B18A-69A67E79F340}" destId="{13DB9020-F5ED-4DA8-8CBF-075DB926941C}" srcOrd="0" destOrd="0" presId="urn:microsoft.com/office/officeart/2005/8/layout/vList2"/>
    <dgm:cxn modelId="{9011E719-CB04-4006-9223-72387E277A10}" srcId="{1C351240-4743-4612-BAF6-A8CC64BC5796}" destId="{5E4CBCB5-AFBC-4E39-B18A-69A67E79F340}" srcOrd="0" destOrd="0" parTransId="{91C36268-A8A2-425A-BF63-F7FC9901C322}" sibTransId="{B438198E-F842-41E9-911E-3B04FD80EEE7}"/>
    <dgm:cxn modelId="{8DE71A46-3FBA-4940-960A-2F3195C073E9}" type="presOf" srcId="{EEDB9BE4-CE4B-4BEC-9843-A1EB2B885CCB}" destId="{50B3A242-E5E4-48E8-9DB3-D61C148867DF}" srcOrd="0" destOrd="0" presId="urn:microsoft.com/office/officeart/2005/8/layout/vList2"/>
    <dgm:cxn modelId="{A7A5F9DE-3AD5-4794-A815-5E44862CB3BA}" srcId="{1C351240-4743-4612-BAF6-A8CC64BC5796}" destId="{76BFA962-907C-408F-8F2D-6596DD89A5A1}" srcOrd="4" destOrd="0" parTransId="{5A54141B-B054-44CD-9463-2FF57CE3A7EB}" sibTransId="{8927A38A-8534-4434-A639-0FCFD26D28D2}"/>
    <dgm:cxn modelId="{4EDA26D4-656D-4167-88CC-69840A2D6C58}" type="presOf" srcId="{D4413524-93D4-4EB8-9E4B-4CC0DCD43856}" destId="{816D473B-E123-45F4-99F5-7FBAD49CDCBE}" srcOrd="0" destOrd="0" presId="urn:microsoft.com/office/officeart/2005/8/layout/vList2"/>
    <dgm:cxn modelId="{3184DA44-C03E-4E92-B64B-36B70B049CFC}" type="presParOf" srcId="{7349C9F6-C0EF-4B77-9A45-0E62BC72E3C5}" destId="{13DB9020-F5ED-4DA8-8CBF-075DB926941C}" srcOrd="0" destOrd="0" presId="urn:microsoft.com/office/officeart/2005/8/layout/vList2"/>
    <dgm:cxn modelId="{8836B9F1-B62E-4648-B9D5-9DAA50DCC6AC}" type="presParOf" srcId="{7349C9F6-C0EF-4B77-9A45-0E62BC72E3C5}" destId="{1F58DA5B-D0F5-463D-9962-AD98DE8B5987}" srcOrd="1" destOrd="0" presId="urn:microsoft.com/office/officeart/2005/8/layout/vList2"/>
    <dgm:cxn modelId="{1A137EBE-3CB7-472F-8F76-8BF449F2F55D}" type="presParOf" srcId="{7349C9F6-C0EF-4B77-9A45-0E62BC72E3C5}" destId="{670CFE93-BD3D-4D5B-8204-96598DACB41B}" srcOrd="2" destOrd="0" presId="urn:microsoft.com/office/officeart/2005/8/layout/vList2"/>
    <dgm:cxn modelId="{21404F1B-B691-41E9-BF02-6E3E8372BFD1}" type="presParOf" srcId="{7349C9F6-C0EF-4B77-9A45-0E62BC72E3C5}" destId="{3289B3A2-6BF5-4D7E-B7D6-B91CF51AA469}" srcOrd="3" destOrd="0" presId="urn:microsoft.com/office/officeart/2005/8/layout/vList2"/>
    <dgm:cxn modelId="{EC3A2443-3888-45E1-A3F5-1F1CE5E4DCAF}" type="presParOf" srcId="{7349C9F6-C0EF-4B77-9A45-0E62BC72E3C5}" destId="{638D1117-3319-4882-86CA-FBE093D4BDDB}" srcOrd="4" destOrd="0" presId="urn:microsoft.com/office/officeart/2005/8/layout/vList2"/>
    <dgm:cxn modelId="{089FD617-0CBD-4709-96BA-FAC0E8148B50}" type="presParOf" srcId="{7349C9F6-C0EF-4B77-9A45-0E62BC72E3C5}" destId="{8BD88C61-1AFC-4C7B-85B1-BCD7C8859F0B}" srcOrd="5" destOrd="0" presId="urn:microsoft.com/office/officeart/2005/8/layout/vList2"/>
    <dgm:cxn modelId="{C8F59831-6604-4F69-8CF0-21B531255F5D}" type="presParOf" srcId="{7349C9F6-C0EF-4B77-9A45-0E62BC72E3C5}" destId="{816D473B-E123-45F4-99F5-7FBAD49CDCBE}" srcOrd="6" destOrd="0" presId="urn:microsoft.com/office/officeart/2005/8/layout/vList2"/>
    <dgm:cxn modelId="{ECE5A820-CBBE-4A0C-88A6-D40451A8543F}" type="presParOf" srcId="{7349C9F6-C0EF-4B77-9A45-0E62BC72E3C5}" destId="{B5EFB4E3-92AD-4BE7-9608-E53B3D10911F}" srcOrd="7" destOrd="0" presId="urn:microsoft.com/office/officeart/2005/8/layout/vList2"/>
    <dgm:cxn modelId="{E542EBC6-5BC9-415F-A1B6-061257A70297}" type="presParOf" srcId="{7349C9F6-C0EF-4B77-9A45-0E62BC72E3C5}" destId="{279E1343-91C5-4C17-82AC-D2096DD27F6F}" srcOrd="8" destOrd="0" presId="urn:microsoft.com/office/officeart/2005/8/layout/vList2"/>
    <dgm:cxn modelId="{8C59D044-42D5-4478-A9C9-DE926A41B057}" type="presParOf" srcId="{7349C9F6-C0EF-4B77-9A45-0E62BC72E3C5}" destId="{1FBE75F0-292C-4D64-8729-11FA0AF8DDF3}" srcOrd="9" destOrd="0" presId="urn:microsoft.com/office/officeart/2005/8/layout/vList2"/>
    <dgm:cxn modelId="{10CF5A7E-F9B7-4544-A69B-1840CDBDAC36}" type="presParOf" srcId="{7349C9F6-C0EF-4B77-9A45-0E62BC72E3C5}" destId="{50B3A242-E5E4-48E8-9DB3-D61C148867D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351240-4743-4612-BAF6-A8CC64BC579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E4CBCB5-AFBC-4E39-B18A-69A67E79F340}">
      <dgm:prSet/>
      <dgm:spPr/>
      <dgm:t>
        <a:bodyPr/>
        <a:lstStyle/>
        <a:p>
          <a:pPr rtl="0"/>
          <a:r>
            <a:rPr lang="ru-RU" b="0" i="0" dirty="0" smtClean="0"/>
            <a:t>Централизованный подход подразумевает наличие специального структурного подразделения или рабочей группы, которая занимается договорами. Задача исполнителя — доставить проект договора в этот отдел, а согласованием, учетом и хранением занимаются специалисты. </a:t>
          </a:r>
          <a:endParaRPr lang="ru-RU" dirty="0"/>
        </a:p>
      </dgm:t>
    </dgm:pt>
    <dgm:pt modelId="{91C36268-A8A2-425A-BF63-F7FC9901C322}" type="parTrans" cxnId="{9011E719-CB04-4006-9223-72387E277A10}">
      <dgm:prSet/>
      <dgm:spPr/>
      <dgm:t>
        <a:bodyPr/>
        <a:lstStyle/>
        <a:p>
          <a:endParaRPr lang="ru-RU"/>
        </a:p>
      </dgm:t>
    </dgm:pt>
    <dgm:pt modelId="{B438198E-F842-41E9-911E-3B04FD80EEE7}" type="sibTrans" cxnId="{9011E719-CB04-4006-9223-72387E277A10}">
      <dgm:prSet/>
      <dgm:spPr/>
      <dgm:t>
        <a:bodyPr/>
        <a:lstStyle/>
        <a:p>
          <a:endParaRPr lang="ru-RU"/>
        </a:p>
      </dgm:t>
    </dgm:pt>
    <dgm:pt modelId="{F106A963-C884-485A-A475-294AB3F248E2}">
      <dgm:prSet/>
      <dgm:spPr/>
      <dgm:t>
        <a:bodyPr/>
        <a:lstStyle/>
        <a:p>
          <a:r>
            <a:rPr lang="ru-RU" b="0" i="0" smtClean="0"/>
            <a:t>Децентрализованный подход предполагает, что каждый исполнитель ведет свои договоры самостоятельно. Даже если в компании практикуется такой подход, хранить все оригинальные экземпляры договоров нужно в одном месте: у секретаря, юриста или в канцелярии.</a:t>
          </a:r>
          <a:endParaRPr lang="ru-RU" b="0" i="0"/>
        </a:p>
      </dgm:t>
    </dgm:pt>
    <dgm:pt modelId="{561659A8-A7D5-4AD5-A12F-829E68A7C9F5}" type="parTrans" cxnId="{080D4E7B-4690-4F54-B59E-56246A8A449C}">
      <dgm:prSet/>
      <dgm:spPr/>
      <dgm:t>
        <a:bodyPr/>
        <a:lstStyle/>
        <a:p>
          <a:endParaRPr lang="ru-RU"/>
        </a:p>
      </dgm:t>
    </dgm:pt>
    <dgm:pt modelId="{E9D10053-2DB8-4E31-987C-141E47B63EFE}" type="sibTrans" cxnId="{080D4E7B-4690-4F54-B59E-56246A8A449C}">
      <dgm:prSet/>
      <dgm:spPr/>
      <dgm:t>
        <a:bodyPr/>
        <a:lstStyle/>
        <a:p>
          <a:endParaRPr lang="ru-RU"/>
        </a:p>
      </dgm:t>
    </dgm:pt>
    <dgm:pt modelId="{7349C9F6-C0EF-4B77-9A45-0E62BC72E3C5}" type="pres">
      <dgm:prSet presAssocID="{1C351240-4743-4612-BAF6-A8CC64BC5796}" presName="linear" presStyleCnt="0">
        <dgm:presLayoutVars>
          <dgm:animLvl val="lvl"/>
          <dgm:resizeHandles val="exact"/>
        </dgm:presLayoutVars>
      </dgm:prSet>
      <dgm:spPr/>
      <dgm:t>
        <a:bodyPr/>
        <a:lstStyle/>
        <a:p>
          <a:endParaRPr lang="ru-RU"/>
        </a:p>
      </dgm:t>
    </dgm:pt>
    <dgm:pt modelId="{13DB9020-F5ED-4DA8-8CBF-075DB926941C}" type="pres">
      <dgm:prSet presAssocID="{5E4CBCB5-AFBC-4E39-B18A-69A67E79F340}" presName="parentText" presStyleLbl="node1" presStyleIdx="0" presStyleCnt="2">
        <dgm:presLayoutVars>
          <dgm:chMax val="0"/>
          <dgm:bulletEnabled val="1"/>
        </dgm:presLayoutVars>
      </dgm:prSet>
      <dgm:spPr/>
      <dgm:t>
        <a:bodyPr/>
        <a:lstStyle/>
        <a:p>
          <a:endParaRPr lang="ru-RU"/>
        </a:p>
      </dgm:t>
    </dgm:pt>
    <dgm:pt modelId="{1F58DA5B-D0F5-463D-9962-AD98DE8B5987}" type="pres">
      <dgm:prSet presAssocID="{B438198E-F842-41E9-911E-3B04FD80EEE7}" presName="spacer" presStyleCnt="0"/>
      <dgm:spPr/>
    </dgm:pt>
    <dgm:pt modelId="{6D9CEE43-C19A-4B34-A6A6-E1830FE925BA}" type="pres">
      <dgm:prSet presAssocID="{F106A963-C884-485A-A475-294AB3F248E2}" presName="parentText" presStyleLbl="node1" presStyleIdx="1" presStyleCnt="2">
        <dgm:presLayoutVars>
          <dgm:chMax val="0"/>
          <dgm:bulletEnabled val="1"/>
        </dgm:presLayoutVars>
      </dgm:prSet>
      <dgm:spPr/>
      <dgm:t>
        <a:bodyPr/>
        <a:lstStyle/>
        <a:p>
          <a:endParaRPr lang="ru-RU"/>
        </a:p>
      </dgm:t>
    </dgm:pt>
  </dgm:ptLst>
  <dgm:cxnLst>
    <dgm:cxn modelId="{BC2A1516-35B5-4C94-B96D-29D18836AFE8}" type="presOf" srcId="{1C351240-4743-4612-BAF6-A8CC64BC5796}" destId="{7349C9F6-C0EF-4B77-9A45-0E62BC72E3C5}" srcOrd="0" destOrd="0" presId="urn:microsoft.com/office/officeart/2005/8/layout/vList2"/>
    <dgm:cxn modelId="{9011E719-CB04-4006-9223-72387E277A10}" srcId="{1C351240-4743-4612-BAF6-A8CC64BC5796}" destId="{5E4CBCB5-AFBC-4E39-B18A-69A67E79F340}" srcOrd="0" destOrd="0" parTransId="{91C36268-A8A2-425A-BF63-F7FC9901C322}" sibTransId="{B438198E-F842-41E9-911E-3B04FD80EEE7}"/>
    <dgm:cxn modelId="{080D4E7B-4690-4F54-B59E-56246A8A449C}" srcId="{1C351240-4743-4612-BAF6-A8CC64BC5796}" destId="{F106A963-C884-485A-A475-294AB3F248E2}" srcOrd="1" destOrd="0" parTransId="{561659A8-A7D5-4AD5-A12F-829E68A7C9F5}" sibTransId="{E9D10053-2DB8-4E31-987C-141E47B63EFE}"/>
    <dgm:cxn modelId="{6EDBD03A-F78D-4D4D-93BD-E5BEF768173C}" type="presOf" srcId="{5E4CBCB5-AFBC-4E39-B18A-69A67E79F340}" destId="{13DB9020-F5ED-4DA8-8CBF-075DB926941C}" srcOrd="0" destOrd="0" presId="urn:microsoft.com/office/officeart/2005/8/layout/vList2"/>
    <dgm:cxn modelId="{9F2E8D02-5F1F-4238-B319-15363C8F5418}" type="presOf" srcId="{F106A963-C884-485A-A475-294AB3F248E2}" destId="{6D9CEE43-C19A-4B34-A6A6-E1830FE925BA}" srcOrd="0" destOrd="0" presId="urn:microsoft.com/office/officeart/2005/8/layout/vList2"/>
    <dgm:cxn modelId="{3184DA44-C03E-4E92-B64B-36B70B049CFC}" type="presParOf" srcId="{7349C9F6-C0EF-4B77-9A45-0E62BC72E3C5}" destId="{13DB9020-F5ED-4DA8-8CBF-075DB926941C}" srcOrd="0" destOrd="0" presId="urn:microsoft.com/office/officeart/2005/8/layout/vList2"/>
    <dgm:cxn modelId="{8836B9F1-B62E-4648-B9D5-9DAA50DCC6AC}" type="presParOf" srcId="{7349C9F6-C0EF-4B77-9A45-0E62BC72E3C5}" destId="{1F58DA5B-D0F5-463D-9962-AD98DE8B5987}" srcOrd="1" destOrd="0" presId="urn:microsoft.com/office/officeart/2005/8/layout/vList2"/>
    <dgm:cxn modelId="{97E34B45-973B-4443-9F5F-2CCC4183B780}" type="presParOf" srcId="{7349C9F6-C0EF-4B77-9A45-0E62BC72E3C5}" destId="{6D9CEE43-C19A-4B34-A6A6-E1830FE925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0BF617-8792-4261-9EF8-C916FF4E42DB}" type="doc">
      <dgm:prSet loTypeId="urn:microsoft.com/office/officeart/2005/8/layout/target3" loCatId="relationship" qsTypeId="urn:microsoft.com/office/officeart/2005/8/quickstyle/simple1" qsCatId="simple" csTypeId="urn:microsoft.com/office/officeart/2005/8/colors/colorful3" csCatId="colorful"/>
      <dgm:spPr/>
      <dgm:t>
        <a:bodyPr/>
        <a:lstStyle/>
        <a:p>
          <a:endParaRPr lang="ru-RU"/>
        </a:p>
      </dgm:t>
    </dgm:pt>
    <dgm:pt modelId="{6EDCEE69-E16D-4E2F-BA53-69E6399E3172}">
      <dgm:prSet/>
      <dgm:spPr/>
      <dgm:t>
        <a:bodyPr/>
        <a:lstStyle/>
        <a:p>
          <a:pPr rtl="0"/>
          <a:r>
            <a:rPr lang="ru-RU" smtClean="0"/>
            <a:t>В едином документе.</a:t>
          </a:r>
          <a:endParaRPr lang="ru-RU"/>
        </a:p>
      </dgm:t>
    </dgm:pt>
    <dgm:pt modelId="{E88F69EA-949C-4150-9E78-70AC2CD5000B}" type="parTrans" cxnId="{5A495F79-AD7A-431B-9FC7-F343B8560F72}">
      <dgm:prSet/>
      <dgm:spPr/>
      <dgm:t>
        <a:bodyPr/>
        <a:lstStyle/>
        <a:p>
          <a:endParaRPr lang="ru-RU"/>
        </a:p>
      </dgm:t>
    </dgm:pt>
    <dgm:pt modelId="{CAC05D00-60DF-4DD2-A162-97390BAA6674}" type="sibTrans" cxnId="{5A495F79-AD7A-431B-9FC7-F343B8560F72}">
      <dgm:prSet/>
      <dgm:spPr/>
      <dgm:t>
        <a:bodyPr/>
        <a:lstStyle/>
        <a:p>
          <a:endParaRPr lang="ru-RU"/>
        </a:p>
      </dgm:t>
    </dgm:pt>
    <dgm:pt modelId="{D19E94DE-5698-43D6-9F9C-325586B7BEF5}">
      <dgm:prSet/>
      <dgm:spPr/>
      <dgm:t>
        <a:bodyPr/>
        <a:lstStyle/>
        <a:p>
          <a:pPr rtl="0"/>
          <a:r>
            <a:rPr lang="ru-RU" smtClean="0"/>
            <a:t>В нескольких связанных между собой локальных актах.</a:t>
          </a:r>
          <a:endParaRPr lang="ru-RU"/>
        </a:p>
      </dgm:t>
    </dgm:pt>
    <dgm:pt modelId="{2B3C3C0C-8243-4D06-8838-A07BB8D3C8F7}" type="parTrans" cxnId="{DB6BA0EB-EFE7-4627-BBA4-02AA6A9EE3BD}">
      <dgm:prSet/>
      <dgm:spPr/>
      <dgm:t>
        <a:bodyPr/>
        <a:lstStyle/>
        <a:p>
          <a:endParaRPr lang="ru-RU"/>
        </a:p>
      </dgm:t>
    </dgm:pt>
    <dgm:pt modelId="{2C13A8F7-C164-4F12-AB8F-D4C1E0D2DE48}" type="sibTrans" cxnId="{DB6BA0EB-EFE7-4627-BBA4-02AA6A9EE3BD}">
      <dgm:prSet/>
      <dgm:spPr/>
      <dgm:t>
        <a:bodyPr/>
        <a:lstStyle/>
        <a:p>
          <a:endParaRPr lang="ru-RU"/>
        </a:p>
      </dgm:t>
    </dgm:pt>
    <dgm:pt modelId="{B45297CA-96C6-4AE7-B710-E9B08421F6D5}">
      <dgm:prSet/>
      <dgm:spPr/>
      <dgm:t>
        <a:bodyPr/>
        <a:lstStyle/>
        <a:p>
          <a:pPr rtl="0"/>
          <a:r>
            <a:rPr lang="ru-RU" smtClean="0"/>
            <a:t>В отдельных документах, регулирующих отдельные этапы: положение о претензионно-исковой работе, порядок проверки контрагентов.</a:t>
          </a:r>
          <a:endParaRPr lang="ru-RU"/>
        </a:p>
      </dgm:t>
    </dgm:pt>
    <dgm:pt modelId="{5184D6BF-37F4-4BB9-923D-6C461638D1CE}" type="parTrans" cxnId="{AF8E3BB7-4DF8-424E-A710-A11C2F0043B5}">
      <dgm:prSet/>
      <dgm:spPr/>
      <dgm:t>
        <a:bodyPr/>
        <a:lstStyle/>
        <a:p>
          <a:endParaRPr lang="ru-RU"/>
        </a:p>
      </dgm:t>
    </dgm:pt>
    <dgm:pt modelId="{11F77BD7-8BAB-4097-BB71-F10F8816EB57}" type="sibTrans" cxnId="{AF8E3BB7-4DF8-424E-A710-A11C2F0043B5}">
      <dgm:prSet/>
      <dgm:spPr/>
      <dgm:t>
        <a:bodyPr/>
        <a:lstStyle/>
        <a:p>
          <a:endParaRPr lang="ru-RU"/>
        </a:p>
      </dgm:t>
    </dgm:pt>
    <dgm:pt modelId="{2B8C03C9-1432-4B55-BF1E-AC53BAAEB0BC}">
      <dgm:prSet/>
      <dgm:spPr/>
      <dgm:t>
        <a:bodyPr/>
        <a:lstStyle/>
        <a:p>
          <a:pPr rtl="0"/>
          <a:r>
            <a:rPr lang="ru-RU" smtClean="0"/>
            <a:t>В отчетности об исполнении договора указывайте, эффективен ли он, какие появляются проблемы. Этот опыт поможет при разработке следующих договоров. </a:t>
          </a:r>
          <a:endParaRPr lang="ru-RU"/>
        </a:p>
      </dgm:t>
    </dgm:pt>
    <dgm:pt modelId="{E2D6F75B-9A7C-4D10-AD42-BA033D6FF06B}" type="parTrans" cxnId="{404E04F0-7E19-47BC-8331-2FC4439949C0}">
      <dgm:prSet/>
      <dgm:spPr/>
      <dgm:t>
        <a:bodyPr/>
        <a:lstStyle/>
        <a:p>
          <a:endParaRPr lang="ru-RU"/>
        </a:p>
      </dgm:t>
    </dgm:pt>
    <dgm:pt modelId="{E06D1149-0CE5-4077-922E-274C1A038816}" type="sibTrans" cxnId="{404E04F0-7E19-47BC-8331-2FC4439949C0}">
      <dgm:prSet/>
      <dgm:spPr/>
      <dgm:t>
        <a:bodyPr/>
        <a:lstStyle/>
        <a:p>
          <a:endParaRPr lang="ru-RU"/>
        </a:p>
      </dgm:t>
    </dgm:pt>
    <dgm:pt modelId="{8ED015E3-BC91-4BA8-A677-C68BEE091831}" type="pres">
      <dgm:prSet presAssocID="{3C0BF617-8792-4261-9EF8-C916FF4E42DB}" presName="Name0" presStyleCnt="0">
        <dgm:presLayoutVars>
          <dgm:chMax val="7"/>
          <dgm:dir/>
          <dgm:animLvl val="lvl"/>
          <dgm:resizeHandles val="exact"/>
        </dgm:presLayoutVars>
      </dgm:prSet>
      <dgm:spPr/>
      <dgm:t>
        <a:bodyPr/>
        <a:lstStyle/>
        <a:p>
          <a:endParaRPr lang="ru-RU"/>
        </a:p>
      </dgm:t>
    </dgm:pt>
    <dgm:pt modelId="{4A1AE137-1A04-4352-9B2B-14E28ADA7802}" type="pres">
      <dgm:prSet presAssocID="{6EDCEE69-E16D-4E2F-BA53-69E6399E3172}" presName="circle1" presStyleLbl="node1" presStyleIdx="0" presStyleCnt="4"/>
      <dgm:spPr/>
    </dgm:pt>
    <dgm:pt modelId="{3B0D4CF1-CB6B-48EF-9440-A050A16648EC}" type="pres">
      <dgm:prSet presAssocID="{6EDCEE69-E16D-4E2F-BA53-69E6399E3172}" presName="space" presStyleCnt="0"/>
      <dgm:spPr/>
    </dgm:pt>
    <dgm:pt modelId="{76A52886-A3E2-48B0-920E-8E2978EE797E}" type="pres">
      <dgm:prSet presAssocID="{6EDCEE69-E16D-4E2F-BA53-69E6399E3172}" presName="rect1" presStyleLbl="alignAcc1" presStyleIdx="0" presStyleCnt="4"/>
      <dgm:spPr/>
      <dgm:t>
        <a:bodyPr/>
        <a:lstStyle/>
        <a:p>
          <a:endParaRPr lang="ru-RU"/>
        </a:p>
      </dgm:t>
    </dgm:pt>
    <dgm:pt modelId="{340541DE-1A30-4642-B146-65D3CA9E56C5}" type="pres">
      <dgm:prSet presAssocID="{D19E94DE-5698-43D6-9F9C-325586B7BEF5}" presName="vertSpace2" presStyleLbl="node1" presStyleIdx="0" presStyleCnt="4"/>
      <dgm:spPr/>
    </dgm:pt>
    <dgm:pt modelId="{EC6D9345-A359-45AA-A716-4D2DE97315CF}" type="pres">
      <dgm:prSet presAssocID="{D19E94DE-5698-43D6-9F9C-325586B7BEF5}" presName="circle2" presStyleLbl="node1" presStyleIdx="1" presStyleCnt="4"/>
      <dgm:spPr/>
    </dgm:pt>
    <dgm:pt modelId="{FE5D3B1D-FED4-4030-B5AB-7A272C10BD40}" type="pres">
      <dgm:prSet presAssocID="{D19E94DE-5698-43D6-9F9C-325586B7BEF5}" presName="rect2" presStyleLbl="alignAcc1" presStyleIdx="1" presStyleCnt="4"/>
      <dgm:spPr/>
      <dgm:t>
        <a:bodyPr/>
        <a:lstStyle/>
        <a:p>
          <a:endParaRPr lang="ru-RU"/>
        </a:p>
      </dgm:t>
    </dgm:pt>
    <dgm:pt modelId="{3C86BD1D-1939-4C84-BA31-99148AC1B16A}" type="pres">
      <dgm:prSet presAssocID="{B45297CA-96C6-4AE7-B710-E9B08421F6D5}" presName="vertSpace3" presStyleLbl="node1" presStyleIdx="1" presStyleCnt="4"/>
      <dgm:spPr/>
    </dgm:pt>
    <dgm:pt modelId="{5CEBF0FC-E431-44EE-A2B3-9A63946A0FFC}" type="pres">
      <dgm:prSet presAssocID="{B45297CA-96C6-4AE7-B710-E9B08421F6D5}" presName="circle3" presStyleLbl="node1" presStyleIdx="2" presStyleCnt="4"/>
      <dgm:spPr/>
    </dgm:pt>
    <dgm:pt modelId="{991872D2-5EC7-454E-B7B3-734A0E040C62}" type="pres">
      <dgm:prSet presAssocID="{B45297CA-96C6-4AE7-B710-E9B08421F6D5}" presName="rect3" presStyleLbl="alignAcc1" presStyleIdx="2" presStyleCnt="4"/>
      <dgm:spPr/>
      <dgm:t>
        <a:bodyPr/>
        <a:lstStyle/>
        <a:p>
          <a:endParaRPr lang="ru-RU"/>
        </a:p>
      </dgm:t>
    </dgm:pt>
    <dgm:pt modelId="{417D3BF5-D592-4956-9D14-A612E3667A63}" type="pres">
      <dgm:prSet presAssocID="{2B8C03C9-1432-4B55-BF1E-AC53BAAEB0BC}" presName="vertSpace4" presStyleLbl="node1" presStyleIdx="2" presStyleCnt="4"/>
      <dgm:spPr/>
    </dgm:pt>
    <dgm:pt modelId="{A9080F4F-4780-42EF-953C-0DC71C1FDD1F}" type="pres">
      <dgm:prSet presAssocID="{2B8C03C9-1432-4B55-BF1E-AC53BAAEB0BC}" presName="circle4" presStyleLbl="node1" presStyleIdx="3" presStyleCnt="4"/>
      <dgm:spPr/>
    </dgm:pt>
    <dgm:pt modelId="{86F04B21-7A69-4F10-9BE6-9FBB3A92750B}" type="pres">
      <dgm:prSet presAssocID="{2B8C03C9-1432-4B55-BF1E-AC53BAAEB0BC}" presName="rect4" presStyleLbl="alignAcc1" presStyleIdx="3" presStyleCnt="4"/>
      <dgm:spPr/>
      <dgm:t>
        <a:bodyPr/>
        <a:lstStyle/>
        <a:p>
          <a:endParaRPr lang="ru-RU"/>
        </a:p>
      </dgm:t>
    </dgm:pt>
    <dgm:pt modelId="{039C539D-EDB8-4BDF-9B0B-B8829D2993B8}" type="pres">
      <dgm:prSet presAssocID="{6EDCEE69-E16D-4E2F-BA53-69E6399E3172}" presName="rect1ParTxNoCh" presStyleLbl="alignAcc1" presStyleIdx="3" presStyleCnt="4">
        <dgm:presLayoutVars>
          <dgm:chMax val="1"/>
          <dgm:bulletEnabled val="1"/>
        </dgm:presLayoutVars>
      </dgm:prSet>
      <dgm:spPr/>
      <dgm:t>
        <a:bodyPr/>
        <a:lstStyle/>
        <a:p>
          <a:endParaRPr lang="ru-RU"/>
        </a:p>
      </dgm:t>
    </dgm:pt>
    <dgm:pt modelId="{FA5B765D-0B8A-4D71-BD34-4EFDC0B842AE}" type="pres">
      <dgm:prSet presAssocID="{D19E94DE-5698-43D6-9F9C-325586B7BEF5}" presName="rect2ParTxNoCh" presStyleLbl="alignAcc1" presStyleIdx="3" presStyleCnt="4">
        <dgm:presLayoutVars>
          <dgm:chMax val="1"/>
          <dgm:bulletEnabled val="1"/>
        </dgm:presLayoutVars>
      </dgm:prSet>
      <dgm:spPr/>
      <dgm:t>
        <a:bodyPr/>
        <a:lstStyle/>
        <a:p>
          <a:endParaRPr lang="ru-RU"/>
        </a:p>
      </dgm:t>
    </dgm:pt>
    <dgm:pt modelId="{9EAB6CC2-C928-43AF-8160-BEE5BF3CB651}" type="pres">
      <dgm:prSet presAssocID="{B45297CA-96C6-4AE7-B710-E9B08421F6D5}" presName="rect3ParTxNoCh" presStyleLbl="alignAcc1" presStyleIdx="3" presStyleCnt="4">
        <dgm:presLayoutVars>
          <dgm:chMax val="1"/>
          <dgm:bulletEnabled val="1"/>
        </dgm:presLayoutVars>
      </dgm:prSet>
      <dgm:spPr/>
      <dgm:t>
        <a:bodyPr/>
        <a:lstStyle/>
        <a:p>
          <a:endParaRPr lang="ru-RU"/>
        </a:p>
      </dgm:t>
    </dgm:pt>
    <dgm:pt modelId="{3B72590B-CFB0-464E-AEFC-6419FA746428}" type="pres">
      <dgm:prSet presAssocID="{2B8C03C9-1432-4B55-BF1E-AC53BAAEB0BC}" presName="rect4ParTxNoCh" presStyleLbl="alignAcc1" presStyleIdx="3" presStyleCnt="4">
        <dgm:presLayoutVars>
          <dgm:chMax val="1"/>
          <dgm:bulletEnabled val="1"/>
        </dgm:presLayoutVars>
      </dgm:prSet>
      <dgm:spPr/>
      <dgm:t>
        <a:bodyPr/>
        <a:lstStyle/>
        <a:p>
          <a:endParaRPr lang="ru-RU"/>
        </a:p>
      </dgm:t>
    </dgm:pt>
  </dgm:ptLst>
  <dgm:cxnLst>
    <dgm:cxn modelId="{66ABEA81-04CD-4CEA-985C-A7B6221BF35B}" type="presOf" srcId="{D19E94DE-5698-43D6-9F9C-325586B7BEF5}" destId="{FA5B765D-0B8A-4D71-BD34-4EFDC0B842AE}" srcOrd="1" destOrd="0" presId="urn:microsoft.com/office/officeart/2005/8/layout/target3"/>
    <dgm:cxn modelId="{AF8E3BB7-4DF8-424E-A710-A11C2F0043B5}" srcId="{3C0BF617-8792-4261-9EF8-C916FF4E42DB}" destId="{B45297CA-96C6-4AE7-B710-E9B08421F6D5}" srcOrd="2" destOrd="0" parTransId="{5184D6BF-37F4-4BB9-923D-6C461638D1CE}" sibTransId="{11F77BD7-8BAB-4097-BB71-F10F8816EB57}"/>
    <dgm:cxn modelId="{EDD9053A-B73C-4F87-8733-3003C44A67C6}" type="presOf" srcId="{B45297CA-96C6-4AE7-B710-E9B08421F6D5}" destId="{9EAB6CC2-C928-43AF-8160-BEE5BF3CB651}" srcOrd="1" destOrd="0" presId="urn:microsoft.com/office/officeart/2005/8/layout/target3"/>
    <dgm:cxn modelId="{DB6BA0EB-EFE7-4627-BBA4-02AA6A9EE3BD}" srcId="{3C0BF617-8792-4261-9EF8-C916FF4E42DB}" destId="{D19E94DE-5698-43D6-9F9C-325586B7BEF5}" srcOrd="1" destOrd="0" parTransId="{2B3C3C0C-8243-4D06-8838-A07BB8D3C8F7}" sibTransId="{2C13A8F7-C164-4F12-AB8F-D4C1E0D2DE48}"/>
    <dgm:cxn modelId="{5A495F79-AD7A-431B-9FC7-F343B8560F72}" srcId="{3C0BF617-8792-4261-9EF8-C916FF4E42DB}" destId="{6EDCEE69-E16D-4E2F-BA53-69E6399E3172}" srcOrd="0" destOrd="0" parTransId="{E88F69EA-949C-4150-9E78-70AC2CD5000B}" sibTransId="{CAC05D00-60DF-4DD2-A162-97390BAA6674}"/>
    <dgm:cxn modelId="{A0DDE666-D2CE-4B49-88EB-75AF60F7FF17}" type="presOf" srcId="{2B8C03C9-1432-4B55-BF1E-AC53BAAEB0BC}" destId="{3B72590B-CFB0-464E-AEFC-6419FA746428}" srcOrd="1" destOrd="0" presId="urn:microsoft.com/office/officeart/2005/8/layout/target3"/>
    <dgm:cxn modelId="{9F77C63A-38BC-4BAB-BE08-12D6F71D8244}" type="presOf" srcId="{3C0BF617-8792-4261-9EF8-C916FF4E42DB}" destId="{8ED015E3-BC91-4BA8-A677-C68BEE091831}" srcOrd="0" destOrd="0" presId="urn:microsoft.com/office/officeart/2005/8/layout/target3"/>
    <dgm:cxn modelId="{404E04F0-7E19-47BC-8331-2FC4439949C0}" srcId="{3C0BF617-8792-4261-9EF8-C916FF4E42DB}" destId="{2B8C03C9-1432-4B55-BF1E-AC53BAAEB0BC}" srcOrd="3" destOrd="0" parTransId="{E2D6F75B-9A7C-4D10-AD42-BA033D6FF06B}" sibTransId="{E06D1149-0CE5-4077-922E-274C1A038816}"/>
    <dgm:cxn modelId="{9D890413-358C-4911-9D08-BFDC57384588}" type="presOf" srcId="{B45297CA-96C6-4AE7-B710-E9B08421F6D5}" destId="{991872D2-5EC7-454E-B7B3-734A0E040C62}" srcOrd="0" destOrd="0" presId="urn:microsoft.com/office/officeart/2005/8/layout/target3"/>
    <dgm:cxn modelId="{C2D40972-F4B2-4094-B408-11202DB11EBB}" type="presOf" srcId="{2B8C03C9-1432-4B55-BF1E-AC53BAAEB0BC}" destId="{86F04B21-7A69-4F10-9BE6-9FBB3A92750B}" srcOrd="0" destOrd="0" presId="urn:microsoft.com/office/officeart/2005/8/layout/target3"/>
    <dgm:cxn modelId="{B64549F6-D359-4DB7-918C-12342E274BBF}" type="presOf" srcId="{D19E94DE-5698-43D6-9F9C-325586B7BEF5}" destId="{FE5D3B1D-FED4-4030-B5AB-7A272C10BD40}" srcOrd="0" destOrd="0" presId="urn:microsoft.com/office/officeart/2005/8/layout/target3"/>
    <dgm:cxn modelId="{FEDD41CA-6312-4138-B478-8378E4DCFD6F}" type="presOf" srcId="{6EDCEE69-E16D-4E2F-BA53-69E6399E3172}" destId="{039C539D-EDB8-4BDF-9B0B-B8829D2993B8}" srcOrd="1" destOrd="0" presId="urn:microsoft.com/office/officeart/2005/8/layout/target3"/>
    <dgm:cxn modelId="{668C9B5C-0213-4210-A826-C2D3715DA40E}" type="presOf" srcId="{6EDCEE69-E16D-4E2F-BA53-69E6399E3172}" destId="{76A52886-A3E2-48B0-920E-8E2978EE797E}" srcOrd="0" destOrd="0" presId="urn:microsoft.com/office/officeart/2005/8/layout/target3"/>
    <dgm:cxn modelId="{0E945391-D791-41FD-AC3D-250B2EC108D1}" type="presParOf" srcId="{8ED015E3-BC91-4BA8-A677-C68BEE091831}" destId="{4A1AE137-1A04-4352-9B2B-14E28ADA7802}" srcOrd="0" destOrd="0" presId="urn:microsoft.com/office/officeart/2005/8/layout/target3"/>
    <dgm:cxn modelId="{C663C12A-96B9-4DE2-B045-3F124EFF7D97}" type="presParOf" srcId="{8ED015E3-BC91-4BA8-A677-C68BEE091831}" destId="{3B0D4CF1-CB6B-48EF-9440-A050A16648EC}" srcOrd="1" destOrd="0" presId="urn:microsoft.com/office/officeart/2005/8/layout/target3"/>
    <dgm:cxn modelId="{E239B280-48D4-4A7D-B486-E17B626A737D}" type="presParOf" srcId="{8ED015E3-BC91-4BA8-A677-C68BEE091831}" destId="{76A52886-A3E2-48B0-920E-8E2978EE797E}" srcOrd="2" destOrd="0" presId="urn:microsoft.com/office/officeart/2005/8/layout/target3"/>
    <dgm:cxn modelId="{7FCBA66E-750E-422D-84C7-C2B2CFC1F2EE}" type="presParOf" srcId="{8ED015E3-BC91-4BA8-A677-C68BEE091831}" destId="{340541DE-1A30-4642-B146-65D3CA9E56C5}" srcOrd="3" destOrd="0" presId="urn:microsoft.com/office/officeart/2005/8/layout/target3"/>
    <dgm:cxn modelId="{722A2135-83BC-4BF2-AAD2-9BABDAFAFFEB}" type="presParOf" srcId="{8ED015E3-BC91-4BA8-A677-C68BEE091831}" destId="{EC6D9345-A359-45AA-A716-4D2DE97315CF}" srcOrd="4" destOrd="0" presId="urn:microsoft.com/office/officeart/2005/8/layout/target3"/>
    <dgm:cxn modelId="{83613425-EEFD-46DC-A237-A87BDD919A8E}" type="presParOf" srcId="{8ED015E3-BC91-4BA8-A677-C68BEE091831}" destId="{FE5D3B1D-FED4-4030-B5AB-7A272C10BD40}" srcOrd="5" destOrd="0" presId="urn:microsoft.com/office/officeart/2005/8/layout/target3"/>
    <dgm:cxn modelId="{20C05B64-F413-43C1-B3E6-350D146406D4}" type="presParOf" srcId="{8ED015E3-BC91-4BA8-A677-C68BEE091831}" destId="{3C86BD1D-1939-4C84-BA31-99148AC1B16A}" srcOrd="6" destOrd="0" presId="urn:microsoft.com/office/officeart/2005/8/layout/target3"/>
    <dgm:cxn modelId="{B313D9A2-DA56-436D-BE11-90C6977062B7}" type="presParOf" srcId="{8ED015E3-BC91-4BA8-A677-C68BEE091831}" destId="{5CEBF0FC-E431-44EE-A2B3-9A63946A0FFC}" srcOrd="7" destOrd="0" presId="urn:microsoft.com/office/officeart/2005/8/layout/target3"/>
    <dgm:cxn modelId="{3A54F374-9521-4C0C-A5A1-F31CDF3B5D04}" type="presParOf" srcId="{8ED015E3-BC91-4BA8-A677-C68BEE091831}" destId="{991872D2-5EC7-454E-B7B3-734A0E040C62}" srcOrd="8" destOrd="0" presId="urn:microsoft.com/office/officeart/2005/8/layout/target3"/>
    <dgm:cxn modelId="{D68A2CA6-C983-420F-BD73-F32BEC256D2F}" type="presParOf" srcId="{8ED015E3-BC91-4BA8-A677-C68BEE091831}" destId="{417D3BF5-D592-4956-9D14-A612E3667A63}" srcOrd="9" destOrd="0" presId="urn:microsoft.com/office/officeart/2005/8/layout/target3"/>
    <dgm:cxn modelId="{C9DDF706-FF1F-4399-9196-18D7D2D84C21}" type="presParOf" srcId="{8ED015E3-BC91-4BA8-A677-C68BEE091831}" destId="{A9080F4F-4780-42EF-953C-0DC71C1FDD1F}" srcOrd="10" destOrd="0" presId="urn:microsoft.com/office/officeart/2005/8/layout/target3"/>
    <dgm:cxn modelId="{5E5AA599-66F2-4D2D-9A78-4B1201644948}" type="presParOf" srcId="{8ED015E3-BC91-4BA8-A677-C68BEE091831}" destId="{86F04B21-7A69-4F10-9BE6-9FBB3A92750B}" srcOrd="11" destOrd="0" presId="urn:microsoft.com/office/officeart/2005/8/layout/target3"/>
    <dgm:cxn modelId="{68A939B8-AB63-4D81-B839-3C4A3BA14FA1}" type="presParOf" srcId="{8ED015E3-BC91-4BA8-A677-C68BEE091831}" destId="{039C539D-EDB8-4BDF-9B0B-B8829D2993B8}" srcOrd="12" destOrd="0" presId="urn:microsoft.com/office/officeart/2005/8/layout/target3"/>
    <dgm:cxn modelId="{3945272B-B0AB-4E35-B1AE-974AF5977C30}" type="presParOf" srcId="{8ED015E3-BC91-4BA8-A677-C68BEE091831}" destId="{FA5B765D-0B8A-4D71-BD34-4EFDC0B842AE}" srcOrd="13" destOrd="0" presId="urn:microsoft.com/office/officeart/2005/8/layout/target3"/>
    <dgm:cxn modelId="{483771A3-090E-43C8-8391-AEFB8B757994}" type="presParOf" srcId="{8ED015E3-BC91-4BA8-A677-C68BEE091831}" destId="{9EAB6CC2-C928-43AF-8160-BEE5BF3CB651}" srcOrd="14" destOrd="0" presId="urn:microsoft.com/office/officeart/2005/8/layout/target3"/>
    <dgm:cxn modelId="{C6D87D23-5C6A-47CF-BBB7-9DA55AE7F76F}" type="presParOf" srcId="{8ED015E3-BC91-4BA8-A677-C68BEE091831}" destId="{3B72590B-CFB0-464E-AEFC-6419FA746428}"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B139CE-4A7F-4942-B5BE-6A0BAB68F01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4D25CDBE-A8C8-4772-98F1-A36896C31309}">
      <dgm:prSet/>
      <dgm:spPr/>
      <dgm:t>
        <a:bodyPr/>
        <a:lstStyle/>
        <a:p>
          <a:pPr rtl="0"/>
          <a:r>
            <a:rPr lang="ru-RU" smtClean="0"/>
            <a:t>единая система классификации, порядок учета и хранения заключенных договоров с возможностью быстрого поиска оригиналов необходимых документов;</a:t>
          </a:r>
          <a:endParaRPr lang="ru-RU"/>
        </a:p>
      </dgm:t>
    </dgm:pt>
    <dgm:pt modelId="{051B9AA2-7B23-4E0C-A0EB-2A9AF823F6D2}" type="parTrans" cxnId="{9A8F17A0-DD7E-47EF-B326-97425C5A62BF}">
      <dgm:prSet/>
      <dgm:spPr/>
      <dgm:t>
        <a:bodyPr/>
        <a:lstStyle/>
        <a:p>
          <a:endParaRPr lang="ru-RU"/>
        </a:p>
      </dgm:t>
    </dgm:pt>
    <dgm:pt modelId="{9245F73A-7D10-47BD-9498-55BA0A1742E9}" type="sibTrans" cxnId="{9A8F17A0-DD7E-47EF-B326-97425C5A62BF}">
      <dgm:prSet/>
      <dgm:spPr/>
      <dgm:t>
        <a:bodyPr/>
        <a:lstStyle/>
        <a:p>
          <a:endParaRPr lang="ru-RU"/>
        </a:p>
      </dgm:t>
    </dgm:pt>
    <dgm:pt modelId="{6A2E62B6-69CD-48DA-98B3-905DD75A9A1E}">
      <dgm:prSet/>
      <dgm:spPr/>
      <dgm:t>
        <a:bodyPr/>
        <a:lstStyle/>
        <a:p>
          <a:pPr rtl="0"/>
          <a:r>
            <a:rPr lang="ru-RU" smtClean="0"/>
            <a:t>типовая форма договора, прошедшая юридическую экспертизу, на основе которой может быть составлен проект любого договора;</a:t>
          </a:r>
          <a:endParaRPr lang="ru-RU"/>
        </a:p>
      </dgm:t>
    </dgm:pt>
    <dgm:pt modelId="{521E4117-4982-44C8-ADCF-92FE5BF9AA82}" type="parTrans" cxnId="{6267D938-D28E-4FA4-98B5-8DA2F4771DE3}">
      <dgm:prSet/>
      <dgm:spPr/>
      <dgm:t>
        <a:bodyPr/>
        <a:lstStyle/>
        <a:p>
          <a:endParaRPr lang="ru-RU"/>
        </a:p>
      </dgm:t>
    </dgm:pt>
    <dgm:pt modelId="{9D2B22DD-DCF7-4030-9E8A-4C0498653163}" type="sibTrans" cxnId="{6267D938-D28E-4FA4-98B5-8DA2F4771DE3}">
      <dgm:prSet/>
      <dgm:spPr/>
      <dgm:t>
        <a:bodyPr/>
        <a:lstStyle/>
        <a:p>
          <a:endParaRPr lang="ru-RU"/>
        </a:p>
      </dgm:t>
    </dgm:pt>
    <dgm:pt modelId="{11F7949F-E004-4343-BD0D-48533D2740B9}">
      <dgm:prSet/>
      <dgm:spPr/>
      <dgm:t>
        <a:bodyPr/>
        <a:lstStyle/>
        <a:p>
          <a:pPr rtl="0"/>
          <a:r>
            <a:rPr lang="ru-RU" smtClean="0"/>
            <a:t>порядок согласования договоров службами компании.</a:t>
          </a:r>
          <a:br>
            <a:rPr lang="ru-RU" smtClean="0"/>
          </a:br>
          <a:endParaRPr lang="ru-RU"/>
        </a:p>
      </dgm:t>
    </dgm:pt>
    <dgm:pt modelId="{977CC4EB-E37C-4EA5-B3F0-F6AE0D1875B4}" type="parTrans" cxnId="{B84DF402-299D-48C8-B88C-9A862FA95162}">
      <dgm:prSet/>
      <dgm:spPr/>
      <dgm:t>
        <a:bodyPr/>
        <a:lstStyle/>
        <a:p>
          <a:endParaRPr lang="ru-RU"/>
        </a:p>
      </dgm:t>
    </dgm:pt>
    <dgm:pt modelId="{2E42199A-709F-4580-98AF-8C3D9528CF2C}" type="sibTrans" cxnId="{B84DF402-299D-48C8-B88C-9A862FA95162}">
      <dgm:prSet/>
      <dgm:spPr/>
      <dgm:t>
        <a:bodyPr/>
        <a:lstStyle/>
        <a:p>
          <a:endParaRPr lang="ru-RU"/>
        </a:p>
      </dgm:t>
    </dgm:pt>
    <dgm:pt modelId="{89D3E62B-5116-445D-9862-A1D1C352041B}" type="pres">
      <dgm:prSet presAssocID="{4DB139CE-4A7F-4942-B5BE-6A0BAB68F010}" presName="linear" presStyleCnt="0">
        <dgm:presLayoutVars>
          <dgm:animLvl val="lvl"/>
          <dgm:resizeHandles val="exact"/>
        </dgm:presLayoutVars>
      </dgm:prSet>
      <dgm:spPr/>
      <dgm:t>
        <a:bodyPr/>
        <a:lstStyle/>
        <a:p>
          <a:endParaRPr lang="ru-RU"/>
        </a:p>
      </dgm:t>
    </dgm:pt>
    <dgm:pt modelId="{5729617F-B711-4624-97F6-2C901345F1F4}" type="pres">
      <dgm:prSet presAssocID="{4D25CDBE-A8C8-4772-98F1-A36896C31309}" presName="parentText" presStyleLbl="node1" presStyleIdx="0" presStyleCnt="3">
        <dgm:presLayoutVars>
          <dgm:chMax val="0"/>
          <dgm:bulletEnabled val="1"/>
        </dgm:presLayoutVars>
      </dgm:prSet>
      <dgm:spPr/>
      <dgm:t>
        <a:bodyPr/>
        <a:lstStyle/>
        <a:p>
          <a:endParaRPr lang="ru-RU"/>
        </a:p>
      </dgm:t>
    </dgm:pt>
    <dgm:pt modelId="{F292296C-6F94-4004-A66E-DF95AB038A03}" type="pres">
      <dgm:prSet presAssocID="{9245F73A-7D10-47BD-9498-55BA0A1742E9}" presName="spacer" presStyleCnt="0"/>
      <dgm:spPr/>
    </dgm:pt>
    <dgm:pt modelId="{E6207F93-F4A4-40A8-9B28-83BBED28912C}" type="pres">
      <dgm:prSet presAssocID="{6A2E62B6-69CD-48DA-98B3-905DD75A9A1E}" presName="parentText" presStyleLbl="node1" presStyleIdx="1" presStyleCnt="3">
        <dgm:presLayoutVars>
          <dgm:chMax val="0"/>
          <dgm:bulletEnabled val="1"/>
        </dgm:presLayoutVars>
      </dgm:prSet>
      <dgm:spPr/>
      <dgm:t>
        <a:bodyPr/>
        <a:lstStyle/>
        <a:p>
          <a:endParaRPr lang="ru-RU"/>
        </a:p>
      </dgm:t>
    </dgm:pt>
    <dgm:pt modelId="{B6CEE09F-51ED-4E68-9FE4-F433CC8C7216}" type="pres">
      <dgm:prSet presAssocID="{9D2B22DD-DCF7-4030-9E8A-4C0498653163}" presName="spacer" presStyleCnt="0"/>
      <dgm:spPr/>
    </dgm:pt>
    <dgm:pt modelId="{E18286B7-5D56-4DE1-949D-7A9D831875EE}" type="pres">
      <dgm:prSet presAssocID="{11F7949F-E004-4343-BD0D-48533D2740B9}" presName="parentText" presStyleLbl="node1" presStyleIdx="2" presStyleCnt="3">
        <dgm:presLayoutVars>
          <dgm:chMax val="0"/>
          <dgm:bulletEnabled val="1"/>
        </dgm:presLayoutVars>
      </dgm:prSet>
      <dgm:spPr/>
      <dgm:t>
        <a:bodyPr/>
        <a:lstStyle/>
        <a:p>
          <a:endParaRPr lang="ru-RU"/>
        </a:p>
      </dgm:t>
    </dgm:pt>
  </dgm:ptLst>
  <dgm:cxnLst>
    <dgm:cxn modelId="{B84DF402-299D-48C8-B88C-9A862FA95162}" srcId="{4DB139CE-4A7F-4942-B5BE-6A0BAB68F010}" destId="{11F7949F-E004-4343-BD0D-48533D2740B9}" srcOrd="2" destOrd="0" parTransId="{977CC4EB-E37C-4EA5-B3F0-F6AE0D1875B4}" sibTransId="{2E42199A-709F-4580-98AF-8C3D9528CF2C}"/>
    <dgm:cxn modelId="{08249FA0-3B32-4531-AA48-BF80ADF6DEFA}" type="presOf" srcId="{4D25CDBE-A8C8-4772-98F1-A36896C31309}" destId="{5729617F-B711-4624-97F6-2C901345F1F4}" srcOrd="0" destOrd="0" presId="urn:microsoft.com/office/officeart/2005/8/layout/vList2"/>
    <dgm:cxn modelId="{4F1840C0-A626-4405-8D38-D45E789C285A}" type="presOf" srcId="{6A2E62B6-69CD-48DA-98B3-905DD75A9A1E}" destId="{E6207F93-F4A4-40A8-9B28-83BBED28912C}" srcOrd="0" destOrd="0" presId="urn:microsoft.com/office/officeart/2005/8/layout/vList2"/>
    <dgm:cxn modelId="{6267D938-D28E-4FA4-98B5-8DA2F4771DE3}" srcId="{4DB139CE-4A7F-4942-B5BE-6A0BAB68F010}" destId="{6A2E62B6-69CD-48DA-98B3-905DD75A9A1E}" srcOrd="1" destOrd="0" parTransId="{521E4117-4982-44C8-ADCF-92FE5BF9AA82}" sibTransId="{9D2B22DD-DCF7-4030-9E8A-4C0498653163}"/>
    <dgm:cxn modelId="{7CB80D36-57C8-496E-934A-5CDD6A312D5E}" type="presOf" srcId="{4DB139CE-4A7F-4942-B5BE-6A0BAB68F010}" destId="{89D3E62B-5116-445D-9862-A1D1C352041B}" srcOrd="0" destOrd="0" presId="urn:microsoft.com/office/officeart/2005/8/layout/vList2"/>
    <dgm:cxn modelId="{BC8E07E8-FA5D-4DB8-B0C0-FE3A54286C13}" type="presOf" srcId="{11F7949F-E004-4343-BD0D-48533D2740B9}" destId="{E18286B7-5D56-4DE1-949D-7A9D831875EE}" srcOrd="0" destOrd="0" presId="urn:microsoft.com/office/officeart/2005/8/layout/vList2"/>
    <dgm:cxn modelId="{9A8F17A0-DD7E-47EF-B326-97425C5A62BF}" srcId="{4DB139CE-4A7F-4942-B5BE-6A0BAB68F010}" destId="{4D25CDBE-A8C8-4772-98F1-A36896C31309}" srcOrd="0" destOrd="0" parTransId="{051B9AA2-7B23-4E0C-A0EB-2A9AF823F6D2}" sibTransId="{9245F73A-7D10-47BD-9498-55BA0A1742E9}"/>
    <dgm:cxn modelId="{2A529E6F-C950-410E-B09E-D0946F74CD91}" type="presParOf" srcId="{89D3E62B-5116-445D-9862-A1D1C352041B}" destId="{5729617F-B711-4624-97F6-2C901345F1F4}" srcOrd="0" destOrd="0" presId="urn:microsoft.com/office/officeart/2005/8/layout/vList2"/>
    <dgm:cxn modelId="{740C2462-FD25-4223-B691-A8930DDCA39F}" type="presParOf" srcId="{89D3E62B-5116-445D-9862-A1D1C352041B}" destId="{F292296C-6F94-4004-A66E-DF95AB038A03}" srcOrd="1" destOrd="0" presId="urn:microsoft.com/office/officeart/2005/8/layout/vList2"/>
    <dgm:cxn modelId="{A161C983-5597-4A22-BFDA-394E69AFC6E3}" type="presParOf" srcId="{89D3E62B-5116-445D-9862-A1D1C352041B}" destId="{E6207F93-F4A4-40A8-9B28-83BBED28912C}" srcOrd="2" destOrd="0" presId="urn:microsoft.com/office/officeart/2005/8/layout/vList2"/>
    <dgm:cxn modelId="{2D8C5FBC-A5C4-4F78-B5AE-03367E1CDF63}" type="presParOf" srcId="{89D3E62B-5116-445D-9862-A1D1C352041B}" destId="{B6CEE09F-51ED-4E68-9FE4-F433CC8C7216}" srcOrd="3" destOrd="0" presId="urn:microsoft.com/office/officeart/2005/8/layout/vList2"/>
    <dgm:cxn modelId="{F91B9B68-4AFB-47CF-AD6F-CEC95BC1E633}" type="presParOf" srcId="{89D3E62B-5116-445D-9862-A1D1C352041B}" destId="{E18286B7-5D56-4DE1-949D-7A9D831875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4CDA26-B744-41FD-B6F2-898A7883AF4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8EAB5AD4-10B0-4F5A-8464-87E89563C86B}">
      <dgm:prSet/>
      <dgm:spPr/>
      <dgm:t>
        <a:bodyPr/>
        <a:lstStyle/>
        <a:p>
          <a:pPr rtl="0"/>
          <a:r>
            <a:rPr lang="ru-RU" smtClean="0"/>
            <a:t>Понятие договора. Соотношение со смежными понятиями</a:t>
          </a:r>
          <a:endParaRPr lang="ru-RU"/>
        </a:p>
      </dgm:t>
    </dgm:pt>
    <dgm:pt modelId="{6389F19A-808B-4A2E-A7F6-1825EDADD9D1}" type="parTrans" cxnId="{8C13EE9F-6FD4-4848-9B9C-7F7D7D11E8A4}">
      <dgm:prSet/>
      <dgm:spPr/>
      <dgm:t>
        <a:bodyPr/>
        <a:lstStyle/>
        <a:p>
          <a:endParaRPr lang="ru-RU"/>
        </a:p>
      </dgm:t>
    </dgm:pt>
    <dgm:pt modelId="{4217363D-EA06-45C8-9E7D-211E6307B48C}" type="sibTrans" cxnId="{8C13EE9F-6FD4-4848-9B9C-7F7D7D11E8A4}">
      <dgm:prSet/>
      <dgm:spPr/>
      <dgm:t>
        <a:bodyPr/>
        <a:lstStyle/>
        <a:p>
          <a:endParaRPr lang="ru-RU"/>
        </a:p>
      </dgm:t>
    </dgm:pt>
    <dgm:pt modelId="{D0E5B418-3B56-4E90-A637-2D586194F6C2}">
      <dgm:prSet/>
      <dgm:spPr/>
      <dgm:t>
        <a:bodyPr/>
        <a:lstStyle/>
        <a:p>
          <a:pPr rtl="0"/>
          <a:r>
            <a:rPr lang="ru-RU" smtClean="0"/>
            <a:t>·       Существенные и важные условия договора. Соотношение права и договора. Диспозитивные, императивные нормы как способ правового регулирования</a:t>
          </a:r>
          <a:endParaRPr lang="ru-RU"/>
        </a:p>
      </dgm:t>
    </dgm:pt>
    <dgm:pt modelId="{8C331CCC-5BDA-44EA-84D8-C14D137EBB23}" type="parTrans" cxnId="{D8ED38BA-70A6-4DA1-AF11-3AC87F1B2DFF}">
      <dgm:prSet/>
      <dgm:spPr/>
      <dgm:t>
        <a:bodyPr/>
        <a:lstStyle/>
        <a:p>
          <a:endParaRPr lang="ru-RU"/>
        </a:p>
      </dgm:t>
    </dgm:pt>
    <dgm:pt modelId="{FA83FD89-706A-4EB8-AFD4-DB82C6F86EBB}" type="sibTrans" cxnId="{D8ED38BA-70A6-4DA1-AF11-3AC87F1B2DFF}">
      <dgm:prSet/>
      <dgm:spPr/>
      <dgm:t>
        <a:bodyPr/>
        <a:lstStyle/>
        <a:p>
          <a:endParaRPr lang="ru-RU"/>
        </a:p>
      </dgm:t>
    </dgm:pt>
    <dgm:pt modelId="{DF82EC1B-37DC-4192-9C23-72855532D569}">
      <dgm:prSet/>
      <dgm:spPr/>
      <dgm:t>
        <a:bodyPr/>
        <a:lstStyle/>
        <a:p>
          <a:pPr rtl="0"/>
          <a:r>
            <a:rPr lang="ru-RU" smtClean="0"/>
            <a:t>·       Форма договора и способы заключения договоров: заключение договора в форме единого документа, посредством обмена документами. Конклюдентные действия как способ формирования договорных отношений. Договоры присоединения. Типизация и унификация договоров. Разработка и утверждение форм</a:t>
          </a:r>
          <a:endParaRPr lang="ru-RU"/>
        </a:p>
      </dgm:t>
    </dgm:pt>
    <dgm:pt modelId="{30BACE40-BC4D-4809-AFC0-39AF80D672ED}" type="parTrans" cxnId="{B403DADA-B055-4729-9CC6-175640C7B382}">
      <dgm:prSet/>
      <dgm:spPr/>
      <dgm:t>
        <a:bodyPr/>
        <a:lstStyle/>
        <a:p>
          <a:endParaRPr lang="ru-RU"/>
        </a:p>
      </dgm:t>
    </dgm:pt>
    <dgm:pt modelId="{783D1FD2-2F02-4D3D-924D-C68120363BA8}" type="sibTrans" cxnId="{B403DADA-B055-4729-9CC6-175640C7B382}">
      <dgm:prSet/>
      <dgm:spPr/>
      <dgm:t>
        <a:bodyPr/>
        <a:lstStyle/>
        <a:p>
          <a:endParaRPr lang="ru-RU"/>
        </a:p>
      </dgm:t>
    </dgm:pt>
    <dgm:pt modelId="{A2B7F7D6-C3D3-42AF-8A77-7930CAC9C8B8}">
      <dgm:prSet/>
      <dgm:spPr/>
      <dgm:t>
        <a:bodyPr/>
        <a:lstStyle/>
        <a:p>
          <a:pPr rtl="0"/>
          <a:r>
            <a:rPr lang="ru-RU" smtClean="0"/>
            <a:t>·       Стороны договора. Специальная и исключительная правоспособность. Должная осмотрительность при заключении договоров</a:t>
          </a:r>
          <a:endParaRPr lang="ru-RU"/>
        </a:p>
      </dgm:t>
    </dgm:pt>
    <dgm:pt modelId="{C4137B70-E4FB-4BBC-B8BC-8EB00A1A32B0}" type="parTrans" cxnId="{4B2A3D0E-BEA9-4168-B8F1-8E835B03542A}">
      <dgm:prSet/>
      <dgm:spPr/>
      <dgm:t>
        <a:bodyPr/>
        <a:lstStyle/>
        <a:p>
          <a:endParaRPr lang="ru-RU"/>
        </a:p>
      </dgm:t>
    </dgm:pt>
    <dgm:pt modelId="{CA920576-774C-42D3-B5D7-6A736939E302}" type="sibTrans" cxnId="{4B2A3D0E-BEA9-4168-B8F1-8E835B03542A}">
      <dgm:prSet/>
      <dgm:spPr/>
      <dgm:t>
        <a:bodyPr/>
        <a:lstStyle/>
        <a:p>
          <a:endParaRPr lang="ru-RU"/>
        </a:p>
      </dgm:t>
    </dgm:pt>
    <dgm:pt modelId="{4236547A-31D8-49FA-A545-1083254463E7}" type="pres">
      <dgm:prSet presAssocID="{834CDA26-B744-41FD-B6F2-898A7883AF4E}" presName="linear" presStyleCnt="0">
        <dgm:presLayoutVars>
          <dgm:animLvl val="lvl"/>
          <dgm:resizeHandles val="exact"/>
        </dgm:presLayoutVars>
      </dgm:prSet>
      <dgm:spPr/>
      <dgm:t>
        <a:bodyPr/>
        <a:lstStyle/>
        <a:p>
          <a:endParaRPr lang="ru-RU"/>
        </a:p>
      </dgm:t>
    </dgm:pt>
    <dgm:pt modelId="{A183096B-2CF4-49D8-94A9-40EAD824C86C}" type="pres">
      <dgm:prSet presAssocID="{8EAB5AD4-10B0-4F5A-8464-87E89563C86B}" presName="parentText" presStyleLbl="node1" presStyleIdx="0" presStyleCnt="4">
        <dgm:presLayoutVars>
          <dgm:chMax val="0"/>
          <dgm:bulletEnabled val="1"/>
        </dgm:presLayoutVars>
      </dgm:prSet>
      <dgm:spPr/>
      <dgm:t>
        <a:bodyPr/>
        <a:lstStyle/>
        <a:p>
          <a:endParaRPr lang="ru-RU"/>
        </a:p>
      </dgm:t>
    </dgm:pt>
    <dgm:pt modelId="{2E29F4DC-3B54-4E6D-ADAE-28A482FC8938}" type="pres">
      <dgm:prSet presAssocID="{4217363D-EA06-45C8-9E7D-211E6307B48C}" presName="spacer" presStyleCnt="0"/>
      <dgm:spPr/>
    </dgm:pt>
    <dgm:pt modelId="{218A8893-0802-4045-9DE4-306EE31C1FC2}" type="pres">
      <dgm:prSet presAssocID="{D0E5B418-3B56-4E90-A637-2D586194F6C2}" presName="parentText" presStyleLbl="node1" presStyleIdx="1" presStyleCnt="4">
        <dgm:presLayoutVars>
          <dgm:chMax val="0"/>
          <dgm:bulletEnabled val="1"/>
        </dgm:presLayoutVars>
      </dgm:prSet>
      <dgm:spPr/>
      <dgm:t>
        <a:bodyPr/>
        <a:lstStyle/>
        <a:p>
          <a:endParaRPr lang="ru-RU"/>
        </a:p>
      </dgm:t>
    </dgm:pt>
    <dgm:pt modelId="{4C4A5AD9-8E93-43B0-A4F0-4711E7128C4D}" type="pres">
      <dgm:prSet presAssocID="{FA83FD89-706A-4EB8-AFD4-DB82C6F86EBB}" presName="spacer" presStyleCnt="0"/>
      <dgm:spPr/>
    </dgm:pt>
    <dgm:pt modelId="{05AF9E4C-43A2-4DC1-8881-27B565A0B3D0}" type="pres">
      <dgm:prSet presAssocID="{DF82EC1B-37DC-4192-9C23-72855532D569}" presName="parentText" presStyleLbl="node1" presStyleIdx="2" presStyleCnt="4">
        <dgm:presLayoutVars>
          <dgm:chMax val="0"/>
          <dgm:bulletEnabled val="1"/>
        </dgm:presLayoutVars>
      </dgm:prSet>
      <dgm:spPr/>
      <dgm:t>
        <a:bodyPr/>
        <a:lstStyle/>
        <a:p>
          <a:endParaRPr lang="ru-RU"/>
        </a:p>
      </dgm:t>
    </dgm:pt>
    <dgm:pt modelId="{DF875483-8BD4-4177-97CE-B71CB9E37F16}" type="pres">
      <dgm:prSet presAssocID="{783D1FD2-2F02-4D3D-924D-C68120363BA8}" presName="spacer" presStyleCnt="0"/>
      <dgm:spPr/>
    </dgm:pt>
    <dgm:pt modelId="{1412B7C3-4618-446D-A9ED-BDFB885AA67B}" type="pres">
      <dgm:prSet presAssocID="{A2B7F7D6-C3D3-42AF-8A77-7930CAC9C8B8}" presName="parentText" presStyleLbl="node1" presStyleIdx="3" presStyleCnt="4">
        <dgm:presLayoutVars>
          <dgm:chMax val="0"/>
          <dgm:bulletEnabled val="1"/>
        </dgm:presLayoutVars>
      </dgm:prSet>
      <dgm:spPr/>
      <dgm:t>
        <a:bodyPr/>
        <a:lstStyle/>
        <a:p>
          <a:endParaRPr lang="ru-RU"/>
        </a:p>
      </dgm:t>
    </dgm:pt>
  </dgm:ptLst>
  <dgm:cxnLst>
    <dgm:cxn modelId="{D8ED38BA-70A6-4DA1-AF11-3AC87F1B2DFF}" srcId="{834CDA26-B744-41FD-B6F2-898A7883AF4E}" destId="{D0E5B418-3B56-4E90-A637-2D586194F6C2}" srcOrd="1" destOrd="0" parTransId="{8C331CCC-5BDA-44EA-84D8-C14D137EBB23}" sibTransId="{FA83FD89-706A-4EB8-AFD4-DB82C6F86EBB}"/>
    <dgm:cxn modelId="{5453667C-D6E3-4BC7-A64B-34C9AEF36BC4}" type="presOf" srcId="{DF82EC1B-37DC-4192-9C23-72855532D569}" destId="{05AF9E4C-43A2-4DC1-8881-27B565A0B3D0}" srcOrd="0" destOrd="0" presId="urn:microsoft.com/office/officeart/2005/8/layout/vList2"/>
    <dgm:cxn modelId="{8C13EE9F-6FD4-4848-9B9C-7F7D7D11E8A4}" srcId="{834CDA26-B744-41FD-B6F2-898A7883AF4E}" destId="{8EAB5AD4-10B0-4F5A-8464-87E89563C86B}" srcOrd="0" destOrd="0" parTransId="{6389F19A-808B-4A2E-A7F6-1825EDADD9D1}" sibTransId="{4217363D-EA06-45C8-9E7D-211E6307B48C}"/>
    <dgm:cxn modelId="{B403DADA-B055-4729-9CC6-175640C7B382}" srcId="{834CDA26-B744-41FD-B6F2-898A7883AF4E}" destId="{DF82EC1B-37DC-4192-9C23-72855532D569}" srcOrd="2" destOrd="0" parTransId="{30BACE40-BC4D-4809-AFC0-39AF80D672ED}" sibTransId="{783D1FD2-2F02-4D3D-924D-C68120363BA8}"/>
    <dgm:cxn modelId="{16EC3FAE-CCCE-4565-A797-576385D013A2}" type="presOf" srcId="{A2B7F7D6-C3D3-42AF-8A77-7930CAC9C8B8}" destId="{1412B7C3-4618-446D-A9ED-BDFB885AA67B}" srcOrd="0" destOrd="0" presId="urn:microsoft.com/office/officeart/2005/8/layout/vList2"/>
    <dgm:cxn modelId="{B1D6D05A-6374-4D26-BF93-2FD6883BB273}" type="presOf" srcId="{8EAB5AD4-10B0-4F5A-8464-87E89563C86B}" destId="{A183096B-2CF4-49D8-94A9-40EAD824C86C}" srcOrd="0" destOrd="0" presId="urn:microsoft.com/office/officeart/2005/8/layout/vList2"/>
    <dgm:cxn modelId="{908C85C3-8D34-457F-9DCB-3E0C4EF6DCB3}" type="presOf" srcId="{834CDA26-B744-41FD-B6F2-898A7883AF4E}" destId="{4236547A-31D8-49FA-A545-1083254463E7}" srcOrd="0" destOrd="0" presId="urn:microsoft.com/office/officeart/2005/8/layout/vList2"/>
    <dgm:cxn modelId="{4B2A3D0E-BEA9-4168-B8F1-8E835B03542A}" srcId="{834CDA26-B744-41FD-B6F2-898A7883AF4E}" destId="{A2B7F7D6-C3D3-42AF-8A77-7930CAC9C8B8}" srcOrd="3" destOrd="0" parTransId="{C4137B70-E4FB-4BBC-B8BC-8EB00A1A32B0}" sibTransId="{CA920576-774C-42D3-B5D7-6A736939E302}"/>
    <dgm:cxn modelId="{DA29E3D7-5E00-4041-B7F7-30F959D8F2A9}" type="presOf" srcId="{D0E5B418-3B56-4E90-A637-2D586194F6C2}" destId="{218A8893-0802-4045-9DE4-306EE31C1FC2}" srcOrd="0" destOrd="0" presId="urn:microsoft.com/office/officeart/2005/8/layout/vList2"/>
    <dgm:cxn modelId="{4BCE308C-72AE-4321-89EB-EBC02C19C857}" type="presParOf" srcId="{4236547A-31D8-49FA-A545-1083254463E7}" destId="{A183096B-2CF4-49D8-94A9-40EAD824C86C}" srcOrd="0" destOrd="0" presId="urn:microsoft.com/office/officeart/2005/8/layout/vList2"/>
    <dgm:cxn modelId="{354FE3A7-E218-40CD-A387-5ED1533E8C29}" type="presParOf" srcId="{4236547A-31D8-49FA-A545-1083254463E7}" destId="{2E29F4DC-3B54-4E6D-ADAE-28A482FC8938}" srcOrd="1" destOrd="0" presId="urn:microsoft.com/office/officeart/2005/8/layout/vList2"/>
    <dgm:cxn modelId="{60291246-88C8-40FD-8168-2EDC9CB9B8CD}" type="presParOf" srcId="{4236547A-31D8-49FA-A545-1083254463E7}" destId="{218A8893-0802-4045-9DE4-306EE31C1FC2}" srcOrd="2" destOrd="0" presId="urn:microsoft.com/office/officeart/2005/8/layout/vList2"/>
    <dgm:cxn modelId="{EA99F5A0-7CF6-4F48-8F71-F413E1B38896}" type="presParOf" srcId="{4236547A-31D8-49FA-A545-1083254463E7}" destId="{4C4A5AD9-8E93-43B0-A4F0-4711E7128C4D}" srcOrd="3" destOrd="0" presId="urn:microsoft.com/office/officeart/2005/8/layout/vList2"/>
    <dgm:cxn modelId="{38DFABEB-2EFC-442E-8B44-F91B3FA02AF3}" type="presParOf" srcId="{4236547A-31D8-49FA-A545-1083254463E7}" destId="{05AF9E4C-43A2-4DC1-8881-27B565A0B3D0}" srcOrd="4" destOrd="0" presId="urn:microsoft.com/office/officeart/2005/8/layout/vList2"/>
    <dgm:cxn modelId="{C7948E6D-812B-4337-912C-7693677FF543}" type="presParOf" srcId="{4236547A-31D8-49FA-A545-1083254463E7}" destId="{DF875483-8BD4-4177-97CE-B71CB9E37F16}" srcOrd="5" destOrd="0" presId="urn:microsoft.com/office/officeart/2005/8/layout/vList2"/>
    <dgm:cxn modelId="{24F89B79-D6C6-4A60-B404-31BDC8257DF8}" type="presParOf" srcId="{4236547A-31D8-49FA-A545-1083254463E7}" destId="{1412B7C3-4618-446D-A9ED-BDFB885AA6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57860C-D510-4ECB-8959-4687081FEBF9}"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ru-RU"/>
        </a:p>
      </dgm:t>
    </dgm:pt>
    <dgm:pt modelId="{B32D45FD-A138-428F-B3C5-083DE9861049}">
      <dgm:prSet/>
      <dgm:spPr/>
      <dgm:t>
        <a:bodyPr/>
        <a:lstStyle/>
        <a:p>
          <a:pPr rtl="0"/>
          <a:r>
            <a:rPr lang="ru-RU" dirty="0" smtClean="0"/>
            <a:t>- одно лицо участвует в имуществе другого лица (организации), и доля такого участия составляет более 20%;</a:t>
          </a:r>
          <a:endParaRPr lang="ru-RU" dirty="0"/>
        </a:p>
      </dgm:t>
    </dgm:pt>
    <dgm:pt modelId="{8BF9F7D9-A0E7-4517-B244-FE3E8CCD9DFC}" type="parTrans" cxnId="{E3FE8734-AFF2-4A9C-B269-AA9CD7651435}">
      <dgm:prSet/>
      <dgm:spPr/>
      <dgm:t>
        <a:bodyPr/>
        <a:lstStyle/>
        <a:p>
          <a:endParaRPr lang="ru-RU"/>
        </a:p>
      </dgm:t>
    </dgm:pt>
    <dgm:pt modelId="{573B4E49-E2BE-4745-A658-D139EE6BB793}" type="sibTrans" cxnId="{E3FE8734-AFF2-4A9C-B269-AA9CD7651435}">
      <dgm:prSet/>
      <dgm:spPr/>
      <dgm:t>
        <a:bodyPr/>
        <a:lstStyle/>
        <a:p>
          <a:endParaRPr lang="ru-RU"/>
        </a:p>
      </dgm:t>
    </dgm:pt>
    <dgm:pt modelId="{9ADD7620-7D09-4D87-A475-3A09A1B4F290}">
      <dgm:prSet/>
      <dgm:spPr/>
      <dgm:t>
        <a:bodyPr/>
        <a:lstStyle/>
        <a:p>
          <a:pPr rtl="0"/>
          <a:r>
            <a:rPr lang="ru-RU" dirty="0" smtClean="0"/>
            <a:t>- одно физическое лицо подчиняется другому физическому лицу по должностному положению;</a:t>
          </a:r>
          <a:endParaRPr lang="ru-RU" dirty="0"/>
        </a:p>
      </dgm:t>
    </dgm:pt>
    <dgm:pt modelId="{72A471C0-90C0-477E-BACD-A8CBD998A4C6}" type="parTrans" cxnId="{7C4843C3-B8C8-4ADF-83F4-5C167C0C7C43}">
      <dgm:prSet/>
      <dgm:spPr/>
      <dgm:t>
        <a:bodyPr/>
        <a:lstStyle/>
        <a:p>
          <a:endParaRPr lang="ru-RU"/>
        </a:p>
      </dgm:t>
    </dgm:pt>
    <dgm:pt modelId="{9D07A57B-560B-4B4F-ABEB-FFA51DE17D79}" type="sibTrans" cxnId="{7C4843C3-B8C8-4ADF-83F4-5C167C0C7C43}">
      <dgm:prSet/>
      <dgm:spPr/>
      <dgm:t>
        <a:bodyPr/>
        <a:lstStyle/>
        <a:p>
          <a:endParaRPr lang="ru-RU"/>
        </a:p>
      </dgm:t>
    </dgm:pt>
    <dgm:pt modelId="{24BA16C9-9D29-45C7-987D-606BF3740782}">
      <dgm:prSet/>
      <dgm:spPr/>
      <dgm:t>
        <a:bodyPr/>
        <a:lstStyle/>
        <a:p>
          <a:pPr rtl="0"/>
          <a:r>
            <a:rPr lang="ru-RU" dirty="0" smtClean="0"/>
            <a:t>- лица состоят в соответствии с семейным законодательством Российской Федерации в брачных отношениях, отношениях родства или свойства, усыновителя и усыновленного, а также попечителя и опекаемого</a:t>
          </a:r>
          <a:endParaRPr lang="ru-RU" dirty="0"/>
        </a:p>
      </dgm:t>
    </dgm:pt>
    <dgm:pt modelId="{F26CDCA6-EF76-4AD9-8647-1DDB3B3CC8E0}" type="parTrans" cxnId="{16C0D6F2-7FCA-4DD8-90F1-79E892ACD78C}">
      <dgm:prSet/>
      <dgm:spPr/>
      <dgm:t>
        <a:bodyPr/>
        <a:lstStyle/>
        <a:p>
          <a:endParaRPr lang="ru-RU"/>
        </a:p>
      </dgm:t>
    </dgm:pt>
    <dgm:pt modelId="{1EC71C89-5CCA-4761-B6DD-973C837DDD3F}" type="sibTrans" cxnId="{16C0D6F2-7FCA-4DD8-90F1-79E892ACD78C}">
      <dgm:prSet/>
      <dgm:spPr/>
      <dgm:t>
        <a:bodyPr/>
        <a:lstStyle/>
        <a:p>
          <a:endParaRPr lang="ru-RU"/>
        </a:p>
      </dgm:t>
    </dgm:pt>
    <dgm:pt modelId="{DBA2EADE-F918-48EB-9A9A-262F1FDEDF57}" type="pres">
      <dgm:prSet presAssocID="{2157860C-D510-4ECB-8959-4687081FEBF9}" presName="linear" presStyleCnt="0">
        <dgm:presLayoutVars>
          <dgm:animLvl val="lvl"/>
          <dgm:resizeHandles val="exact"/>
        </dgm:presLayoutVars>
      </dgm:prSet>
      <dgm:spPr/>
      <dgm:t>
        <a:bodyPr/>
        <a:lstStyle/>
        <a:p>
          <a:endParaRPr lang="ru-RU"/>
        </a:p>
      </dgm:t>
    </dgm:pt>
    <dgm:pt modelId="{FE7DD20D-C0C3-4A1C-ACDE-8D449AF21BA4}" type="pres">
      <dgm:prSet presAssocID="{B32D45FD-A138-428F-B3C5-083DE9861049}" presName="parentText" presStyleLbl="node1" presStyleIdx="0" presStyleCnt="3">
        <dgm:presLayoutVars>
          <dgm:chMax val="0"/>
          <dgm:bulletEnabled val="1"/>
        </dgm:presLayoutVars>
      </dgm:prSet>
      <dgm:spPr/>
      <dgm:t>
        <a:bodyPr/>
        <a:lstStyle/>
        <a:p>
          <a:endParaRPr lang="ru-RU"/>
        </a:p>
      </dgm:t>
    </dgm:pt>
    <dgm:pt modelId="{13E9C3D8-7265-4F8F-926B-5EDDD629E8E1}" type="pres">
      <dgm:prSet presAssocID="{573B4E49-E2BE-4745-A658-D139EE6BB793}" presName="spacer" presStyleCnt="0"/>
      <dgm:spPr/>
    </dgm:pt>
    <dgm:pt modelId="{3B769383-16C9-452A-88EA-0CD900751EC3}" type="pres">
      <dgm:prSet presAssocID="{9ADD7620-7D09-4D87-A475-3A09A1B4F290}" presName="parentText" presStyleLbl="node1" presStyleIdx="1" presStyleCnt="3">
        <dgm:presLayoutVars>
          <dgm:chMax val="0"/>
          <dgm:bulletEnabled val="1"/>
        </dgm:presLayoutVars>
      </dgm:prSet>
      <dgm:spPr/>
      <dgm:t>
        <a:bodyPr/>
        <a:lstStyle/>
        <a:p>
          <a:endParaRPr lang="ru-RU"/>
        </a:p>
      </dgm:t>
    </dgm:pt>
    <dgm:pt modelId="{FCDCE02D-6FF0-4FC3-9425-8AFF14B810B0}" type="pres">
      <dgm:prSet presAssocID="{9D07A57B-560B-4B4F-ABEB-FFA51DE17D79}" presName="spacer" presStyleCnt="0"/>
      <dgm:spPr/>
    </dgm:pt>
    <dgm:pt modelId="{BFF94C29-C40C-418F-9A6C-1DF4456B341E}" type="pres">
      <dgm:prSet presAssocID="{24BA16C9-9D29-45C7-987D-606BF3740782}" presName="parentText" presStyleLbl="node1" presStyleIdx="2" presStyleCnt="3">
        <dgm:presLayoutVars>
          <dgm:chMax val="0"/>
          <dgm:bulletEnabled val="1"/>
        </dgm:presLayoutVars>
      </dgm:prSet>
      <dgm:spPr/>
      <dgm:t>
        <a:bodyPr/>
        <a:lstStyle/>
        <a:p>
          <a:endParaRPr lang="ru-RU"/>
        </a:p>
      </dgm:t>
    </dgm:pt>
  </dgm:ptLst>
  <dgm:cxnLst>
    <dgm:cxn modelId="{E3FE8734-AFF2-4A9C-B269-AA9CD7651435}" srcId="{2157860C-D510-4ECB-8959-4687081FEBF9}" destId="{B32D45FD-A138-428F-B3C5-083DE9861049}" srcOrd="0" destOrd="0" parTransId="{8BF9F7D9-A0E7-4517-B244-FE3E8CCD9DFC}" sibTransId="{573B4E49-E2BE-4745-A658-D139EE6BB793}"/>
    <dgm:cxn modelId="{16C0D6F2-7FCA-4DD8-90F1-79E892ACD78C}" srcId="{2157860C-D510-4ECB-8959-4687081FEBF9}" destId="{24BA16C9-9D29-45C7-987D-606BF3740782}" srcOrd="2" destOrd="0" parTransId="{F26CDCA6-EF76-4AD9-8647-1DDB3B3CC8E0}" sibTransId="{1EC71C89-5CCA-4761-B6DD-973C837DDD3F}"/>
    <dgm:cxn modelId="{9BB3AA9A-4173-411D-A900-9B88B521E65F}" type="presOf" srcId="{24BA16C9-9D29-45C7-987D-606BF3740782}" destId="{BFF94C29-C40C-418F-9A6C-1DF4456B341E}" srcOrd="0" destOrd="0" presId="urn:microsoft.com/office/officeart/2005/8/layout/vList2"/>
    <dgm:cxn modelId="{FC849823-7E12-4C20-9658-AE79ED43E6DD}" type="presOf" srcId="{B32D45FD-A138-428F-B3C5-083DE9861049}" destId="{FE7DD20D-C0C3-4A1C-ACDE-8D449AF21BA4}" srcOrd="0" destOrd="0" presId="urn:microsoft.com/office/officeart/2005/8/layout/vList2"/>
    <dgm:cxn modelId="{3680B402-C909-4898-ACA3-79FCE6AB24BC}" type="presOf" srcId="{9ADD7620-7D09-4D87-A475-3A09A1B4F290}" destId="{3B769383-16C9-452A-88EA-0CD900751EC3}" srcOrd="0" destOrd="0" presId="urn:microsoft.com/office/officeart/2005/8/layout/vList2"/>
    <dgm:cxn modelId="{321ED5AF-9B82-462A-8D66-8532D717217F}" type="presOf" srcId="{2157860C-D510-4ECB-8959-4687081FEBF9}" destId="{DBA2EADE-F918-48EB-9A9A-262F1FDEDF57}" srcOrd="0" destOrd="0" presId="urn:microsoft.com/office/officeart/2005/8/layout/vList2"/>
    <dgm:cxn modelId="{7C4843C3-B8C8-4ADF-83F4-5C167C0C7C43}" srcId="{2157860C-D510-4ECB-8959-4687081FEBF9}" destId="{9ADD7620-7D09-4D87-A475-3A09A1B4F290}" srcOrd="1" destOrd="0" parTransId="{72A471C0-90C0-477E-BACD-A8CBD998A4C6}" sibTransId="{9D07A57B-560B-4B4F-ABEB-FFA51DE17D79}"/>
    <dgm:cxn modelId="{8200259D-F4E0-437C-A992-1BB8651D588E}" type="presParOf" srcId="{DBA2EADE-F918-48EB-9A9A-262F1FDEDF57}" destId="{FE7DD20D-C0C3-4A1C-ACDE-8D449AF21BA4}" srcOrd="0" destOrd="0" presId="urn:microsoft.com/office/officeart/2005/8/layout/vList2"/>
    <dgm:cxn modelId="{D09B8232-C909-4CF5-B9B5-457C89C19F9F}" type="presParOf" srcId="{DBA2EADE-F918-48EB-9A9A-262F1FDEDF57}" destId="{13E9C3D8-7265-4F8F-926B-5EDDD629E8E1}" srcOrd="1" destOrd="0" presId="urn:microsoft.com/office/officeart/2005/8/layout/vList2"/>
    <dgm:cxn modelId="{2B00460E-E090-4D01-AEF8-5ECDCAE79CA5}" type="presParOf" srcId="{DBA2EADE-F918-48EB-9A9A-262F1FDEDF57}" destId="{3B769383-16C9-452A-88EA-0CD900751EC3}" srcOrd="2" destOrd="0" presId="urn:microsoft.com/office/officeart/2005/8/layout/vList2"/>
    <dgm:cxn modelId="{C674D0A7-2C24-4288-B3A2-27F8C05A3FD8}" type="presParOf" srcId="{DBA2EADE-F918-48EB-9A9A-262F1FDEDF57}" destId="{FCDCE02D-6FF0-4FC3-9425-8AFF14B810B0}" srcOrd="3" destOrd="0" presId="urn:microsoft.com/office/officeart/2005/8/layout/vList2"/>
    <dgm:cxn modelId="{4E1275AF-5E4E-4EEE-9707-9B51E3C3F086}" type="presParOf" srcId="{DBA2EADE-F918-48EB-9A9A-262F1FDEDF57}" destId="{BFF94C29-C40C-418F-9A6C-1DF4456B34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E41F-265B-452A-B474-1CD42DF746E4}">
      <dsp:nvSpPr>
        <dsp:cNvPr id="0" name=""/>
        <dsp:cNvSpPr/>
      </dsp:nvSpPr>
      <dsp:spPr>
        <a:xfrm>
          <a:off x="0" y="130582"/>
          <a:ext cx="9644743" cy="5703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приобретение продукции или валюты в автоматах;</a:t>
          </a:r>
          <a:endParaRPr lang="ru-RU" sz="1500" kern="1200"/>
        </a:p>
      </dsp:txBody>
      <dsp:txXfrm>
        <a:off x="27843" y="158425"/>
        <a:ext cx="9589057" cy="514689"/>
      </dsp:txXfrm>
    </dsp:sp>
    <dsp:sp modelId="{4B46835F-37A9-470B-905E-CDA2E10594B8}">
      <dsp:nvSpPr>
        <dsp:cNvPr id="0" name=""/>
        <dsp:cNvSpPr/>
      </dsp:nvSpPr>
      <dsp:spPr>
        <a:xfrm>
          <a:off x="0" y="744157"/>
          <a:ext cx="9644743" cy="570375"/>
        </a:xfrm>
        <a:prstGeom prst="roundRect">
          <a:avLst/>
        </a:prstGeom>
        <a:solidFill>
          <a:schemeClr val="accent3">
            <a:hueOff val="0"/>
            <a:satOff val="0"/>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покупки в супермаркетах в зоне самообслуживания;</a:t>
          </a:r>
          <a:endParaRPr lang="ru-RU" sz="1500" kern="1200"/>
        </a:p>
      </dsp:txBody>
      <dsp:txXfrm>
        <a:off x="27843" y="772000"/>
        <a:ext cx="9589057" cy="514689"/>
      </dsp:txXfrm>
    </dsp:sp>
    <dsp:sp modelId="{F83786E7-358B-4FEB-B298-C7D87F4F8F03}">
      <dsp:nvSpPr>
        <dsp:cNvPr id="0" name=""/>
        <dsp:cNvSpPr/>
      </dsp:nvSpPr>
      <dsp:spPr>
        <a:xfrm>
          <a:off x="0" y="1357732"/>
          <a:ext cx="9644743" cy="570375"/>
        </a:xfrm>
        <a:prstGeom prst="roundRect">
          <a:avLst/>
        </a:prstGeom>
        <a:solidFill>
          <a:schemeClr val="accent3">
            <a:hueOff val="0"/>
            <a:satOff val="0"/>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оплата проезда в общественном транспорте;</a:t>
          </a:r>
          <a:endParaRPr lang="ru-RU" sz="1500" kern="1200"/>
        </a:p>
      </dsp:txBody>
      <dsp:txXfrm>
        <a:off x="27843" y="1385575"/>
        <a:ext cx="9589057" cy="514689"/>
      </dsp:txXfrm>
    </dsp:sp>
    <dsp:sp modelId="{E84ABCE8-21E4-4E51-BBCF-89A9E5446D2D}">
      <dsp:nvSpPr>
        <dsp:cNvPr id="0" name=""/>
        <dsp:cNvSpPr/>
      </dsp:nvSpPr>
      <dsp:spPr>
        <a:xfrm>
          <a:off x="0" y="1971308"/>
          <a:ext cx="9644743" cy="570375"/>
        </a:xfrm>
        <a:prstGeom prst="roundRect">
          <a:avLst/>
        </a:prstGeom>
        <a:solidFill>
          <a:schemeClr val="accent3">
            <a:hueOff val="0"/>
            <a:satOff val="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дарственная посредством символического вручения ключей или прав (оценочная стоимость вручаемого имущества до 10 тыс. руб.);</a:t>
          </a:r>
          <a:endParaRPr lang="ru-RU" sz="1500" kern="1200"/>
        </a:p>
      </dsp:txBody>
      <dsp:txXfrm>
        <a:off x="27843" y="1999151"/>
        <a:ext cx="9589057" cy="514689"/>
      </dsp:txXfrm>
    </dsp:sp>
    <dsp:sp modelId="{171BD3C6-AE2A-455F-A256-75190AF409F2}">
      <dsp:nvSpPr>
        <dsp:cNvPr id="0" name=""/>
        <dsp:cNvSpPr/>
      </dsp:nvSpPr>
      <dsp:spPr>
        <a:xfrm>
          <a:off x="0" y="2584883"/>
          <a:ext cx="9644743" cy="570375"/>
        </a:xfrm>
        <a:prstGeom prst="roundRect">
          <a:avLst/>
        </a:prstGeom>
        <a:solidFill>
          <a:schemeClr val="accent3">
            <a:hueOff val="0"/>
            <a:satOff val="0"/>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фактическое вступление в права наследования;</a:t>
          </a:r>
          <a:endParaRPr lang="ru-RU" sz="1500" kern="1200"/>
        </a:p>
      </dsp:txBody>
      <dsp:txXfrm>
        <a:off x="27843" y="2612726"/>
        <a:ext cx="9589057" cy="514689"/>
      </dsp:txXfrm>
    </dsp:sp>
    <dsp:sp modelId="{A97188C9-CC29-4FA6-8106-9BDF2E426528}">
      <dsp:nvSpPr>
        <dsp:cNvPr id="0" name=""/>
        <dsp:cNvSpPr/>
      </dsp:nvSpPr>
      <dsp:spPr>
        <a:xfrm>
          <a:off x="0" y="3198458"/>
          <a:ext cx="9644743" cy="570375"/>
        </a:xfrm>
        <a:prstGeom prst="roundRect">
          <a:avLst/>
        </a:prstGeom>
        <a:solidFill>
          <a:schemeClr val="accent3">
            <a:hueOff val="0"/>
            <a:satOff val="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согласие на сотрудничество с интернет-магазином путем клика по соответствующему полю;</a:t>
          </a:r>
          <a:endParaRPr lang="ru-RU" sz="1500" kern="1200"/>
        </a:p>
      </dsp:txBody>
      <dsp:txXfrm>
        <a:off x="27843" y="3226301"/>
        <a:ext cx="9589057" cy="514689"/>
      </dsp:txXfrm>
    </dsp:sp>
    <dsp:sp modelId="{EE25B35D-6868-4199-B113-B9DA885A00FA}">
      <dsp:nvSpPr>
        <dsp:cNvPr id="0" name=""/>
        <dsp:cNvSpPr/>
      </dsp:nvSpPr>
      <dsp:spPr>
        <a:xfrm>
          <a:off x="0" y="3812033"/>
          <a:ext cx="9644743" cy="570375"/>
        </a:xfrm>
        <a:prstGeom prst="roundRect">
          <a:avLst/>
        </a:prstGeom>
        <a:solidFill>
          <a:schemeClr val="accent3">
            <a:hueOff val="0"/>
            <a:satOff val="0"/>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оплата услуг без составления договора.</a:t>
          </a:r>
          <a:endParaRPr lang="ru-RU" sz="1500" kern="1200"/>
        </a:p>
      </dsp:txBody>
      <dsp:txXfrm>
        <a:off x="27843" y="3839876"/>
        <a:ext cx="9589057" cy="5146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704B1-105B-4E26-BA4D-E82BA4011B98}">
      <dsp:nvSpPr>
        <dsp:cNvPr id="0" name=""/>
        <dsp:cNvSpPr/>
      </dsp:nvSpPr>
      <dsp:spPr>
        <a:xfrm>
          <a:off x="0" y="97882"/>
          <a:ext cx="9144000" cy="16965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1. Организации признаются взаимозависимыми, если одна из них прямо и (или) косвенно участвует в другой и доля такого участия составляет более 25% (ранее достаточно было 20%).</a:t>
          </a:r>
          <a:endParaRPr lang="ru-RU" sz="2500" kern="1200" dirty="0"/>
        </a:p>
      </dsp:txBody>
      <dsp:txXfrm>
        <a:off x="82816" y="180698"/>
        <a:ext cx="8978368" cy="1530868"/>
      </dsp:txXfrm>
    </dsp:sp>
    <dsp:sp modelId="{265950D9-D744-4554-8E90-F1232439D3A7}">
      <dsp:nvSpPr>
        <dsp:cNvPr id="0" name=""/>
        <dsp:cNvSpPr/>
      </dsp:nvSpPr>
      <dsp:spPr>
        <a:xfrm>
          <a:off x="0" y="1866382"/>
          <a:ext cx="9144000" cy="16965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2. Организации могут быть признаны взаимозависимыми, если у них есть общие учредители. </a:t>
          </a:r>
          <a:endParaRPr lang="ru-RU" sz="2500" kern="1200" dirty="0"/>
        </a:p>
      </dsp:txBody>
      <dsp:txXfrm>
        <a:off x="82816" y="1949198"/>
        <a:ext cx="8978368" cy="1530868"/>
      </dsp:txXfrm>
    </dsp:sp>
    <dsp:sp modelId="{64B13712-52B8-4FEA-9AB1-5249DE5A0AF1}">
      <dsp:nvSpPr>
        <dsp:cNvPr id="0" name=""/>
        <dsp:cNvSpPr/>
      </dsp:nvSpPr>
      <dsp:spPr>
        <a:xfrm>
          <a:off x="0" y="3634882"/>
          <a:ext cx="9144000" cy="16965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3. Если в организациях совпадают лица, осуществляющие функции управления ими, такие юридические лица являются взаимозависимыми.</a:t>
          </a:r>
          <a:endParaRPr lang="ru-RU" sz="2500" kern="1200" dirty="0"/>
        </a:p>
      </dsp:txBody>
      <dsp:txXfrm>
        <a:off x="82816" y="3717698"/>
        <a:ext cx="8978368" cy="15308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F96CD-5B47-40D4-8945-47E820314449}">
      <dsp:nvSpPr>
        <dsp:cNvPr id="0" name=""/>
        <dsp:cNvSpPr/>
      </dsp:nvSpPr>
      <dsp:spPr>
        <a:xfrm>
          <a:off x="0" y="94140"/>
          <a:ext cx="7620000" cy="20566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 если одно физическое лицо подчиняется другому физическому лицу по должностному положению;</a:t>
          </a:r>
          <a:endParaRPr lang="ru-RU" sz="2500" kern="1200" dirty="0"/>
        </a:p>
      </dsp:txBody>
      <dsp:txXfrm>
        <a:off x="100397" y="194537"/>
        <a:ext cx="7419206" cy="1855846"/>
      </dsp:txXfrm>
    </dsp:sp>
    <dsp:sp modelId="{F9439624-0BDE-4F01-8751-D6C5877EDF81}">
      <dsp:nvSpPr>
        <dsp:cNvPr id="0" name=""/>
        <dsp:cNvSpPr/>
      </dsp:nvSpPr>
      <dsp:spPr>
        <a:xfrm>
          <a:off x="0" y="2222781"/>
          <a:ext cx="7620000" cy="20566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 физическое лицо по отношению к его супругу (супруге), родителям (в т.ч. усыновителям), детям (в т.ч. усыновленным), полнородным и </a:t>
          </a:r>
          <a:r>
            <a:rPr lang="ru-RU" sz="2500" kern="1200" dirty="0" err="1" smtClean="0"/>
            <a:t>неполнородным</a:t>
          </a:r>
          <a:r>
            <a:rPr lang="ru-RU" sz="2500" kern="1200" dirty="0" smtClean="0"/>
            <a:t> братьям и сестрам, опекунам (попечителям) или подопечному.</a:t>
          </a:r>
          <a:endParaRPr lang="ru-RU" sz="2500" kern="1200" dirty="0"/>
        </a:p>
      </dsp:txBody>
      <dsp:txXfrm>
        <a:off x="100397" y="2323178"/>
        <a:ext cx="7419206" cy="18558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779C3-52EE-45E3-9EF6-0E8D2C924C42}">
      <dsp:nvSpPr>
        <dsp:cNvPr id="0" name=""/>
        <dsp:cNvSpPr/>
      </dsp:nvSpPr>
      <dsp:spPr>
        <a:xfrm>
          <a:off x="0" y="389178"/>
          <a:ext cx="9905999" cy="9934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Дата и место составления.</a:t>
          </a:r>
          <a:endParaRPr lang="ru-RU" sz="1900" kern="1200"/>
        </a:p>
      </dsp:txBody>
      <dsp:txXfrm>
        <a:off x="48494" y="437672"/>
        <a:ext cx="9809011" cy="896415"/>
      </dsp:txXfrm>
    </dsp:sp>
    <dsp:sp modelId="{B4FCF376-1E48-43EB-8519-B45F3C19A9F8}">
      <dsp:nvSpPr>
        <dsp:cNvPr id="0" name=""/>
        <dsp:cNvSpPr/>
      </dsp:nvSpPr>
      <dsp:spPr>
        <a:xfrm>
          <a:off x="0" y="1437301"/>
          <a:ext cx="9905999" cy="9934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Номер. Используеться для определения документа. При оформлении приложений в них указываються номер и дата договора.</a:t>
          </a:r>
          <a:endParaRPr lang="ru-RU" sz="1900" kern="1200"/>
        </a:p>
      </dsp:txBody>
      <dsp:txXfrm>
        <a:off x="48494" y="1485795"/>
        <a:ext cx="9809011" cy="896415"/>
      </dsp:txXfrm>
    </dsp:sp>
    <dsp:sp modelId="{0C2E4075-0E3B-4C83-8020-488A06D36E47}">
      <dsp:nvSpPr>
        <dsp:cNvPr id="0" name=""/>
        <dsp:cNvSpPr/>
      </dsp:nvSpPr>
      <dsp:spPr>
        <a:xfrm>
          <a:off x="0" y="2485424"/>
          <a:ext cx="9905999" cy="9934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Реквизиты сторон. Тут перечисляются основные данные участников: наименование организации, ФИО, адреса регистрации, нахождения и проживания, номера телефонов, дата рождения и т.д.</a:t>
          </a:r>
          <a:endParaRPr lang="ru-RU" sz="1900" kern="1200"/>
        </a:p>
      </dsp:txBody>
      <dsp:txXfrm>
        <a:off x="48494" y="2533918"/>
        <a:ext cx="9809011" cy="896415"/>
      </dsp:txXfrm>
    </dsp:sp>
    <dsp:sp modelId="{DE2E2BBD-BB98-4CD6-9138-C64D7D8F088C}">
      <dsp:nvSpPr>
        <dsp:cNvPr id="0" name=""/>
        <dsp:cNvSpPr/>
      </dsp:nvSpPr>
      <dsp:spPr>
        <a:xfrm>
          <a:off x="0" y="3533547"/>
          <a:ext cx="9905999" cy="9934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Предмет — одно из самых главных условий. То, о чем договариваются участники. Как правило, это предоставление чего-либо. Например, услуги, денежных средств, вещей, поручительства, результатов разработки проекта и т. д.</a:t>
          </a:r>
          <a:endParaRPr lang="ru-RU" sz="1900" kern="1200"/>
        </a:p>
      </dsp:txBody>
      <dsp:txXfrm>
        <a:off x="48494" y="3582041"/>
        <a:ext cx="9809011" cy="8964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779C3-52EE-45E3-9EF6-0E8D2C924C42}">
      <dsp:nvSpPr>
        <dsp:cNvPr id="0" name=""/>
        <dsp:cNvSpPr/>
      </dsp:nvSpPr>
      <dsp:spPr>
        <a:xfrm>
          <a:off x="0" y="230294"/>
          <a:ext cx="9905999" cy="107932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Права и обязанности. В этом пункте разъясняется, на что имеют право участники, и какие обязательства они берут на себя. К примеру, право досрочного погашения займа без начисления процентов. Или обязательство хранения залога в целости и сохранности залогодержателем.</a:t>
          </a:r>
          <a:endParaRPr lang="ru-RU" sz="1600" kern="1200" dirty="0"/>
        </a:p>
      </dsp:txBody>
      <dsp:txXfrm>
        <a:off x="52688" y="282982"/>
        <a:ext cx="9800623" cy="973949"/>
      </dsp:txXfrm>
    </dsp:sp>
    <dsp:sp modelId="{DF4D0F3D-F772-4B67-9F10-145348EA3D97}">
      <dsp:nvSpPr>
        <dsp:cNvPr id="0" name=""/>
        <dsp:cNvSpPr/>
      </dsp:nvSpPr>
      <dsp:spPr>
        <a:xfrm>
          <a:off x="0" y="1355699"/>
          <a:ext cx="9905999" cy="107932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Срок действия. Здесь указывается срок, в течение которого должны выполниться все оговоренные условия. Впрочем, бывают и бессрочные сделки. Например, по займам (в них возврат принятых средств должен быть осуществлен в течение 30 дней с момента востребования заимодавцем). Или соглашение будет в силе до наступления какого-нибудь события (полное погашение задолженности).</a:t>
          </a:r>
          <a:endParaRPr lang="ru-RU" sz="1600" kern="1200" dirty="0"/>
        </a:p>
      </dsp:txBody>
      <dsp:txXfrm>
        <a:off x="52688" y="1408387"/>
        <a:ext cx="9800623" cy="973949"/>
      </dsp:txXfrm>
    </dsp:sp>
    <dsp:sp modelId="{1FA8AC41-A39F-413C-9D55-A9E70B5D1820}">
      <dsp:nvSpPr>
        <dsp:cNvPr id="0" name=""/>
        <dsp:cNvSpPr/>
      </dsp:nvSpPr>
      <dsp:spPr>
        <a:xfrm>
          <a:off x="0" y="2481104"/>
          <a:ext cx="9905999" cy="107932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Форс-мажор. Здесь указывается, какие действия должны предпринять стороны и каковы последствия наступления непредвиденных обстоятельств.</a:t>
          </a:r>
          <a:endParaRPr lang="ru-RU" sz="1600" kern="1200" dirty="0"/>
        </a:p>
      </dsp:txBody>
      <dsp:txXfrm>
        <a:off x="52688" y="2533792"/>
        <a:ext cx="9800623" cy="973949"/>
      </dsp:txXfrm>
    </dsp:sp>
    <dsp:sp modelId="{DAAECCC6-4DE7-4393-8F45-1AD4B726D7E4}">
      <dsp:nvSpPr>
        <dsp:cNvPr id="0" name=""/>
        <dsp:cNvSpPr/>
      </dsp:nvSpPr>
      <dsp:spPr>
        <a:xfrm>
          <a:off x="0" y="3606509"/>
          <a:ext cx="9905999" cy="107932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Приложения. </a:t>
          </a:r>
          <a:endParaRPr lang="ru-RU" sz="1600" kern="1200" dirty="0"/>
        </a:p>
      </dsp:txBody>
      <dsp:txXfrm>
        <a:off x="52688" y="3659197"/>
        <a:ext cx="9800623" cy="9739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6E28-379C-4D84-8A05-4C0E39992494}">
      <dsp:nvSpPr>
        <dsp:cNvPr id="0" name=""/>
        <dsp:cNvSpPr/>
      </dsp:nvSpPr>
      <dsp:spPr>
        <a:xfrm>
          <a:off x="0" y="38081"/>
          <a:ext cx="9905999" cy="111486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документы для заключения сделки не готовы или готовы частично и на их подготовку требуется дополнительное время. </a:t>
          </a:r>
          <a:endParaRPr lang="ru-RU" sz="2100" kern="1200"/>
        </a:p>
      </dsp:txBody>
      <dsp:txXfrm>
        <a:off x="54423" y="92504"/>
        <a:ext cx="9797153" cy="1006017"/>
      </dsp:txXfrm>
    </dsp:sp>
    <dsp:sp modelId="{073E4DB3-D1D8-4262-A125-51B49440F2C7}">
      <dsp:nvSpPr>
        <dsp:cNvPr id="0" name=""/>
        <dsp:cNvSpPr/>
      </dsp:nvSpPr>
      <dsp:spPr>
        <a:xfrm>
          <a:off x="0" y="1213425"/>
          <a:ext cx="9905999" cy="111486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перед подписанием основного договора необходимо выполнить некоторые дополнительные действия (например, получить разрешение государственных органов). </a:t>
          </a:r>
          <a:endParaRPr lang="ru-RU" sz="2100" kern="1200"/>
        </a:p>
      </dsp:txBody>
      <dsp:txXfrm>
        <a:off x="54423" y="1267848"/>
        <a:ext cx="9797153" cy="1006017"/>
      </dsp:txXfrm>
    </dsp:sp>
    <dsp:sp modelId="{C7A8C421-4A64-4553-9263-549E52A8E151}">
      <dsp:nvSpPr>
        <dsp:cNvPr id="0" name=""/>
        <dsp:cNvSpPr/>
      </dsp:nvSpPr>
      <dsp:spPr>
        <a:xfrm>
          <a:off x="0" y="2388768"/>
          <a:ext cx="9905999" cy="111486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осуществляется процесс наследования. При этом одна из сторон сделки дожидается вступления своих законных прав в силу. </a:t>
          </a:r>
          <a:endParaRPr lang="ru-RU" sz="2100" kern="1200"/>
        </a:p>
      </dsp:txBody>
      <dsp:txXfrm>
        <a:off x="54423" y="2443191"/>
        <a:ext cx="9797153" cy="10060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6E28-379C-4D84-8A05-4C0E39992494}">
      <dsp:nvSpPr>
        <dsp:cNvPr id="0" name=""/>
        <dsp:cNvSpPr/>
      </dsp:nvSpPr>
      <dsp:spPr>
        <a:xfrm>
          <a:off x="0" y="38356"/>
          <a:ext cx="9905999" cy="16965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0" i="0" kern="1200" dirty="0" smtClean="0"/>
            <a:t>операции по передаче имущества, выполнении работ, оказании услуг по основному договору не могут быть реализованы в полной мере в данный момент. Например, одной из сторон необходимо собрать необходимую сумму денежных средств. </a:t>
          </a:r>
          <a:endParaRPr lang="ru-RU" sz="2500" kern="1200" dirty="0"/>
        </a:p>
      </dsp:txBody>
      <dsp:txXfrm>
        <a:off x="82816" y="121172"/>
        <a:ext cx="9740367" cy="1530868"/>
      </dsp:txXfrm>
    </dsp:sp>
    <dsp:sp modelId="{494FE150-4DDE-4CD1-B4BB-8141F274A48C}">
      <dsp:nvSpPr>
        <dsp:cNvPr id="0" name=""/>
        <dsp:cNvSpPr/>
      </dsp:nvSpPr>
      <dsp:spPr>
        <a:xfrm>
          <a:off x="0" y="1806857"/>
          <a:ext cx="9905999" cy="16965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b="0" i="0" kern="1200" dirty="0" smtClean="0"/>
            <a:t>один участник отношений не имеет достаточного количества времени для заключения окончательной сделки в данный момент (например, участник сделки находится в командировке).</a:t>
          </a:r>
          <a:endParaRPr lang="ru-RU" sz="2500" b="0" i="0" kern="1200" dirty="0"/>
        </a:p>
      </dsp:txBody>
      <dsp:txXfrm>
        <a:off x="82816" y="1889673"/>
        <a:ext cx="9740367" cy="15308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16A9F-FA01-435B-AC80-269C9544A193}">
      <dsp:nvSpPr>
        <dsp:cNvPr id="0" name=""/>
        <dsp:cNvSpPr/>
      </dsp:nvSpPr>
      <dsp:spPr>
        <a:xfrm>
          <a:off x="0" y="489338"/>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Анализ типичных ошибок, допускаемых при оформлении договоров. Спорные аспекты договорных отношений</a:t>
          </a:r>
          <a:endParaRPr lang="ru-RU" sz="1400" kern="1200"/>
        </a:p>
      </dsp:txBody>
      <dsp:txXfrm>
        <a:off x="15992" y="505330"/>
        <a:ext cx="9874015" cy="295616"/>
      </dsp:txXfrm>
    </dsp:sp>
    <dsp:sp modelId="{B56E8181-1B21-443B-AB57-A95F1B85F113}">
      <dsp:nvSpPr>
        <dsp:cNvPr id="0" name=""/>
        <dsp:cNvSpPr/>
      </dsp:nvSpPr>
      <dsp:spPr>
        <a:xfrm>
          <a:off x="0" y="857258"/>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Договоры с пороком формы</a:t>
          </a:r>
          <a:endParaRPr lang="ru-RU" sz="1400" kern="1200"/>
        </a:p>
      </dsp:txBody>
      <dsp:txXfrm>
        <a:off x="15992" y="873250"/>
        <a:ext cx="9874015" cy="295616"/>
      </dsp:txXfrm>
    </dsp:sp>
    <dsp:sp modelId="{618D4CE9-142A-4A94-9F62-46185DCFA54B}">
      <dsp:nvSpPr>
        <dsp:cNvPr id="0" name=""/>
        <dsp:cNvSpPr/>
      </dsp:nvSpPr>
      <dsp:spPr>
        <a:xfrm>
          <a:off x="0" y="1225178"/>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Незаключенные договоры</a:t>
          </a:r>
          <a:endParaRPr lang="ru-RU" sz="1400" kern="1200"/>
        </a:p>
      </dsp:txBody>
      <dsp:txXfrm>
        <a:off x="15992" y="1241170"/>
        <a:ext cx="9874015" cy="295616"/>
      </dsp:txXfrm>
    </dsp:sp>
    <dsp:sp modelId="{02155E82-F0C5-4337-9A00-BF4FA981BB6D}">
      <dsp:nvSpPr>
        <dsp:cNvPr id="0" name=""/>
        <dsp:cNvSpPr/>
      </dsp:nvSpPr>
      <dsp:spPr>
        <a:xfrm>
          <a:off x="0" y="1593098"/>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Недействительный договор</a:t>
          </a:r>
          <a:endParaRPr lang="ru-RU" sz="1400" kern="1200"/>
        </a:p>
      </dsp:txBody>
      <dsp:txXfrm>
        <a:off x="15992" y="1609090"/>
        <a:ext cx="9874015" cy="295616"/>
      </dsp:txXfrm>
    </dsp:sp>
    <dsp:sp modelId="{A3E2AB82-024E-46A1-B467-1EF6470E545F}">
      <dsp:nvSpPr>
        <dsp:cNvPr id="0" name=""/>
        <dsp:cNvSpPr/>
      </dsp:nvSpPr>
      <dsp:spPr>
        <a:xfrm>
          <a:off x="0" y="1961018"/>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Договор, заключенный неуполномоченным лицом</a:t>
          </a:r>
          <a:endParaRPr lang="ru-RU" sz="1400" kern="1200"/>
        </a:p>
      </dsp:txBody>
      <dsp:txXfrm>
        <a:off x="15992" y="1977010"/>
        <a:ext cx="9874015" cy="295616"/>
      </dsp:txXfrm>
    </dsp:sp>
    <dsp:sp modelId="{953F9F13-0618-4245-9ED0-C8369592EE03}">
      <dsp:nvSpPr>
        <dsp:cNvPr id="0" name=""/>
        <dsp:cNvSpPr/>
      </dsp:nvSpPr>
      <dsp:spPr>
        <a:xfrm>
          <a:off x="0" y="2328937"/>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Ничтожное условие договора</a:t>
          </a:r>
          <a:endParaRPr lang="ru-RU" sz="1400" kern="1200"/>
        </a:p>
      </dsp:txBody>
      <dsp:txXfrm>
        <a:off x="15992" y="2344929"/>
        <a:ext cx="9874015" cy="295616"/>
      </dsp:txXfrm>
    </dsp:sp>
    <dsp:sp modelId="{BA16E0A6-2B84-437F-8625-6B5222A91AAB}">
      <dsp:nvSpPr>
        <dsp:cNvPr id="0" name=""/>
        <dsp:cNvSpPr/>
      </dsp:nvSpPr>
      <dsp:spPr>
        <a:xfrm>
          <a:off x="0" y="2696857"/>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Несправедливое условие договора</a:t>
          </a:r>
          <a:endParaRPr lang="ru-RU" sz="1400" kern="1200"/>
        </a:p>
      </dsp:txBody>
      <dsp:txXfrm>
        <a:off x="15992" y="2712849"/>
        <a:ext cx="9874015" cy="295616"/>
      </dsp:txXfrm>
    </dsp:sp>
    <dsp:sp modelId="{814AB4F8-0151-4AAE-AB20-25189304447D}">
      <dsp:nvSpPr>
        <dsp:cNvPr id="0" name=""/>
        <dsp:cNvSpPr/>
      </dsp:nvSpPr>
      <dsp:spPr>
        <a:xfrm>
          <a:off x="0" y="3064777"/>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Несогласованное условие договора</a:t>
          </a:r>
          <a:endParaRPr lang="ru-RU" sz="1400" kern="1200"/>
        </a:p>
      </dsp:txBody>
      <dsp:txXfrm>
        <a:off x="15992" y="3080769"/>
        <a:ext cx="9874015" cy="295616"/>
      </dsp:txXfrm>
    </dsp:sp>
    <dsp:sp modelId="{1603E81A-0DCA-4660-B7A7-EC607485EDFE}">
      <dsp:nvSpPr>
        <dsp:cNvPr id="0" name=""/>
        <dsp:cNvSpPr/>
      </dsp:nvSpPr>
      <dsp:spPr>
        <a:xfrm>
          <a:off x="0" y="3432698"/>
          <a:ext cx="9905999" cy="327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Неочевидное условие договора</a:t>
          </a:r>
          <a:endParaRPr lang="ru-RU" sz="1400" kern="1200"/>
        </a:p>
      </dsp:txBody>
      <dsp:txXfrm>
        <a:off x="15992" y="3448690"/>
        <a:ext cx="9874015" cy="2956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24C3C-3033-4F65-9913-7A07E78EAEAA}">
      <dsp:nvSpPr>
        <dsp:cNvPr id="0" name=""/>
        <dsp:cNvSpPr/>
      </dsp:nvSpPr>
      <dsp:spPr>
        <a:xfrm>
          <a:off x="0" y="23952"/>
          <a:ext cx="7620000" cy="21354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Если между сторонами не достигнуто соглашение по всем существенным условиям договора, то он не считается заключенным и к нему неприменимы правила об основаниях недействительности сделок.</a:t>
          </a:r>
          <a:endParaRPr lang="ru-RU" sz="1900" kern="1200"/>
        </a:p>
      </dsp:txBody>
      <dsp:txXfrm>
        <a:off x="104245" y="128197"/>
        <a:ext cx="7411510" cy="1926979"/>
      </dsp:txXfrm>
    </dsp:sp>
    <dsp:sp modelId="{6F1E8B06-6734-4F91-80CB-BD091B188D34}">
      <dsp:nvSpPr>
        <dsp:cNvPr id="0" name=""/>
        <dsp:cNvSpPr/>
      </dsp:nvSpPr>
      <dsp:spPr>
        <a:xfrm>
          <a:off x="0" y="2214141"/>
          <a:ext cx="7620000" cy="21354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Договор, являющийся незаключенным вследствие несогласования существенных условий, не может быть признан недействительным, так как он не только не порождает последствий, на которые был направлен, но и является отсутствующим фактически ввиду недостижения сторонами какого-либо соглашения, а следовательно, не может породить такие последствия и в будущем.</a:t>
          </a:r>
          <a:endParaRPr lang="ru-RU" sz="1900" kern="1200"/>
        </a:p>
      </dsp:txBody>
      <dsp:txXfrm>
        <a:off x="104245" y="2318386"/>
        <a:ext cx="7411510" cy="19269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412E-79A2-4C24-84F4-EA3A4074546E}">
      <dsp:nvSpPr>
        <dsp:cNvPr id="0" name=""/>
        <dsp:cNvSpPr/>
      </dsp:nvSpPr>
      <dsp:spPr>
        <a:xfrm>
          <a:off x="0" y="93381"/>
          <a:ext cx="7620000" cy="1357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Во-первых, договор может быть признан судом незаключенным в случае, если сторонами в договоре согласованы не все его существенные условия (так называемый "порок содержания договора"). </a:t>
          </a:r>
          <a:endParaRPr lang="ru-RU" sz="2000" kern="1200"/>
        </a:p>
      </dsp:txBody>
      <dsp:txXfrm>
        <a:off x="66253" y="159634"/>
        <a:ext cx="7487494" cy="1224694"/>
      </dsp:txXfrm>
    </dsp:sp>
    <dsp:sp modelId="{4378AF04-5DB2-4D06-9665-3AD3154CD253}">
      <dsp:nvSpPr>
        <dsp:cNvPr id="0" name=""/>
        <dsp:cNvSpPr/>
      </dsp:nvSpPr>
      <dsp:spPr>
        <a:xfrm>
          <a:off x="0" y="1508181"/>
          <a:ext cx="7620000" cy="1357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Вторым основанием для признания договора незаключенным является несоблюдение сторонами требований законодательства о государственной регистрации договора.</a:t>
          </a:r>
          <a:endParaRPr lang="ru-RU" sz="2000" kern="1200"/>
        </a:p>
      </dsp:txBody>
      <dsp:txXfrm>
        <a:off x="66253" y="1574434"/>
        <a:ext cx="7487494" cy="1224694"/>
      </dsp:txXfrm>
    </dsp:sp>
    <dsp:sp modelId="{BA876BC0-19EF-4410-A694-F3BECD2CA457}">
      <dsp:nvSpPr>
        <dsp:cNvPr id="0" name=""/>
        <dsp:cNvSpPr/>
      </dsp:nvSpPr>
      <dsp:spPr>
        <a:xfrm>
          <a:off x="0" y="2922981"/>
          <a:ext cx="7620000" cy="1357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Третьим возможным основанием для признания договора незаключенным является несовершение сторонами договора обязательных, предусмотренных законом или договором действий. </a:t>
          </a:r>
          <a:endParaRPr lang="ru-RU" sz="2000" kern="1200"/>
        </a:p>
      </dsp:txBody>
      <dsp:txXfrm>
        <a:off x="66253" y="2989234"/>
        <a:ext cx="7487494" cy="122469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B53A5-8893-41C2-820C-7BB1E80509EF}">
      <dsp:nvSpPr>
        <dsp:cNvPr id="0" name=""/>
        <dsp:cNvSpPr/>
      </dsp:nvSpPr>
      <dsp:spPr>
        <a:xfrm>
          <a:off x="0" y="373866"/>
          <a:ext cx="7620000" cy="8783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для договора купли-продажи существенным условием является количество товара. Если оно не указано, договор считается незаключенным (</a:t>
          </a:r>
          <a:r>
            <a:rPr lang="ru-RU" sz="1300" kern="1200" smtClean="0">
              <a:hlinkClick xmlns:r="http://schemas.openxmlformats.org/officeDocument/2006/relationships" r:id="rId1"/>
            </a:rPr>
            <a:t>п. 2 ст. 465 ГК РФ);</a:t>
          </a:r>
          <a:endParaRPr lang="ru-RU" sz="1300" kern="1200"/>
        </a:p>
      </dsp:txBody>
      <dsp:txXfrm>
        <a:off x="42879" y="416745"/>
        <a:ext cx="7534242" cy="792619"/>
      </dsp:txXfrm>
    </dsp:sp>
    <dsp:sp modelId="{48BBE8DE-0FBF-4392-84AC-1CC9734E2F67}">
      <dsp:nvSpPr>
        <dsp:cNvPr id="0" name=""/>
        <dsp:cNvSpPr/>
      </dsp:nvSpPr>
      <dsp:spPr>
        <a:xfrm>
          <a:off x="0" y="1289683"/>
          <a:ext cx="7620000" cy="8783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для договора купли-продажи недвижимости - цена (</a:t>
          </a:r>
          <a:r>
            <a:rPr lang="ru-RU" sz="1300" kern="1200" smtClean="0">
              <a:hlinkClick xmlns:r="http://schemas.openxmlformats.org/officeDocument/2006/relationships" r:id="rId2"/>
            </a:rPr>
            <a:t>п. 1 ст. 555 ГК РФ) и данные, позволяющие определенно установить недвижимое имущество, подлежащее передаче покупателю по договору, в том числе данные, определяющие расположение недвижимости на земельном участке либо в составе другой недвижимости (</a:t>
          </a:r>
          <a:r>
            <a:rPr lang="ru-RU" sz="1300" kern="1200" smtClean="0">
              <a:hlinkClick xmlns:r="http://schemas.openxmlformats.org/officeDocument/2006/relationships" r:id="rId3"/>
            </a:rPr>
            <a:t>ст. 554 ГК РФ);</a:t>
          </a:r>
          <a:endParaRPr lang="ru-RU" sz="1300" kern="1200"/>
        </a:p>
      </dsp:txBody>
      <dsp:txXfrm>
        <a:off x="42879" y="1332562"/>
        <a:ext cx="7534242" cy="792619"/>
      </dsp:txXfrm>
    </dsp:sp>
    <dsp:sp modelId="{3F14E45B-1119-47EB-A272-C32DDC750212}">
      <dsp:nvSpPr>
        <dsp:cNvPr id="0" name=""/>
        <dsp:cNvSpPr/>
      </dsp:nvSpPr>
      <dsp:spPr>
        <a:xfrm>
          <a:off x="0" y="2205501"/>
          <a:ext cx="7620000" cy="8783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для договора аренды - данные, позволяющие определенно установить имущество, подлежащее передаче арендатору в качестве объекта аренды (</a:t>
          </a:r>
          <a:r>
            <a:rPr lang="ru-RU" sz="1300" kern="1200" smtClean="0">
              <a:hlinkClick xmlns:r="http://schemas.openxmlformats.org/officeDocument/2006/relationships" r:id="rId4"/>
            </a:rPr>
            <a:t>п. 3 ст. 607 ГК РФ), размер арендной платы (</a:t>
          </a:r>
          <a:r>
            <a:rPr lang="ru-RU" sz="1300" kern="1200" smtClean="0">
              <a:hlinkClick xmlns:r="http://schemas.openxmlformats.org/officeDocument/2006/relationships" r:id="rId5"/>
            </a:rPr>
            <a:t>п. 1 ст. 654 ГК РФ);</a:t>
          </a:r>
          <a:endParaRPr lang="ru-RU" sz="1300" kern="1200"/>
        </a:p>
      </dsp:txBody>
      <dsp:txXfrm>
        <a:off x="42879" y="2248380"/>
        <a:ext cx="7534242" cy="792619"/>
      </dsp:txXfrm>
    </dsp:sp>
    <dsp:sp modelId="{51BC0442-1033-4D17-B712-700637FF822A}">
      <dsp:nvSpPr>
        <dsp:cNvPr id="0" name=""/>
        <dsp:cNvSpPr/>
      </dsp:nvSpPr>
      <dsp:spPr>
        <a:xfrm>
          <a:off x="0" y="3121319"/>
          <a:ext cx="7620000" cy="8783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для договоров займа, дарения, складского хранения - фактическая передача имущества (</a:t>
          </a:r>
          <a:r>
            <a:rPr lang="ru-RU" sz="1300" kern="1200" smtClean="0">
              <a:hlinkClick xmlns:r="http://schemas.openxmlformats.org/officeDocument/2006/relationships" r:id="rId6"/>
            </a:rPr>
            <a:t>п. 3 ст. 812, </a:t>
          </a:r>
          <a:r>
            <a:rPr lang="ru-RU" sz="1300" kern="1200" smtClean="0">
              <a:hlinkClick xmlns:r="http://schemas.openxmlformats.org/officeDocument/2006/relationships" r:id="rId7"/>
            </a:rPr>
            <a:t>ст. 572, </a:t>
          </a:r>
          <a:r>
            <a:rPr lang="ru-RU" sz="1300" kern="1200" smtClean="0">
              <a:hlinkClick xmlns:r="http://schemas.openxmlformats.org/officeDocument/2006/relationships" r:id="rId8"/>
            </a:rPr>
            <a:t>ст. 907 ГК РФ).</a:t>
          </a:r>
          <a:endParaRPr lang="ru-RU" sz="1300" kern="1200"/>
        </a:p>
      </dsp:txBody>
      <dsp:txXfrm>
        <a:off x="42879" y="3164198"/>
        <a:ext cx="7534242" cy="792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07F27-0EAE-48F7-BF8A-1B009EFE8345}">
      <dsp:nvSpPr>
        <dsp:cNvPr id="0" name=""/>
        <dsp:cNvSpPr/>
      </dsp:nvSpPr>
      <dsp:spPr>
        <a:xfrm>
          <a:off x="0" y="88048"/>
          <a:ext cx="9905999" cy="1658328"/>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При построении любой системы документооборота нужно стремиться к минимизации этапов согласования и количества документов, требующих утверждения. Первое, что следует сделать, – закрепить за различными подразделениями списки документов, с которыми они должны работать. </a:t>
          </a:r>
          <a:endParaRPr lang="ru-RU" sz="1700" kern="1200"/>
        </a:p>
      </dsp:txBody>
      <dsp:txXfrm>
        <a:off x="80953" y="169001"/>
        <a:ext cx="9744093" cy="1496422"/>
      </dsp:txXfrm>
    </dsp:sp>
    <dsp:sp modelId="{61FB5077-29A6-446E-8AF9-15043D7C6AD7}">
      <dsp:nvSpPr>
        <dsp:cNvPr id="0" name=""/>
        <dsp:cNvSpPr/>
      </dsp:nvSpPr>
      <dsp:spPr>
        <a:xfrm>
          <a:off x="0" y="1795337"/>
          <a:ext cx="9905999" cy="1658328"/>
        </a:xfrm>
        <a:prstGeom prst="roundRect">
          <a:avLst/>
        </a:prstGeom>
        <a:gradFill rotWithShape="0">
          <a:gsLst>
            <a:gs pos="0">
              <a:schemeClr val="accent3">
                <a:hueOff val="0"/>
                <a:satOff val="0"/>
                <a:lumOff val="-8628"/>
                <a:alphaOff val="0"/>
                <a:lumMod val="110000"/>
                <a:satMod val="105000"/>
                <a:tint val="67000"/>
              </a:schemeClr>
            </a:gs>
            <a:gs pos="50000">
              <a:schemeClr val="accent3">
                <a:hueOff val="0"/>
                <a:satOff val="0"/>
                <a:lumOff val="-8628"/>
                <a:alphaOff val="0"/>
                <a:lumMod val="105000"/>
                <a:satMod val="103000"/>
                <a:tint val="73000"/>
              </a:schemeClr>
            </a:gs>
            <a:gs pos="100000">
              <a:schemeClr val="accent3">
                <a:hueOff val="0"/>
                <a:satOff val="0"/>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Регламенты представляют собой общие принципы действий, из них ясно, что должно быть на выходе, но не указано, как именно нужно действовать. Поэтому у нас существуют еще инструкции – более подробные документы, в которых описано, что нужно делать в той или иной ситуации, в какие сроки, кто отвечает за тот или иной процесс и кто его контролирует. Инструкции создаются для каждого отдела компании. Если ситуация частная, например работа с входящими письмами, для нее не требуется регламент, достаточно инструкции.</a:t>
          </a:r>
          <a:endParaRPr lang="ru-RU" sz="1700" kern="1200"/>
        </a:p>
      </dsp:txBody>
      <dsp:txXfrm>
        <a:off x="80953" y="1876290"/>
        <a:ext cx="9744093" cy="14964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69CCC-9C77-4399-8CBB-DEF246EAAAB9}">
      <dsp:nvSpPr>
        <dsp:cNvPr id="0" name=""/>
        <dsp:cNvSpPr/>
      </dsp:nvSpPr>
      <dsp:spPr>
        <a:xfrm>
          <a:off x="0" y="148281"/>
          <a:ext cx="7620000" cy="9652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 продажи жилого дома, квартиры, части жилого дома или квартиры (</a:t>
          </a:r>
          <a:r>
            <a:rPr lang="ru-RU" sz="2500" kern="1200" smtClean="0">
              <a:hlinkClick xmlns:r="http://schemas.openxmlformats.org/officeDocument/2006/relationships" r:id="rId1"/>
            </a:rPr>
            <a:t>п. 2 ст. 558 ГК РФ);</a:t>
          </a:r>
          <a:endParaRPr lang="ru-RU" sz="2500" kern="1200"/>
        </a:p>
      </dsp:txBody>
      <dsp:txXfrm>
        <a:off x="47120" y="195401"/>
        <a:ext cx="7525760" cy="871010"/>
      </dsp:txXfrm>
    </dsp:sp>
    <dsp:sp modelId="{A2018FB1-5198-4867-9DEC-D18B1A9426B0}">
      <dsp:nvSpPr>
        <dsp:cNvPr id="0" name=""/>
        <dsp:cNvSpPr/>
      </dsp:nvSpPr>
      <dsp:spPr>
        <a:xfrm>
          <a:off x="0" y="1185531"/>
          <a:ext cx="7620000" cy="9652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 продажи предприятия (</a:t>
          </a:r>
          <a:r>
            <a:rPr lang="ru-RU" sz="2500" kern="1200" smtClean="0">
              <a:hlinkClick xmlns:r="http://schemas.openxmlformats.org/officeDocument/2006/relationships" r:id="rId2"/>
            </a:rPr>
            <a:t>п. 2 ст. 560 ГК РФ);</a:t>
          </a:r>
          <a:endParaRPr lang="ru-RU" sz="2500" kern="1200"/>
        </a:p>
      </dsp:txBody>
      <dsp:txXfrm>
        <a:off x="47120" y="1232651"/>
        <a:ext cx="7525760" cy="871010"/>
      </dsp:txXfrm>
    </dsp:sp>
    <dsp:sp modelId="{0C7AB877-F8A9-4EAE-89EB-F9AC12EBDD61}">
      <dsp:nvSpPr>
        <dsp:cNvPr id="0" name=""/>
        <dsp:cNvSpPr/>
      </dsp:nvSpPr>
      <dsp:spPr>
        <a:xfrm>
          <a:off x="0" y="2222781"/>
          <a:ext cx="7620000" cy="9652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 аренды здания или сооружения, заключенный на срок не менее года (</a:t>
          </a:r>
          <a:r>
            <a:rPr lang="ru-RU" sz="2500" kern="1200" smtClean="0">
              <a:hlinkClick xmlns:r="http://schemas.openxmlformats.org/officeDocument/2006/relationships" r:id="rId3"/>
            </a:rPr>
            <a:t>п. 2 ст. 651 ГК РФ);</a:t>
          </a:r>
          <a:endParaRPr lang="ru-RU" sz="2500" kern="1200"/>
        </a:p>
      </dsp:txBody>
      <dsp:txXfrm>
        <a:off x="47120" y="2269901"/>
        <a:ext cx="7525760" cy="871010"/>
      </dsp:txXfrm>
    </dsp:sp>
    <dsp:sp modelId="{06A2E87B-6BEA-40EC-BD16-615427841363}">
      <dsp:nvSpPr>
        <dsp:cNvPr id="0" name=""/>
        <dsp:cNvSpPr/>
      </dsp:nvSpPr>
      <dsp:spPr>
        <a:xfrm>
          <a:off x="0" y="3260031"/>
          <a:ext cx="7620000" cy="9652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 аренды предприятия (</a:t>
          </a:r>
          <a:r>
            <a:rPr lang="ru-RU" sz="2500" kern="1200" smtClean="0">
              <a:hlinkClick xmlns:r="http://schemas.openxmlformats.org/officeDocument/2006/relationships" r:id="rId4"/>
            </a:rPr>
            <a:t>п. 2 ст. 658 ГК РФ).</a:t>
          </a:r>
          <a:endParaRPr lang="ru-RU" sz="2500" kern="1200"/>
        </a:p>
      </dsp:txBody>
      <dsp:txXfrm>
        <a:off x="47120" y="3307151"/>
        <a:ext cx="7525760" cy="8710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374AE-CE55-4C43-A9F5-476ED8F17769}">
      <dsp:nvSpPr>
        <dsp:cNvPr id="0" name=""/>
        <dsp:cNvSpPr/>
      </dsp:nvSpPr>
      <dsp:spPr>
        <a:xfrm>
          <a:off x="0" y="51901"/>
          <a:ext cx="9905999" cy="11056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Основания для изменения и прекращения договора</a:t>
          </a:r>
          <a:endParaRPr lang="ru-RU" sz="2100" kern="1200"/>
        </a:p>
      </dsp:txBody>
      <dsp:txXfrm>
        <a:off x="53973" y="105874"/>
        <a:ext cx="9798053" cy="997704"/>
      </dsp:txXfrm>
    </dsp:sp>
    <dsp:sp modelId="{D6DD16AE-167B-4CD9-8C20-56888DA04E79}">
      <dsp:nvSpPr>
        <dsp:cNvPr id="0" name=""/>
        <dsp:cNvSpPr/>
      </dsp:nvSpPr>
      <dsp:spPr>
        <a:xfrm>
          <a:off x="0" y="1218031"/>
          <a:ext cx="9905999" cy="11056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       Соотношение понятий «расторжение договора», «односторонний отказ от договора», «отказ от исполнения договора» и «отказ от использования прав по договору»</a:t>
          </a:r>
          <a:endParaRPr lang="ru-RU" sz="2100" kern="1200"/>
        </a:p>
      </dsp:txBody>
      <dsp:txXfrm>
        <a:off x="53973" y="1272004"/>
        <a:ext cx="9798053" cy="997704"/>
      </dsp:txXfrm>
    </dsp:sp>
    <dsp:sp modelId="{D36D0552-BD34-4182-A42C-CA8635609424}">
      <dsp:nvSpPr>
        <dsp:cNvPr id="0" name=""/>
        <dsp:cNvSpPr/>
      </dsp:nvSpPr>
      <dsp:spPr>
        <a:xfrm>
          <a:off x="0" y="2384161"/>
          <a:ext cx="9905999" cy="11056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       Специальные случаи прекращения договора. Специальные случаи изменения договора (замена сторон)</a:t>
          </a:r>
          <a:endParaRPr lang="ru-RU" sz="2100" kern="1200"/>
        </a:p>
      </dsp:txBody>
      <dsp:txXfrm>
        <a:off x="53973" y="2438134"/>
        <a:ext cx="9798053" cy="9977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8ADE2-0711-41EB-B835-3006B8E4A519}">
      <dsp:nvSpPr>
        <dsp:cNvPr id="0" name=""/>
        <dsp:cNvSpPr/>
      </dsp:nvSpPr>
      <dsp:spPr>
        <a:xfrm>
          <a:off x="0" y="1759"/>
          <a:ext cx="6096000" cy="1684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Мнимая сделка </a:t>
          </a:r>
          <a:r>
            <a:rPr lang="ru-RU" sz="1500" kern="1200" smtClean="0"/>
            <a:t>— это сделка, совершенная лишь для вида, без намерения создать соответствующие правовые последствия. (ст. 170 ГК РФ) Главная особенность мнимой сделки в том, что реальные цели её участников расходятся с предметом (сутью) договора. На самом деле стороны не придают своему контракту юридического значения и не считают себя связанными конкретными обязательствами по отношению друг к другу.</a:t>
          </a:r>
          <a:endParaRPr lang="ru-RU" sz="1500" kern="1200"/>
        </a:p>
      </dsp:txBody>
      <dsp:txXfrm>
        <a:off x="82245" y="84004"/>
        <a:ext cx="5931510" cy="1520310"/>
      </dsp:txXfrm>
    </dsp:sp>
    <dsp:sp modelId="{387CA285-5F7E-4A31-A1F9-5E37077C8773}">
      <dsp:nvSpPr>
        <dsp:cNvPr id="0" name=""/>
        <dsp:cNvSpPr/>
      </dsp:nvSpPr>
      <dsp:spPr>
        <a:xfrm>
          <a:off x="0" y="1729760"/>
          <a:ext cx="6096000" cy="1684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Притворная сделка</a:t>
          </a:r>
          <a:r>
            <a:rPr lang="ru-RU" sz="1500" kern="1200" smtClean="0"/>
            <a:t> — это сделка, которая совершена с целью прикрыть другую сделку, в том числе сделку на иных условиях. (ст. 170 ГК РФ).</a:t>
          </a:r>
          <a:endParaRPr lang="ru-RU" sz="1500" kern="1200"/>
        </a:p>
      </dsp:txBody>
      <dsp:txXfrm>
        <a:off x="82245" y="1812005"/>
        <a:ext cx="5931510" cy="15203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8ADE2-0711-41EB-B835-3006B8E4A519}">
      <dsp:nvSpPr>
        <dsp:cNvPr id="0" name=""/>
        <dsp:cNvSpPr/>
      </dsp:nvSpPr>
      <dsp:spPr>
        <a:xfrm>
          <a:off x="0" y="50118"/>
          <a:ext cx="9833362" cy="109600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kern="1200" dirty="0" smtClean="0">
              <a:solidFill>
                <a:schemeClr val="tx1"/>
              </a:solidFill>
            </a:rPr>
            <a:t>Совершение притворных сделок</a:t>
          </a:r>
          <a:endParaRPr lang="ru-RU" sz="2800" kern="1200" dirty="0"/>
        </a:p>
      </dsp:txBody>
      <dsp:txXfrm>
        <a:off x="53503" y="103621"/>
        <a:ext cx="9726356" cy="989002"/>
      </dsp:txXfrm>
    </dsp:sp>
    <dsp:sp modelId="{59DBC510-BDE7-4D47-A47E-770F19C7F1B2}">
      <dsp:nvSpPr>
        <dsp:cNvPr id="0" name=""/>
        <dsp:cNvSpPr/>
      </dsp:nvSpPr>
      <dsp:spPr>
        <a:xfrm>
          <a:off x="0" y="1146126"/>
          <a:ext cx="9833362"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20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ru-RU" sz="2000" b="1" kern="1200" smtClean="0">
              <a:solidFill>
                <a:schemeClr val="tx1"/>
              </a:solidFill>
            </a:rPr>
            <a:t>Решение </a:t>
          </a:r>
          <a:r>
            <a:rPr lang="ru-RU" sz="2000" b="1" kern="1200" dirty="0" smtClean="0">
              <a:solidFill>
                <a:schemeClr val="tx1"/>
              </a:solidFill>
            </a:rPr>
            <a:t>суда:</a:t>
          </a:r>
          <a:r>
            <a:rPr lang="ru-RU" sz="2000" kern="1200" dirty="0" smtClean="0">
              <a:solidFill>
                <a:schemeClr val="tx1"/>
              </a:solidFill>
            </a:rPr>
            <a:t> Определение Верховного Суда РФ от 29.03.2017 N 304-КГ17-1513 по делу N А81-811/2016</a:t>
          </a:r>
          <a:endParaRPr lang="ru-RU" sz="2000" kern="1200" dirty="0"/>
        </a:p>
        <a:p>
          <a:pPr marL="228600" lvl="1" indent="-228600" algn="l" defTabSz="889000" rtl="0">
            <a:lnSpc>
              <a:spcPct val="90000"/>
            </a:lnSpc>
            <a:spcBef>
              <a:spcPct val="0"/>
            </a:spcBef>
            <a:spcAft>
              <a:spcPct val="20000"/>
            </a:spcAft>
            <a:buChar char="••"/>
          </a:pPr>
          <a:r>
            <a:rPr lang="ru-RU" sz="2000" b="1" kern="1200" dirty="0" smtClean="0">
              <a:solidFill>
                <a:schemeClr val="tx1"/>
              </a:solidFill>
            </a:rPr>
            <a:t>Суть судебного спора: </a:t>
          </a:r>
          <a:r>
            <a:rPr lang="ru-RU" sz="2000" kern="1200" dirty="0" smtClean="0">
              <a:solidFill>
                <a:schemeClr val="tx1"/>
              </a:solidFill>
            </a:rPr>
            <a:t>Налоговый орган признал, что сделка была совершена только для вида. Гражданский Кодекс РФ относит мнимые и притворные сделки к разряду недействительных, то есть не имеющих законной силы. Определение этих двух видов сделок, их отличительные признаки, а также ответственность за проведение описаны в Гражданском кодексе РФ.</a:t>
          </a:r>
          <a:endParaRPr lang="ru-RU" sz="2000" kern="1200" dirty="0"/>
        </a:p>
      </dsp:txBody>
      <dsp:txXfrm>
        <a:off x="0" y="1146126"/>
        <a:ext cx="9833362" cy="222007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0021B-4A6E-4CC1-9F38-F4CD4E04F5A0}">
      <dsp:nvSpPr>
        <dsp:cNvPr id="0" name=""/>
        <dsp:cNvSpPr/>
      </dsp:nvSpPr>
      <dsp:spPr>
        <a:xfrm>
          <a:off x="0" y="386535"/>
          <a:ext cx="9286875" cy="16309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smtClean="0"/>
            <a:t>- стоимость переданного в результате совершения сделки или нескольких взаимосвязанных сделок имущества либо принятых обязательства и (или) обязанности составляет двадцать и более процентов балансовой стоимости активов должника, а для кредитной организации - десять и более процентов балансовой стоимости активов должника, определенной по данным бухгалтерской отчетности должника на последнюю отчетную дату перед совершением указанных сделки или сделок;</a:t>
          </a:r>
          <a:endParaRPr lang="ru-RU" sz="1700" kern="1200"/>
        </a:p>
      </dsp:txBody>
      <dsp:txXfrm>
        <a:off x="79618" y="466153"/>
        <a:ext cx="9127639" cy="1471744"/>
      </dsp:txXfrm>
    </dsp:sp>
    <dsp:sp modelId="{FCA495CE-4ECE-4DFF-BAC9-12A299A98551}">
      <dsp:nvSpPr>
        <dsp:cNvPr id="0" name=""/>
        <dsp:cNvSpPr/>
      </dsp:nvSpPr>
      <dsp:spPr>
        <a:xfrm>
          <a:off x="0" y="2066475"/>
          <a:ext cx="9286875" cy="16309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smtClean="0"/>
            <a:t>- должник изменил свое место жительства или место нахождения без уведомления кредиторов непосредственно перед совершением сделки или после ее совершения, либо скрыл свое имущество, либо уничтожил или исказил правоустанавливающие документы, </a:t>
          </a:r>
          <a:endParaRPr lang="ru-RU" sz="1700" kern="1200"/>
        </a:p>
      </dsp:txBody>
      <dsp:txXfrm>
        <a:off x="79618" y="2146093"/>
        <a:ext cx="9127639" cy="14717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62F6-3AA3-4D8C-9C10-749D2A84BB3C}">
      <dsp:nvSpPr>
        <dsp:cNvPr id="0" name=""/>
        <dsp:cNvSpPr/>
      </dsp:nvSpPr>
      <dsp:spPr>
        <a:xfrm>
          <a:off x="0" y="221835"/>
          <a:ext cx="9286875" cy="179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i="1" kern="1200" dirty="0" smtClean="0"/>
            <a:t>В Постановлении Арбитражного суда Волго-Вятского округа от 02.06.2017 N Ф01-1582/2017 по делу N А17-5064/2013 суд пришел сделки были совершены с предпочтением. Сделка, совершенная должником в отношении отдельного кредитора или иного лица, может быть признана арбитражным судом недействительной, если такая сделка влечет или может повлечь за собой оказание предпочтения одному из кредиторов перед другими кредиторами в отношении удовлетворения их требований при наличии некоторых условий (</a:t>
          </a:r>
          <a:r>
            <a:rPr lang="ru-RU" sz="1600" i="1" kern="1200" dirty="0" smtClean="0">
              <a:hlinkClick xmlns:r="http://schemas.openxmlformats.org/officeDocument/2006/relationships" r:id="rId1"/>
            </a:rPr>
            <a:t>пункт 1 статьи 61.3</a:t>
          </a:r>
          <a:r>
            <a:rPr lang="ru-RU" sz="1600" i="1" kern="1200" dirty="0" smtClean="0"/>
            <a:t> Закона о банкротстве).</a:t>
          </a:r>
          <a:endParaRPr lang="ru-RU" sz="1600" kern="1200" dirty="0"/>
        </a:p>
      </dsp:txBody>
      <dsp:txXfrm>
        <a:off x="87728" y="309563"/>
        <a:ext cx="9111419" cy="1621664"/>
      </dsp:txXfrm>
    </dsp:sp>
    <dsp:sp modelId="{F90873D8-E126-4B02-A98A-1C8F67B01153}">
      <dsp:nvSpPr>
        <dsp:cNvPr id="0" name=""/>
        <dsp:cNvSpPr/>
      </dsp:nvSpPr>
      <dsp:spPr>
        <a:xfrm>
          <a:off x="0" y="2065035"/>
          <a:ext cx="9286875" cy="179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Также просто игнорируется очередность удовлетворения требований кредиторов, которая предусмотрена законодательно. В Постановлении Арбитражного суда Восточно-Сибирского округа от 22.05.2017 N Ф02-2083/2017 по делу N А19-5789/2015 суд пришел к выводу о том, что совершение оспариваемых сделок по зачету встречных взаимных требований повлекло изменение очередности погашения требований кредитора и оказание ему предпочтения перед иными кредиторами должника. Чаще всего судебные прецеденты связаны с предпочтением одному кредитору по сравнению с другим.</a:t>
          </a:r>
          <a:endParaRPr lang="ru-RU" sz="1600" kern="1200" dirty="0"/>
        </a:p>
      </dsp:txBody>
      <dsp:txXfrm>
        <a:off x="87728" y="2152763"/>
        <a:ext cx="9111419" cy="1621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C8F3A-F56A-4A28-A2FF-2732A529EA9B}">
      <dsp:nvSpPr>
        <dsp:cNvPr id="0" name=""/>
        <dsp:cNvSpPr/>
      </dsp:nvSpPr>
      <dsp:spPr>
        <a:xfrm>
          <a:off x="0" y="0"/>
          <a:ext cx="3541714" cy="3541714"/>
        </a:xfrm>
        <a:prstGeom prst="pie">
          <a:avLst>
            <a:gd name="adj1" fmla="val 5400000"/>
            <a:gd name="adj2" fmla="val 162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D7903A-7BD8-436D-A2AD-80FF188F977F}">
      <dsp:nvSpPr>
        <dsp:cNvPr id="0" name=""/>
        <dsp:cNvSpPr/>
      </dsp:nvSpPr>
      <dsp:spPr>
        <a:xfrm>
          <a:off x="1770857" y="0"/>
          <a:ext cx="8135142" cy="3541714"/>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Однократная регистрация документа;</a:t>
          </a:r>
          <a:endParaRPr lang="ru-RU" sz="1600" kern="1200"/>
        </a:p>
      </dsp:txBody>
      <dsp:txXfrm>
        <a:off x="1770857" y="0"/>
        <a:ext cx="8135142" cy="442715"/>
      </dsp:txXfrm>
    </dsp:sp>
    <dsp:sp modelId="{23CD1242-CE27-4404-8337-354F5F6B4102}">
      <dsp:nvSpPr>
        <dsp:cNvPr id="0" name=""/>
        <dsp:cNvSpPr/>
      </dsp:nvSpPr>
      <dsp:spPr>
        <a:xfrm>
          <a:off x="309900" y="442715"/>
          <a:ext cx="2921912" cy="2921912"/>
        </a:xfrm>
        <a:prstGeom prst="pie">
          <a:avLst>
            <a:gd name="adj1" fmla="val 5400000"/>
            <a:gd name="adj2" fmla="val 16200000"/>
          </a:avLst>
        </a:prstGeom>
        <a:gradFill rotWithShape="0">
          <a:gsLst>
            <a:gs pos="0">
              <a:schemeClr val="accent4">
                <a:hueOff val="0"/>
                <a:satOff val="0"/>
                <a:lumOff val="-2588"/>
                <a:alphaOff val="0"/>
                <a:lumMod val="110000"/>
                <a:satMod val="105000"/>
                <a:tint val="67000"/>
              </a:schemeClr>
            </a:gs>
            <a:gs pos="50000">
              <a:schemeClr val="accent4">
                <a:hueOff val="0"/>
                <a:satOff val="0"/>
                <a:lumOff val="-2588"/>
                <a:alphaOff val="0"/>
                <a:lumMod val="105000"/>
                <a:satMod val="103000"/>
                <a:tint val="73000"/>
              </a:schemeClr>
            </a:gs>
            <a:gs pos="100000">
              <a:schemeClr val="accent4">
                <a:hueOff val="0"/>
                <a:satOff val="0"/>
                <a:lumOff val="-2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4C2CB5D-1EC8-4BB4-BA88-65D0F2F89F79}">
      <dsp:nvSpPr>
        <dsp:cNvPr id="0" name=""/>
        <dsp:cNvSpPr/>
      </dsp:nvSpPr>
      <dsp:spPr>
        <a:xfrm>
          <a:off x="1770857" y="442715"/>
          <a:ext cx="8135142" cy="2921912"/>
        </a:xfrm>
        <a:prstGeom prst="rect">
          <a:avLst/>
        </a:prstGeom>
        <a:solidFill>
          <a:schemeClr val="lt1">
            <a:alpha val="90000"/>
            <a:hueOff val="0"/>
            <a:satOff val="0"/>
            <a:lumOff val="0"/>
            <a:alphaOff val="0"/>
          </a:schemeClr>
        </a:solidFill>
        <a:ln w="6350" cap="flat" cmpd="sng" algn="ctr">
          <a:solidFill>
            <a:schemeClr val="accent4">
              <a:hueOff val="0"/>
              <a:satOff val="0"/>
              <a:lumOff val="-2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 Возможность параллельного выполнения операций;</a:t>
          </a:r>
          <a:endParaRPr lang="ru-RU" sz="1600" kern="1200"/>
        </a:p>
      </dsp:txBody>
      <dsp:txXfrm>
        <a:off x="1770857" y="442715"/>
        <a:ext cx="8135142" cy="442715"/>
      </dsp:txXfrm>
    </dsp:sp>
    <dsp:sp modelId="{DED29E66-28F4-4C50-84F9-7D6A23FF9A15}">
      <dsp:nvSpPr>
        <dsp:cNvPr id="0" name=""/>
        <dsp:cNvSpPr/>
      </dsp:nvSpPr>
      <dsp:spPr>
        <a:xfrm>
          <a:off x="619801" y="885430"/>
          <a:ext cx="2302111" cy="2302111"/>
        </a:xfrm>
        <a:prstGeom prst="pie">
          <a:avLst>
            <a:gd name="adj1" fmla="val 5400000"/>
            <a:gd name="adj2" fmla="val 16200000"/>
          </a:avLst>
        </a:prstGeom>
        <a:gradFill rotWithShape="0">
          <a:gsLst>
            <a:gs pos="0">
              <a:schemeClr val="accent4">
                <a:hueOff val="0"/>
                <a:satOff val="0"/>
                <a:lumOff val="-5176"/>
                <a:alphaOff val="0"/>
                <a:lumMod val="110000"/>
                <a:satMod val="105000"/>
                <a:tint val="67000"/>
              </a:schemeClr>
            </a:gs>
            <a:gs pos="50000">
              <a:schemeClr val="accent4">
                <a:hueOff val="0"/>
                <a:satOff val="0"/>
                <a:lumOff val="-5176"/>
                <a:alphaOff val="0"/>
                <a:lumMod val="105000"/>
                <a:satMod val="103000"/>
                <a:tint val="73000"/>
              </a:schemeClr>
            </a:gs>
            <a:gs pos="100000">
              <a:schemeClr val="accent4">
                <a:hueOff val="0"/>
                <a:satOff val="0"/>
                <a:lumOff val="-51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B58FD5-1937-45E6-A4AF-0C0E06A96015}">
      <dsp:nvSpPr>
        <dsp:cNvPr id="0" name=""/>
        <dsp:cNvSpPr/>
      </dsp:nvSpPr>
      <dsp:spPr>
        <a:xfrm>
          <a:off x="1770857" y="885430"/>
          <a:ext cx="8135142" cy="2302111"/>
        </a:xfrm>
        <a:prstGeom prst="rect">
          <a:avLst/>
        </a:prstGeom>
        <a:solidFill>
          <a:schemeClr val="lt1">
            <a:alpha val="90000"/>
            <a:hueOff val="0"/>
            <a:satOff val="0"/>
            <a:lumOff val="0"/>
            <a:alphaOff val="0"/>
          </a:schemeClr>
        </a:solidFill>
        <a:ln w="6350" cap="flat" cmpd="sng" algn="ctr">
          <a:solidFill>
            <a:schemeClr val="accent4">
              <a:hueOff val="0"/>
              <a:satOff val="0"/>
              <a:lumOff val="-51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 Непрерывность движения документа;</a:t>
          </a:r>
          <a:endParaRPr lang="ru-RU" sz="1600" kern="1200"/>
        </a:p>
      </dsp:txBody>
      <dsp:txXfrm>
        <a:off x="1770857" y="885430"/>
        <a:ext cx="8135142" cy="442711"/>
      </dsp:txXfrm>
    </dsp:sp>
    <dsp:sp modelId="{C8312F63-3CC6-43CC-B4F2-17CA8580DAB5}">
      <dsp:nvSpPr>
        <dsp:cNvPr id="0" name=""/>
        <dsp:cNvSpPr/>
      </dsp:nvSpPr>
      <dsp:spPr>
        <a:xfrm>
          <a:off x="929699" y="1328142"/>
          <a:ext cx="1682314" cy="1682314"/>
        </a:xfrm>
        <a:prstGeom prst="pie">
          <a:avLst>
            <a:gd name="adj1" fmla="val 5400000"/>
            <a:gd name="adj2" fmla="val 16200000"/>
          </a:avLst>
        </a:prstGeom>
        <a:gradFill rotWithShape="0">
          <a:gsLst>
            <a:gs pos="0">
              <a:schemeClr val="accent4">
                <a:hueOff val="0"/>
                <a:satOff val="0"/>
                <a:lumOff val="-7764"/>
                <a:alphaOff val="0"/>
                <a:lumMod val="110000"/>
                <a:satMod val="105000"/>
                <a:tint val="67000"/>
              </a:schemeClr>
            </a:gs>
            <a:gs pos="50000">
              <a:schemeClr val="accent4">
                <a:hueOff val="0"/>
                <a:satOff val="0"/>
                <a:lumOff val="-7764"/>
                <a:alphaOff val="0"/>
                <a:lumMod val="105000"/>
                <a:satMod val="103000"/>
                <a:tint val="73000"/>
              </a:schemeClr>
            </a:gs>
            <a:gs pos="100000">
              <a:schemeClr val="accent4">
                <a:hueOff val="0"/>
                <a:satOff val="0"/>
                <a:lumOff val="-77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D801D2-80DB-442F-AFF5-65C6E3A07D0F}">
      <dsp:nvSpPr>
        <dsp:cNvPr id="0" name=""/>
        <dsp:cNvSpPr/>
      </dsp:nvSpPr>
      <dsp:spPr>
        <a:xfrm>
          <a:off x="1770857" y="1328142"/>
          <a:ext cx="8135142" cy="1682314"/>
        </a:xfrm>
        <a:prstGeom prst="rect">
          <a:avLst/>
        </a:prstGeom>
        <a:solidFill>
          <a:schemeClr val="lt1">
            <a:alpha val="90000"/>
            <a:hueOff val="0"/>
            <a:satOff val="0"/>
            <a:lumOff val="0"/>
            <a:alphaOff val="0"/>
          </a:schemeClr>
        </a:solidFill>
        <a:ln w="6350" cap="flat" cmpd="sng" algn="ctr">
          <a:solidFill>
            <a:schemeClr val="accent4">
              <a:hueOff val="0"/>
              <a:satOff val="0"/>
              <a:lumOff val="-77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 Единая база документной информации;</a:t>
          </a:r>
          <a:endParaRPr lang="ru-RU" sz="1600" kern="1200"/>
        </a:p>
      </dsp:txBody>
      <dsp:txXfrm>
        <a:off x="1770857" y="1328142"/>
        <a:ext cx="8135142" cy="442715"/>
      </dsp:txXfrm>
    </dsp:sp>
    <dsp:sp modelId="{7CC25D75-4DCF-4439-A72A-9D61AC7F5280}">
      <dsp:nvSpPr>
        <dsp:cNvPr id="0" name=""/>
        <dsp:cNvSpPr/>
      </dsp:nvSpPr>
      <dsp:spPr>
        <a:xfrm>
          <a:off x="1239600" y="1770858"/>
          <a:ext cx="1062513" cy="1062513"/>
        </a:xfrm>
        <a:prstGeom prst="pie">
          <a:avLst>
            <a:gd name="adj1" fmla="val 5400000"/>
            <a:gd name="adj2" fmla="val 16200000"/>
          </a:avLst>
        </a:prstGeom>
        <a:gradFill rotWithShape="0">
          <a:gsLst>
            <a:gs pos="0">
              <a:schemeClr val="accent4">
                <a:hueOff val="0"/>
                <a:satOff val="0"/>
                <a:lumOff val="-10352"/>
                <a:alphaOff val="0"/>
                <a:lumMod val="110000"/>
                <a:satMod val="105000"/>
                <a:tint val="67000"/>
              </a:schemeClr>
            </a:gs>
            <a:gs pos="50000">
              <a:schemeClr val="accent4">
                <a:hueOff val="0"/>
                <a:satOff val="0"/>
                <a:lumOff val="-10352"/>
                <a:alphaOff val="0"/>
                <a:lumMod val="105000"/>
                <a:satMod val="103000"/>
                <a:tint val="73000"/>
              </a:schemeClr>
            </a:gs>
            <a:gs pos="100000">
              <a:schemeClr val="accent4">
                <a:hueOff val="0"/>
                <a:satOff val="0"/>
                <a:lumOff val="-103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423F0A-BF88-46AC-ADD5-22DF3E859E9C}">
      <dsp:nvSpPr>
        <dsp:cNvPr id="0" name=""/>
        <dsp:cNvSpPr/>
      </dsp:nvSpPr>
      <dsp:spPr>
        <a:xfrm>
          <a:off x="1770857" y="1770858"/>
          <a:ext cx="8135142" cy="1062513"/>
        </a:xfrm>
        <a:prstGeom prst="rect">
          <a:avLst/>
        </a:prstGeom>
        <a:solidFill>
          <a:schemeClr val="lt1">
            <a:alpha val="90000"/>
            <a:hueOff val="0"/>
            <a:satOff val="0"/>
            <a:lumOff val="0"/>
            <a:alphaOff val="0"/>
          </a:schemeClr>
        </a:solidFill>
        <a:ln w="6350" cap="flat" cmpd="sng" algn="ctr">
          <a:solidFill>
            <a:schemeClr val="accent4">
              <a:hueOff val="0"/>
              <a:satOff val="0"/>
              <a:lumOff val="-103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 Эффективно организованная система поиска документа;</a:t>
          </a:r>
          <a:endParaRPr lang="ru-RU" sz="1600" kern="1200"/>
        </a:p>
      </dsp:txBody>
      <dsp:txXfrm>
        <a:off x="1770857" y="1770858"/>
        <a:ext cx="8135142" cy="442715"/>
      </dsp:txXfrm>
    </dsp:sp>
    <dsp:sp modelId="{77260081-79A4-4FDF-AEDF-00A25EDDCB7B}">
      <dsp:nvSpPr>
        <dsp:cNvPr id="0" name=""/>
        <dsp:cNvSpPr/>
      </dsp:nvSpPr>
      <dsp:spPr>
        <a:xfrm>
          <a:off x="1549501" y="2213573"/>
          <a:ext cx="442711" cy="442711"/>
        </a:xfrm>
        <a:prstGeom prst="pie">
          <a:avLst>
            <a:gd name="adj1" fmla="val 5400000"/>
            <a:gd name="adj2" fmla="val 16200000"/>
          </a:avLst>
        </a:prstGeom>
        <a:gradFill rotWithShape="0">
          <a:gsLst>
            <a:gs pos="0">
              <a:schemeClr val="accent4">
                <a:hueOff val="0"/>
                <a:satOff val="0"/>
                <a:lumOff val="-12940"/>
                <a:alphaOff val="0"/>
                <a:lumMod val="110000"/>
                <a:satMod val="105000"/>
                <a:tint val="67000"/>
              </a:schemeClr>
            </a:gs>
            <a:gs pos="50000">
              <a:schemeClr val="accent4">
                <a:hueOff val="0"/>
                <a:satOff val="0"/>
                <a:lumOff val="-12940"/>
                <a:alphaOff val="0"/>
                <a:lumMod val="105000"/>
                <a:satMod val="103000"/>
                <a:tint val="73000"/>
              </a:schemeClr>
            </a:gs>
            <a:gs pos="100000">
              <a:schemeClr val="accent4">
                <a:hueOff val="0"/>
                <a:satOff val="0"/>
                <a:lumOff val="-129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35A7737-94AE-4795-AF73-8F1D5AD4539E}">
      <dsp:nvSpPr>
        <dsp:cNvPr id="0" name=""/>
        <dsp:cNvSpPr/>
      </dsp:nvSpPr>
      <dsp:spPr>
        <a:xfrm>
          <a:off x="1770857" y="2213573"/>
          <a:ext cx="8135142" cy="442711"/>
        </a:xfrm>
        <a:prstGeom prst="rect">
          <a:avLst/>
        </a:prstGeom>
        <a:solidFill>
          <a:schemeClr val="lt1">
            <a:alpha val="90000"/>
            <a:hueOff val="0"/>
            <a:satOff val="0"/>
            <a:lumOff val="0"/>
            <a:alphaOff val="0"/>
          </a:schemeClr>
        </a:solidFill>
        <a:ln w="6350" cap="flat" cmpd="sng" algn="ctr">
          <a:solidFill>
            <a:schemeClr val="accent4">
              <a:hueOff val="0"/>
              <a:satOff val="0"/>
              <a:lumOff val="-129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 Развитая система отчётности по различным статусам и атрибутам документов.</a:t>
          </a:r>
          <a:endParaRPr lang="ru-RU" sz="1600" kern="1200"/>
        </a:p>
      </dsp:txBody>
      <dsp:txXfrm>
        <a:off x="1770857" y="2213573"/>
        <a:ext cx="8135142" cy="442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B9020-F5ED-4DA8-8CBF-075DB926941C}">
      <dsp:nvSpPr>
        <dsp:cNvPr id="0" name=""/>
        <dsp:cNvSpPr/>
      </dsp:nvSpPr>
      <dsp:spPr>
        <a:xfrm>
          <a:off x="0" y="300257"/>
          <a:ext cx="9905999" cy="444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Организовать бизнес-процессы договорной деятельности.</a:t>
          </a:r>
          <a:endParaRPr lang="ru-RU" sz="1900" kern="1200"/>
        </a:p>
      </dsp:txBody>
      <dsp:txXfrm>
        <a:off x="21704" y="321961"/>
        <a:ext cx="9862591" cy="401192"/>
      </dsp:txXfrm>
    </dsp:sp>
    <dsp:sp modelId="{670CFE93-BD3D-4D5B-8204-96598DACB41B}">
      <dsp:nvSpPr>
        <dsp:cNvPr id="0" name=""/>
        <dsp:cNvSpPr/>
      </dsp:nvSpPr>
      <dsp:spPr>
        <a:xfrm>
          <a:off x="0" y="799577"/>
          <a:ext cx="9905999" cy="444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Оптимизировать сроки выполнения процедур составления и согласования договоров.</a:t>
          </a:r>
          <a:endParaRPr lang="ru-RU" sz="1900" kern="1200"/>
        </a:p>
      </dsp:txBody>
      <dsp:txXfrm>
        <a:off x="21704" y="821281"/>
        <a:ext cx="9862591" cy="401192"/>
      </dsp:txXfrm>
    </dsp:sp>
    <dsp:sp modelId="{638D1117-3319-4882-86CA-FBE093D4BDDB}">
      <dsp:nvSpPr>
        <dsp:cNvPr id="0" name=""/>
        <dsp:cNvSpPr/>
      </dsp:nvSpPr>
      <dsp:spPr>
        <a:xfrm>
          <a:off x="0" y="1298897"/>
          <a:ext cx="9905999" cy="444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Улучшит качество подготовки договоров.</a:t>
          </a:r>
          <a:endParaRPr lang="ru-RU" sz="1900" kern="1200"/>
        </a:p>
      </dsp:txBody>
      <dsp:txXfrm>
        <a:off x="21704" y="1320601"/>
        <a:ext cx="9862591" cy="401192"/>
      </dsp:txXfrm>
    </dsp:sp>
    <dsp:sp modelId="{816D473B-E123-45F4-99F5-7FBAD49CDCBE}">
      <dsp:nvSpPr>
        <dsp:cNvPr id="0" name=""/>
        <dsp:cNvSpPr/>
      </dsp:nvSpPr>
      <dsp:spPr>
        <a:xfrm>
          <a:off x="0" y="1798217"/>
          <a:ext cx="9905999" cy="444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Снизит правовые риски.</a:t>
          </a:r>
          <a:endParaRPr lang="ru-RU" sz="1900" kern="1200"/>
        </a:p>
      </dsp:txBody>
      <dsp:txXfrm>
        <a:off x="21704" y="1819921"/>
        <a:ext cx="9862591" cy="401192"/>
      </dsp:txXfrm>
    </dsp:sp>
    <dsp:sp modelId="{279E1343-91C5-4C17-82AC-D2096DD27F6F}">
      <dsp:nvSpPr>
        <dsp:cNvPr id="0" name=""/>
        <dsp:cNvSpPr/>
      </dsp:nvSpPr>
      <dsp:spPr>
        <a:xfrm>
          <a:off x="0" y="2297537"/>
          <a:ext cx="9905999" cy="444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Организует защиту интересов.</a:t>
          </a:r>
          <a:endParaRPr lang="ru-RU" sz="1900" kern="1200"/>
        </a:p>
      </dsp:txBody>
      <dsp:txXfrm>
        <a:off x="21704" y="2319241"/>
        <a:ext cx="9862591" cy="401192"/>
      </dsp:txXfrm>
    </dsp:sp>
    <dsp:sp modelId="{50B3A242-E5E4-48E8-9DB3-D61C148867DF}">
      <dsp:nvSpPr>
        <dsp:cNvPr id="0" name=""/>
        <dsp:cNvSpPr/>
      </dsp:nvSpPr>
      <dsp:spPr>
        <a:xfrm>
          <a:off x="0" y="2796856"/>
          <a:ext cx="9905999" cy="444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Повысит прозрачность деятельности и процессов принятия управленческих решений.</a:t>
          </a:r>
          <a:endParaRPr lang="ru-RU" sz="1900" kern="1200"/>
        </a:p>
      </dsp:txBody>
      <dsp:txXfrm>
        <a:off x="21704" y="2818560"/>
        <a:ext cx="9862591" cy="401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B9020-F5ED-4DA8-8CBF-075DB926941C}">
      <dsp:nvSpPr>
        <dsp:cNvPr id="0" name=""/>
        <dsp:cNvSpPr/>
      </dsp:nvSpPr>
      <dsp:spPr>
        <a:xfrm>
          <a:off x="0" y="246256"/>
          <a:ext cx="9905999" cy="14929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b="0" i="0" kern="1200" dirty="0" smtClean="0"/>
            <a:t>Централизованный подход подразумевает наличие специального структурного подразделения или рабочей группы, которая занимается договорами. Задача исполнителя — доставить проект договора в этот отдел, а согласованием, учетом и хранением занимаются специалисты. </a:t>
          </a:r>
          <a:endParaRPr lang="ru-RU" sz="2200" kern="1200" dirty="0"/>
        </a:p>
      </dsp:txBody>
      <dsp:txXfrm>
        <a:off x="72878" y="319134"/>
        <a:ext cx="9760243" cy="1347164"/>
      </dsp:txXfrm>
    </dsp:sp>
    <dsp:sp modelId="{6D9CEE43-C19A-4B34-A6A6-E1830FE925BA}">
      <dsp:nvSpPr>
        <dsp:cNvPr id="0" name=""/>
        <dsp:cNvSpPr/>
      </dsp:nvSpPr>
      <dsp:spPr>
        <a:xfrm>
          <a:off x="0" y="1802536"/>
          <a:ext cx="9905999" cy="14929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0" i="0" kern="1200" smtClean="0"/>
            <a:t>Децентрализованный подход предполагает, что каждый исполнитель ведет свои договоры самостоятельно. Даже если в компании практикуется такой подход, хранить все оригинальные экземпляры договоров нужно в одном месте: у секретаря, юриста или в канцелярии.</a:t>
          </a:r>
          <a:endParaRPr lang="ru-RU" sz="2200" b="0" i="0" kern="1200"/>
        </a:p>
      </dsp:txBody>
      <dsp:txXfrm>
        <a:off x="72878" y="1875414"/>
        <a:ext cx="9760243" cy="1347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AE137-1A04-4352-9B2B-14E28ADA7802}">
      <dsp:nvSpPr>
        <dsp:cNvPr id="0" name=""/>
        <dsp:cNvSpPr/>
      </dsp:nvSpPr>
      <dsp:spPr>
        <a:xfrm>
          <a:off x="0" y="0"/>
          <a:ext cx="3541714" cy="3541714"/>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52886-A3E2-48B0-920E-8E2978EE797E}">
      <dsp:nvSpPr>
        <dsp:cNvPr id="0" name=""/>
        <dsp:cNvSpPr/>
      </dsp:nvSpPr>
      <dsp:spPr>
        <a:xfrm>
          <a:off x="1770857" y="0"/>
          <a:ext cx="8135142" cy="354171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В едином документе.</a:t>
          </a:r>
          <a:endParaRPr lang="ru-RU" sz="1600" kern="1200"/>
        </a:p>
      </dsp:txBody>
      <dsp:txXfrm>
        <a:off x="1770857" y="0"/>
        <a:ext cx="8135142" cy="752614"/>
      </dsp:txXfrm>
    </dsp:sp>
    <dsp:sp modelId="{EC6D9345-A359-45AA-A716-4D2DE97315CF}">
      <dsp:nvSpPr>
        <dsp:cNvPr id="0" name=""/>
        <dsp:cNvSpPr/>
      </dsp:nvSpPr>
      <dsp:spPr>
        <a:xfrm>
          <a:off x="464849" y="752614"/>
          <a:ext cx="2612014" cy="2612014"/>
        </a:xfrm>
        <a:prstGeom prst="pie">
          <a:avLst>
            <a:gd name="adj1" fmla="val 5400000"/>
            <a:gd name="adj2" fmla="val 16200000"/>
          </a:avLst>
        </a:prstGeom>
        <a:solidFill>
          <a:schemeClr val="accent3">
            <a:hueOff val="0"/>
            <a:satOff val="0"/>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D3B1D-FED4-4030-B5AB-7A272C10BD40}">
      <dsp:nvSpPr>
        <dsp:cNvPr id="0" name=""/>
        <dsp:cNvSpPr/>
      </dsp:nvSpPr>
      <dsp:spPr>
        <a:xfrm>
          <a:off x="1770857" y="752614"/>
          <a:ext cx="8135142" cy="2612014"/>
        </a:xfrm>
        <a:prstGeom prst="rect">
          <a:avLst/>
        </a:prstGeom>
        <a:solidFill>
          <a:schemeClr val="lt1">
            <a:alpha val="90000"/>
            <a:hueOff val="0"/>
            <a:satOff val="0"/>
            <a:lumOff val="0"/>
            <a:alphaOff val="0"/>
          </a:schemeClr>
        </a:solidFill>
        <a:ln w="12700" cap="flat" cmpd="sng" algn="ctr">
          <a:solidFill>
            <a:schemeClr val="accent3">
              <a:hueOff val="0"/>
              <a:satOff val="0"/>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В нескольких связанных между собой локальных актах.</a:t>
          </a:r>
          <a:endParaRPr lang="ru-RU" sz="1600" kern="1200"/>
        </a:p>
      </dsp:txBody>
      <dsp:txXfrm>
        <a:off x="1770857" y="752614"/>
        <a:ext cx="8135142" cy="752614"/>
      </dsp:txXfrm>
    </dsp:sp>
    <dsp:sp modelId="{5CEBF0FC-E431-44EE-A2B3-9A63946A0FFC}">
      <dsp:nvSpPr>
        <dsp:cNvPr id="0" name=""/>
        <dsp:cNvSpPr/>
      </dsp:nvSpPr>
      <dsp:spPr>
        <a:xfrm>
          <a:off x="929699" y="1505228"/>
          <a:ext cx="1682314" cy="1682314"/>
        </a:xfrm>
        <a:prstGeom prst="pie">
          <a:avLst>
            <a:gd name="adj1" fmla="val 5400000"/>
            <a:gd name="adj2" fmla="val 16200000"/>
          </a:avLst>
        </a:prstGeom>
        <a:solidFill>
          <a:schemeClr val="accent3">
            <a:hueOff val="0"/>
            <a:satOff val="0"/>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872D2-5EC7-454E-B7B3-734A0E040C62}">
      <dsp:nvSpPr>
        <dsp:cNvPr id="0" name=""/>
        <dsp:cNvSpPr/>
      </dsp:nvSpPr>
      <dsp:spPr>
        <a:xfrm>
          <a:off x="1770857" y="1505228"/>
          <a:ext cx="8135142" cy="1682314"/>
        </a:xfrm>
        <a:prstGeom prst="rect">
          <a:avLst/>
        </a:prstGeom>
        <a:solidFill>
          <a:schemeClr val="lt1">
            <a:alpha val="90000"/>
            <a:hueOff val="0"/>
            <a:satOff val="0"/>
            <a:lumOff val="0"/>
            <a:alphaOff val="0"/>
          </a:schemeClr>
        </a:solidFill>
        <a:ln w="12700" cap="flat" cmpd="sng" algn="ctr">
          <a:solidFill>
            <a:schemeClr val="accent3">
              <a:hueOff val="0"/>
              <a:satOff val="0"/>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В отдельных документах, регулирующих отдельные этапы: положение о претензионно-исковой работе, порядок проверки контрагентов.</a:t>
          </a:r>
          <a:endParaRPr lang="ru-RU" sz="1600" kern="1200"/>
        </a:p>
      </dsp:txBody>
      <dsp:txXfrm>
        <a:off x="1770857" y="1505228"/>
        <a:ext cx="8135142" cy="752614"/>
      </dsp:txXfrm>
    </dsp:sp>
    <dsp:sp modelId="{A9080F4F-4780-42EF-953C-0DC71C1FDD1F}">
      <dsp:nvSpPr>
        <dsp:cNvPr id="0" name=""/>
        <dsp:cNvSpPr/>
      </dsp:nvSpPr>
      <dsp:spPr>
        <a:xfrm>
          <a:off x="1394549" y="2257842"/>
          <a:ext cx="752614" cy="752614"/>
        </a:xfrm>
        <a:prstGeom prst="pie">
          <a:avLst>
            <a:gd name="adj1" fmla="val 5400000"/>
            <a:gd name="adj2" fmla="val 16200000"/>
          </a:avLst>
        </a:prstGeom>
        <a:solidFill>
          <a:schemeClr val="accent3">
            <a:hueOff val="0"/>
            <a:satOff val="0"/>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04B21-7A69-4F10-9BE6-9FBB3A92750B}">
      <dsp:nvSpPr>
        <dsp:cNvPr id="0" name=""/>
        <dsp:cNvSpPr/>
      </dsp:nvSpPr>
      <dsp:spPr>
        <a:xfrm>
          <a:off x="1770857" y="2257842"/>
          <a:ext cx="8135142" cy="752614"/>
        </a:xfrm>
        <a:prstGeom prst="rect">
          <a:avLst/>
        </a:prstGeom>
        <a:solidFill>
          <a:schemeClr val="lt1">
            <a:alpha val="90000"/>
            <a:hueOff val="0"/>
            <a:satOff val="0"/>
            <a:lumOff val="0"/>
            <a:alphaOff val="0"/>
          </a:schemeClr>
        </a:solidFill>
        <a:ln w="12700" cap="flat" cmpd="sng" algn="ctr">
          <a:solidFill>
            <a:schemeClr val="accent3">
              <a:hueOff val="0"/>
              <a:satOff val="0"/>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В отчетности об исполнении договора указывайте, эффективен ли он, какие появляются проблемы. Этот опыт поможет при разработке следующих договоров. </a:t>
          </a:r>
          <a:endParaRPr lang="ru-RU" sz="1600" kern="1200"/>
        </a:p>
      </dsp:txBody>
      <dsp:txXfrm>
        <a:off x="1770857" y="2257842"/>
        <a:ext cx="8135142" cy="752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9617F-B711-4624-97F6-2C901345F1F4}">
      <dsp:nvSpPr>
        <dsp:cNvPr id="0" name=""/>
        <dsp:cNvSpPr/>
      </dsp:nvSpPr>
      <dsp:spPr>
        <a:xfrm>
          <a:off x="0" y="51902"/>
          <a:ext cx="9905999" cy="11056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единая система классификации, порядок учета и хранения заключенных договоров с возможностью быстрого поиска оригиналов необходимых документов;</a:t>
          </a:r>
          <a:endParaRPr lang="ru-RU" sz="2100" kern="1200"/>
        </a:p>
      </dsp:txBody>
      <dsp:txXfrm>
        <a:off x="53973" y="105875"/>
        <a:ext cx="9798053" cy="997703"/>
      </dsp:txXfrm>
    </dsp:sp>
    <dsp:sp modelId="{E6207F93-F4A4-40A8-9B28-83BBED28912C}">
      <dsp:nvSpPr>
        <dsp:cNvPr id="0" name=""/>
        <dsp:cNvSpPr/>
      </dsp:nvSpPr>
      <dsp:spPr>
        <a:xfrm>
          <a:off x="0" y="1218032"/>
          <a:ext cx="9905999" cy="11056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типовая форма договора, прошедшая юридическую экспертизу, на основе которой может быть составлен проект любого договора;</a:t>
          </a:r>
          <a:endParaRPr lang="ru-RU" sz="2100" kern="1200"/>
        </a:p>
      </dsp:txBody>
      <dsp:txXfrm>
        <a:off x="53973" y="1272005"/>
        <a:ext cx="9798053" cy="997703"/>
      </dsp:txXfrm>
    </dsp:sp>
    <dsp:sp modelId="{E18286B7-5D56-4DE1-949D-7A9D831875EE}">
      <dsp:nvSpPr>
        <dsp:cNvPr id="0" name=""/>
        <dsp:cNvSpPr/>
      </dsp:nvSpPr>
      <dsp:spPr>
        <a:xfrm>
          <a:off x="0" y="2384162"/>
          <a:ext cx="9905999" cy="11056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порядок согласования договоров службами компании.</a:t>
          </a:r>
          <a:br>
            <a:rPr lang="ru-RU" sz="2100" kern="1200" smtClean="0"/>
          </a:br>
          <a:endParaRPr lang="ru-RU" sz="2100" kern="1200"/>
        </a:p>
      </dsp:txBody>
      <dsp:txXfrm>
        <a:off x="53973" y="2438135"/>
        <a:ext cx="9798053" cy="9977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3096B-2CF4-49D8-94A9-40EAD824C86C}">
      <dsp:nvSpPr>
        <dsp:cNvPr id="0" name=""/>
        <dsp:cNvSpPr/>
      </dsp:nvSpPr>
      <dsp:spPr>
        <a:xfrm>
          <a:off x="0" y="137525"/>
          <a:ext cx="9905999" cy="7842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Понятие договора. Соотношение со смежными понятиями</a:t>
          </a:r>
          <a:endParaRPr lang="ru-RU" sz="1500" kern="1200"/>
        </a:p>
      </dsp:txBody>
      <dsp:txXfrm>
        <a:off x="38285" y="175810"/>
        <a:ext cx="9829429" cy="707695"/>
      </dsp:txXfrm>
    </dsp:sp>
    <dsp:sp modelId="{218A8893-0802-4045-9DE4-306EE31C1FC2}">
      <dsp:nvSpPr>
        <dsp:cNvPr id="0" name=""/>
        <dsp:cNvSpPr/>
      </dsp:nvSpPr>
      <dsp:spPr>
        <a:xfrm>
          <a:off x="0" y="964991"/>
          <a:ext cx="9905999" cy="7842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       Существенные и важные условия договора. Соотношение права и договора. Диспозитивные, императивные нормы как способ правового регулирования</a:t>
          </a:r>
          <a:endParaRPr lang="ru-RU" sz="1500" kern="1200"/>
        </a:p>
      </dsp:txBody>
      <dsp:txXfrm>
        <a:off x="38285" y="1003276"/>
        <a:ext cx="9829429" cy="707695"/>
      </dsp:txXfrm>
    </dsp:sp>
    <dsp:sp modelId="{05AF9E4C-43A2-4DC1-8881-27B565A0B3D0}">
      <dsp:nvSpPr>
        <dsp:cNvPr id="0" name=""/>
        <dsp:cNvSpPr/>
      </dsp:nvSpPr>
      <dsp:spPr>
        <a:xfrm>
          <a:off x="0" y="1792457"/>
          <a:ext cx="9905999" cy="7842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       Форма договора и способы заключения договоров: заключение договора в форме единого документа, посредством обмена документами. Конклюдентные действия как способ формирования договорных отношений. Договоры присоединения. Типизация и унификация договоров. Разработка и утверждение форм</a:t>
          </a:r>
          <a:endParaRPr lang="ru-RU" sz="1500" kern="1200"/>
        </a:p>
      </dsp:txBody>
      <dsp:txXfrm>
        <a:off x="38285" y="1830742"/>
        <a:ext cx="9829429" cy="707695"/>
      </dsp:txXfrm>
    </dsp:sp>
    <dsp:sp modelId="{1412B7C3-4618-446D-A9ED-BDFB885AA67B}">
      <dsp:nvSpPr>
        <dsp:cNvPr id="0" name=""/>
        <dsp:cNvSpPr/>
      </dsp:nvSpPr>
      <dsp:spPr>
        <a:xfrm>
          <a:off x="0" y="2619922"/>
          <a:ext cx="9905999" cy="7842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       Стороны договора. Специальная и исключительная правоспособность. Должная осмотрительность при заключении договоров</a:t>
          </a:r>
          <a:endParaRPr lang="ru-RU" sz="1500" kern="1200"/>
        </a:p>
      </dsp:txBody>
      <dsp:txXfrm>
        <a:off x="38285" y="2658207"/>
        <a:ext cx="9829429" cy="7076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DD20D-C0C3-4A1C-ACDE-8D449AF21BA4}">
      <dsp:nvSpPr>
        <dsp:cNvPr id="0" name=""/>
        <dsp:cNvSpPr/>
      </dsp:nvSpPr>
      <dsp:spPr>
        <a:xfrm>
          <a:off x="0" y="284520"/>
          <a:ext cx="9144000" cy="162161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 одно лицо участвует в имуществе другого лица (организации), и доля такого участия составляет более 20%;</a:t>
          </a:r>
          <a:endParaRPr lang="ru-RU" sz="2400" kern="1200" dirty="0"/>
        </a:p>
      </dsp:txBody>
      <dsp:txXfrm>
        <a:off x="79161" y="363681"/>
        <a:ext cx="8985678" cy="1463297"/>
      </dsp:txXfrm>
    </dsp:sp>
    <dsp:sp modelId="{3B769383-16C9-452A-88EA-0CD900751EC3}">
      <dsp:nvSpPr>
        <dsp:cNvPr id="0" name=""/>
        <dsp:cNvSpPr/>
      </dsp:nvSpPr>
      <dsp:spPr>
        <a:xfrm>
          <a:off x="0" y="1975260"/>
          <a:ext cx="9144000" cy="162161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 одно физическое лицо подчиняется другому физическому лицу по должностному положению;</a:t>
          </a:r>
          <a:endParaRPr lang="ru-RU" sz="2400" kern="1200" dirty="0"/>
        </a:p>
      </dsp:txBody>
      <dsp:txXfrm>
        <a:off x="79161" y="2054421"/>
        <a:ext cx="8985678" cy="1463297"/>
      </dsp:txXfrm>
    </dsp:sp>
    <dsp:sp modelId="{BFF94C29-C40C-418F-9A6C-1DF4456B341E}">
      <dsp:nvSpPr>
        <dsp:cNvPr id="0" name=""/>
        <dsp:cNvSpPr/>
      </dsp:nvSpPr>
      <dsp:spPr>
        <a:xfrm>
          <a:off x="0" y="3666000"/>
          <a:ext cx="9144000" cy="162161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 лица состоят в соответствии с семейным законодательством Российской Федерации в брачных отношениях, отношениях родства или свойства, усыновителя и усыновленного, а также попечителя и опекаемого</a:t>
          </a:r>
          <a:endParaRPr lang="ru-RU" sz="2400" kern="1200" dirty="0"/>
        </a:p>
      </dsp:txBody>
      <dsp:txXfrm>
        <a:off x="79161" y="3745161"/>
        <a:ext cx="8985678" cy="14632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BF0DA-DAE6-4F3D-9848-CFC08577A038}" type="datetimeFigureOut">
              <a:rPr lang="ru-RU" smtClean="0"/>
              <a:t>14.06.2022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B38BA-92EA-48EE-950C-96A7D5143FB3}" type="slidenum">
              <a:rPr lang="ru-RU" smtClean="0"/>
              <a:t>‹#›</a:t>
            </a:fld>
            <a:endParaRPr lang="ru-RU"/>
          </a:p>
        </p:txBody>
      </p:sp>
    </p:spTree>
    <p:extLst>
      <p:ext uri="{BB962C8B-B14F-4D97-AF65-F5344CB8AC3E}">
        <p14:creationId xmlns:p14="http://schemas.microsoft.com/office/powerpoint/2010/main" val="11173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5EF5C41-B418-41F9-8BA6-2EC234803DA0}" type="slidenum">
              <a:rPr lang="ru-RU" smtClean="0"/>
              <a:t>5</a:t>
            </a:fld>
            <a:endParaRPr lang="ru-RU"/>
          </a:p>
        </p:txBody>
      </p:sp>
    </p:spTree>
    <p:extLst>
      <p:ext uri="{BB962C8B-B14F-4D97-AF65-F5344CB8AC3E}">
        <p14:creationId xmlns:p14="http://schemas.microsoft.com/office/powerpoint/2010/main" val="27250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5EF5C41-B418-41F9-8BA6-2EC234803DA0}" type="slidenum">
              <a:rPr lang="ru-RU" smtClean="0"/>
              <a:t>6</a:t>
            </a:fld>
            <a:endParaRPr lang="ru-RU"/>
          </a:p>
        </p:txBody>
      </p:sp>
    </p:spTree>
    <p:extLst>
      <p:ext uri="{BB962C8B-B14F-4D97-AF65-F5344CB8AC3E}">
        <p14:creationId xmlns:p14="http://schemas.microsoft.com/office/powerpoint/2010/main" val="362239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36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Объекта">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1"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
        <p:nvSpPr>
          <p:cNvPr id="20" name="Объект 3"/>
          <p:cNvSpPr>
            <a:spLocks noGrp="1"/>
          </p:cNvSpPr>
          <p:nvPr>
            <p:ph sz="half" idx="2" hasCustomPrompt="1"/>
          </p:nvPr>
        </p:nvSpPr>
        <p:spPr>
          <a:xfrm>
            <a:off x="6381903" y="2017392"/>
            <a:ext cx="4548188" cy="3789045"/>
          </a:xfrm>
        </p:spPr>
        <p:txBody>
          <a:bodyPr/>
          <a:lstStyle>
            <a:lvl1pPr marL="0" indent="0">
              <a:buNone/>
              <a:defRPr/>
            </a:lvl1pPr>
            <a:lvl5pPr>
              <a:defRPr sz="1600"/>
            </a:lvl5pPr>
          </a:lstStyle>
          <a:p>
            <a:pPr lvl="0"/>
            <a:r>
              <a:rPr lang="ru-RU" dirty="0"/>
              <a:t>Рисунок, таблица, схема</a:t>
            </a:r>
          </a:p>
        </p:txBody>
      </p:sp>
      <p:sp>
        <p:nvSpPr>
          <p:cNvPr id="21" name="Объект 3"/>
          <p:cNvSpPr>
            <a:spLocks noGrp="1"/>
          </p:cNvSpPr>
          <p:nvPr>
            <p:ph sz="half" idx="11" hasCustomPrompt="1"/>
          </p:nvPr>
        </p:nvSpPr>
        <p:spPr>
          <a:xfrm>
            <a:off x="1141412" y="2017393"/>
            <a:ext cx="4548188" cy="3789045"/>
          </a:xfrm>
        </p:spPr>
        <p:txBody>
          <a:bodyPr/>
          <a:lstStyle>
            <a:lvl1pPr marL="0" indent="0">
              <a:buNone/>
              <a:defRPr/>
            </a:lvl1pPr>
            <a:lvl5pPr>
              <a:defRPr sz="1600"/>
            </a:lvl5pPr>
          </a:lstStyle>
          <a:p>
            <a:pPr lvl="0"/>
            <a:r>
              <a:rPr lang="ru-RU" dirty="0"/>
              <a:t>Рисунок, таблица, схема</a:t>
            </a:r>
          </a:p>
        </p:txBody>
      </p:sp>
    </p:spTree>
    <p:extLst>
      <p:ext uri="{BB962C8B-B14F-4D97-AF65-F5344CB8AC3E}">
        <p14:creationId xmlns:p14="http://schemas.microsoft.com/office/powerpoint/2010/main" val="65484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Объекта с подписью">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1"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
        <p:nvSpPr>
          <p:cNvPr id="20" name="Объект 3"/>
          <p:cNvSpPr>
            <a:spLocks noGrp="1"/>
          </p:cNvSpPr>
          <p:nvPr>
            <p:ph sz="half" idx="2" hasCustomPrompt="1"/>
          </p:nvPr>
        </p:nvSpPr>
        <p:spPr>
          <a:xfrm>
            <a:off x="6381903" y="2017393"/>
            <a:ext cx="4667096" cy="3377568"/>
          </a:xfrm>
        </p:spPr>
        <p:txBody>
          <a:bodyPr/>
          <a:lstStyle>
            <a:lvl1pPr marL="0" indent="0">
              <a:buNone/>
              <a:defRPr/>
            </a:lvl1pPr>
            <a:lvl5pPr>
              <a:defRPr sz="1600"/>
            </a:lvl5pPr>
          </a:lstStyle>
          <a:p>
            <a:pPr lvl="0"/>
            <a:r>
              <a:rPr lang="ru-RU" dirty="0"/>
              <a:t>Рисунок, таблица, схема</a:t>
            </a:r>
          </a:p>
        </p:txBody>
      </p:sp>
      <p:sp>
        <p:nvSpPr>
          <p:cNvPr id="21" name="Объект 3"/>
          <p:cNvSpPr>
            <a:spLocks noGrp="1"/>
          </p:cNvSpPr>
          <p:nvPr>
            <p:ph sz="half" idx="11" hasCustomPrompt="1"/>
          </p:nvPr>
        </p:nvSpPr>
        <p:spPr>
          <a:xfrm>
            <a:off x="1141411" y="2017393"/>
            <a:ext cx="4667097" cy="3377567"/>
          </a:xfrm>
        </p:spPr>
        <p:txBody>
          <a:bodyPr/>
          <a:lstStyle>
            <a:lvl1pPr marL="0" indent="0">
              <a:buNone/>
              <a:defRPr/>
            </a:lvl1pPr>
            <a:lvl5pPr>
              <a:defRPr sz="1600"/>
            </a:lvl5pPr>
          </a:lstStyle>
          <a:p>
            <a:pPr lvl="0"/>
            <a:r>
              <a:rPr lang="ru-RU" dirty="0"/>
              <a:t>Рисунок, таблица, схема</a:t>
            </a:r>
          </a:p>
        </p:txBody>
      </p:sp>
      <p:sp>
        <p:nvSpPr>
          <p:cNvPr id="6" name="Текст 5">
            <a:extLst>
              <a:ext uri="{FF2B5EF4-FFF2-40B4-BE49-F238E27FC236}">
                <a16:creationId xmlns:a16="http://schemas.microsoft.com/office/drawing/2014/main" id="{AEE9EFCB-F5B6-4443-9951-7152309C06C8}"/>
              </a:ext>
            </a:extLst>
          </p:cNvPr>
          <p:cNvSpPr>
            <a:spLocks noGrp="1"/>
          </p:cNvSpPr>
          <p:nvPr>
            <p:ph type="body" sz="quarter" idx="19" hasCustomPrompt="1"/>
          </p:nvPr>
        </p:nvSpPr>
        <p:spPr>
          <a:xfrm>
            <a:off x="1141410" y="5626728"/>
            <a:ext cx="4667097" cy="872230"/>
          </a:xfrm>
        </p:spPr>
        <p:txBody>
          <a:bodyPr/>
          <a:lstStyle>
            <a:lvl1pPr algn="ctr">
              <a:defRPr>
                <a:solidFill>
                  <a:schemeClr val="tx2"/>
                </a:solidFill>
              </a:defRPr>
            </a:lvl1pPr>
            <a:lvl2pPr algn="ctr">
              <a:defRPr/>
            </a:lvl2pPr>
            <a:lvl3pPr algn="ctr">
              <a:defRPr/>
            </a:lvl3pPr>
            <a:lvl4pPr algn="ctr">
              <a:defRPr/>
            </a:lvl4pPr>
            <a:lvl5pPr marL="0" indent="0" algn="ctr">
              <a:buNone/>
              <a:defRPr>
                <a:solidFill>
                  <a:schemeClr val="tx2"/>
                </a:solidFill>
              </a:defRPr>
            </a:lvl5pPr>
          </a:lstStyle>
          <a:p>
            <a:pPr lvl="0"/>
            <a:r>
              <a:rPr lang="ru-RU" dirty="0"/>
              <a:t>Заголовок подписи</a:t>
            </a:r>
          </a:p>
          <a:p>
            <a:pPr lvl="4"/>
            <a:r>
              <a:rPr lang="ru-RU" dirty="0"/>
              <a:t>Текст подписи или подзаголовок</a:t>
            </a:r>
          </a:p>
        </p:txBody>
      </p:sp>
      <p:sp>
        <p:nvSpPr>
          <p:cNvPr id="9" name="Текст 5">
            <a:extLst>
              <a:ext uri="{FF2B5EF4-FFF2-40B4-BE49-F238E27FC236}">
                <a16:creationId xmlns:a16="http://schemas.microsoft.com/office/drawing/2014/main" id="{AEE9EFCB-F5B6-4443-9951-7152309C06C8}"/>
              </a:ext>
            </a:extLst>
          </p:cNvPr>
          <p:cNvSpPr>
            <a:spLocks noGrp="1"/>
          </p:cNvSpPr>
          <p:nvPr>
            <p:ph type="body" sz="quarter" idx="20" hasCustomPrompt="1"/>
          </p:nvPr>
        </p:nvSpPr>
        <p:spPr>
          <a:xfrm>
            <a:off x="6381903" y="5626728"/>
            <a:ext cx="4667097" cy="872230"/>
          </a:xfrm>
        </p:spPr>
        <p:txBody>
          <a:bodyPr/>
          <a:lstStyle>
            <a:lvl1pPr algn="ctr">
              <a:defRPr>
                <a:solidFill>
                  <a:schemeClr val="tx2"/>
                </a:solidFill>
              </a:defRPr>
            </a:lvl1pPr>
            <a:lvl2pPr algn="ctr">
              <a:defRPr/>
            </a:lvl2pPr>
            <a:lvl3pPr algn="ctr">
              <a:defRPr/>
            </a:lvl3pPr>
            <a:lvl4pPr algn="ctr">
              <a:defRPr/>
            </a:lvl4pPr>
            <a:lvl5pPr marL="0" indent="0" algn="ctr">
              <a:buNone/>
              <a:defRPr>
                <a:solidFill>
                  <a:schemeClr val="tx2"/>
                </a:solidFill>
              </a:defRPr>
            </a:lvl5pPr>
          </a:lstStyle>
          <a:p>
            <a:pPr lvl="0"/>
            <a:r>
              <a:rPr lang="ru-RU" dirty="0"/>
              <a:t>Заголовок подписи</a:t>
            </a:r>
          </a:p>
          <a:p>
            <a:pPr lvl="4"/>
            <a:r>
              <a:rPr lang="ru-RU" dirty="0"/>
              <a:t>Текст подписи или подзаголовок</a:t>
            </a:r>
          </a:p>
        </p:txBody>
      </p:sp>
    </p:spTree>
    <p:extLst>
      <p:ext uri="{BB962C8B-B14F-4D97-AF65-F5344CB8AC3E}">
        <p14:creationId xmlns:p14="http://schemas.microsoft.com/office/powerpoint/2010/main" val="4484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1"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
        <p:nvSpPr>
          <p:cNvPr id="13" name="Объект 3"/>
          <p:cNvSpPr>
            <a:spLocks noGrp="1"/>
          </p:cNvSpPr>
          <p:nvPr>
            <p:ph sz="half" idx="10" hasCustomPrompt="1"/>
          </p:nvPr>
        </p:nvSpPr>
        <p:spPr>
          <a:xfrm>
            <a:off x="5242560" y="2068671"/>
            <a:ext cx="5687531" cy="3789045"/>
          </a:xfrm>
        </p:spPr>
        <p:txBody>
          <a:bodyPr/>
          <a:lstStyle>
            <a:lvl1pPr marL="0" indent="0">
              <a:buNone/>
              <a:defRPr/>
            </a:lvl1pPr>
            <a:lvl5pPr>
              <a:defRPr sz="1600"/>
            </a:lvl5pPr>
          </a:lstStyle>
          <a:p>
            <a:pPr lvl="0"/>
            <a:r>
              <a:rPr lang="ru-RU" dirty="0"/>
              <a:t>Рисунок, таблица, схема</a:t>
            </a:r>
          </a:p>
        </p:txBody>
      </p:sp>
    </p:spTree>
    <p:extLst>
      <p:ext uri="{BB962C8B-B14F-4D97-AF65-F5344CB8AC3E}">
        <p14:creationId xmlns:p14="http://schemas.microsoft.com/office/powerpoint/2010/main" val="19430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Заголовок и образец текста 0">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528" y="0"/>
            <a:ext cx="1871472"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8" name="Заголовок 1"/>
          <p:cNvSpPr>
            <a:spLocks noGrp="1"/>
          </p:cNvSpPr>
          <p:nvPr>
            <p:ph type="title" hasCustomPrompt="1"/>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Название слайда</a:t>
            </a:r>
          </a:p>
        </p:txBody>
      </p:sp>
      <p:sp>
        <p:nvSpPr>
          <p:cNvPr id="13" name="Объект 2"/>
          <p:cNvSpPr>
            <a:spLocks noGrp="1"/>
          </p:cNvSpPr>
          <p:nvPr>
            <p:ph sz="half" idx="1"/>
          </p:nvPr>
        </p:nvSpPr>
        <p:spPr>
          <a:xfrm>
            <a:off x="838200" y="1825625"/>
            <a:ext cx="832104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535196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Заголовок и образец текста 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512" y="5508"/>
            <a:ext cx="1999488" cy="685249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8"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
        <p:nvSpPr>
          <p:cNvPr id="24" name="Объект 2"/>
          <p:cNvSpPr>
            <a:spLocks noGrp="1"/>
          </p:cNvSpPr>
          <p:nvPr>
            <p:ph sz="half" idx="1"/>
          </p:nvPr>
        </p:nvSpPr>
        <p:spPr>
          <a:xfrm>
            <a:off x="838200" y="1825625"/>
            <a:ext cx="832104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585530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объект 1">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1"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
        <p:nvSpPr>
          <p:cNvPr id="17" name="Объект 3"/>
          <p:cNvSpPr>
            <a:spLocks noGrp="1"/>
          </p:cNvSpPr>
          <p:nvPr>
            <p:ph sz="half" idx="2" hasCustomPrompt="1"/>
          </p:nvPr>
        </p:nvSpPr>
        <p:spPr>
          <a:xfrm>
            <a:off x="815099" y="2017394"/>
            <a:ext cx="10114992" cy="4139566"/>
          </a:xfrm>
        </p:spPr>
        <p:txBody>
          <a:bodyPr/>
          <a:lstStyle>
            <a:lvl1pPr marL="0" indent="0">
              <a:buNone/>
              <a:defRPr/>
            </a:lvl1pPr>
            <a:lvl5pPr>
              <a:defRPr sz="1600"/>
            </a:lvl5pPr>
          </a:lstStyle>
          <a:p>
            <a:pPr lvl="0"/>
            <a:r>
              <a:rPr lang="ru-RU" dirty="0"/>
              <a:t>Рисунок, таблица, схема, видео</a:t>
            </a:r>
          </a:p>
        </p:txBody>
      </p:sp>
    </p:spTree>
    <p:extLst>
      <p:ext uri="{BB962C8B-B14F-4D97-AF65-F5344CB8AC3E}">
        <p14:creationId xmlns:p14="http://schemas.microsoft.com/office/powerpoint/2010/main" val="373949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Объект на всю страницу">
    <p:spTree>
      <p:nvGrpSpPr>
        <p:cNvPr id="1" name=""/>
        <p:cNvGrpSpPr/>
        <p:nvPr/>
      </p:nvGrpSpPr>
      <p:grpSpPr>
        <a:xfrm>
          <a:off x="0" y="0"/>
          <a:ext cx="0" cy="0"/>
          <a:chOff x="0" y="0"/>
          <a:chExt cx="0" cy="0"/>
        </a:xfrm>
      </p:grpSpPr>
      <p:sp>
        <p:nvSpPr>
          <p:cNvPr id="17" name="Объект 3"/>
          <p:cNvSpPr>
            <a:spLocks noGrp="1"/>
          </p:cNvSpPr>
          <p:nvPr>
            <p:ph sz="half" idx="2" hasCustomPrompt="1"/>
          </p:nvPr>
        </p:nvSpPr>
        <p:spPr>
          <a:xfrm>
            <a:off x="0" y="0"/>
            <a:ext cx="12192000" cy="6858000"/>
          </a:xfrm>
        </p:spPr>
        <p:txBody>
          <a:bodyPr/>
          <a:lstStyle>
            <a:lvl1pPr marL="0" indent="0">
              <a:buNone/>
              <a:defRPr/>
            </a:lvl1pPr>
            <a:lvl5pPr>
              <a:defRPr sz="1600"/>
            </a:lvl5pPr>
          </a:lstStyle>
          <a:p>
            <a:pPr lvl="0"/>
            <a:r>
              <a:rPr lang="ru-RU" dirty="0"/>
              <a:t>Рисунок, таблица, схема, видео</a:t>
            </a:r>
          </a:p>
        </p:txBody>
      </p:sp>
    </p:spTree>
    <p:extLst>
      <p:ext uri="{BB962C8B-B14F-4D97-AF65-F5344CB8AC3E}">
        <p14:creationId xmlns:p14="http://schemas.microsoft.com/office/powerpoint/2010/main" val="2087182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Объект, заголовок и подзаголовок">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1"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
        <p:nvSpPr>
          <p:cNvPr id="17" name="Объект 3"/>
          <p:cNvSpPr>
            <a:spLocks noGrp="1"/>
          </p:cNvSpPr>
          <p:nvPr>
            <p:ph sz="half" idx="2" hasCustomPrompt="1"/>
          </p:nvPr>
        </p:nvSpPr>
        <p:spPr>
          <a:xfrm>
            <a:off x="815099" y="1798320"/>
            <a:ext cx="10114992" cy="3870960"/>
          </a:xfrm>
        </p:spPr>
        <p:txBody>
          <a:bodyPr/>
          <a:lstStyle>
            <a:lvl1pPr marL="0" indent="0">
              <a:buNone/>
              <a:defRPr/>
            </a:lvl1pPr>
            <a:lvl5pPr>
              <a:defRPr sz="1600"/>
            </a:lvl5pPr>
          </a:lstStyle>
          <a:p>
            <a:pPr lvl="0"/>
            <a:r>
              <a:rPr lang="ru-RU" dirty="0"/>
              <a:t>Рисунок, таблица, схема, видео</a:t>
            </a:r>
          </a:p>
        </p:txBody>
      </p:sp>
      <p:sp>
        <p:nvSpPr>
          <p:cNvPr id="5" name="Текст 5">
            <a:extLst>
              <a:ext uri="{FF2B5EF4-FFF2-40B4-BE49-F238E27FC236}">
                <a16:creationId xmlns:a16="http://schemas.microsoft.com/office/drawing/2014/main" id="{AEE9EFCB-F5B6-4443-9951-7152309C06C8}"/>
              </a:ext>
            </a:extLst>
          </p:cNvPr>
          <p:cNvSpPr>
            <a:spLocks noGrp="1"/>
          </p:cNvSpPr>
          <p:nvPr>
            <p:ph type="body" sz="quarter" idx="19" hasCustomPrompt="1"/>
          </p:nvPr>
        </p:nvSpPr>
        <p:spPr>
          <a:xfrm>
            <a:off x="815099" y="5807804"/>
            <a:ext cx="10114992" cy="739328"/>
          </a:xfrm>
        </p:spPr>
        <p:txBody>
          <a:bodyPr/>
          <a:lstStyle>
            <a:lvl1pPr algn="ctr">
              <a:defRPr>
                <a:solidFill>
                  <a:schemeClr val="tx2"/>
                </a:solidFill>
              </a:defRPr>
            </a:lvl1pPr>
            <a:lvl2pPr algn="ctr">
              <a:defRPr/>
            </a:lvl2pPr>
            <a:lvl3pPr algn="ctr">
              <a:defRPr/>
            </a:lvl3pPr>
            <a:lvl4pPr algn="ctr">
              <a:defRPr/>
            </a:lvl4pPr>
            <a:lvl5pPr marL="0" indent="0" algn="ctr">
              <a:buNone/>
              <a:defRPr>
                <a:solidFill>
                  <a:schemeClr val="tx2"/>
                </a:solidFill>
              </a:defRPr>
            </a:lvl5pPr>
          </a:lstStyle>
          <a:p>
            <a:pPr lvl="0"/>
            <a:r>
              <a:rPr lang="ru-RU" dirty="0"/>
              <a:t>Заголовок подписи</a:t>
            </a:r>
          </a:p>
          <a:p>
            <a:pPr lvl="4"/>
            <a:r>
              <a:rPr lang="ru-RU" dirty="0"/>
              <a:t>Текст подписи или подзаголовок</a:t>
            </a:r>
          </a:p>
        </p:txBody>
      </p:sp>
    </p:spTree>
    <p:extLst>
      <p:ext uri="{BB962C8B-B14F-4D97-AF65-F5344CB8AC3E}">
        <p14:creationId xmlns:p14="http://schemas.microsoft.com/office/powerpoint/2010/main" val="8139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Цитата">
    <p:bg>
      <p:bgPr>
        <a:solidFill>
          <a:schemeClr val="bg1"/>
        </a:solidFill>
        <a:effectLst/>
      </p:bgPr>
    </p:bg>
    <p:spTree>
      <p:nvGrpSpPr>
        <p:cNvPr id="1" name=""/>
        <p:cNvGrpSpPr/>
        <p:nvPr/>
      </p:nvGrpSpPr>
      <p:grpSpPr>
        <a:xfrm>
          <a:off x="0" y="0"/>
          <a:ext cx="0" cy="0"/>
          <a:chOff x="0" y="0"/>
          <a:chExt cx="0" cy="0"/>
        </a:xfrm>
      </p:grpSpPr>
      <p:pic>
        <p:nvPicPr>
          <p:cNvPr id="7180" name="Picture 12" descr="icon-quote — Полисервис ЦФО"/>
          <p:cNvPicPr>
            <a:picLocks noChangeAspect="1" noChangeArrowheads="1"/>
          </p:cNvPicPr>
          <p:nvPr/>
        </p:nvPicPr>
        <p:blipFill>
          <a:blip r:embed="rId2">
            <a:clrChange>
              <a:clrFrom>
                <a:srgbClr val="000000">
                  <a:alpha val="0"/>
                </a:srgbClr>
              </a:clrFrom>
              <a:clrTo>
                <a:srgbClr val="000000">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artisticPhotocopy trans="19000"/>
                    </a14:imgEffect>
                  </a14:imgLayer>
                </a14:imgProps>
              </a:ext>
              <a:ext uri="{28A0092B-C50C-407E-A947-70E740481C1C}">
                <a14:useLocalDpi xmlns:a14="http://schemas.microsoft.com/office/drawing/2010/main" val="0"/>
              </a:ext>
            </a:extLst>
          </a:blip>
          <a:srcRect/>
          <a:stretch>
            <a:fillRect/>
          </a:stretch>
        </p:blipFill>
        <p:spPr bwMode="auto">
          <a:xfrm>
            <a:off x="335280" y="0"/>
            <a:ext cx="4450080" cy="4450081"/>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3"/>
          <p:cNvSpPr>
            <a:spLocks noGrp="1"/>
          </p:cNvSpPr>
          <p:nvPr>
            <p:ph type="body" sz="half" idx="2" hasCustomPrompt="1"/>
          </p:nvPr>
        </p:nvSpPr>
        <p:spPr>
          <a:xfrm>
            <a:off x="1670557" y="2424948"/>
            <a:ext cx="9188928" cy="22097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800" dirty="0">
                <a:solidFill>
                  <a:srgbClr val="042D84"/>
                </a:solidFill>
              </a:rPr>
              <a:t>Есть два вида людей, которые будут вам говорить, что вы не сможете чего-то добиться: те, кто сами боятся пробовать, и те, кто боятся, что у вас получится.</a:t>
            </a:r>
          </a:p>
          <a:p>
            <a:pPr lvl="0"/>
            <a:endParaRPr lang="ru-RU" dirty="0"/>
          </a:p>
        </p:txBody>
      </p:sp>
      <p:sp>
        <p:nvSpPr>
          <p:cNvPr id="8" name="Текст 3"/>
          <p:cNvSpPr>
            <a:spLocks noGrp="1"/>
          </p:cNvSpPr>
          <p:nvPr>
            <p:ph type="body" sz="half" idx="10" hasCustomPrompt="1"/>
          </p:nvPr>
        </p:nvSpPr>
        <p:spPr>
          <a:xfrm>
            <a:off x="6548342" y="4268987"/>
            <a:ext cx="4311143" cy="362187"/>
          </a:xfr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dirty="0">
                <a:solidFill>
                  <a:schemeClr val="accent1">
                    <a:lumMod val="75000"/>
                  </a:schemeClr>
                </a:solidFill>
              </a:rPr>
              <a:t>— Рей </a:t>
            </a:r>
            <a:r>
              <a:rPr lang="ru-RU" dirty="0" err="1">
                <a:solidFill>
                  <a:schemeClr val="accent1">
                    <a:lumMod val="75000"/>
                  </a:schemeClr>
                </a:solidFill>
              </a:rPr>
              <a:t>Гофорт</a:t>
            </a:r>
            <a:r>
              <a:rPr lang="ru-RU" dirty="0">
                <a:solidFill>
                  <a:schemeClr val="accent1">
                    <a:lumMod val="75000"/>
                  </a:schemeClr>
                </a:solidFill>
              </a:rPr>
              <a:t> (</a:t>
            </a:r>
            <a:r>
              <a:rPr lang="en-US" dirty="0">
                <a:solidFill>
                  <a:schemeClr val="accent1">
                    <a:lumMod val="75000"/>
                  </a:schemeClr>
                </a:solidFill>
              </a:rPr>
              <a:t>Ray </a:t>
            </a:r>
            <a:r>
              <a:rPr lang="en-US" dirty="0" err="1">
                <a:solidFill>
                  <a:schemeClr val="accent1">
                    <a:lumMod val="75000"/>
                  </a:schemeClr>
                </a:solidFill>
              </a:rPr>
              <a:t>Goforth</a:t>
            </a:r>
            <a:r>
              <a:rPr lang="ru-RU" dirty="0">
                <a:solidFill>
                  <a:schemeClr val="accent1">
                    <a:lumMod val="75000"/>
                  </a:schemeClr>
                </a:solidFill>
              </a:rPr>
              <a:t>)</a:t>
            </a:r>
          </a:p>
        </p:txBody>
      </p:sp>
    </p:spTree>
    <p:extLst>
      <p:ext uri="{BB962C8B-B14F-4D97-AF65-F5344CB8AC3E}">
        <p14:creationId xmlns:p14="http://schemas.microsoft.com/office/powerpoint/2010/main" val="3885775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Ключевые идеи">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8608" y="0"/>
            <a:ext cx="1993392" cy="685800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0" name="Заголовок 1"/>
          <p:cNvSpPr>
            <a:spLocks noGrp="1"/>
          </p:cNvSpPr>
          <p:nvPr>
            <p:ph type="title" hasCustomPrompt="1"/>
          </p:nvPr>
        </p:nvSpPr>
        <p:spPr>
          <a:xfrm>
            <a:off x="-1" y="365124"/>
            <a:ext cx="5689601" cy="1117283"/>
          </a:xfrm>
          <a:solidFill>
            <a:srgbClr val="042D84"/>
          </a:solidFill>
        </p:spPr>
        <p:txBody>
          <a:bodyPr lIns="450000" rIns="450000">
            <a:noAutofit/>
          </a:bodyPr>
          <a:lstStyle>
            <a:lvl1pPr algn="l">
              <a:defRPr sz="2800" baseline="0">
                <a:solidFill>
                  <a:schemeClr val="bg1"/>
                </a:solidFill>
                <a:latin typeface="Roboto Slab" pitchFamily="2" charset="0"/>
                <a:ea typeface="Roboto Slab" pitchFamily="2" charset="0"/>
              </a:defRPr>
            </a:lvl1pPr>
          </a:lstStyle>
          <a:p>
            <a:r>
              <a:rPr lang="ru-RU" dirty="0"/>
              <a:t>Ключевые идеи</a:t>
            </a:r>
          </a:p>
        </p:txBody>
      </p:sp>
      <p:pic>
        <p:nvPicPr>
          <p:cNvPr id="13" name="Рисунок 12"/>
          <p:cNvPicPr>
            <a:picLocks noChangeAspect="1"/>
          </p:cNvPicPr>
          <p:nvPr/>
        </p:nvPicPr>
        <p:blipFill>
          <a:blip r:embed="rId4">
            <a:duotone>
              <a:schemeClr val="bg2">
                <a:shade val="45000"/>
                <a:satMod val="135000"/>
              </a:schemeClr>
              <a:prstClr val="white"/>
            </a:duotone>
          </a:blip>
          <a:stretch>
            <a:fillRect/>
          </a:stretch>
        </p:blipFill>
        <p:spPr>
          <a:xfrm>
            <a:off x="691532" y="3178905"/>
            <a:ext cx="1002290" cy="1002290"/>
          </a:xfrm>
          <a:prstGeom prst="rect">
            <a:avLst/>
          </a:prstGeom>
        </p:spPr>
      </p:pic>
      <p:pic>
        <p:nvPicPr>
          <p:cNvPr id="18" name="Рисунок 17"/>
          <p:cNvPicPr>
            <a:picLocks noChangeAspect="1"/>
          </p:cNvPicPr>
          <p:nvPr/>
        </p:nvPicPr>
        <p:blipFill>
          <a:blip r:embed="rId4">
            <a:duotone>
              <a:schemeClr val="bg2">
                <a:shade val="45000"/>
                <a:satMod val="135000"/>
              </a:schemeClr>
              <a:prstClr val="white"/>
            </a:duotone>
          </a:blip>
          <a:stretch>
            <a:fillRect/>
          </a:stretch>
        </p:blipFill>
        <p:spPr>
          <a:xfrm>
            <a:off x="691532" y="1975619"/>
            <a:ext cx="1002290" cy="1002290"/>
          </a:xfrm>
          <a:prstGeom prst="rect">
            <a:avLst/>
          </a:prstGeom>
        </p:spPr>
      </p:pic>
      <p:pic>
        <p:nvPicPr>
          <p:cNvPr id="20" name="Рисунок 19"/>
          <p:cNvPicPr>
            <a:picLocks noChangeAspect="1"/>
          </p:cNvPicPr>
          <p:nvPr/>
        </p:nvPicPr>
        <p:blipFill>
          <a:blip r:embed="rId4">
            <a:duotone>
              <a:schemeClr val="bg2">
                <a:shade val="45000"/>
                <a:satMod val="135000"/>
              </a:schemeClr>
              <a:prstClr val="white"/>
            </a:duotone>
          </a:blip>
          <a:stretch>
            <a:fillRect/>
          </a:stretch>
        </p:blipFill>
        <p:spPr>
          <a:xfrm>
            <a:off x="691532" y="4387741"/>
            <a:ext cx="1002290" cy="1002290"/>
          </a:xfrm>
          <a:prstGeom prst="rect">
            <a:avLst/>
          </a:prstGeom>
        </p:spPr>
      </p:pic>
      <p:sp>
        <p:nvSpPr>
          <p:cNvPr id="12" name="Объект 2"/>
          <p:cNvSpPr>
            <a:spLocks noGrp="1"/>
          </p:cNvSpPr>
          <p:nvPr>
            <p:ph sz="half" idx="1" hasCustomPrompt="1"/>
          </p:nvPr>
        </p:nvSpPr>
        <p:spPr>
          <a:xfrm>
            <a:off x="1956891" y="2212072"/>
            <a:ext cx="7465418" cy="443465"/>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1600"/>
            </a:lvl1pPr>
            <a:lvl2pPr marL="685800" marR="0" indent="-2286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lvl2p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chemeClr val="accent5">
                    <a:lumMod val="50000"/>
                  </a:schemeClr>
                </a:solidFill>
              </a:rPr>
              <a:t>Образец одной из ключевых мыслей модуля</a:t>
            </a:r>
          </a:p>
        </p:txBody>
      </p:sp>
      <p:sp>
        <p:nvSpPr>
          <p:cNvPr id="14" name="Объект 2"/>
          <p:cNvSpPr>
            <a:spLocks noGrp="1"/>
          </p:cNvSpPr>
          <p:nvPr>
            <p:ph sz="half" idx="10" hasCustomPrompt="1"/>
          </p:nvPr>
        </p:nvSpPr>
        <p:spPr>
          <a:xfrm>
            <a:off x="1956891" y="3385202"/>
            <a:ext cx="7465418" cy="443465"/>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1600"/>
            </a:lvl1pPr>
            <a:lvl2pPr marL="685800" marR="0" indent="-2286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lvl2p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chemeClr val="accent5">
                    <a:lumMod val="50000"/>
                  </a:schemeClr>
                </a:solidFill>
              </a:rPr>
              <a:t>Образец одной из ключевых мыслей модуля</a:t>
            </a:r>
          </a:p>
        </p:txBody>
      </p:sp>
      <p:sp>
        <p:nvSpPr>
          <p:cNvPr id="15" name="Объект 2"/>
          <p:cNvSpPr>
            <a:spLocks noGrp="1"/>
          </p:cNvSpPr>
          <p:nvPr>
            <p:ph sz="half" idx="11" hasCustomPrompt="1"/>
          </p:nvPr>
        </p:nvSpPr>
        <p:spPr>
          <a:xfrm>
            <a:off x="1956891" y="4547508"/>
            <a:ext cx="7465418" cy="443465"/>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1600"/>
            </a:lvl1pPr>
            <a:lvl2pPr marL="685800" marR="0" indent="-2286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lvl2p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chemeClr val="accent5">
                    <a:lumMod val="50000"/>
                  </a:schemeClr>
                </a:solidFill>
              </a:rPr>
              <a:t>Образец одной из ключевых мыслей модуля</a:t>
            </a:r>
          </a:p>
        </p:txBody>
      </p:sp>
    </p:spTree>
    <p:extLst>
      <p:ext uri="{BB962C8B-B14F-4D97-AF65-F5344CB8AC3E}">
        <p14:creationId xmlns:p14="http://schemas.microsoft.com/office/powerpoint/2010/main" val="89188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0">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Tree>
    <p:extLst>
      <p:ext uri="{BB962C8B-B14F-4D97-AF65-F5344CB8AC3E}">
        <p14:creationId xmlns:p14="http://schemas.microsoft.com/office/powerpoint/2010/main" val="335288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Изображение в полный экран">
    <p:spTree>
      <p:nvGrpSpPr>
        <p:cNvPr id="1" name=""/>
        <p:cNvGrpSpPr/>
        <p:nvPr/>
      </p:nvGrpSpPr>
      <p:grpSpPr>
        <a:xfrm>
          <a:off x="0" y="0"/>
          <a:ext cx="0" cy="0"/>
          <a:chOff x="0" y="0"/>
          <a:chExt cx="0" cy="0"/>
        </a:xfrm>
      </p:grpSpPr>
      <p:sp>
        <p:nvSpPr>
          <p:cNvPr id="28" name="Picture Placeholder 1">
            <a:extLst>
              <a:ext uri="{FF2B5EF4-FFF2-40B4-BE49-F238E27FC236}">
                <a16:creationId xmlns:a16="http://schemas.microsoft.com/office/drawing/2014/main" id="{B4EE08E0-3BC1-4225-B8A5-BC8D74EBA7C5}"/>
              </a:ext>
            </a:extLst>
          </p:cNvPr>
          <p:cNvSpPr>
            <a:spLocks noGrp="1"/>
          </p:cNvSpPr>
          <p:nvPr>
            <p:ph type="pic" sz="quarter" idx="10"/>
          </p:nvPr>
        </p:nvSpPr>
        <p:spPr>
          <a:xfrm>
            <a:off x="0" y="0"/>
            <a:ext cx="12192000" cy="6858000"/>
          </a:xfrm>
        </p:spPr>
      </p:sp>
    </p:spTree>
    <p:extLst>
      <p:ext uri="{BB962C8B-B14F-4D97-AF65-F5344CB8AC3E}">
        <p14:creationId xmlns:p14="http://schemas.microsoft.com/office/powerpoint/2010/main" val="3349593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427255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4A67D0E1-DD4F-4C08-80BF-60244822F39C}" type="datetime1">
              <a:rPr lang="ru-RU" noProof="0" smtClean="0"/>
              <a:t>14.06.2022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t>‹#›</a:t>
            </a:fld>
            <a:endParaRPr lang="ru-RU" noProof="0"/>
          </a:p>
        </p:txBody>
      </p:sp>
    </p:spTree>
    <p:extLst>
      <p:ext uri="{BB962C8B-B14F-4D97-AF65-F5344CB8AC3E}">
        <p14:creationId xmlns:p14="http://schemas.microsoft.com/office/powerpoint/2010/main" val="366529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1">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51206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1054"/>
            <a:ext cx="6401355" cy="2895851"/>
          </a:xfrm>
          <a:prstGeom prst="rect">
            <a:avLst/>
          </a:prstGeom>
        </p:spPr>
      </p:pic>
      <p:sp>
        <p:nvSpPr>
          <p:cNvPr id="2" name="Заголовок 1"/>
          <p:cNvSpPr>
            <a:spLocks noGrp="1"/>
          </p:cNvSpPr>
          <p:nvPr>
            <p:ph type="ctrTitle" hasCustomPrompt="1"/>
          </p:nvPr>
        </p:nvSpPr>
        <p:spPr>
          <a:xfrm>
            <a:off x="338292" y="2503488"/>
            <a:ext cx="5723841" cy="1757628"/>
          </a:xfrm>
        </p:spPr>
        <p:txBody>
          <a:bodyPr anchor="ctr">
            <a:normAutofit/>
          </a:bodyPr>
          <a:lstStyle>
            <a:lvl1pPr algn="l">
              <a:defRPr sz="2800">
                <a:solidFill>
                  <a:schemeClr val="bg1"/>
                </a:solidFill>
                <a:latin typeface="Roboto Slab" pitchFamily="2" charset="0"/>
                <a:ea typeface="Roboto Slab" pitchFamily="2" charset="0"/>
              </a:defRPr>
            </a:lvl1pPr>
          </a:lstStyle>
          <a:p>
            <a:pPr>
              <a:lnSpc>
                <a:spcPct val="100000"/>
              </a:lnSpc>
            </a:pPr>
            <a:r>
              <a:rPr lang="ru-RU" sz="2800" dirty="0">
                <a:solidFill>
                  <a:schemeClr val="bg1"/>
                </a:solidFill>
                <a:latin typeface="Roboto Slab" pitchFamily="2" charset="0"/>
                <a:ea typeface="Roboto Slab" pitchFamily="2" charset="0"/>
              </a:rPr>
              <a:t>Полное название модуля</a:t>
            </a:r>
            <a:endParaRPr lang="en-US" sz="2800" dirty="0">
              <a:solidFill>
                <a:schemeClr val="bg1"/>
              </a:solidFill>
              <a:latin typeface="Roboto Slab" pitchFamily="2" charset="0"/>
              <a:ea typeface="Roboto Slab" pitchFamily="2" charset="0"/>
            </a:endParaRPr>
          </a:p>
        </p:txBody>
      </p:sp>
      <p:sp>
        <p:nvSpPr>
          <p:cNvPr id="3" name="Подзаголовок 2"/>
          <p:cNvSpPr>
            <a:spLocks noGrp="1"/>
          </p:cNvSpPr>
          <p:nvPr>
            <p:ph type="subTitle" idx="1" hasCustomPrompt="1"/>
          </p:nvPr>
        </p:nvSpPr>
        <p:spPr>
          <a:xfrm>
            <a:off x="338292" y="4483231"/>
            <a:ext cx="5723841" cy="637776"/>
          </a:xfrm>
        </p:spPr>
        <p:txBody>
          <a:bodyPr lIns="450000">
            <a:normAutofit/>
          </a:bodyPr>
          <a:lstStyle>
            <a:lvl1pPr marL="0" indent="0" algn="l">
              <a:buNone/>
              <a:defRPr sz="180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ru-RU" sz="2000" dirty="0">
                <a:solidFill>
                  <a:schemeClr val="bg1"/>
                </a:solidFill>
              </a:rPr>
              <a:t>Преподаватель: Имя Отчество Фамилия</a:t>
            </a:r>
          </a:p>
          <a:p>
            <a:pPr algn="l"/>
            <a:endParaRPr lang="en-US" sz="2000" dirty="0">
              <a:solidFill>
                <a:schemeClr val="bg1"/>
              </a:solidFill>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92" y="348436"/>
            <a:ext cx="847417" cy="1182727"/>
          </a:xfrm>
          <a:prstGeom prst="rect">
            <a:avLst/>
          </a:prstGeom>
        </p:spPr>
      </p:pic>
      <p:cxnSp>
        <p:nvCxnSpPr>
          <p:cNvPr id="9" name="Straight Connector 17">
            <a:extLst>
              <a:ext uri="{FF2B5EF4-FFF2-40B4-BE49-F238E27FC236}">
                <a16:creationId xmlns:a16="http://schemas.microsoft.com/office/drawing/2014/main" id="{AE69CFE2-7AEE-45EF-B875-C810F254F549}"/>
              </a:ext>
            </a:extLst>
          </p:cNvPr>
          <p:cNvCxnSpPr>
            <a:cxnSpLocks/>
          </p:cNvCxnSpPr>
          <p:nvPr/>
        </p:nvCxnSpPr>
        <p:spPr>
          <a:xfrm>
            <a:off x="609337" y="4225731"/>
            <a:ext cx="1862832" cy="0"/>
          </a:xfrm>
          <a:prstGeom prst="line">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0" name="Рисунок 9">
            <a:extLst>
              <a:ext uri="{FF2B5EF4-FFF2-40B4-BE49-F238E27FC236}">
                <a16:creationId xmlns:a16="http://schemas.microsoft.com/office/drawing/2014/main" id="{7315D315-F5BC-4A2F-BE99-49D0B69FDBA6}"/>
              </a:ext>
            </a:extLst>
          </p:cNvPr>
          <p:cNvPicPr>
            <a:picLocks noChangeAspect="1"/>
          </p:cNvPicPr>
          <p:nvPr/>
        </p:nvPicPr>
        <p:blipFill>
          <a:blip r:embed="rId5">
            <a:duotone>
              <a:prstClr val="black"/>
              <a:schemeClr val="tx2">
                <a:tint val="45000"/>
                <a:satMod val="400000"/>
              </a:schemeClr>
            </a:duotone>
            <a:extLst>
              <a:ext uri="{96DAC541-7B7A-43D3-8B79-37D633B846F1}">
                <asvg:svgBlip xmlns:asvg="http://schemas.microsoft.com/office/drawing/2016/SVG/main" xmlns="" r:embed="rId6"/>
              </a:ext>
            </a:extLst>
          </a:blip>
          <a:stretch>
            <a:fillRect/>
          </a:stretch>
        </p:blipFill>
        <p:spPr>
          <a:xfrm>
            <a:off x="10870231" y="5813776"/>
            <a:ext cx="625212" cy="495595"/>
          </a:xfrm>
          <a:prstGeom prst="rect">
            <a:avLst/>
          </a:prstGeom>
        </p:spPr>
      </p:pic>
    </p:spTree>
    <p:extLst>
      <p:ext uri="{BB962C8B-B14F-4D97-AF65-F5344CB8AC3E}">
        <p14:creationId xmlns:p14="http://schemas.microsoft.com/office/powerpoint/2010/main" val="130621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одержание модуля">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128" y="0"/>
            <a:ext cx="2023872" cy="6858000"/>
          </a:xfrm>
          <a:prstGeom prst="rect">
            <a:avLst/>
          </a:prstGeom>
        </p:spPr>
      </p:pic>
      <p:sp>
        <p:nvSpPr>
          <p:cNvPr id="2" name="Заголовок 1"/>
          <p:cNvSpPr>
            <a:spLocks noGrp="1"/>
          </p:cNvSpPr>
          <p:nvPr>
            <p:ph type="title" hasCustomPrompt="1"/>
          </p:nvPr>
        </p:nvSpPr>
        <p:spPr/>
        <p:txBody>
          <a:bodyPr/>
          <a:lstStyle/>
          <a:p>
            <a:r>
              <a:rPr lang="ru-RU" sz="2800" dirty="0">
                <a:solidFill>
                  <a:schemeClr val="bg1"/>
                </a:solidFill>
                <a:latin typeface="+mj-lt"/>
              </a:rPr>
              <a:t>Содержание модуля</a:t>
            </a:r>
            <a:endParaRPr lang="ru-RU" dirty="0"/>
          </a:p>
        </p:txBody>
      </p:sp>
      <p:sp>
        <p:nvSpPr>
          <p:cNvPr id="3" name="Прямоугольник 2"/>
          <p:cNvSpPr/>
          <p:nvPr/>
        </p:nvSpPr>
        <p:spPr>
          <a:xfrm>
            <a:off x="852489" y="2433856"/>
            <a:ext cx="8549640" cy="1990288"/>
          </a:xfrm>
          <a:prstGeom prst="rect">
            <a:avLst/>
          </a:prstGeom>
        </p:spPr>
        <p:txBody>
          <a:bodyPr wrap="square">
            <a:spAutoFit/>
          </a:bodyPr>
          <a:lstStyle/>
          <a:p>
            <a:pPr marL="114300" lvl="2" indent="-342900">
              <a:spcBef>
                <a:spcPts val="0"/>
              </a:spcBef>
              <a:spcAft>
                <a:spcPts val="1000"/>
              </a:spcAft>
              <a:buClr>
                <a:schemeClr val="tx1"/>
              </a:buClr>
              <a:buFont typeface="+mj-lt"/>
              <a:buAutoNum type="arabicPeriod"/>
            </a:pPr>
            <a:r>
              <a:rPr lang="ru-RU" sz="1800" kern="1200" dirty="0">
                <a:solidFill>
                  <a:srgbClr val="002060"/>
                </a:solidFill>
                <a:latin typeface="+mn-lt"/>
                <a:ea typeface="+mn-ea"/>
                <a:cs typeface="+mn-cs"/>
              </a:rPr>
              <a:t>…</a:t>
            </a:r>
          </a:p>
          <a:p>
            <a:pPr marL="114300" lvl="2" indent="-342900">
              <a:spcBef>
                <a:spcPts val="0"/>
              </a:spcBef>
              <a:spcAft>
                <a:spcPts val="1000"/>
              </a:spcAft>
              <a:buClr>
                <a:schemeClr val="tx1"/>
              </a:buClr>
              <a:buFont typeface="+mj-lt"/>
              <a:buAutoNum type="arabicPeriod"/>
            </a:pPr>
            <a:r>
              <a:rPr lang="ru-RU" sz="1800" kern="1200" dirty="0">
                <a:solidFill>
                  <a:srgbClr val="002060"/>
                </a:solidFill>
                <a:latin typeface="+mn-lt"/>
                <a:ea typeface="+mn-ea"/>
                <a:cs typeface="+mn-cs"/>
              </a:rPr>
              <a:t>…</a:t>
            </a:r>
          </a:p>
          <a:p>
            <a:pPr marL="114300" lvl="2" indent="-342900">
              <a:spcBef>
                <a:spcPts val="0"/>
              </a:spcBef>
              <a:spcAft>
                <a:spcPts val="1000"/>
              </a:spcAft>
              <a:buClr>
                <a:schemeClr val="tx1"/>
              </a:buClr>
              <a:buFont typeface="+mj-lt"/>
              <a:buAutoNum type="arabicPeriod"/>
            </a:pPr>
            <a:r>
              <a:rPr lang="ru-RU" sz="1800" kern="1200" dirty="0">
                <a:solidFill>
                  <a:srgbClr val="002060"/>
                </a:solidFill>
                <a:latin typeface="+mn-lt"/>
                <a:ea typeface="+mn-ea"/>
                <a:cs typeface="+mn-cs"/>
              </a:rPr>
              <a:t>…</a:t>
            </a:r>
          </a:p>
          <a:p>
            <a:pPr marL="114300" lvl="2" indent="-342900">
              <a:spcBef>
                <a:spcPts val="0"/>
              </a:spcBef>
              <a:spcAft>
                <a:spcPts val="1000"/>
              </a:spcAft>
              <a:buClr>
                <a:schemeClr val="tx1"/>
              </a:buClr>
              <a:buFont typeface="+mj-lt"/>
              <a:buAutoNum type="arabicPeriod"/>
            </a:pPr>
            <a:r>
              <a:rPr lang="ru-RU" sz="1800" kern="1200" dirty="0">
                <a:solidFill>
                  <a:srgbClr val="002060"/>
                </a:solidFill>
                <a:latin typeface="+mn-lt"/>
                <a:ea typeface="+mn-ea"/>
                <a:cs typeface="+mn-cs"/>
              </a:rPr>
              <a:t>…</a:t>
            </a:r>
          </a:p>
          <a:p>
            <a:pPr marL="114300" lvl="2" indent="-342900">
              <a:spcBef>
                <a:spcPts val="0"/>
              </a:spcBef>
              <a:spcAft>
                <a:spcPts val="1000"/>
              </a:spcAft>
              <a:buClr>
                <a:schemeClr val="tx1"/>
              </a:buClr>
              <a:buFont typeface="+mj-lt"/>
              <a:buAutoNum type="arabicPeriod"/>
            </a:pPr>
            <a:r>
              <a:rPr lang="ru-RU" sz="1800" kern="1200" dirty="0">
                <a:solidFill>
                  <a:srgbClr val="002060"/>
                </a:solidFill>
                <a:latin typeface="+mn-lt"/>
                <a:ea typeface="+mn-ea"/>
                <a:cs typeface="+mn-cs"/>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Tree>
    <p:extLst>
      <p:ext uri="{BB962C8B-B14F-4D97-AF65-F5344CB8AC3E}">
        <p14:creationId xmlns:p14="http://schemas.microsoft.com/office/powerpoint/2010/main" val="17585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4" name="Заголовок 1"/>
          <p:cNvSpPr>
            <a:spLocks noGrp="1"/>
          </p:cNvSpPr>
          <p:nvPr>
            <p:ph type="title" hasCustomPrompt="1"/>
          </p:nvPr>
        </p:nvSpPr>
        <p:spPr>
          <a:xfrm>
            <a:off x="4104166" y="2278983"/>
            <a:ext cx="4008475" cy="2431239"/>
          </a:xfrm>
          <a:solidFill>
            <a:srgbClr val="042D84"/>
          </a:solidFill>
        </p:spPr>
        <p:txBody>
          <a:bodyPr>
            <a:normAutofit/>
          </a:bodyPr>
          <a:lstStyle>
            <a:lvl1pPr algn="ctr">
              <a:defRPr sz="2800" baseline="0">
                <a:solidFill>
                  <a:schemeClr val="bg1"/>
                </a:solidFill>
                <a:latin typeface="Roboto Slab" pitchFamily="2" charset="0"/>
                <a:ea typeface="Roboto Slab" pitchFamily="2" charset="0"/>
              </a:defRPr>
            </a:lvl1pPr>
          </a:lstStyle>
          <a:p>
            <a:r>
              <a:rPr lang="ru-RU" dirty="0"/>
              <a:t>Образец заголовка раздела</a:t>
            </a:r>
          </a:p>
        </p:txBody>
      </p:sp>
    </p:spTree>
    <p:extLst>
      <p:ext uri="{BB962C8B-B14F-4D97-AF65-F5344CB8AC3E}">
        <p14:creationId xmlns:p14="http://schemas.microsoft.com/office/powerpoint/2010/main" val="111663650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1825625"/>
            <a:ext cx="48514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502399" y="1825625"/>
            <a:ext cx="48514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1"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Tree>
    <p:extLst>
      <p:ext uri="{BB962C8B-B14F-4D97-AF65-F5344CB8AC3E}">
        <p14:creationId xmlns:p14="http://schemas.microsoft.com/office/powerpoint/2010/main" val="66802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мный текст">
    <p:spTree>
      <p:nvGrpSpPr>
        <p:cNvPr id="1" name=""/>
        <p:cNvGrpSpPr/>
        <p:nvPr/>
      </p:nvGrpSpPr>
      <p:grpSpPr>
        <a:xfrm>
          <a:off x="0" y="0"/>
          <a:ext cx="0" cy="0"/>
          <a:chOff x="0" y="0"/>
          <a:chExt cx="0" cy="0"/>
        </a:xfrm>
      </p:grpSpPr>
      <p:sp>
        <p:nvSpPr>
          <p:cNvPr id="3" name="Текст 2"/>
          <p:cNvSpPr>
            <a:spLocks noGrp="1"/>
          </p:cNvSpPr>
          <p:nvPr>
            <p:ph type="body" idx="1" hasCustomPrompt="1"/>
          </p:nvPr>
        </p:nvSpPr>
        <p:spPr>
          <a:xfrm>
            <a:off x="839787" y="1681163"/>
            <a:ext cx="10090304" cy="823912"/>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подзаголовка текста</a:t>
            </a:r>
          </a:p>
        </p:txBody>
      </p:sp>
      <p:sp>
        <p:nvSpPr>
          <p:cNvPr id="4" name="Объект 3"/>
          <p:cNvSpPr>
            <a:spLocks noGrp="1"/>
          </p:cNvSpPr>
          <p:nvPr>
            <p:ph sz="half" idx="2"/>
          </p:nvPr>
        </p:nvSpPr>
        <p:spPr>
          <a:xfrm>
            <a:off x="839787" y="2505075"/>
            <a:ext cx="10090304" cy="3684588"/>
          </a:xfrm>
        </p:spPr>
        <p:txBody>
          <a:bodyPr/>
          <a:lstStyle>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3"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a:t>Образец заголовка</a:t>
            </a:r>
            <a:endParaRPr lang="ru-RU" dirty="0"/>
          </a:p>
        </p:txBody>
      </p:sp>
    </p:spTree>
    <p:extLst>
      <p:ext uri="{BB962C8B-B14F-4D97-AF65-F5344CB8AC3E}">
        <p14:creationId xmlns:p14="http://schemas.microsoft.com/office/powerpoint/2010/main" val="249087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Сравнение">
    <p:spTree>
      <p:nvGrpSpPr>
        <p:cNvPr id="1" name=""/>
        <p:cNvGrpSpPr/>
        <p:nvPr/>
      </p:nvGrpSpPr>
      <p:grpSpPr>
        <a:xfrm>
          <a:off x="0" y="0"/>
          <a:ext cx="0" cy="0"/>
          <a:chOff x="0" y="0"/>
          <a:chExt cx="0" cy="0"/>
        </a:xfrm>
      </p:grpSpPr>
      <p:sp>
        <p:nvSpPr>
          <p:cNvPr id="3" name="Текст 2"/>
          <p:cNvSpPr>
            <a:spLocks noGrp="1"/>
          </p:cNvSpPr>
          <p:nvPr>
            <p:ph type="body" idx="1" hasCustomPrompt="1"/>
          </p:nvPr>
        </p:nvSpPr>
        <p:spPr>
          <a:xfrm>
            <a:off x="839787" y="1681163"/>
            <a:ext cx="4849813" cy="823912"/>
          </a:xfrm>
        </p:spPr>
        <p:txBody>
          <a:bodyPr anchor="ctr">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подзаголовка текста</a:t>
            </a:r>
          </a:p>
        </p:txBody>
      </p:sp>
      <p:sp>
        <p:nvSpPr>
          <p:cNvPr id="4" name="Объект 3"/>
          <p:cNvSpPr>
            <a:spLocks noGrp="1"/>
          </p:cNvSpPr>
          <p:nvPr>
            <p:ph sz="half" idx="2"/>
          </p:nvPr>
        </p:nvSpPr>
        <p:spPr>
          <a:xfrm>
            <a:off x="839787" y="2505075"/>
            <a:ext cx="4849813" cy="3684588"/>
          </a:xfrm>
        </p:spPr>
        <p:txBody>
          <a:bodyPr/>
          <a:lstStyle>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91" y="365125"/>
            <a:ext cx="847417" cy="1182727"/>
          </a:xfrm>
          <a:prstGeom prst="rect">
            <a:avLst/>
          </a:prstGeom>
        </p:spPr>
      </p:pic>
      <p:sp>
        <p:nvSpPr>
          <p:cNvPr id="13" name="Заголовок 1"/>
          <p:cNvSpPr>
            <a:spLocks noGrp="1"/>
          </p:cNvSpPr>
          <p:nvPr>
            <p:ph type="title"/>
          </p:nvPr>
        </p:nvSpPr>
        <p:spPr>
          <a:xfrm>
            <a:off x="-1" y="365124"/>
            <a:ext cx="5689601" cy="1117283"/>
          </a:xfrm>
          <a:solidFill>
            <a:srgbClr val="042D84"/>
          </a:solidFill>
        </p:spPr>
        <p:txBody>
          <a:bodyPr>
            <a:normAutofit/>
          </a:bodyPr>
          <a:lstStyle>
            <a:lvl1pPr algn="l">
              <a:defRPr sz="2800" baseline="0">
                <a:solidFill>
                  <a:schemeClr val="bg1"/>
                </a:solidFill>
                <a:latin typeface="Roboto Slab" pitchFamily="2" charset="0"/>
                <a:ea typeface="Roboto Slab" pitchFamily="2" charset="0"/>
              </a:defRPr>
            </a:lvl1pPr>
          </a:lstStyle>
          <a:p>
            <a:r>
              <a:rPr lang="ru-RU" dirty="0"/>
              <a:t>Образец заголовка</a:t>
            </a:r>
          </a:p>
        </p:txBody>
      </p:sp>
      <p:sp>
        <p:nvSpPr>
          <p:cNvPr id="6" name="Текст 2"/>
          <p:cNvSpPr>
            <a:spLocks noGrp="1"/>
          </p:cNvSpPr>
          <p:nvPr>
            <p:ph type="body" idx="10" hasCustomPrompt="1"/>
          </p:nvPr>
        </p:nvSpPr>
        <p:spPr>
          <a:xfrm>
            <a:off x="6080278" y="1681163"/>
            <a:ext cx="4849813" cy="823912"/>
          </a:xfrm>
        </p:spPr>
        <p:txBody>
          <a:bodyPr anchor="ctr">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подзаголовка текста</a:t>
            </a:r>
          </a:p>
        </p:txBody>
      </p:sp>
      <p:sp>
        <p:nvSpPr>
          <p:cNvPr id="7" name="Объект 3"/>
          <p:cNvSpPr>
            <a:spLocks noGrp="1"/>
          </p:cNvSpPr>
          <p:nvPr>
            <p:ph sz="half" idx="11"/>
          </p:nvPr>
        </p:nvSpPr>
        <p:spPr>
          <a:xfrm>
            <a:off x="6080278" y="2505075"/>
            <a:ext cx="4849813" cy="3684588"/>
          </a:xfrm>
        </p:spPr>
        <p:txBody>
          <a:bodyPr/>
          <a:lstStyle>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46446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5303520" cy="1325563"/>
          </a:xfrm>
          <a:prstGeom prst="rect">
            <a:avLst/>
          </a:prstGeom>
          <a:solidFill>
            <a:srgbClr val="042D84"/>
          </a:solidFill>
        </p:spPr>
        <p:txBody>
          <a:bodyPr vert="horz" lIns="450000" tIns="45720" rIns="450000" bIns="45720" rtlCol="0" anchor="ctr">
            <a:no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928696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lang="ru-RU" sz="2800" kern="1200" baseline="0" dirty="0" smtClean="0">
          <a:solidFill>
            <a:schemeClr val="bg1"/>
          </a:solidFill>
          <a:latin typeface="Roboto Slab" pitchFamily="2" charset="0"/>
          <a:ea typeface="Roboto Slab"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42D84"/>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42D84"/>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42D84"/>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kern="1200">
          <a:solidFill>
            <a:srgbClr val="042D8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42D8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4.xml.rels><?xml version="1.0" encoding="UTF-8" standalone="yes"?>
<Relationships xmlns="http://schemas.openxmlformats.org/package/2006/relationships"><Relationship Id="rId2" Type="http://schemas.openxmlformats.org/officeDocument/2006/relationships/hyperlink" Target="consultantplus://offline/ref=DA9CF60D4BE787C827A9B5ED918B85B359CD818EAB8230698FCA1961D7P7Q" TargetMode="External"/><Relationship Id="rId1" Type="http://schemas.openxmlformats.org/officeDocument/2006/relationships/slideLayout" Target="../slideLayouts/slideLayout22.xml"/></Relationships>
</file>

<file path=ppt/slides/_rels/slide115.xml.rels><?xml version="1.0" encoding="UTF-8" standalone="yes"?>
<Relationships xmlns="http://schemas.openxmlformats.org/package/2006/relationships"><Relationship Id="rId3" Type="http://schemas.openxmlformats.org/officeDocument/2006/relationships/hyperlink" Target="consultantplus://offline/ref=839E372045EDC4EA035E10588676E60E423E38D39EB4A9F1241624QAQ2Q" TargetMode="External"/><Relationship Id="rId2" Type="http://schemas.openxmlformats.org/officeDocument/2006/relationships/hyperlink" Target="consultantplus://offline/ref=839E372045EDC4EA035E104A8376E60E493A34DB96E9A3F97D1A26A5Q6QCQ" TargetMode="External"/><Relationship Id="rId1" Type="http://schemas.openxmlformats.org/officeDocument/2006/relationships/slideLayout" Target="../slideLayouts/slideLayout22.xml"/><Relationship Id="rId4" Type="http://schemas.openxmlformats.org/officeDocument/2006/relationships/hyperlink" Target="consultantplus://offline/ref=839E372045EDC4EA035E10468376E60E4A3E32DF96E9A3F97D1A26A5Q6QCQ" TargetMode="Externa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7.xml.rels><?xml version="1.0" encoding="UTF-8" standalone="yes"?>
<Relationships xmlns="http://schemas.openxmlformats.org/package/2006/relationships"><Relationship Id="rId3" Type="http://schemas.openxmlformats.org/officeDocument/2006/relationships/hyperlink" Target="consultantplus://offline/ref=86BBBA35A3A4140E70FFC244F7A85D41FFCAFBEAC94CD341FE0247E3m5X1Q" TargetMode="External"/><Relationship Id="rId2" Type="http://schemas.openxmlformats.org/officeDocument/2006/relationships/hyperlink" Target="consultantplus://offline/ref=86BBBA35A3A4140E70FFCF57E2A85D41FFCAF5EBC9458E4BF65B4BE15611D1C0FC7CF10445AD606Dm2X9Q" TargetMode="External"/><Relationship Id="rId1" Type="http://schemas.openxmlformats.org/officeDocument/2006/relationships/slideLayout" Target="../slideLayouts/slideLayout22.xml"/><Relationship Id="rId5" Type="http://schemas.openxmlformats.org/officeDocument/2006/relationships/hyperlink" Target="consultantplus://offline/ref=86BBBA35A3A4140E70FFCF57E2A85D41FFCAF5EBC9458E4BF65B4BE15611D1C0FC7CF10445AD6062m2XBQ" TargetMode="External"/><Relationship Id="rId4" Type="http://schemas.openxmlformats.org/officeDocument/2006/relationships/hyperlink" Target="consultantplus://offline/ref=86BBBA35A3A4140E70FFCF57E2A85D41FFCAF5EBC9458E4BF65B4BE15611D1C0FC7CF10445AD606Dm2XCQ"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9.xml.rels><?xml version="1.0" encoding="UTF-8" standalone="yes"?>
<Relationships xmlns="http://schemas.openxmlformats.org/package/2006/relationships"><Relationship Id="rId2" Type="http://schemas.openxmlformats.org/officeDocument/2006/relationships/hyperlink" Target="consultantplus://offline/ref=50AE503F1230C8B74FCD9D23F66A19BA9E828F6CB47F713737ADF69FFD48F85C5AB255CA82I6a9Q"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2" Type="http://schemas.openxmlformats.org/officeDocument/2006/relationships/hyperlink" Target="consultantplus://offline/ref=3B7BD13976264B33DD5EAD4DD5CF6275753A58C7D0EB8ADB9E259F747C63AE7017C2863116D12292a8eCQ" TargetMode="External"/><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2" Type="http://schemas.openxmlformats.org/officeDocument/2006/relationships/hyperlink" Target="consultantplus://offline/ref=7C1A388642C63A647287FCF0F42FFB500C27F8FFE3AB02D891592419320D5232525359FBC9I9f3Q" TargetMode="External"/><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2" Type="http://schemas.openxmlformats.org/officeDocument/2006/relationships/hyperlink" Target="consultantplus://offline/ref=7C1A388642C63A647287FCF0F42FFB500C27FDF0E6AF02D891592419320D5232525359F8CF92A868I7f9Q" TargetMode="External"/><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3" Type="http://schemas.openxmlformats.org/officeDocument/2006/relationships/hyperlink" Target="consultantplus://offline/ref=F689B1F67DA28A49C97A30A8B4BFFF7A241273E4A7B07C72B0D2BBED539443fCQ" TargetMode="External"/><Relationship Id="rId2" Type="http://schemas.openxmlformats.org/officeDocument/2006/relationships/hyperlink" Target="consultantplus://offline/ref=F689B1F67DA28A49C97A2DBCA6D7C57C7B1973EDA8BF732FBADAE2E1519333A22AC40CF60BE567D84FfEQ" TargetMode="External"/><Relationship Id="rId1" Type="http://schemas.openxmlformats.org/officeDocument/2006/relationships/slideLayout" Target="../slideLayouts/slideLayout22.xml"/><Relationship Id="rId4" Type="http://schemas.openxmlformats.org/officeDocument/2006/relationships/hyperlink" Target="consultantplus://offline/ref=F689B1F67DA28A49C97A30A8B4BFFF7A241277ECABBE7C72B0D2BBED539443fC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1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consultantplus://offline/ref=CCD34DA3CDE2E2DF136BA8B970219E41A0CFB7389456D5C95839D69A6128926AA8443E0C6CvBM8T" TargetMode="External"/><Relationship Id="rId1" Type="http://schemas.openxmlformats.org/officeDocument/2006/relationships/slideLayout" Target="../slideLayouts/slideLayout22.xml"/></Relationships>
</file>

<file path=ppt/slides/_rels/slide182.xml.rels><?xml version="1.0" encoding="UTF-8" standalone="yes"?>
<Relationships xmlns="http://schemas.openxmlformats.org/package/2006/relationships"><Relationship Id="rId3" Type="http://schemas.openxmlformats.org/officeDocument/2006/relationships/hyperlink" Target="consultantplus://offline/ref=1C4C994FBBC4C676CA28203E1619FEF75360FFCB18AC4594E95923EAX7OCT" TargetMode="External"/><Relationship Id="rId2" Type="http://schemas.openxmlformats.org/officeDocument/2006/relationships/hyperlink" Target="consultantplus://offline/ref=1C4C994FBBC4C676CA282D291719FEF75361FBCF1EA0189EE1002FE87B6C83C2D0BC51F2392B755EX2O2T" TargetMode="External"/><Relationship Id="rId1" Type="http://schemas.openxmlformats.org/officeDocument/2006/relationships/slideLayout" Target="../slideLayouts/slideLayout22.xml"/><Relationship Id="rId4" Type="http://schemas.openxmlformats.org/officeDocument/2006/relationships/hyperlink" Target="consultantplus://offline/ref=1C4C994FBBC4C676CA282D291719FEF75565F8CD1EAC4594E95923EA7C63DCD5D7F55DF3382374X5OFT" TargetMode="External"/></Relationships>
</file>

<file path=ppt/slides/_rels/slide183.xml.rels><?xml version="1.0" encoding="UTF-8" standalone="yes"?>
<Relationships xmlns="http://schemas.openxmlformats.org/package/2006/relationships"><Relationship Id="rId2" Type="http://schemas.openxmlformats.org/officeDocument/2006/relationships/hyperlink" Target="consultantplus://offline/ref=1C4C994FBBC4C676CA28203E1319FEF75564FFCB1BAC4594E95923EAX7OCT" TargetMode="External"/><Relationship Id="rId1" Type="http://schemas.openxmlformats.org/officeDocument/2006/relationships/slideLayout" Target="../slideLayouts/slideLayout22.xml"/></Relationships>
</file>

<file path=ppt/slides/_rels/slide184.xml.rels><?xml version="1.0" encoding="UTF-8" standalone="yes"?>
<Relationships xmlns="http://schemas.openxmlformats.org/package/2006/relationships"><Relationship Id="rId3" Type="http://schemas.openxmlformats.org/officeDocument/2006/relationships/hyperlink" Target="consultantplus://offline/ref=27484F1506C066931E6102466345289E5E1BDD3123952FCD24744FECE95CECC9C0959AEA2DM7QET" TargetMode="External"/><Relationship Id="rId2" Type="http://schemas.openxmlformats.org/officeDocument/2006/relationships/hyperlink" Target="consultantplus://offline/ref=27484F1506C066931E6102466345289E5E14D93B249F2FCD24744FECE95CECC9C0959AE92B7E4D94MDQ7T" TargetMode="External"/><Relationship Id="rId1" Type="http://schemas.openxmlformats.org/officeDocument/2006/relationships/slideLayout" Target="../slideLayouts/slideLayout22.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2.xml"/></Relationships>
</file>

<file path=ppt/slides/_rels/slide1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pravorub.ru/tag/%D1%81%D1%82.+333+%D0%93%D0%9A+%D0%A0%D0%A4/" TargetMode="External"/><Relationship Id="rId1" Type="http://schemas.openxmlformats.org/officeDocument/2006/relationships/slideLayout" Target="../slideLayouts/slideLayout22.xml"/></Relationships>
</file>

<file path=ppt/slides/_rels/slide19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4.xml.rels><?xml version="1.0" encoding="UTF-8" standalone="yes"?>
<Relationships xmlns="http://schemas.openxmlformats.org/package/2006/relationships"><Relationship Id="rId2" Type="http://schemas.openxmlformats.org/officeDocument/2006/relationships/hyperlink" Target="https://pravorub.ru/tag/%D1%81%D1%82.+333+%D0%93%D0%9A+%D0%A0%D0%A4/" TargetMode="External"/><Relationship Id="rId1" Type="http://schemas.openxmlformats.org/officeDocument/2006/relationships/slideLayout" Target="../slideLayouts/slideLayout22.xml"/></Relationships>
</file>

<file path=ppt/slides/_rels/slide1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196.xml.rels><?xml version="1.0" encoding="UTF-8" standalone="yes"?>
<Relationships xmlns="http://schemas.openxmlformats.org/package/2006/relationships"><Relationship Id="rId2" Type="http://schemas.openxmlformats.org/officeDocument/2006/relationships/hyperlink" Target="https://pravorub.ru/tag/%D1%81%D1%82.+333+%D0%93%D0%9A+%D0%A0%D0%A4/" TargetMode="External"/><Relationship Id="rId1" Type="http://schemas.openxmlformats.org/officeDocument/2006/relationships/slideLayout" Target="../slideLayouts/slideLayout22.xml"/></Relationships>
</file>

<file path=ppt/slides/_rels/slide19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1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1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0.xml.rels><?xml version="1.0" encoding="UTF-8" standalone="yes"?>
<Relationships xmlns="http://schemas.openxmlformats.org/package/2006/relationships"><Relationship Id="rId2" Type="http://schemas.openxmlformats.org/officeDocument/2006/relationships/hyperlink" Target="https://pravorub.ru/tag/%D1%81%D1%82.+333+%D0%93%D0%9A+%D0%A0%D0%A4/" TargetMode="External"/><Relationship Id="rId1" Type="http://schemas.openxmlformats.org/officeDocument/2006/relationships/slideLayout" Target="../slideLayouts/slideLayout22.xml"/></Relationships>
</file>

<file path=ppt/slides/_rels/slide20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pravorub.ru/tag/%D1%81%D1%82.+395+%D0%93%D0%9A+%D0%A0%D0%A4/" TargetMode="External"/><Relationship Id="rId1" Type="http://schemas.openxmlformats.org/officeDocument/2006/relationships/slideLayout" Target="../slideLayouts/slideLayout22.xml"/></Relationships>
</file>

<file path=ppt/slides/_rels/slide202.xml.rels><?xml version="1.0" encoding="UTF-8" standalone="yes"?>
<Relationships xmlns="http://schemas.openxmlformats.org/package/2006/relationships"><Relationship Id="rId2" Type="http://schemas.openxmlformats.org/officeDocument/2006/relationships/hyperlink" Target="https://pravorub.ru/tag/%D1%81%D1%82.+395+%D0%93%D0%9A+%D0%A0%D0%A4/" TargetMode="External"/><Relationship Id="rId1" Type="http://schemas.openxmlformats.org/officeDocument/2006/relationships/slideLayout" Target="../slideLayouts/slideLayout22.xml"/></Relationships>
</file>

<file path=ppt/slides/_rels/slide20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204.xml.rels><?xml version="1.0" encoding="UTF-8" standalone="yes"?>
<Relationships xmlns="http://schemas.openxmlformats.org/package/2006/relationships"><Relationship Id="rId3" Type="http://schemas.openxmlformats.org/officeDocument/2006/relationships/hyperlink" Target="http://docs.pravo.ru/document/view/29/111167297/?line_id=1606" TargetMode="External"/><Relationship Id="rId2" Type="http://schemas.openxmlformats.org/officeDocument/2006/relationships/hyperlink" Target="https://casebook.ru/#/case/instances/8b983ad9-9292-4770-af8a-460d103fd61d" TargetMode="External"/><Relationship Id="rId1" Type="http://schemas.openxmlformats.org/officeDocument/2006/relationships/slideLayout" Target="../slideLayouts/slideLayout22.xml"/></Relationships>
</file>

<file path=ppt/slides/_rels/slide205.xml.rels><?xml version="1.0" encoding="UTF-8" standalone="yes"?>
<Relationships xmlns="http://schemas.openxmlformats.org/package/2006/relationships"><Relationship Id="rId2" Type="http://schemas.openxmlformats.org/officeDocument/2006/relationships/hyperlink" Target="consultantplus://offline/ref=423BDDC10C7E594BC1188258FA73EBEC094E604CF95FE107CC3CEAA674F7DABE57C4AA99D60CC907bB5CK"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hyperlink" Target="https://rusjurist.ru/away2.php?req=doc&amp;base=RZR&amp;n=340325&amp;dst=100003&amp;date=19.06.2019&amp;demo=1" TargetMode="Externa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s://dogovor-obrazets.ru/%D1%81%D1%82%D0%B0%D1%82%D1%8C%D0%B8/%D0%9F%D1%80%D0%B5%D0%B4%D0%BC%D0%B5%D1%82_%D0%B4%D0%BE%D0%B3%D0%BE%D0%B2%D0%BE%D1%80%D0%B0"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www.consultant.ru/document/cons_doc_LAW_320453/d29560e1000120609d7bc8fccf76a08877b00c5d/" TargetMode="Externa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2" Type="http://schemas.openxmlformats.org/officeDocument/2006/relationships/hyperlink" Target="https://nsovetnik.ru/dogovor/kakov_obwij_srok_dejstviya_dogovora_po_gk_rf/" TargetMode="Externa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3AB6ADA1-D938-409E-8EC4-CA28069D75EB}"/>
              </a:ext>
            </a:extLst>
          </p:cNvPr>
          <p:cNvPicPr>
            <a:picLocks noGrp="1" noChangeAspect="1"/>
          </p:cNvPicPr>
          <p:nvPr>
            <p:ph type="pic" sz="quarter" idx="10"/>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10" r="1310"/>
          <a:stretch/>
        </p:blipFill>
        <p:spPr>
          <a:xfrm>
            <a:off x="0" y="0"/>
            <a:ext cx="12192000" cy="6858000"/>
          </a:xfrm>
        </p:spPr>
      </p:pic>
      <p:sp>
        <p:nvSpPr>
          <p:cNvPr id="5" name="Прямоугольник 4"/>
          <p:cNvSpPr/>
          <p:nvPr/>
        </p:nvSpPr>
        <p:spPr>
          <a:xfrm>
            <a:off x="0" y="2238039"/>
            <a:ext cx="6197599" cy="3464261"/>
          </a:xfrm>
          <a:prstGeom prst="rect">
            <a:avLst/>
          </a:prstGeom>
          <a:solidFill>
            <a:srgbClr val="042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Сделки, обязательства. Договор: как правильно составить, заключить и исполнить. </a:t>
            </a:r>
            <a:r>
              <a:rPr lang="ru-RU" dirty="0" smtClean="0"/>
              <a:t>Инструменты эффективной договорной работы. </a:t>
            </a:r>
            <a:br>
              <a:rPr lang="ru-RU" dirty="0" smtClean="0"/>
            </a:br>
            <a:r>
              <a:rPr lang="ru-RU" dirty="0" smtClean="0"/>
              <a:t>Актуальные </a:t>
            </a:r>
            <a:r>
              <a:rPr lang="ru-RU" dirty="0"/>
              <a:t>вопросы договорного права в практике арбитражных </a:t>
            </a:r>
            <a:r>
              <a:rPr lang="ru-RU" dirty="0" smtClean="0"/>
              <a:t>судов</a:t>
            </a:r>
            <a:endParaRPr lang="ru-RU" dirty="0">
              <a:latin typeface="Roboto" panose="02000000000000000000" pitchFamily="2" charset="0"/>
            </a:endParaRPr>
          </a:p>
        </p:txBody>
      </p:sp>
      <p:cxnSp>
        <p:nvCxnSpPr>
          <p:cNvPr id="3" name="Straight Connector 17">
            <a:extLst>
              <a:ext uri="{FF2B5EF4-FFF2-40B4-BE49-F238E27FC236}">
                <a16:creationId xmlns:a16="http://schemas.microsoft.com/office/drawing/2014/main" id="{AE69CFE2-7AEE-45EF-B875-C810F254F549}"/>
              </a:ext>
            </a:extLst>
          </p:cNvPr>
          <p:cNvCxnSpPr>
            <a:cxnSpLocks/>
          </p:cNvCxnSpPr>
          <p:nvPr/>
        </p:nvCxnSpPr>
        <p:spPr>
          <a:xfrm>
            <a:off x="502548" y="4801795"/>
            <a:ext cx="1862832" cy="0"/>
          </a:xfrm>
          <a:prstGeom prst="line">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 name="Заголовок 20">
            <a:extLst>
              <a:ext uri="{FF2B5EF4-FFF2-40B4-BE49-F238E27FC236}">
                <a16:creationId xmlns:a16="http://schemas.microsoft.com/office/drawing/2014/main" id="{D95BDAB7-57E9-4592-9FBA-343662D578F2}"/>
              </a:ext>
            </a:extLst>
          </p:cNvPr>
          <p:cNvSpPr txBox="1">
            <a:spLocks/>
          </p:cNvSpPr>
          <p:nvPr/>
        </p:nvSpPr>
        <p:spPr>
          <a:xfrm>
            <a:off x="502548" y="2593289"/>
            <a:ext cx="5248895" cy="13237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800" dirty="0">
              <a:solidFill>
                <a:schemeClr val="bg1"/>
              </a:solidFill>
              <a:latin typeface="Roboto Slab" pitchFamily="2" charset="0"/>
              <a:ea typeface="Roboto Slab" pitchFamily="2" charset="0"/>
            </a:endParaRPr>
          </a:p>
        </p:txBody>
      </p:sp>
      <p:sp>
        <p:nvSpPr>
          <p:cNvPr id="9" name="Текст 25">
            <a:extLst>
              <a:ext uri="{FF2B5EF4-FFF2-40B4-BE49-F238E27FC236}">
                <a16:creationId xmlns:a16="http://schemas.microsoft.com/office/drawing/2014/main" id="{000EEE04-BAE5-4D31-A508-E62F08D85DD1}"/>
              </a:ext>
            </a:extLst>
          </p:cNvPr>
          <p:cNvSpPr txBox="1">
            <a:spLocks/>
          </p:cNvSpPr>
          <p:nvPr/>
        </p:nvSpPr>
        <p:spPr>
          <a:xfrm>
            <a:off x="502548" y="4817864"/>
            <a:ext cx="4471761" cy="368402"/>
          </a:xfrm>
          <a:prstGeom prst="rect">
            <a:avLst/>
          </a:prstGeom>
          <a:ln>
            <a:noFill/>
          </a:ln>
        </p:spPr>
        <p:txBody>
          <a:bodyPr vert="horz" lIns="91440" tIns="45720" rIns="91440" bIns="45720" rtlCol="0" anchor="t">
            <a:noAutofit/>
          </a:bodyPr>
          <a:lstStyle>
            <a:defPPr>
              <a:defRPr lang="ru-RU"/>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ru-RU" sz="1400" dirty="0">
                <a:solidFill>
                  <a:schemeClr val="bg1"/>
                </a:solidFill>
                <a:latin typeface="Roboto" panose="02000000000000000000" pitchFamily="2" charset="0"/>
              </a:rPr>
              <a:t>Преподаватель</a:t>
            </a:r>
            <a:r>
              <a:rPr lang="ru-RU" sz="1400" dirty="0" smtClean="0">
                <a:solidFill>
                  <a:schemeClr val="bg1"/>
                </a:solidFill>
                <a:latin typeface="Roboto" panose="02000000000000000000" pitchFamily="2" charset="0"/>
              </a:rPr>
              <a:t>:</a:t>
            </a:r>
            <a:r>
              <a:rPr lang="en-US" sz="1400" dirty="0" smtClean="0">
                <a:solidFill>
                  <a:schemeClr val="bg1"/>
                </a:solidFill>
                <a:latin typeface="Roboto" panose="02000000000000000000" pitchFamily="2" charset="0"/>
              </a:rPr>
              <a:t> </a:t>
            </a:r>
            <a:r>
              <a:rPr lang="ru-RU" sz="1400" dirty="0" err="1" smtClean="0">
                <a:solidFill>
                  <a:schemeClr val="bg1"/>
                </a:solidFill>
                <a:latin typeface="Roboto" panose="02000000000000000000" pitchFamily="2" charset="0"/>
              </a:rPr>
              <a:t>Е.В.Шестакова</a:t>
            </a:r>
            <a:endParaRPr lang="en-US" sz="1400" dirty="0">
              <a:solidFill>
                <a:schemeClr val="bg1"/>
              </a:solidFill>
              <a:latin typeface="Roboto" panose="02000000000000000000" pitchFamily="2" charset="0"/>
            </a:endParaRPr>
          </a:p>
        </p:txBody>
      </p:sp>
    </p:spTree>
    <p:extLst>
      <p:ext uri="{BB962C8B-B14F-4D97-AF65-F5344CB8AC3E}">
        <p14:creationId xmlns:p14="http://schemas.microsoft.com/office/powerpoint/2010/main" val="1680897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Регламентация договорной работы</a:t>
            </a:r>
            <a:endParaRPr lang="ru-RU" dirty="0"/>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3938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Предварительные договоры</a:t>
            </a:r>
          </a:p>
        </p:txBody>
      </p:sp>
      <p:sp>
        <p:nvSpPr>
          <p:cNvPr id="3" name="Объект 2"/>
          <p:cNvSpPr>
            <a:spLocks noGrp="1"/>
          </p:cNvSpPr>
          <p:nvPr>
            <p:ph idx="1"/>
          </p:nvPr>
        </p:nvSpPr>
        <p:spPr/>
        <p:txBody>
          <a:bodyPr/>
          <a:lstStyle/>
          <a:p>
            <a:r>
              <a:rPr lang="ru-RU" b="1" dirty="0"/>
              <a:t>Предварительный договор</a:t>
            </a:r>
            <a:r>
              <a:rPr lang="ru-RU" dirty="0"/>
              <a:t> – это соглашение, согласно которому стороны по договору обязуются заключить в будущем договор о передаче имущества, выполнении работ или оказании услуг  на условиях, предусмотренных предварительным договором. Можно сказать, что предварительный договор – это договор, стороны которой выражают намерение заключить в будущем контракт на выполнение услуг, работ, передачу какого-либо имущества в собственность.</a:t>
            </a:r>
          </a:p>
        </p:txBody>
      </p:sp>
    </p:spTree>
    <p:extLst>
      <p:ext uri="{BB962C8B-B14F-4D97-AF65-F5344CB8AC3E}">
        <p14:creationId xmlns:p14="http://schemas.microsoft.com/office/powerpoint/2010/main" val="35456799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Предварительные договоры</a:t>
            </a:r>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5410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Предварительные договоры</a:t>
            </a:r>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3839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Предварительные договоры</a:t>
            </a:r>
          </a:p>
        </p:txBody>
      </p:sp>
      <p:sp>
        <p:nvSpPr>
          <p:cNvPr id="3" name="Объект 2"/>
          <p:cNvSpPr>
            <a:spLocks noGrp="1"/>
          </p:cNvSpPr>
          <p:nvPr>
            <p:ph idx="1"/>
          </p:nvPr>
        </p:nvSpPr>
        <p:spPr/>
        <p:txBody>
          <a:bodyPr>
            <a:normAutofit/>
          </a:bodyPr>
          <a:lstStyle/>
          <a:p>
            <a:pPr fontAlgn="base"/>
            <a:r>
              <a:rPr lang="ru-RU" b="1" dirty="0"/>
              <a:t>Форма  предварительного договора</a:t>
            </a:r>
          </a:p>
          <a:p>
            <a:r>
              <a:rPr lang="ru-RU" dirty="0"/>
              <a:t>Предварительный договор заключается в форме, установленной для основного договора. Если форма основного договора не установлена, то предварительный договор заключается в письменной форме.</a:t>
            </a:r>
          </a:p>
          <a:p>
            <a:pPr fontAlgn="base"/>
            <a:r>
              <a:rPr lang="ru-RU" b="1" dirty="0"/>
              <a:t>Условия предварительного договора</a:t>
            </a:r>
          </a:p>
          <a:p>
            <a:r>
              <a:rPr lang="ru-RU" dirty="0"/>
              <a:t>Предварительный договор должен содержать условия, позволяющие установить предмет, а также условия основного договора.</a:t>
            </a:r>
          </a:p>
          <a:p>
            <a:endParaRPr lang="ru-RU" dirty="0"/>
          </a:p>
        </p:txBody>
      </p:sp>
    </p:spTree>
    <p:extLst>
      <p:ext uri="{BB962C8B-B14F-4D97-AF65-F5344CB8AC3E}">
        <p14:creationId xmlns:p14="http://schemas.microsoft.com/office/powerpoint/2010/main" val="33075006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a:t>Предварительные договоры</a:t>
            </a:r>
          </a:p>
        </p:txBody>
      </p:sp>
      <p:sp>
        <p:nvSpPr>
          <p:cNvPr id="3" name="Объект 2"/>
          <p:cNvSpPr>
            <a:spLocks noGrp="1"/>
          </p:cNvSpPr>
          <p:nvPr>
            <p:ph idx="1"/>
          </p:nvPr>
        </p:nvSpPr>
        <p:spPr/>
        <p:txBody>
          <a:bodyPr>
            <a:normAutofit/>
          </a:bodyPr>
          <a:lstStyle/>
          <a:p>
            <a:pPr fontAlgn="base"/>
            <a:r>
              <a:rPr lang="ru-RU" b="1" dirty="0"/>
              <a:t>Предварительный договор и срок заключения основного договора</a:t>
            </a:r>
          </a:p>
          <a:p>
            <a:r>
              <a:rPr lang="ru-RU" dirty="0"/>
              <a:t>Как правило, в предварительном договоре указывается срок, в течение которого стороны принимают на себя обязательство заключить основной договор.</a:t>
            </a:r>
          </a:p>
          <a:p>
            <a:r>
              <a:rPr lang="ru-RU" dirty="0"/>
              <a:t>Если же такой срок не прописан в предварительном договоре, то основной договор подлежит заключению в течение года с момента заключения предварительного договора. По общему правилу, которое можно вывести из п. 5, 6 ст. 429 ГК РФ, любая из сторон предварительного договора может до окончания срока его действия направить другой стороне предложение заключить основной договор.</a:t>
            </a:r>
          </a:p>
        </p:txBody>
      </p:sp>
    </p:spTree>
    <p:extLst>
      <p:ext uri="{BB962C8B-B14F-4D97-AF65-F5344CB8AC3E}">
        <p14:creationId xmlns:p14="http://schemas.microsoft.com/office/powerpoint/2010/main" val="7205108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a:t>Предварительные договоры</a:t>
            </a:r>
          </a:p>
        </p:txBody>
      </p:sp>
      <p:sp>
        <p:nvSpPr>
          <p:cNvPr id="3" name="Объект 2"/>
          <p:cNvSpPr>
            <a:spLocks noGrp="1"/>
          </p:cNvSpPr>
          <p:nvPr>
            <p:ph idx="1"/>
          </p:nvPr>
        </p:nvSpPr>
        <p:spPr/>
        <p:txBody>
          <a:bodyPr>
            <a:normAutofit/>
          </a:bodyPr>
          <a:lstStyle/>
          <a:p>
            <a:pPr fontAlgn="base"/>
            <a:r>
              <a:rPr lang="ru-RU" b="1" dirty="0"/>
              <a:t>Отличие предварительного договора от основного договора</a:t>
            </a:r>
          </a:p>
          <a:p>
            <a:r>
              <a:rPr lang="ru-RU" dirty="0"/>
              <a:t>Главным отличием предварительного договора от основного договора является то, что предварительный договор не порождает прав и обязанностей, связанных с приобретением имущества, выполнением работ, оказанием услуг.</a:t>
            </a:r>
          </a:p>
          <a:p>
            <a:r>
              <a:rPr lang="ru-RU" dirty="0"/>
              <a:t>Однако предварительный договор порождает обязанность сторон заключить договор в будущем и право каждой из сторон требовать от другой стороны заключения окончательного договора. Согласно пункту 4 статьи 445 Гражданского кодекса РФ в случае, если одна из сторон уклоняется от заключения основного договора, другая сторона имеет право обратиться в суд с требованием заключить основной договор. </a:t>
            </a:r>
          </a:p>
        </p:txBody>
      </p:sp>
    </p:spTree>
    <p:extLst>
      <p:ext uri="{BB962C8B-B14F-4D97-AF65-F5344CB8AC3E}">
        <p14:creationId xmlns:p14="http://schemas.microsoft.com/office/powerpoint/2010/main" val="4243873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a:t>Предварительные договоры</a:t>
            </a:r>
          </a:p>
        </p:txBody>
      </p:sp>
      <p:sp>
        <p:nvSpPr>
          <p:cNvPr id="3" name="Объект 2"/>
          <p:cNvSpPr>
            <a:spLocks noGrp="1"/>
          </p:cNvSpPr>
          <p:nvPr>
            <p:ph idx="1"/>
          </p:nvPr>
        </p:nvSpPr>
        <p:spPr/>
        <p:txBody>
          <a:bodyPr>
            <a:normAutofit/>
          </a:bodyPr>
          <a:lstStyle/>
          <a:p>
            <a:pPr fontAlgn="base"/>
            <a:r>
              <a:rPr lang="ru-RU" b="1" dirty="0"/>
              <a:t>Когда предварительный договор прекращает действие</a:t>
            </a:r>
          </a:p>
          <a:p>
            <a:r>
              <a:rPr lang="ru-RU" dirty="0"/>
              <a:t>Предварительный договор прекращает действие:</a:t>
            </a:r>
          </a:p>
          <a:p>
            <a:pPr fontAlgn="base"/>
            <a:r>
              <a:rPr lang="ru-RU" dirty="0"/>
              <a:t>в случае заключения сторонами основного договора;</a:t>
            </a:r>
          </a:p>
          <a:p>
            <a:pPr fontAlgn="base"/>
            <a:r>
              <a:rPr lang="ru-RU" dirty="0"/>
              <a:t>если срок действия предварительного договора истек, а ни одна из сторон так и не выразила желания заключить основной договор.</a:t>
            </a:r>
          </a:p>
        </p:txBody>
      </p:sp>
    </p:spTree>
    <p:extLst>
      <p:ext uri="{BB962C8B-B14F-4D97-AF65-F5344CB8AC3E}">
        <p14:creationId xmlns:p14="http://schemas.microsoft.com/office/powerpoint/2010/main" val="37255618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Преддоговорные споры</a:t>
            </a:r>
          </a:p>
        </p:txBody>
      </p:sp>
      <p:sp>
        <p:nvSpPr>
          <p:cNvPr id="3" name="Объект 2"/>
          <p:cNvSpPr>
            <a:spLocks noGrp="1"/>
          </p:cNvSpPr>
          <p:nvPr>
            <p:ph idx="1"/>
          </p:nvPr>
        </p:nvSpPr>
        <p:spPr/>
        <p:txBody>
          <a:bodyPr>
            <a:normAutofit/>
          </a:bodyPr>
          <a:lstStyle/>
          <a:p>
            <a:r>
              <a:rPr lang="ru-RU" dirty="0"/>
              <a:t>Что такое преддоговорный спор?</a:t>
            </a:r>
          </a:p>
          <a:p>
            <a:r>
              <a:rPr lang="ru-RU" dirty="0"/>
              <a:t>Из самого названия следует, что преддоговорный спор - это спор, возникающий до подписания договора. Подобные споры регулируются на основании </a:t>
            </a:r>
            <a:r>
              <a:rPr lang="ru-RU" dirty="0" err="1"/>
              <a:t>ст</a:t>
            </a:r>
            <a:r>
              <a:rPr lang="ru-RU" dirty="0"/>
              <a:t> 446 ГК РФ. Не любой спор, который возникает на стадии обсуждения договора, можно урегулировать в судебном порядке. В большей массе граждане разрешают свои разногласия, возникшие до подписания соглашения, самостоятельно, без обращения в суд, прибегая к помощи судебной инстанции только по спорам, возникшим из уже заключенных договоров. </a:t>
            </a:r>
          </a:p>
          <a:p>
            <a:endParaRPr lang="ru-RU" dirty="0"/>
          </a:p>
        </p:txBody>
      </p:sp>
    </p:spTree>
    <p:extLst>
      <p:ext uri="{BB962C8B-B14F-4D97-AF65-F5344CB8AC3E}">
        <p14:creationId xmlns:p14="http://schemas.microsoft.com/office/powerpoint/2010/main" val="30711153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Преддоговорные споры</a:t>
            </a:r>
          </a:p>
        </p:txBody>
      </p:sp>
      <p:sp>
        <p:nvSpPr>
          <p:cNvPr id="3" name="Объект 2"/>
          <p:cNvSpPr>
            <a:spLocks noGrp="1"/>
          </p:cNvSpPr>
          <p:nvPr>
            <p:ph idx="1"/>
          </p:nvPr>
        </p:nvSpPr>
        <p:spPr/>
        <p:txBody>
          <a:bodyPr>
            <a:normAutofit/>
          </a:bodyPr>
          <a:lstStyle/>
          <a:p>
            <a:r>
              <a:rPr lang="ru-RU" dirty="0"/>
              <a:t>Существуют две стандартные причины, вызывающие разногласия у сторон перед заключением договора:</a:t>
            </a:r>
          </a:p>
          <a:p>
            <a:r>
              <a:rPr lang="ru-RU" dirty="0"/>
              <a:t>уклонение одной из сторон от его подписания;</a:t>
            </a:r>
          </a:p>
          <a:p>
            <a:r>
              <a:rPr lang="ru-RU" dirty="0"/>
              <a:t>несогласие с условиями.</a:t>
            </a:r>
          </a:p>
        </p:txBody>
      </p:sp>
    </p:spTree>
    <p:extLst>
      <p:ext uri="{BB962C8B-B14F-4D97-AF65-F5344CB8AC3E}">
        <p14:creationId xmlns:p14="http://schemas.microsoft.com/office/powerpoint/2010/main" val="13574710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Преддоговорные споры</a:t>
            </a:r>
          </a:p>
        </p:txBody>
      </p:sp>
      <p:sp>
        <p:nvSpPr>
          <p:cNvPr id="3" name="Объект 2"/>
          <p:cNvSpPr>
            <a:spLocks noGrp="1"/>
          </p:cNvSpPr>
          <p:nvPr>
            <p:ph idx="1"/>
          </p:nvPr>
        </p:nvSpPr>
        <p:spPr/>
        <p:txBody>
          <a:bodyPr>
            <a:normAutofit/>
          </a:bodyPr>
          <a:lstStyle/>
          <a:p>
            <a:r>
              <a:rPr lang="ru-RU" dirty="0"/>
              <a:t>при возникновении преддоговорных споров, судом обыкновенно рассматриваются дела двух видов</a:t>
            </a:r>
            <a:r>
              <a:rPr lang="ru-RU" dirty="0" smtClean="0"/>
              <a:t>:</a:t>
            </a:r>
          </a:p>
          <a:p>
            <a:r>
              <a:rPr lang="ru-RU" dirty="0" smtClean="0"/>
              <a:t>дела </a:t>
            </a:r>
            <a:r>
              <a:rPr lang="ru-RU" dirty="0"/>
              <a:t>по искам, понуждающим заключить договор;</a:t>
            </a:r>
          </a:p>
          <a:p>
            <a:r>
              <a:rPr lang="ru-RU" dirty="0"/>
              <a:t>дела о рассмотрении разногласий по условиям соглашения.</a:t>
            </a:r>
          </a:p>
        </p:txBody>
      </p:sp>
    </p:spTree>
    <p:extLst>
      <p:ext uri="{BB962C8B-B14F-4D97-AF65-F5344CB8AC3E}">
        <p14:creationId xmlns:p14="http://schemas.microsoft.com/office/powerpoint/2010/main" val="273326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Регламентация договорной работы</a:t>
            </a:r>
            <a:endParaRPr lang="ru-RU" dirty="0"/>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7891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fontScale="90000"/>
          </a:bodyPr>
          <a:lstStyle/>
          <a:p>
            <a:r>
              <a:rPr lang="ru-RU" b="1" dirty="0"/>
              <a:t>Договоры с пороками: статус, правовые последствия и способы «излечения» пороков</a:t>
            </a:r>
            <a:endParaRPr lang="ru-RU" dirty="0"/>
          </a:p>
        </p:txBody>
      </p:sp>
      <p:graphicFrame>
        <p:nvGraphicFramePr>
          <p:cNvPr id="4" name="Объект 3"/>
          <p:cNvGraphicFramePr>
            <a:graphicFrameLocks noGrp="1"/>
          </p:cNvGraphicFramePr>
          <p:nvPr>
            <p:ph idx="1"/>
            <p:extLst/>
          </p:nvPr>
        </p:nvGraphicFramePr>
        <p:xfrm>
          <a:off x="1141412" y="2249487"/>
          <a:ext cx="9905999" cy="4249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4525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smtClean="0"/>
              <a:t>Признание договора незаключенным</a:t>
            </a:r>
            <a:endParaRPr lang="ru-RU" dirty="0"/>
          </a:p>
        </p:txBody>
      </p:sp>
      <p:graphicFrame>
        <p:nvGraphicFramePr>
          <p:cNvPr id="4" name="Объект 3"/>
          <p:cNvGraphicFramePr>
            <a:graphicFrameLocks noGrp="1"/>
          </p:cNvGraphicFramePr>
          <p:nvPr>
            <p:ph idx="1"/>
            <p:extLst/>
          </p:nvPr>
        </p:nvGraphicFramePr>
        <p:xfrm>
          <a:off x="1981200" y="1752601"/>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6004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smtClean="0"/>
              <a:t>Основания признания договора незаключенным</a:t>
            </a:r>
            <a:endParaRPr lang="ru-RU" dirty="0"/>
          </a:p>
        </p:txBody>
      </p:sp>
      <p:graphicFrame>
        <p:nvGraphicFramePr>
          <p:cNvPr id="4" name="Объект 3"/>
          <p:cNvGraphicFramePr>
            <a:graphicFrameLocks noGrp="1"/>
          </p:cNvGraphicFramePr>
          <p:nvPr>
            <p:ph idx="1"/>
            <p:extLst/>
          </p:nvPr>
        </p:nvGraphicFramePr>
        <p:xfrm>
          <a:off x="1981200" y="1752601"/>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9340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smtClean="0"/>
              <a:t>Какие договоры считаются незаключенными?</a:t>
            </a:r>
            <a:endParaRPr lang="ru-RU" dirty="0"/>
          </a:p>
        </p:txBody>
      </p:sp>
      <p:graphicFrame>
        <p:nvGraphicFramePr>
          <p:cNvPr id="4" name="Объект 3"/>
          <p:cNvGraphicFramePr>
            <a:graphicFrameLocks noGrp="1"/>
          </p:cNvGraphicFramePr>
          <p:nvPr>
            <p:ph idx="1"/>
            <p:extLst/>
          </p:nvPr>
        </p:nvGraphicFramePr>
        <p:xfrm>
          <a:off x="1981200" y="1752601"/>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9377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smtClean="0"/>
              <a:t>Наличие намерения в договоре</a:t>
            </a:r>
            <a:endParaRPr lang="ru-RU" dirty="0"/>
          </a:p>
        </p:txBody>
      </p:sp>
      <p:sp>
        <p:nvSpPr>
          <p:cNvPr id="3" name="Объект 2"/>
          <p:cNvSpPr>
            <a:spLocks noGrp="1"/>
          </p:cNvSpPr>
          <p:nvPr>
            <p:ph idx="1"/>
          </p:nvPr>
        </p:nvSpPr>
        <p:spPr/>
        <p:txBody>
          <a:bodyPr>
            <a:normAutofit/>
          </a:bodyPr>
          <a:lstStyle/>
          <a:p>
            <a:r>
              <a:rPr lang="ru-RU" dirty="0"/>
              <a:t>В практике государственных арбитражных судов достаточно редко можно обнаружить формальный подход к этому вопросу, когда суды, исследуя обстоятельства дела, указывают, что, поскольку имеющийся договор не устанавливает положения о его распространении на прежние отношения сторон, в признании ретроактивного характера соглашения отказано </a:t>
            </a:r>
            <a:r>
              <a:rPr lang="ru-RU" dirty="0">
                <a:hlinkClick r:id="rId2"/>
              </a:rPr>
              <a:t>(Постановление ФАС Восточно-Сибирского округа от 10 марта 2005 года по делу N А58-677/04-Ф02-788/05-С2).</a:t>
            </a:r>
          </a:p>
          <a:p>
            <a:endParaRPr lang="ru-RU" dirty="0"/>
          </a:p>
        </p:txBody>
      </p:sp>
    </p:spTree>
    <p:extLst>
      <p:ext uri="{BB962C8B-B14F-4D97-AF65-F5344CB8AC3E}">
        <p14:creationId xmlns:p14="http://schemas.microsoft.com/office/powerpoint/2010/main" val="42890509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smtClean="0"/>
              <a:t>Наличие намерения в договоре</a:t>
            </a:r>
            <a:endParaRPr lang="ru-RU" dirty="0"/>
          </a:p>
        </p:txBody>
      </p:sp>
      <p:sp>
        <p:nvSpPr>
          <p:cNvPr id="3" name="Объект 2"/>
          <p:cNvSpPr>
            <a:spLocks noGrp="1"/>
          </p:cNvSpPr>
          <p:nvPr>
            <p:ph idx="1"/>
          </p:nvPr>
        </p:nvSpPr>
        <p:spPr/>
        <p:txBody>
          <a:bodyPr>
            <a:normAutofit/>
          </a:bodyPr>
          <a:lstStyle/>
          <a:p>
            <a:r>
              <a:rPr lang="ru-RU" dirty="0"/>
              <a:t>Более распространен иной подход, когда текст договора не содержит буквального положения о том, что договор распространяется на прежние отношения сторон, однако сроки исполнения обязательства установлены таким образом, что они начинают исчисляться с момента, предшествующего заключению договора. Например, договор на отпуск тепловой энергии заключен в ноябре, а </a:t>
            </a:r>
            <a:r>
              <a:rPr lang="ru-RU" dirty="0" err="1"/>
              <a:t>энергоснабжающая</a:t>
            </a:r>
            <a:r>
              <a:rPr lang="ru-RU" dirty="0"/>
              <a:t> организация приняла на себя обязательство по поставке энергии начиная с сентября (Постановления ФАС Восточно-Сибирского округа от 22 июня 2005 года по делу </a:t>
            </a:r>
            <a:r>
              <a:rPr lang="ru-RU" dirty="0">
                <a:hlinkClick r:id="rId2"/>
              </a:rPr>
              <a:t>N А19-2829/05-53-Ф02-2783/06-С2, ФАС Дальневосточного округа от 16 декабря 2003 года по делу </a:t>
            </a:r>
            <a:r>
              <a:rPr lang="ru-RU" dirty="0">
                <a:hlinkClick r:id="rId3"/>
              </a:rPr>
              <a:t>N Ф03-А51/03-1/3157, ФАС Западно-Сибирского округа от 16 июня 2004 года по делу </a:t>
            </a:r>
            <a:r>
              <a:rPr lang="ru-RU" dirty="0">
                <a:hlinkClick r:id="rId4"/>
              </a:rPr>
              <a:t>N Ф04/3278-750/А03-2004).</a:t>
            </a:r>
          </a:p>
        </p:txBody>
      </p:sp>
    </p:spTree>
    <p:extLst>
      <p:ext uri="{BB962C8B-B14F-4D97-AF65-F5344CB8AC3E}">
        <p14:creationId xmlns:p14="http://schemas.microsoft.com/office/powerpoint/2010/main" val="33158186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smtClean="0"/>
              <a:t>Отсутствие регистрации договора</a:t>
            </a:r>
            <a:endParaRPr lang="ru-RU" dirty="0"/>
          </a:p>
        </p:txBody>
      </p:sp>
      <p:graphicFrame>
        <p:nvGraphicFramePr>
          <p:cNvPr id="4" name="Объект 3"/>
          <p:cNvGraphicFramePr>
            <a:graphicFrameLocks noGrp="1"/>
          </p:cNvGraphicFramePr>
          <p:nvPr>
            <p:ph idx="1"/>
            <p:extLst/>
          </p:nvPr>
        </p:nvGraphicFramePr>
        <p:xfrm>
          <a:off x="1981200" y="1752601"/>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840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smtClean="0"/>
              <a:t>Правовые последствия признания договора незаключенным</a:t>
            </a:r>
            <a:endParaRPr lang="ru-RU" dirty="0"/>
          </a:p>
        </p:txBody>
      </p:sp>
      <p:sp>
        <p:nvSpPr>
          <p:cNvPr id="3" name="Объект 2"/>
          <p:cNvSpPr>
            <a:spLocks noGrp="1"/>
          </p:cNvSpPr>
          <p:nvPr>
            <p:ph idx="1"/>
          </p:nvPr>
        </p:nvSpPr>
        <p:spPr/>
        <p:txBody>
          <a:bodyPr>
            <a:normAutofit fontScale="62500" lnSpcReduction="20000"/>
          </a:bodyPr>
          <a:lstStyle/>
          <a:p>
            <a:r>
              <a:rPr lang="ru-RU" sz="4400" dirty="0"/>
              <a:t>В законодательстве отсутствуют специальные правила, определяющие последствия исполнения незаключенных договоров. На практике к данным отношениям применяют нормы о неосновательном обогащении (</a:t>
            </a:r>
            <a:r>
              <a:rPr lang="ru-RU" sz="4400" dirty="0">
                <a:hlinkClick r:id="rId2"/>
              </a:rPr>
              <a:t>ст. 1102 ГК РФ, </a:t>
            </a:r>
            <a:r>
              <a:rPr lang="ru-RU" sz="4400" dirty="0">
                <a:hlinkClick r:id="rId3"/>
              </a:rPr>
              <a:t>Постановление Президиума ВАС РФ от 17.04.2002 N 10575/01). Правовые последствия таких договоров сводятся к возврату другой стороне неосновательно полученного по сделке, а в случае невозможности такого возврата - возмещению стоимости в деньгах (</a:t>
            </a:r>
            <a:r>
              <a:rPr lang="ru-RU" sz="4400" dirty="0">
                <a:hlinkClick r:id="rId4"/>
              </a:rPr>
              <a:t>ст. ст. 1103, </a:t>
            </a:r>
            <a:r>
              <a:rPr lang="ru-RU" sz="4400" dirty="0">
                <a:hlinkClick r:id="rId5"/>
              </a:rPr>
              <a:t>1105 ГК РФ).</a:t>
            </a:r>
          </a:p>
          <a:p>
            <a:r>
              <a:rPr lang="ru-RU" sz="4400" dirty="0"/>
              <a:t>Как уже было отмечено, по незаключенному договору нельзя требовать взыскания убытков, договорных пеней, неустоек в случае его ненадлежащего исполнения.</a:t>
            </a:r>
          </a:p>
          <a:p>
            <a:endParaRPr lang="ru-RU" dirty="0"/>
          </a:p>
        </p:txBody>
      </p:sp>
    </p:spTree>
    <p:extLst>
      <p:ext uri="{BB962C8B-B14F-4D97-AF65-F5344CB8AC3E}">
        <p14:creationId xmlns:p14="http://schemas.microsoft.com/office/powerpoint/2010/main" val="42396997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Работы есть, а договора нет </a:t>
            </a:r>
          </a:p>
        </p:txBody>
      </p:sp>
      <p:sp>
        <p:nvSpPr>
          <p:cNvPr id="3" name="Объект 2"/>
          <p:cNvSpPr>
            <a:spLocks noGrp="1"/>
          </p:cNvSpPr>
          <p:nvPr>
            <p:ph idx="1"/>
          </p:nvPr>
        </p:nvSpPr>
        <p:spPr/>
        <p:txBody>
          <a:bodyPr>
            <a:normAutofit/>
          </a:bodyPr>
          <a:lstStyle/>
          <a:p>
            <a:r>
              <a:rPr lang="ru-RU" dirty="0">
                <a:solidFill>
                  <a:srgbClr val="FF0000"/>
                </a:solidFill>
              </a:rPr>
              <a:t>Ситуация 1. </a:t>
            </a:r>
            <a:r>
              <a:rPr lang="ru-RU" dirty="0"/>
              <a:t>Предприниматель вел переговоры с компанией о производстве строительных работ на принадлежащем ему земельном участке и о стоимости этих работ. При этом он предоставил компании доступ на свой участок. Работы начались и фактически закончились еще до заключения договора и согласования всех спорных условий. Предприниматель принял и оплатил их по цене, предложенной ответчиком. Впоследствии выяснилось, что работы выполнены некачественно. </a:t>
            </a:r>
          </a:p>
          <a:p>
            <a:endParaRPr lang="ru-RU" dirty="0"/>
          </a:p>
        </p:txBody>
      </p:sp>
    </p:spTree>
    <p:extLst>
      <p:ext uri="{BB962C8B-B14F-4D97-AF65-F5344CB8AC3E}">
        <p14:creationId xmlns:p14="http://schemas.microsoft.com/office/powerpoint/2010/main" val="30751527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Работы есть, а договора нет </a:t>
            </a:r>
          </a:p>
        </p:txBody>
      </p:sp>
      <p:sp>
        <p:nvSpPr>
          <p:cNvPr id="3" name="Объект 2"/>
          <p:cNvSpPr>
            <a:spLocks noGrp="1"/>
          </p:cNvSpPr>
          <p:nvPr>
            <p:ph idx="1"/>
          </p:nvPr>
        </p:nvSpPr>
        <p:spPr/>
        <p:txBody>
          <a:bodyPr>
            <a:normAutofit/>
          </a:bodyPr>
          <a:lstStyle/>
          <a:p>
            <a:r>
              <a:rPr lang="ru-RU" dirty="0"/>
              <a:t>Суд апелляционной инстанции принял решение в пользу предпринимателя. Судьи указали, что при наличии спора о </a:t>
            </a:r>
            <a:r>
              <a:rPr lang="ru-RU" dirty="0" err="1"/>
              <a:t>заключенности</a:t>
            </a:r>
            <a:r>
              <a:rPr lang="ru-RU" dirty="0"/>
              <a:t> договора суд должен оценивать обстоятельства дела в их взаимосвязи в пользу сохранения, а не аннулирования обязательств, а также исходя из презумпции разумности и добросовестности участников гражданских правоотношений, закрепленной </a:t>
            </a:r>
            <a:r>
              <a:rPr lang="ru-RU" dirty="0">
                <a:hlinkClick r:id="rId2"/>
              </a:rPr>
              <a:t>ст. 10 ГК РФ.</a:t>
            </a:r>
          </a:p>
          <a:p>
            <a:r>
              <a:rPr lang="ru-RU" dirty="0"/>
              <a:t>В этом случае между сторонами уже после выполнения работ возникают обязательство по их оплате и гарантия их качества, так же как и тогда, когда между сторонами изначально был заключен договор подряда.</a:t>
            </a:r>
          </a:p>
          <a:p>
            <a:endParaRPr lang="ru-RU" dirty="0"/>
          </a:p>
        </p:txBody>
      </p:sp>
    </p:spTree>
    <p:extLst>
      <p:ext uri="{BB962C8B-B14F-4D97-AF65-F5344CB8AC3E}">
        <p14:creationId xmlns:p14="http://schemas.microsoft.com/office/powerpoint/2010/main" val="108245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Регламентация договорной работы</a:t>
            </a:r>
            <a:endParaRPr lang="ru-RU" dirty="0"/>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33199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803900" cy="1268761"/>
          </a:xfrm>
        </p:spPr>
        <p:txBody>
          <a:bodyPr/>
          <a:lstStyle/>
          <a:p>
            <a:r>
              <a:rPr lang="ru-RU" dirty="0"/>
              <a:t>Работы есть, а договора нет </a:t>
            </a:r>
          </a:p>
        </p:txBody>
      </p:sp>
      <p:sp>
        <p:nvSpPr>
          <p:cNvPr id="3" name="Объект 2"/>
          <p:cNvSpPr>
            <a:spLocks noGrp="1"/>
          </p:cNvSpPr>
          <p:nvPr>
            <p:ph idx="1"/>
          </p:nvPr>
        </p:nvSpPr>
        <p:spPr>
          <a:xfrm>
            <a:off x="1981200" y="1268761"/>
            <a:ext cx="8229600" cy="4857403"/>
          </a:xfrm>
        </p:spPr>
        <p:txBody>
          <a:bodyPr>
            <a:normAutofit lnSpcReduction="10000"/>
          </a:bodyPr>
          <a:lstStyle/>
          <a:p>
            <a:r>
              <a:rPr lang="ru-RU" b="1" dirty="0">
                <a:solidFill>
                  <a:srgbClr val="FF0000"/>
                </a:solidFill>
              </a:rPr>
              <a:t>Ситуация 2. </a:t>
            </a:r>
            <a:r>
              <a:rPr lang="ru-RU" dirty="0"/>
              <a:t>Компания произвела работы по очистке принадлежащих госучреждению инженерных систем отопления и водоотведения. При этом </a:t>
            </a:r>
            <a:r>
              <a:rPr lang="ru-RU" dirty="0" err="1"/>
              <a:t>госконтракт</a:t>
            </a:r>
            <a:r>
              <a:rPr lang="ru-RU" dirty="0"/>
              <a:t> не заключался. Выполнив работы, компания предъявила счет учреждению, но оплаты не дождалась.</a:t>
            </a:r>
          </a:p>
          <a:p>
            <a:r>
              <a:rPr lang="ru-RU" dirty="0"/>
              <a:t>Суд признал договор незаключенным и указал, что никакого неосновательного обогащения госучреждение в данном случае не получило и платить за работы не должно.</a:t>
            </a:r>
          </a:p>
          <a:p>
            <a:r>
              <a:rPr lang="ru-RU" dirty="0"/>
              <a:t>На примере этих ситуаций ВАС РФ сделал вывод: если работы выполнены до согласования всех существенных условий договора подряда, но впоследствии сданы подрядчиком и приняты заказчиком, то к отношениям сторон подлежат применению правила о подряде.</a:t>
            </a:r>
          </a:p>
        </p:txBody>
      </p:sp>
    </p:spTree>
    <p:extLst>
      <p:ext uri="{BB962C8B-B14F-4D97-AF65-F5344CB8AC3E}">
        <p14:creationId xmlns:p14="http://schemas.microsoft.com/office/powerpoint/2010/main" val="41332506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Работы без конца</a:t>
            </a:r>
            <a:endParaRPr lang="ru-RU" dirty="0"/>
          </a:p>
        </p:txBody>
      </p:sp>
      <p:sp>
        <p:nvSpPr>
          <p:cNvPr id="3" name="Объект 2"/>
          <p:cNvSpPr>
            <a:spLocks noGrp="1"/>
          </p:cNvSpPr>
          <p:nvPr>
            <p:ph idx="1"/>
          </p:nvPr>
        </p:nvSpPr>
        <p:spPr/>
        <p:txBody>
          <a:bodyPr>
            <a:normAutofit/>
          </a:bodyPr>
          <a:lstStyle/>
          <a:p>
            <a:r>
              <a:rPr lang="ru-RU" dirty="0"/>
              <a:t>ТСЖ (заказчик) заключило с компанией-исполнителем договор подряда. В нем было предусмотрено, что компания должна выполнить работы в течение определенного времени, исчисляемого с момента осуществления ТСЖ авансового платежа. Аванс ТСЖ перечислило, а компания-исполнитель нарушила сроки выполнения работ.</a:t>
            </a:r>
          </a:p>
          <a:p>
            <a:r>
              <a:rPr lang="ru-RU" dirty="0"/>
              <a:t>ТСЖ обратилось в арбитражный суд с иском к компании о взыскании неустойки за нарушение сроков выполнения работ по договору подряда</a:t>
            </a:r>
            <a:r>
              <a:rPr lang="ru-RU" dirty="0" smtClean="0"/>
              <a:t>.</a:t>
            </a:r>
            <a:endParaRPr lang="ru-RU" dirty="0"/>
          </a:p>
        </p:txBody>
      </p:sp>
    </p:spTree>
    <p:extLst>
      <p:ext uri="{BB962C8B-B14F-4D97-AF65-F5344CB8AC3E}">
        <p14:creationId xmlns:p14="http://schemas.microsoft.com/office/powerpoint/2010/main" val="2201116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Работы без конца</a:t>
            </a:r>
            <a:endParaRPr lang="ru-RU" dirty="0"/>
          </a:p>
        </p:txBody>
      </p:sp>
      <p:sp>
        <p:nvSpPr>
          <p:cNvPr id="3" name="Объект 2"/>
          <p:cNvSpPr>
            <a:spLocks noGrp="1"/>
          </p:cNvSpPr>
          <p:nvPr>
            <p:ph idx="1"/>
          </p:nvPr>
        </p:nvSpPr>
        <p:spPr/>
        <p:txBody>
          <a:bodyPr>
            <a:normAutofit/>
          </a:bodyPr>
          <a:lstStyle/>
          <a:p>
            <a:r>
              <a:rPr lang="ru-RU" dirty="0"/>
              <a:t>Суд апелляционной инстанции принял сторону ТСЖ - иск удовлетворил и отказался признать договор незаключенным. Как отметили судьи, требования гражданского законодательства об определении периода выполнения работ по договору подряда как существенного условия этого договора установлены с целью недопущения неопределенности в отношениях сторон. Если начальный момент периода выполнения подрядчиком работ определен указанием на действия заказчика или иных лиц, в том числе на момент уплаты аванса, то предполагается, что такие действия будут совершены в срок, предусмотренный договором, а при его отсутствии - в разумный срок. Следовательно, в таком случае нет неопределенности в сроках производства работ.</a:t>
            </a:r>
          </a:p>
          <a:p>
            <a:endParaRPr lang="ru-RU" dirty="0"/>
          </a:p>
        </p:txBody>
      </p:sp>
    </p:spTree>
    <p:extLst>
      <p:ext uri="{BB962C8B-B14F-4D97-AF65-F5344CB8AC3E}">
        <p14:creationId xmlns:p14="http://schemas.microsoft.com/office/powerpoint/2010/main" val="14685920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Бесценный товар</a:t>
            </a:r>
            <a:endParaRPr lang="ru-RU" dirty="0"/>
          </a:p>
        </p:txBody>
      </p:sp>
      <p:sp>
        <p:nvSpPr>
          <p:cNvPr id="3" name="Объект 2"/>
          <p:cNvSpPr>
            <a:spLocks noGrp="1"/>
          </p:cNvSpPr>
          <p:nvPr>
            <p:ph idx="1"/>
          </p:nvPr>
        </p:nvSpPr>
        <p:spPr/>
        <p:txBody>
          <a:bodyPr>
            <a:normAutofit/>
          </a:bodyPr>
          <a:lstStyle/>
          <a:p>
            <a:r>
              <a:rPr lang="ru-RU" dirty="0"/>
              <a:t> Общество (поставщик) направило предпринимателю (покупателю) проект договора поставки с условием получения товара на складе поставщика. Проект договора содержал указание на наименование товара, его количество и положение о штрафе за просрочку оплаты.</a:t>
            </a:r>
          </a:p>
          <a:p>
            <a:r>
              <a:rPr lang="ru-RU" dirty="0"/>
              <a:t>Покупатель, в свою очередь, направил поставщику названный проект договора, подписанный со своей стороны, но в сопроводительном письме указал на необходимость дополнительного согласования цены.</a:t>
            </a:r>
          </a:p>
          <a:p>
            <a:endParaRPr lang="ru-RU" dirty="0"/>
          </a:p>
        </p:txBody>
      </p:sp>
    </p:spTree>
    <p:extLst>
      <p:ext uri="{BB962C8B-B14F-4D97-AF65-F5344CB8AC3E}">
        <p14:creationId xmlns:p14="http://schemas.microsoft.com/office/powerpoint/2010/main" val="6603444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Бесценный товар</a:t>
            </a:r>
            <a:endParaRPr lang="ru-RU" dirty="0"/>
          </a:p>
        </p:txBody>
      </p:sp>
      <p:sp>
        <p:nvSpPr>
          <p:cNvPr id="3" name="Объект 2"/>
          <p:cNvSpPr>
            <a:spLocks noGrp="1"/>
          </p:cNvSpPr>
          <p:nvPr>
            <p:ph idx="1"/>
          </p:nvPr>
        </p:nvSpPr>
        <p:spPr/>
        <p:txBody>
          <a:bodyPr>
            <a:normAutofit/>
          </a:bodyPr>
          <a:lstStyle/>
          <a:p>
            <a:r>
              <a:rPr lang="ru-RU" dirty="0"/>
              <a:t>Поставщик подготовил товар к передаче на своем складе, произведя его маркировку, и уведомил покупателя о готовности товара к передаче, также сообщив об отклонении предложения по дополнительному согласованию цены.</a:t>
            </a:r>
          </a:p>
          <a:p>
            <a:r>
              <a:rPr lang="ru-RU" dirty="0"/>
              <a:t>Суд апелляционной инстанции в иске отказал. </a:t>
            </a:r>
          </a:p>
          <a:p>
            <a:r>
              <a:rPr lang="ru-RU" dirty="0"/>
              <a:t>заявление одной из сторон о необходимости согласования какого-либо условия означает, что это условие является существенным. То есть таким, отсутствие соглашения по которому означает, что договор не является заключенным.</a:t>
            </a:r>
          </a:p>
          <a:p>
            <a:endParaRPr lang="ru-RU" dirty="0"/>
          </a:p>
        </p:txBody>
      </p:sp>
    </p:spTree>
    <p:extLst>
      <p:ext uri="{BB962C8B-B14F-4D97-AF65-F5344CB8AC3E}">
        <p14:creationId xmlns:p14="http://schemas.microsoft.com/office/powerpoint/2010/main" val="21379556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a:t>Незарегистрированный договор аренды </a:t>
            </a:r>
          </a:p>
        </p:txBody>
      </p:sp>
      <p:sp>
        <p:nvSpPr>
          <p:cNvPr id="3" name="Объект 2"/>
          <p:cNvSpPr>
            <a:spLocks noGrp="1"/>
          </p:cNvSpPr>
          <p:nvPr>
            <p:ph idx="1"/>
          </p:nvPr>
        </p:nvSpPr>
        <p:spPr/>
        <p:txBody>
          <a:bodyPr>
            <a:normAutofit/>
          </a:bodyPr>
          <a:lstStyle/>
          <a:p>
            <a:r>
              <a:rPr lang="ru-RU" dirty="0" smtClean="0">
                <a:solidFill>
                  <a:srgbClr val="FF0000"/>
                </a:solidFill>
              </a:rPr>
              <a:t>Ситуация </a:t>
            </a:r>
            <a:r>
              <a:rPr lang="ru-RU" dirty="0">
                <a:solidFill>
                  <a:srgbClr val="FF0000"/>
                </a:solidFill>
              </a:rPr>
              <a:t>1. </a:t>
            </a:r>
            <a:r>
              <a:rPr lang="ru-RU" dirty="0"/>
              <a:t>Предприниматель А. приобрел у муниципального образования складское помещение и зарегистрировал право собственности на данный объект в ЕГРП. Судя по данным ЕГРП, на помещении на момент покупки не было никаких обременений. Однако потом выяснилось, что склад уже в течение трех лет арендует предприниматель Н., срок этого договора аренды еще не закончился и освобождать помещение он не собирается. Предприниматель А. (новый собственник) обратился в суд с иском об освобождении предпринимателем Н. здания склада.</a:t>
            </a:r>
          </a:p>
          <a:p>
            <a:endParaRPr lang="ru-RU" dirty="0"/>
          </a:p>
        </p:txBody>
      </p:sp>
    </p:spTree>
    <p:extLst>
      <p:ext uri="{BB962C8B-B14F-4D97-AF65-F5344CB8AC3E}">
        <p14:creationId xmlns:p14="http://schemas.microsoft.com/office/powerpoint/2010/main" val="35643101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a:t>Незарегистрированный договор аренды </a:t>
            </a:r>
          </a:p>
        </p:txBody>
      </p:sp>
      <p:sp>
        <p:nvSpPr>
          <p:cNvPr id="3" name="Объект 2"/>
          <p:cNvSpPr>
            <a:spLocks noGrp="1"/>
          </p:cNvSpPr>
          <p:nvPr>
            <p:ph idx="1"/>
          </p:nvPr>
        </p:nvSpPr>
        <p:spPr/>
        <p:txBody>
          <a:bodyPr>
            <a:normAutofit/>
          </a:bodyPr>
          <a:lstStyle/>
          <a:p>
            <a:r>
              <a:rPr lang="ru-RU" dirty="0"/>
              <a:t>Суд поддержал нового собственника склада и отказал в иске арендатору. Аргументы следующие. Требование о государственной регистрации такого договора (</a:t>
            </a:r>
            <a:r>
              <a:rPr lang="ru-RU" dirty="0">
                <a:hlinkClick r:id="rId2"/>
              </a:rPr>
              <a:t>п. 2 ст. 651 ГК РФ) установлено для создания возможности осведомления о нем третьих лиц, чьи права или интересы касаются имущества, сданного в аренду. </a:t>
            </a:r>
          </a:p>
          <a:p>
            <a:endParaRPr lang="ru-RU" dirty="0"/>
          </a:p>
        </p:txBody>
      </p:sp>
    </p:spTree>
    <p:extLst>
      <p:ext uri="{BB962C8B-B14F-4D97-AF65-F5344CB8AC3E}">
        <p14:creationId xmlns:p14="http://schemas.microsoft.com/office/powerpoint/2010/main" val="20284168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a:t>Незарегистрированный договор аренды </a:t>
            </a:r>
          </a:p>
        </p:txBody>
      </p:sp>
      <p:sp>
        <p:nvSpPr>
          <p:cNvPr id="3" name="Объект 2"/>
          <p:cNvSpPr>
            <a:spLocks noGrp="1"/>
          </p:cNvSpPr>
          <p:nvPr>
            <p:ph idx="1"/>
          </p:nvPr>
        </p:nvSpPr>
        <p:spPr/>
        <p:txBody>
          <a:bodyPr>
            <a:normAutofit/>
          </a:bodyPr>
          <a:lstStyle/>
          <a:p>
            <a:r>
              <a:rPr lang="ru-RU" b="1" dirty="0">
                <a:solidFill>
                  <a:srgbClr val="FF0000"/>
                </a:solidFill>
              </a:rPr>
              <a:t>Ситуация 2. </a:t>
            </a:r>
            <a:r>
              <a:rPr lang="ru-RU" dirty="0"/>
              <a:t>Покупатель здания был осведомлен о том, что оно используется арендатором на основании незарегистрированного долгосрочного договора аренды - ему об этом сообщил продавец здания. Тем не менее покупка состоялась.</a:t>
            </a:r>
          </a:p>
          <a:p>
            <a:r>
              <a:rPr lang="ru-RU" dirty="0"/>
              <a:t>Суд апелляционной инстанции отказал в иске о выселении. </a:t>
            </a:r>
            <a:r>
              <a:rPr lang="ru-RU" dirty="0" smtClean="0"/>
              <a:t>Как указал </a:t>
            </a:r>
            <a:r>
              <a:rPr lang="ru-RU" dirty="0"/>
              <a:t>суд, заявление приобретателя недвижимого имущества об отсутствии </a:t>
            </a:r>
            <a:r>
              <a:rPr lang="ru-RU" dirty="0" err="1"/>
              <a:t>госрегистрации</a:t>
            </a:r>
            <a:r>
              <a:rPr lang="ru-RU" dirty="0"/>
              <a:t> договора аренды, о наличии которого он знал в момент приобретения недвижимости, является злоупотреблением правом (</a:t>
            </a:r>
            <a:r>
              <a:rPr lang="ru-RU" dirty="0">
                <a:hlinkClick r:id="rId2"/>
              </a:rPr>
              <a:t>ст. 10 ГК РФ</a:t>
            </a:r>
            <a:r>
              <a:rPr lang="ru-RU" dirty="0" smtClean="0">
                <a:hlinkClick r:id="rId2"/>
              </a:rPr>
              <a:t>).</a:t>
            </a:r>
            <a:endParaRPr lang="ru-RU" dirty="0">
              <a:hlinkClick r:id="rId2"/>
            </a:endParaRPr>
          </a:p>
        </p:txBody>
      </p:sp>
    </p:spTree>
    <p:extLst>
      <p:ext uri="{BB962C8B-B14F-4D97-AF65-F5344CB8AC3E}">
        <p14:creationId xmlns:p14="http://schemas.microsoft.com/office/powerpoint/2010/main" val="10697629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a:t>Незарегистрированный договор аренды </a:t>
            </a:r>
          </a:p>
        </p:txBody>
      </p:sp>
      <p:sp>
        <p:nvSpPr>
          <p:cNvPr id="3" name="Объект 2"/>
          <p:cNvSpPr>
            <a:spLocks noGrp="1"/>
          </p:cNvSpPr>
          <p:nvPr>
            <p:ph idx="1"/>
          </p:nvPr>
        </p:nvSpPr>
        <p:spPr/>
        <p:txBody>
          <a:bodyPr>
            <a:normAutofit/>
          </a:bodyPr>
          <a:lstStyle/>
          <a:p>
            <a:r>
              <a:rPr lang="ru-RU" dirty="0"/>
              <a:t>Судьи отметили, что, согласившись приобрести в собственность недвижимое имущество, находящееся во владении арендатора, покупатель фактически выразил согласие и на сохранение обязательственных отношений, возникших из договора аренды. Поэтому договор аренды сохраняет силу по правилам </a:t>
            </a:r>
            <a:r>
              <a:rPr lang="ru-RU" dirty="0">
                <a:hlinkClick r:id="rId2"/>
              </a:rPr>
              <a:t>ст. 617 ГК РФ.</a:t>
            </a:r>
          </a:p>
          <a:p>
            <a:r>
              <a:rPr lang="ru-RU" dirty="0"/>
              <a:t>Вывод ВАС РФ: лицо, которому вещь передана во владение по договору аренды, подлежащему государственной регистрации, но не зарегистрированному, по общему правилу не может ссылаться на сохранение договора при изменении собственника.</a:t>
            </a:r>
          </a:p>
        </p:txBody>
      </p:sp>
    </p:spTree>
    <p:extLst>
      <p:ext uri="{BB962C8B-B14F-4D97-AF65-F5344CB8AC3E}">
        <p14:creationId xmlns:p14="http://schemas.microsoft.com/office/powerpoint/2010/main" val="5286225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Налоговые последствия</a:t>
            </a:r>
            <a:endParaRPr lang="ru-RU" dirty="0"/>
          </a:p>
        </p:txBody>
      </p:sp>
      <p:sp>
        <p:nvSpPr>
          <p:cNvPr id="3" name="Объект 2"/>
          <p:cNvSpPr>
            <a:spLocks noGrp="1"/>
          </p:cNvSpPr>
          <p:nvPr>
            <p:ph idx="1"/>
          </p:nvPr>
        </p:nvSpPr>
        <p:spPr/>
        <p:txBody>
          <a:bodyPr>
            <a:normAutofit/>
          </a:bodyPr>
          <a:lstStyle/>
          <a:p>
            <a:r>
              <a:rPr lang="ru-RU" dirty="0"/>
              <a:t>Нередко налоговые органы не признают в расходах по налогу на прибыль затраты по не заключенным в установленном порядке договорам. Как показывает арбитражная практика, проблемы возникают в основном по расходам, связанным с незарегистрированными долгосрочными договорами аренды недвижимости.</a:t>
            </a:r>
          </a:p>
          <a:p>
            <a:r>
              <a:rPr lang="ru-RU" dirty="0"/>
              <a:t>По мнению Минфина, расходы по не заключенным в установленном порядке договорам не могут быть учтены в уменьшение налоговой базы по налогу на прибыль организаций, потому что являются документально не подтвержденными. А значит, не соответствуют критериям </a:t>
            </a:r>
            <a:r>
              <a:rPr lang="ru-RU" dirty="0">
                <a:hlinkClick r:id="rId2"/>
              </a:rPr>
              <a:t>п. 1 ст. 252 НК РФ (</a:t>
            </a:r>
            <a:r>
              <a:rPr lang="ru-RU" dirty="0">
                <a:hlinkClick r:id="rId3"/>
              </a:rPr>
              <a:t>Письмо Минфина России от 12.07.2006 N 03-03-04/2/172). Аналогичная позиция содержится в </a:t>
            </a:r>
            <a:r>
              <a:rPr lang="ru-RU" dirty="0">
                <a:hlinkClick r:id="rId4"/>
              </a:rPr>
              <a:t>Письме Минфина России от 06.03.2008 N 03-03-06/1/152.</a:t>
            </a:r>
          </a:p>
        </p:txBody>
      </p:sp>
    </p:spTree>
    <p:extLst>
      <p:ext uri="{BB962C8B-B14F-4D97-AF65-F5344CB8AC3E}">
        <p14:creationId xmlns:p14="http://schemas.microsoft.com/office/powerpoint/2010/main" val="279250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Регламентация договорной работы</a:t>
            </a:r>
            <a:endParaRPr lang="ru-RU" dirty="0"/>
          </a:p>
        </p:txBody>
      </p:sp>
      <p:sp>
        <p:nvSpPr>
          <p:cNvPr id="4" name="Rectangle 1"/>
          <p:cNvSpPr>
            <a:spLocks noGrp="1" noChangeArrowheads="1"/>
          </p:cNvSpPr>
          <p:nvPr>
            <p:ph idx="1"/>
          </p:nvPr>
        </p:nvSpPr>
        <p:spPr bwMode="auto">
          <a:xfrm>
            <a:off x="1228705" y="2205426"/>
            <a:ext cx="9232818" cy="2344191"/>
          </a:xfrm>
          <a:prstGeom prst="rect">
            <a:avLst/>
          </a:prstGeom>
          <a:solidFill>
            <a:srgbClr val="E2EC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80" tIns="63480" rIns="6348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T Norms"/>
              </a:rPr>
              <a:t>Схематично алгоритм действий по подготовке договоров выглядит так: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T Norms"/>
              </a:rPr>
              <a:t>создание договора сотрудником — согласование договора с юристом — согласование договора с другими сотрудниками — подписание договора руководителем предприятия — регистрация договора — отсылка копии договора партнеру</a:t>
            </a:r>
            <a:r>
              <a:rPr kumimoji="0" lang="ru-RU" altLang="ru-RU" sz="1200" b="0" i="0" u="none" strike="noStrike" cap="none" normalizeH="0" baseline="0" dirty="0" smtClean="0">
                <a:ln>
                  <a:noFill/>
                </a:ln>
                <a:solidFill>
                  <a:schemeClr val="tx1"/>
                </a:solidFill>
                <a:effectLst/>
              </a:rPr>
              <a:t> </a:t>
            </a:r>
            <a:endParaRPr kumimoji="0" lang="ru-RU" altLang="ru-RU"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98663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b="1" dirty="0"/>
              <a:t>Изменение и прекращение договора</a:t>
            </a:r>
            <a:endParaRPr lang="ru-RU" dirty="0"/>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5744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773959-B8C6-4030-B533-20BE99A4EA35}"/>
              </a:ext>
            </a:extLst>
          </p:cNvPr>
          <p:cNvSpPr>
            <a:spLocks noGrp="1"/>
          </p:cNvSpPr>
          <p:nvPr>
            <p:ph type="title"/>
          </p:nvPr>
        </p:nvSpPr>
        <p:spPr>
          <a:xfrm>
            <a:off x="0" y="0"/>
            <a:ext cx="5303520" cy="1325563"/>
          </a:xfrm>
        </p:spPr>
        <p:txBody>
          <a:bodyPr/>
          <a:lstStyle/>
          <a:p>
            <a:r>
              <a:rPr lang="ru-RU" dirty="0"/>
              <a:t>Притворные и мнимые сделки</a:t>
            </a:r>
          </a:p>
        </p:txBody>
      </p:sp>
      <p:pic>
        <p:nvPicPr>
          <p:cNvPr id="8194" name="Picture 2">
            <a:extLst>
              <a:ext uri="{FF2B5EF4-FFF2-40B4-BE49-F238E27FC236}">
                <a16:creationId xmlns:a16="http://schemas.microsoft.com/office/drawing/2014/main" id="{E497391D-4F89-4F45-BEC6-B327FC229E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7141" y="1539875"/>
            <a:ext cx="8506883" cy="440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0607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622981-22C5-4BB4-BB91-FCDBEE1FAE55}"/>
              </a:ext>
            </a:extLst>
          </p:cNvPr>
          <p:cNvSpPr>
            <a:spLocks noGrp="1"/>
          </p:cNvSpPr>
          <p:nvPr>
            <p:ph type="title"/>
          </p:nvPr>
        </p:nvSpPr>
        <p:spPr>
          <a:xfrm>
            <a:off x="0" y="0"/>
            <a:ext cx="5303520" cy="1325563"/>
          </a:xfrm>
        </p:spPr>
        <p:txBody>
          <a:bodyPr/>
          <a:lstStyle/>
          <a:p>
            <a:r>
              <a:rPr lang="ru-RU" sz="2800" dirty="0">
                <a:effectLst/>
                <a:latin typeface="Arial" panose="020B0604020202020204" pitchFamily="34" charset="0"/>
                <a:ea typeface="Calibri" panose="020F0502020204030204" pitchFamily="34" charset="0"/>
                <a:cs typeface="Times New Roman" panose="02020603050405020304" pitchFamily="18" charset="0"/>
              </a:rPr>
              <a:t>Прекращение обязательств зачетом</a:t>
            </a:r>
            <a:endParaRPr lang="ru-RU" dirty="0"/>
          </a:p>
        </p:txBody>
      </p:sp>
      <p:pic>
        <p:nvPicPr>
          <p:cNvPr id="9218" name="Picture 2">
            <a:extLst>
              <a:ext uri="{FF2B5EF4-FFF2-40B4-BE49-F238E27FC236}">
                <a16:creationId xmlns:a16="http://schemas.microsoft.com/office/drawing/2014/main" id="{BD6F16E4-3010-4D06-BC58-EC42FE23FB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5700" y="1468436"/>
            <a:ext cx="7484364" cy="420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706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622981-22C5-4BB4-BB91-FCDBEE1FAE55}"/>
              </a:ext>
            </a:extLst>
          </p:cNvPr>
          <p:cNvSpPr>
            <a:spLocks noGrp="1"/>
          </p:cNvSpPr>
          <p:nvPr>
            <p:ph type="title"/>
          </p:nvPr>
        </p:nvSpPr>
        <p:spPr>
          <a:xfrm>
            <a:off x="0" y="0"/>
            <a:ext cx="5303520" cy="1325563"/>
          </a:xfrm>
        </p:spPr>
        <p:txBody>
          <a:bodyPr/>
          <a:lstStyle/>
          <a:p>
            <a:r>
              <a:rPr lang="ru-RU" sz="2800" dirty="0">
                <a:effectLst/>
                <a:latin typeface="Arial" panose="020B0604020202020204" pitchFamily="34" charset="0"/>
                <a:ea typeface="Calibri" panose="020F0502020204030204" pitchFamily="34" charset="0"/>
                <a:cs typeface="Times New Roman" panose="02020603050405020304" pitchFamily="18" charset="0"/>
              </a:rPr>
              <a:t>Прекращение обязательств зачетом</a:t>
            </a:r>
            <a:endParaRPr lang="ru-RU" dirty="0"/>
          </a:p>
        </p:txBody>
      </p:sp>
      <p:pic>
        <p:nvPicPr>
          <p:cNvPr id="10242" name="Picture 2">
            <a:extLst>
              <a:ext uri="{FF2B5EF4-FFF2-40B4-BE49-F238E27FC236}">
                <a16:creationId xmlns:a16="http://schemas.microsoft.com/office/drawing/2014/main" id="{B536454E-6AFD-4B08-8673-105DFC1DA3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9536" y="1603375"/>
            <a:ext cx="7729728"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987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BAA630-96AB-4261-A9EF-BD7DADD57AD5}"/>
              </a:ext>
            </a:extLst>
          </p:cNvPr>
          <p:cNvSpPr>
            <a:spLocks noGrp="1"/>
          </p:cNvSpPr>
          <p:nvPr>
            <p:ph type="title"/>
          </p:nvPr>
        </p:nvSpPr>
        <p:spPr>
          <a:xfrm>
            <a:off x="0" y="0"/>
            <a:ext cx="5303520" cy="1325563"/>
          </a:xfrm>
        </p:spPr>
        <p:txBody>
          <a:bodyPr/>
          <a:lstStyle/>
          <a:p>
            <a:r>
              <a:rPr lang="ru-RU" dirty="0"/>
              <a:t>Расторжение договора</a:t>
            </a:r>
          </a:p>
        </p:txBody>
      </p:sp>
      <p:pic>
        <p:nvPicPr>
          <p:cNvPr id="11266" name="Picture 2">
            <a:extLst>
              <a:ext uri="{FF2B5EF4-FFF2-40B4-BE49-F238E27FC236}">
                <a16:creationId xmlns:a16="http://schemas.microsoft.com/office/drawing/2014/main" id="{3B75C842-0669-40A5-9DFC-85829D93BE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5736" y="1778000"/>
            <a:ext cx="772972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395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82684" y="2278983"/>
            <a:ext cx="4304714" cy="2431239"/>
          </a:xfrm>
        </p:spPr>
        <p:txBody>
          <a:bodyPr>
            <a:normAutofit/>
          </a:bodyPr>
          <a:lstStyle/>
          <a:p>
            <a:r>
              <a:rPr lang="ru-RU" b="1" dirty="0" smtClean="0"/>
              <a:t>Вопросы </a:t>
            </a:r>
            <a:r>
              <a:rPr lang="ru-RU" b="1" smtClean="0"/>
              <a:t>договорного права</a:t>
            </a:r>
            <a:endParaRPr lang="ru-RU" dirty="0"/>
          </a:p>
        </p:txBody>
      </p:sp>
      <p:sp>
        <p:nvSpPr>
          <p:cNvPr id="3" name="Подзаголовок 2"/>
          <p:cNvSpPr>
            <a:spLocks noGrp="1"/>
          </p:cNvSpPr>
          <p:nvPr>
            <p:ph idx="4294967295"/>
          </p:nvPr>
        </p:nvSpPr>
        <p:spPr>
          <a:xfrm>
            <a:off x="0" y="1825625"/>
            <a:ext cx="10515600" cy="4351338"/>
          </a:xfrm>
        </p:spPr>
        <p:txBody>
          <a:bodyPr>
            <a:normAutofit/>
          </a:bodyPr>
          <a:lstStyle/>
          <a:p>
            <a:endParaRPr lang="ru-RU" sz="1200" dirty="0"/>
          </a:p>
          <a:p>
            <a:endParaRPr lang="ru-RU" sz="1200" dirty="0"/>
          </a:p>
          <a:p>
            <a:endParaRPr lang="ru-RU" sz="1200" dirty="0"/>
          </a:p>
        </p:txBody>
      </p:sp>
    </p:spTree>
    <p:extLst>
      <p:ext uri="{BB962C8B-B14F-4D97-AF65-F5344CB8AC3E}">
        <p14:creationId xmlns:p14="http://schemas.microsoft.com/office/powerpoint/2010/main" val="18596800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838200" y="1503909"/>
            <a:ext cx="10706099" cy="3693319"/>
          </a:xfrm>
          <a:prstGeom prst="rect">
            <a:avLst/>
          </a:prstGeom>
        </p:spPr>
        <p:txBody>
          <a:bodyPr wrap="square">
            <a:spAutoFit/>
          </a:bodyPr>
          <a:lstStyle/>
          <a:p>
            <a:pPr algn="ctr"/>
            <a:r>
              <a:rPr lang="ru-RU" b="1" dirty="0"/>
              <a:t>КЛЮЧЕВЫЕ ИЗМЕНЕНИЯ</a:t>
            </a:r>
          </a:p>
          <a:p>
            <a:pPr algn="ctr"/>
            <a:r>
              <a:rPr lang="ru-RU" b="1" dirty="0"/>
              <a:t>В ДОГОВОРНОМ ПРАВЕ В 2018 </a:t>
            </a:r>
            <a:r>
              <a:rPr lang="ru-RU" b="1" dirty="0" smtClean="0"/>
              <a:t>ГОДУ</a:t>
            </a:r>
          </a:p>
          <a:p>
            <a:pPr algn="ctr"/>
            <a:endParaRPr lang="ru-RU" b="1" dirty="0"/>
          </a:p>
          <a:p>
            <a:r>
              <a:rPr lang="ru-RU" dirty="0" smtClean="0"/>
              <a:t>• Изменения </a:t>
            </a:r>
            <a:r>
              <a:rPr lang="ru-RU" dirty="0"/>
              <a:t>понятия договора займа и момента его заключения с</a:t>
            </a:r>
          </a:p>
          <a:p>
            <a:r>
              <a:rPr lang="ru-RU" dirty="0"/>
              <a:t>учетом сторон договора</a:t>
            </a:r>
          </a:p>
          <a:p>
            <a:r>
              <a:rPr lang="ru-RU" dirty="0" smtClean="0"/>
              <a:t>• Новые </a:t>
            </a:r>
            <a:r>
              <a:rPr lang="ru-RU" dirty="0"/>
              <a:t>виды банковских счетов</a:t>
            </a:r>
          </a:p>
          <a:p>
            <a:r>
              <a:rPr lang="ru-RU" dirty="0" smtClean="0"/>
              <a:t>• Новый </a:t>
            </a:r>
            <a:r>
              <a:rPr lang="ru-RU" dirty="0"/>
              <a:t>вид договора – договор </a:t>
            </a:r>
            <a:r>
              <a:rPr lang="ru-RU" dirty="0" err="1"/>
              <a:t>эскроу</a:t>
            </a:r>
            <a:endParaRPr lang="ru-RU" dirty="0"/>
          </a:p>
          <a:p>
            <a:r>
              <a:rPr lang="ru-RU" dirty="0" smtClean="0"/>
              <a:t>• Изменены </a:t>
            </a:r>
            <a:r>
              <a:rPr lang="ru-RU" dirty="0"/>
              <a:t>правила, регулирующие договор финансирования под</a:t>
            </a:r>
          </a:p>
          <a:p>
            <a:r>
              <a:rPr lang="ru-RU" dirty="0"/>
              <a:t>уступку денежного требования (факторинг)</a:t>
            </a:r>
          </a:p>
          <a:p>
            <a:r>
              <a:rPr lang="ru-RU" dirty="0" smtClean="0"/>
              <a:t>•Регистрация </a:t>
            </a:r>
            <a:r>
              <a:rPr lang="ru-RU" dirty="0"/>
              <a:t>сделок ВЭД вместо оформления паспорта сделки</a:t>
            </a:r>
          </a:p>
          <a:p>
            <a:r>
              <a:rPr lang="ru-RU" dirty="0" smtClean="0"/>
              <a:t>• Новый </a:t>
            </a:r>
            <a:r>
              <a:rPr lang="ru-RU" dirty="0"/>
              <a:t>подход к цессии, запрещенной соглашением сторон</a:t>
            </a:r>
          </a:p>
          <a:p>
            <a:r>
              <a:rPr lang="ru-RU" dirty="0" smtClean="0"/>
              <a:t>• Предложение </a:t>
            </a:r>
            <a:r>
              <a:rPr lang="ru-RU" dirty="0"/>
              <a:t>ввести в Гражданский кодекс договоры «бери или</a:t>
            </a:r>
          </a:p>
          <a:p>
            <a:r>
              <a:rPr lang="ru-RU" dirty="0"/>
              <a:t>плати» (</a:t>
            </a:r>
            <a:r>
              <a:rPr lang="ru-RU" dirty="0" err="1"/>
              <a:t>take</a:t>
            </a:r>
            <a:r>
              <a:rPr lang="ru-RU" dirty="0"/>
              <a:t> </a:t>
            </a:r>
            <a:r>
              <a:rPr lang="ru-RU" dirty="0" err="1"/>
              <a:t>or</a:t>
            </a:r>
            <a:r>
              <a:rPr lang="ru-RU" dirty="0"/>
              <a:t> </a:t>
            </a:r>
            <a:r>
              <a:rPr lang="ru-RU" dirty="0" err="1"/>
              <a:t>pay</a:t>
            </a:r>
            <a:r>
              <a:rPr lang="ru-RU" dirty="0"/>
              <a:t>)</a:t>
            </a:r>
          </a:p>
        </p:txBody>
      </p:sp>
    </p:spTree>
    <p:extLst>
      <p:ext uri="{BB962C8B-B14F-4D97-AF65-F5344CB8AC3E}">
        <p14:creationId xmlns:p14="http://schemas.microsoft.com/office/powerpoint/2010/main" val="226774456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2445006" y="1365409"/>
            <a:ext cx="7138771" cy="646331"/>
          </a:xfrm>
          <a:prstGeom prst="rect">
            <a:avLst/>
          </a:prstGeom>
        </p:spPr>
        <p:txBody>
          <a:bodyPr wrap="square">
            <a:spAutoFit/>
          </a:bodyPr>
          <a:lstStyle/>
          <a:p>
            <a:pPr algn="ctr"/>
            <a:r>
              <a:rPr lang="ru-RU" b="1" dirty="0"/>
              <a:t>ДОГОВОР ЗАЙМА (СТ. 807)</a:t>
            </a:r>
          </a:p>
          <a:p>
            <a:pPr algn="ctr"/>
            <a:r>
              <a:rPr lang="ru-RU" b="1" dirty="0"/>
              <a:t>КЛЮЧЕВЫЕ ИЗМЕНЕНИЯ ПО 212-ФЗ:</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2157413"/>
            <a:ext cx="7951787"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61265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4" name="Прямоугольник 3"/>
          <p:cNvSpPr/>
          <p:nvPr/>
        </p:nvSpPr>
        <p:spPr>
          <a:xfrm>
            <a:off x="844806" y="1499219"/>
            <a:ext cx="10534394" cy="2862322"/>
          </a:xfrm>
          <a:prstGeom prst="rect">
            <a:avLst/>
          </a:prstGeom>
        </p:spPr>
        <p:txBody>
          <a:bodyPr wrap="square">
            <a:spAutoFit/>
          </a:bodyPr>
          <a:lstStyle/>
          <a:p>
            <a:pPr algn="ctr"/>
            <a:r>
              <a:rPr lang="ru-RU" b="1" dirty="0">
                <a:solidFill>
                  <a:srgbClr val="000000"/>
                </a:solidFill>
              </a:rPr>
              <a:t>ДОГОВОР ЗАЙМА (СТ. 807)</a:t>
            </a:r>
          </a:p>
          <a:p>
            <a:pPr algn="ctr"/>
            <a:r>
              <a:rPr lang="ru-RU" b="1" dirty="0">
                <a:solidFill>
                  <a:srgbClr val="000000"/>
                </a:solidFill>
              </a:rPr>
              <a:t>КЛЮЧЕВЫЕ ИЗМЕНЕНИЯ ПО 212-ФЗ</a:t>
            </a:r>
            <a:r>
              <a:rPr lang="ru-RU" b="1" dirty="0" smtClean="0">
                <a:solidFill>
                  <a:srgbClr val="000000"/>
                </a:solidFill>
              </a:rPr>
              <a:t>:</a:t>
            </a:r>
          </a:p>
          <a:p>
            <a:pPr algn="ctr"/>
            <a:endParaRPr lang="ru-RU" b="1" dirty="0">
              <a:solidFill>
                <a:srgbClr val="000000"/>
              </a:solidFill>
              <a:latin typeface="yandex-sans"/>
            </a:endParaRPr>
          </a:p>
          <a:p>
            <a:pPr marL="285750" indent="-285750">
              <a:buFont typeface="Arial" panose="020B0604020202020204" pitchFamily="34" charset="0"/>
              <a:buChar char="•"/>
            </a:pPr>
            <a:r>
              <a:rPr lang="ru-RU" dirty="0"/>
              <a:t>Суд вправе уменьшить размер процентов за пользование займом по договору (запрет ростовщических процентов)</a:t>
            </a:r>
          </a:p>
          <a:p>
            <a:pPr marL="285750" indent="-285750">
              <a:buFont typeface="Arial" panose="020B0604020202020204" pitchFamily="34" charset="0"/>
              <a:buChar char="•"/>
            </a:pPr>
            <a:r>
              <a:rPr lang="ru-RU" dirty="0"/>
              <a:t>Договор займа должен заключаться в письменном виде, если его сумма превышает 10 тыс. рублей</a:t>
            </a:r>
          </a:p>
          <a:p>
            <a:pPr marL="285750" indent="-285750">
              <a:buFont typeface="Arial" panose="020B0604020202020204" pitchFamily="34" charset="0"/>
              <a:buChar char="•"/>
            </a:pPr>
            <a:r>
              <a:rPr lang="ru-RU" dirty="0"/>
              <a:t>Если в договоре проценты не установлены, размер процентов за пользование займом будет определяться ключевой ставкой Банка России, действовавшей в соответствующие периоды</a:t>
            </a:r>
          </a:p>
          <a:p>
            <a:pPr marL="285750" indent="-285750">
              <a:buFont typeface="Arial" panose="020B0604020202020204" pitchFamily="34" charset="0"/>
              <a:buChar char="•"/>
            </a:pPr>
            <a:r>
              <a:rPr lang="ru-RU" dirty="0"/>
              <a:t>Заимодавец вправе отказаться от предоставления займа после заключения договора при наличии обстоятельств, которые не позволят заемщику исполнить в срок свои обязательства</a:t>
            </a:r>
          </a:p>
        </p:txBody>
      </p:sp>
    </p:spTree>
    <p:extLst>
      <p:ext uri="{BB962C8B-B14F-4D97-AF65-F5344CB8AC3E}">
        <p14:creationId xmlns:p14="http://schemas.microsoft.com/office/powerpoint/2010/main" val="1126539787"/>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3125046" y="1319243"/>
            <a:ext cx="6096000" cy="646331"/>
          </a:xfrm>
          <a:prstGeom prst="rect">
            <a:avLst/>
          </a:prstGeom>
        </p:spPr>
        <p:txBody>
          <a:bodyPr>
            <a:spAutoFit/>
          </a:bodyPr>
          <a:lstStyle/>
          <a:p>
            <a:pPr algn="ctr"/>
            <a:r>
              <a:rPr lang="ru-RU" b="1" dirty="0"/>
              <a:t>НОВЫЕ ВИДЫ БАНКОВСКИХ СЧЕТОВ</a:t>
            </a:r>
          </a:p>
          <a:p>
            <a:pPr algn="ctr"/>
            <a:r>
              <a:rPr lang="ru-RU" b="1" dirty="0"/>
              <a:t>(П.31 СТ.2 №212-ФЗ):</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846" y="2093913"/>
            <a:ext cx="39624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961395"/>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77825"/>
            <a:ext cx="5816600" cy="1298575"/>
          </a:xfrm>
        </p:spPr>
        <p:txBody>
          <a:bodyPr/>
          <a:lstStyle/>
          <a:p>
            <a:r>
              <a:rPr lang="ru-RU" dirty="0" smtClean="0"/>
              <a:t>Внедрение </a:t>
            </a:r>
            <a:r>
              <a:rPr lang="ru-RU" dirty="0"/>
              <a:t>процесса автоматизации договорной работы в компании</a:t>
            </a:r>
          </a:p>
        </p:txBody>
      </p:sp>
      <p:sp>
        <p:nvSpPr>
          <p:cNvPr id="3" name="Объект 2"/>
          <p:cNvSpPr>
            <a:spLocks noGrp="1"/>
          </p:cNvSpPr>
          <p:nvPr>
            <p:ph idx="1"/>
          </p:nvPr>
        </p:nvSpPr>
        <p:spPr/>
        <p:txBody>
          <a:bodyPr>
            <a:normAutofit fontScale="92500" lnSpcReduction="10000"/>
          </a:bodyPr>
          <a:lstStyle/>
          <a:p>
            <a:pPr fontAlgn="base"/>
            <a:r>
              <a:rPr lang="ru-RU" dirty="0"/>
              <a:t>Внедрив автоматизированную систему управления договорами, вы сможете избежать многих проблем. Однако прежде чем приступить к выбору информационной системы, нужно разработать положение о договорной деятельности предприятия, которое будет регламентировать все процессы компании, связанные с договорной деятельностью. В дальнейшем это упростит составление технического задания, а также позволит выявить недостатки сформулированных требований к работе с договорами до внедрения информационной системы. Как правило, положение о договорной деятельности предприятия содержит следующие разделы:</a:t>
            </a:r>
          </a:p>
          <a:p>
            <a:pPr fontAlgn="base"/>
            <a:r>
              <a:rPr lang="ru-RU" dirty="0"/>
              <a:t>порядок, сроки оформления и согласования договоров, ответственные лица;</a:t>
            </a:r>
          </a:p>
          <a:p>
            <a:pPr fontAlgn="base"/>
            <a:r>
              <a:rPr lang="ru-RU" dirty="0"/>
              <a:t>хранение и учет договоров;</a:t>
            </a:r>
          </a:p>
          <a:p>
            <a:pPr fontAlgn="base"/>
            <a:r>
              <a:rPr lang="ru-RU" dirty="0"/>
              <a:t>контроль за соблюдением сформулированных в положении процедур</a:t>
            </a:r>
            <a:br>
              <a:rPr lang="ru-RU" dirty="0"/>
            </a:br>
            <a:endParaRPr lang="ru-RU" dirty="0"/>
          </a:p>
        </p:txBody>
      </p:sp>
    </p:spTree>
    <p:extLst>
      <p:ext uri="{BB962C8B-B14F-4D97-AF65-F5344CB8AC3E}">
        <p14:creationId xmlns:p14="http://schemas.microsoft.com/office/powerpoint/2010/main" val="11532323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965200" y="1151010"/>
            <a:ext cx="10566399" cy="3693319"/>
          </a:xfrm>
          <a:prstGeom prst="rect">
            <a:avLst/>
          </a:prstGeom>
        </p:spPr>
        <p:txBody>
          <a:bodyPr wrap="square">
            <a:spAutoFit/>
          </a:bodyPr>
          <a:lstStyle/>
          <a:p>
            <a:pPr algn="ctr"/>
            <a:r>
              <a:rPr lang="ru-RU" b="1" dirty="0"/>
              <a:t>ДОГОВОР</a:t>
            </a:r>
          </a:p>
          <a:p>
            <a:pPr algn="ctr"/>
            <a:r>
              <a:rPr lang="ru-RU" b="1" dirty="0"/>
              <a:t>УСЛОВНОГО ДЕПОНИРОВАНИЯ (ЭСКРОУ)</a:t>
            </a:r>
          </a:p>
          <a:p>
            <a:pPr algn="ctr"/>
            <a:r>
              <a:rPr lang="ru-RU" b="1" dirty="0"/>
              <a:t>НОВЫЙ ПОИМЕНОВАННЫЙ ДОГОВОР В ГК </a:t>
            </a:r>
            <a:r>
              <a:rPr lang="ru-RU" b="1" dirty="0" smtClean="0"/>
              <a:t>РФ</a:t>
            </a:r>
          </a:p>
          <a:p>
            <a:pPr algn="ctr"/>
            <a:endParaRPr lang="ru-RU" b="1" dirty="0"/>
          </a:p>
          <a:p>
            <a:r>
              <a:rPr lang="ru-RU" dirty="0" smtClean="0"/>
              <a:t>	По </a:t>
            </a:r>
            <a:r>
              <a:rPr lang="ru-RU" dirty="0"/>
              <a:t>договору </a:t>
            </a:r>
            <a:r>
              <a:rPr lang="ru-RU" dirty="0" err="1"/>
              <a:t>эскроу</a:t>
            </a:r>
            <a:r>
              <a:rPr lang="ru-RU" dirty="0"/>
              <a:t> (ст. 47.1. ГК РФ) депонент передает на депонирование </a:t>
            </a:r>
            <a:r>
              <a:rPr lang="ru-RU" dirty="0" err="1" smtClean="0"/>
              <a:t>эскроу</a:t>
            </a:r>
            <a:r>
              <a:rPr lang="ru-RU" dirty="0" smtClean="0"/>
              <a:t>-агенту имущество </a:t>
            </a:r>
            <a:r>
              <a:rPr lang="ru-RU" dirty="0"/>
              <a:t>в целях исполнения своих обязательств по его передаче другому </a:t>
            </a:r>
            <a:r>
              <a:rPr lang="ru-RU" dirty="0" smtClean="0"/>
              <a:t>лицу (бенефициару</a:t>
            </a:r>
            <a:r>
              <a:rPr lang="ru-RU" dirty="0"/>
              <a:t>). </a:t>
            </a:r>
            <a:r>
              <a:rPr lang="ru-RU" dirty="0" err="1"/>
              <a:t>Эскроу</a:t>
            </a:r>
            <a:r>
              <a:rPr lang="ru-RU" dirty="0"/>
              <a:t>-агент обязуется обеспечить сохранность этого имущества и передать</a:t>
            </a:r>
          </a:p>
          <a:p>
            <a:r>
              <a:rPr lang="ru-RU" dirty="0"/>
              <a:t>его бенефициару при возникновении указанных в договоре оснований.</a:t>
            </a:r>
          </a:p>
          <a:p>
            <a:r>
              <a:rPr lang="ru-RU" dirty="0" smtClean="0"/>
              <a:t>	Объекты </a:t>
            </a:r>
            <a:r>
              <a:rPr lang="ru-RU" dirty="0"/>
              <a:t>депонирования - движимые вещи:</a:t>
            </a:r>
          </a:p>
          <a:p>
            <a:r>
              <a:rPr lang="ru-RU" dirty="0" smtClean="0"/>
              <a:t>• наличные </a:t>
            </a:r>
            <a:r>
              <a:rPr lang="ru-RU" dirty="0"/>
              <a:t>деньги;</a:t>
            </a:r>
          </a:p>
          <a:p>
            <a:r>
              <a:rPr lang="ru-RU" dirty="0" smtClean="0"/>
              <a:t>• документарные </a:t>
            </a:r>
            <a:r>
              <a:rPr lang="ru-RU" dirty="0"/>
              <a:t>ценные бумаги и документы;</a:t>
            </a:r>
          </a:p>
          <a:p>
            <a:r>
              <a:rPr lang="ru-RU" dirty="0" smtClean="0"/>
              <a:t>• безналичные </a:t>
            </a:r>
            <a:r>
              <a:rPr lang="ru-RU" dirty="0"/>
              <a:t>денежные средства;</a:t>
            </a:r>
          </a:p>
          <a:p>
            <a:r>
              <a:rPr lang="ru-RU" dirty="0" smtClean="0"/>
              <a:t>• бездокументарные </a:t>
            </a:r>
            <a:r>
              <a:rPr lang="ru-RU" dirty="0"/>
              <a:t>ценные бумаги.</a:t>
            </a:r>
          </a:p>
        </p:txBody>
      </p:sp>
    </p:spTree>
    <p:extLst>
      <p:ext uri="{BB962C8B-B14F-4D97-AF65-F5344CB8AC3E}">
        <p14:creationId xmlns:p14="http://schemas.microsoft.com/office/powerpoint/2010/main" val="391834482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812800" y="1319243"/>
            <a:ext cx="10579099" cy="3139321"/>
          </a:xfrm>
          <a:prstGeom prst="rect">
            <a:avLst/>
          </a:prstGeom>
        </p:spPr>
        <p:txBody>
          <a:bodyPr wrap="square">
            <a:spAutoFit/>
          </a:bodyPr>
          <a:lstStyle/>
          <a:p>
            <a:pPr algn="ctr"/>
            <a:r>
              <a:rPr lang="ru-RU" b="1" dirty="0"/>
              <a:t>ДОГОВОР</a:t>
            </a:r>
          </a:p>
          <a:p>
            <a:pPr algn="ctr"/>
            <a:r>
              <a:rPr lang="ru-RU" b="1" dirty="0"/>
              <a:t>УСЛОВНОГО ДЕПОНИРОВАНИЯ</a:t>
            </a:r>
          </a:p>
          <a:p>
            <a:pPr algn="ctr"/>
            <a:r>
              <a:rPr lang="ru-RU" b="1" dirty="0"/>
              <a:t>(ЭСКРОУ)</a:t>
            </a:r>
          </a:p>
          <a:p>
            <a:pPr algn="ctr"/>
            <a:endParaRPr lang="ru-RU" dirty="0"/>
          </a:p>
          <a:p>
            <a:r>
              <a:rPr lang="ru-RU" dirty="0"/>
              <a:t>• Договор должен предусматривать срок депонирования имущества</a:t>
            </a:r>
          </a:p>
          <a:p>
            <a:r>
              <a:rPr lang="ru-RU" dirty="0"/>
              <a:t>• Срок депонирования не может превышать пять лет</a:t>
            </a:r>
          </a:p>
          <a:p>
            <a:r>
              <a:rPr lang="ru-RU" dirty="0"/>
              <a:t>• Договор требует нотариального удостоверения (кроме случаев депонирования безналичных денежных средств и (или) бездокументарных ценных бумаг)</a:t>
            </a:r>
          </a:p>
          <a:p>
            <a:r>
              <a:rPr lang="ru-RU" dirty="0"/>
              <a:t>• Допустимо также заключить взаимный договор </a:t>
            </a:r>
            <a:r>
              <a:rPr lang="ru-RU" dirty="0" err="1"/>
              <a:t>эскроу</a:t>
            </a:r>
            <a:endParaRPr lang="ru-RU" dirty="0"/>
          </a:p>
          <a:p>
            <a:r>
              <a:rPr lang="ru-RU" dirty="0"/>
              <a:t>• </a:t>
            </a:r>
            <a:r>
              <a:rPr lang="ru-RU" dirty="0" err="1"/>
              <a:t>Эскроу</a:t>
            </a:r>
            <a:r>
              <a:rPr lang="ru-RU" dirty="0"/>
              <a:t>-агент за исполнение обязательств имеет право требовать уплаты вознаграждения (если иное не предусмотрено договором)</a:t>
            </a:r>
          </a:p>
        </p:txBody>
      </p:sp>
    </p:spTree>
    <p:extLst>
      <p:ext uri="{BB962C8B-B14F-4D97-AF65-F5344CB8AC3E}">
        <p14:creationId xmlns:p14="http://schemas.microsoft.com/office/powerpoint/2010/main" val="403578717"/>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990600" y="1319243"/>
            <a:ext cx="10617200" cy="2308324"/>
          </a:xfrm>
          <a:prstGeom prst="rect">
            <a:avLst/>
          </a:prstGeom>
        </p:spPr>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НОВЫЕ ПРАВИЛА </a:t>
            </a:r>
            <a:r>
              <a:rPr lang="ru-RU" b="1" dirty="0" smtClean="0">
                <a:solidFill>
                  <a:srgbClr val="000000"/>
                </a:solidFill>
                <a:latin typeface="Times New Roman" panose="02020603050405020304" pitchFamily="18" charset="0"/>
                <a:cs typeface="Times New Roman" panose="02020603050405020304" pitchFamily="18" charset="0"/>
              </a:rPr>
              <a:t>ФАКТОРИНГА</a:t>
            </a:r>
          </a:p>
          <a:p>
            <a:pPr algn="ctr"/>
            <a:endParaRPr lang="ru-RU" b="1" dirty="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 Введен </a:t>
            </a:r>
            <a:r>
              <a:rPr lang="ru-RU" dirty="0">
                <a:solidFill>
                  <a:srgbClr val="000000"/>
                </a:solidFill>
                <a:latin typeface="Times New Roman" panose="02020603050405020304" pitchFamily="18" charset="0"/>
                <a:cs typeface="Times New Roman" panose="02020603050405020304" pitchFamily="18" charset="0"/>
              </a:rPr>
              <a:t>сам термин «факторинг»</a:t>
            </a:r>
          </a:p>
          <a:p>
            <a:r>
              <a:rPr lang="ru-RU" dirty="0" smtClean="0">
                <a:solidFill>
                  <a:srgbClr val="000000"/>
                </a:solidFill>
                <a:latin typeface="Times New Roman" panose="02020603050405020304" pitchFamily="18" charset="0"/>
                <a:cs typeface="Times New Roman" panose="02020603050405020304" pitchFamily="18" charset="0"/>
              </a:rPr>
              <a:t>• В </a:t>
            </a:r>
            <a:r>
              <a:rPr lang="ru-RU" dirty="0">
                <a:solidFill>
                  <a:srgbClr val="000000"/>
                </a:solidFill>
                <a:latin typeface="Times New Roman" panose="02020603050405020304" pitchFamily="18" charset="0"/>
                <a:cs typeface="Times New Roman" panose="02020603050405020304" pitchFamily="18" charset="0"/>
              </a:rPr>
              <a:t>зависимости от характера правоотношений сторон и целей </a:t>
            </a:r>
            <a:r>
              <a:rPr lang="ru-RU" dirty="0" smtClean="0">
                <a:solidFill>
                  <a:srgbClr val="000000"/>
                </a:solidFill>
                <a:latin typeface="Times New Roman" panose="02020603050405020304" pitchFamily="18" charset="0"/>
                <a:cs typeface="Times New Roman" panose="02020603050405020304" pitchFamily="18" charset="0"/>
              </a:rPr>
              <a:t>заключения договора </a:t>
            </a:r>
            <a:r>
              <a:rPr lang="ru-RU" dirty="0">
                <a:solidFill>
                  <a:srgbClr val="000000"/>
                </a:solidFill>
                <a:latin typeface="Times New Roman" panose="02020603050405020304" pitchFamily="18" charset="0"/>
                <a:cs typeface="Times New Roman" panose="02020603050405020304" pitchFamily="18" charset="0"/>
              </a:rPr>
              <a:t>факторинга к отношениям сторон применяются </a:t>
            </a:r>
            <a:r>
              <a:rPr lang="ru-RU" dirty="0" smtClean="0">
                <a:solidFill>
                  <a:srgbClr val="000000"/>
                </a:solidFill>
                <a:latin typeface="Times New Roman" panose="02020603050405020304" pitchFamily="18" charset="0"/>
                <a:cs typeface="Times New Roman" panose="02020603050405020304" pitchFamily="18" charset="0"/>
              </a:rPr>
              <a:t>правила соответственно </a:t>
            </a:r>
            <a:r>
              <a:rPr lang="ru-RU" dirty="0">
                <a:solidFill>
                  <a:srgbClr val="000000"/>
                </a:solidFill>
                <a:latin typeface="Times New Roman" panose="02020603050405020304" pitchFamily="18" charset="0"/>
                <a:cs typeface="Times New Roman" panose="02020603050405020304" pitchFamily="18" charset="0"/>
              </a:rPr>
              <a:t>о купле-продаже, займе (кредите), возмездном </a:t>
            </a:r>
            <a:r>
              <a:rPr lang="ru-RU" dirty="0" smtClean="0">
                <a:solidFill>
                  <a:srgbClr val="000000"/>
                </a:solidFill>
                <a:latin typeface="Times New Roman" panose="02020603050405020304" pitchFamily="18" charset="0"/>
                <a:cs typeface="Times New Roman" panose="02020603050405020304" pitchFamily="18" charset="0"/>
              </a:rPr>
              <a:t>оказании услуг</a:t>
            </a:r>
            <a:endParaRPr lang="ru-RU" dirty="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 Введен </a:t>
            </a:r>
            <a:r>
              <a:rPr lang="ru-RU" dirty="0">
                <a:solidFill>
                  <a:srgbClr val="000000"/>
                </a:solidFill>
                <a:latin typeface="Times New Roman" panose="02020603050405020304" pitchFamily="18" charset="0"/>
                <a:cs typeface="Times New Roman" panose="02020603050405020304" pitchFamily="18" charset="0"/>
              </a:rPr>
              <a:t>обязательный перечень услуг (действий), которые должны </a:t>
            </a:r>
            <a:r>
              <a:rPr lang="ru-RU" dirty="0" smtClean="0">
                <a:solidFill>
                  <a:srgbClr val="000000"/>
                </a:solidFill>
                <a:latin typeface="Times New Roman" panose="02020603050405020304" pitchFamily="18" charset="0"/>
                <a:cs typeface="Times New Roman" panose="02020603050405020304" pitchFamily="18" charset="0"/>
              </a:rPr>
              <a:t>быть осуществлены </a:t>
            </a:r>
            <a:r>
              <a:rPr lang="ru-RU" dirty="0">
                <a:solidFill>
                  <a:srgbClr val="000000"/>
                </a:solidFill>
                <a:latin typeface="Times New Roman" panose="02020603050405020304" pitchFamily="18" charset="0"/>
                <a:cs typeface="Times New Roman" panose="02020603050405020304" pitchFamily="18" charset="0"/>
              </a:rPr>
              <a:t>по договору факторинга</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99807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850900" y="1319243"/>
            <a:ext cx="10744199" cy="4247317"/>
          </a:xfrm>
          <a:prstGeom prst="rect">
            <a:avLst/>
          </a:prstGeom>
        </p:spPr>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РЕГИСТРАЦИЯ СДЕЛОК ВЭД:</a:t>
            </a:r>
          </a:p>
          <a:p>
            <a:pPr algn="ctr"/>
            <a:r>
              <a:rPr lang="ru-RU" b="1" dirty="0">
                <a:solidFill>
                  <a:srgbClr val="000000"/>
                </a:solidFill>
                <a:latin typeface="Times New Roman" panose="02020603050405020304" pitchFamily="18" charset="0"/>
                <a:cs typeface="Times New Roman" panose="02020603050405020304" pitchFamily="18" charset="0"/>
              </a:rPr>
              <a:t>НОВЫЙ </a:t>
            </a:r>
            <a:r>
              <a:rPr lang="ru-RU" b="1" dirty="0" smtClean="0">
                <a:solidFill>
                  <a:srgbClr val="000000"/>
                </a:solidFill>
                <a:latin typeface="Times New Roman" panose="02020603050405020304" pitchFamily="18" charset="0"/>
                <a:cs typeface="Times New Roman" panose="02020603050405020304" pitchFamily="18" charset="0"/>
              </a:rPr>
              <a:t>ПОРЯДОК</a:t>
            </a:r>
          </a:p>
          <a:p>
            <a:pPr algn="ctr"/>
            <a:endParaRPr lang="ru-RU" b="1" dirty="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	С </a:t>
            </a:r>
            <a:r>
              <a:rPr lang="ru-RU" dirty="0">
                <a:solidFill>
                  <a:srgbClr val="000000"/>
                </a:solidFill>
                <a:latin typeface="Times New Roman" panose="02020603050405020304" pitchFamily="18" charset="0"/>
                <a:cs typeface="Times New Roman" panose="02020603050405020304" pitchFamily="18" charset="0"/>
              </a:rPr>
              <a:t>1 марта 2018 года участники ВЭД вместо оформления паспорта </a:t>
            </a:r>
            <a:r>
              <a:rPr lang="ru-RU" dirty="0" smtClean="0">
                <a:solidFill>
                  <a:srgbClr val="000000"/>
                </a:solidFill>
                <a:latin typeface="Times New Roman" panose="02020603050405020304" pitchFamily="18" charset="0"/>
                <a:cs typeface="Times New Roman" panose="02020603050405020304" pitchFamily="18" charset="0"/>
              </a:rPr>
              <a:t>сделки должны </a:t>
            </a:r>
            <a:r>
              <a:rPr lang="ru-RU" dirty="0">
                <a:solidFill>
                  <a:srgbClr val="000000"/>
                </a:solidFill>
                <a:latin typeface="Times New Roman" panose="02020603050405020304" pitchFamily="18" charset="0"/>
                <a:cs typeface="Times New Roman" panose="02020603050405020304" pitchFamily="18" charset="0"/>
              </a:rPr>
              <a:t>ставить контракты на учет</a:t>
            </a:r>
          </a:p>
          <a:p>
            <a:r>
              <a:rPr lang="ru-RU" dirty="0">
                <a:solidFill>
                  <a:srgbClr val="000000"/>
                </a:solidFill>
                <a:latin typeface="Times New Roman" panose="02020603050405020304" pitchFamily="18" charset="0"/>
                <a:cs typeface="Times New Roman" panose="02020603050405020304" pitchFamily="18" charset="0"/>
              </a:rPr>
              <a:t>Вместо оформления паспортов сделок резиденты теперь обязаны </a:t>
            </a:r>
            <a:r>
              <a:rPr lang="ru-RU" dirty="0" smtClean="0">
                <a:solidFill>
                  <a:srgbClr val="000000"/>
                </a:solidFill>
                <a:latin typeface="Times New Roman" panose="02020603050405020304" pitchFamily="18" charset="0"/>
                <a:cs typeface="Times New Roman" panose="02020603050405020304" pitchFamily="18" charset="0"/>
              </a:rPr>
              <a:t>ставить договоры </a:t>
            </a:r>
            <a:r>
              <a:rPr lang="ru-RU" dirty="0">
                <a:solidFill>
                  <a:srgbClr val="000000"/>
                </a:solidFill>
                <a:latin typeface="Times New Roman" panose="02020603050405020304" pitchFamily="18" charset="0"/>
                <a:cs typeface="Times New Roman" panose="02020603050405020304" pitchFamily="18" charset="0"/>
              </a:rPr>
              <a:t>на учет в уполномоченных банках, если сумма обязательств </a:t>
            </a:r>
            <a:r>
              <a:rPr lang="ru-RU" dirty="0" smtClean="0">
                <a:solidFill>
                  <a:srgbClr val="000000"/>
                </a:solidFill>
                <a:latin typeface="Times New Roman" panose="02020603050405020304" pitchFamily="18" charset="0"/>
                <a:cs typeface="Times New Roman" panose="02020603050405020304" pitchFamily="18" charset="0"/>
              </a:rPr>
              <a:t>по договору </a:t>
            </a:r>
            <a:r>
              <a:rPr lang="ru-RU" dirty="0">
                <a:solidFill>
                  <a:srgbClr val="000000"/>
                </a:solidFill>
                <a:latin typeface="Times New Roman" panose="02020603050405020304" pitchFamily="18" charset="0"/>
                <a:cs typeface="Times New Roman" panose="02020603050405020304" pitchFamily="18" charset="0"/>
              </a:rPr>
              <a:t>составляет не менее:</a:t>
            </a:r>
          </a:p>
          <a:p>
            <a:pPr algn="ctr"/>
            <a:r>
              <a:rPr lang="ru-RU" b="1" dirty="0">
                <a:solidFill>
                  <a:srgbClr val="000000"/>
                </a:solidFill>
                <a:latin typeface="Times New Roman" panose="02020603050405020304" pitchFamily="18" charset="0"/>
                <a:cs typeface="Times New Roman" panose="02020603050405020304" pitchFamily="18" charset="0"/>
              </a:rPr>
              <a:t>3 млн руб.</a:t>
            </a:r>
          </a:p>
          <a:p>
            <a:r>
              <a:rPr lang="ru-RU" dirty="0">
                <a:solidFill>
                  <a:srgbClr val="000000"/>
                </a:solidFill>
                <a:latin typeface="Times New Roman" panose="02020603050405020304" pitchFamily="18" charset="0"/>
                <a:cs typeface="Times New Roman" panose="02020603050405020304" pitchFamily="18" charset="0"/>
              </a:rPr>
              <a:t>для импортных контрактов и кредитных договоров (по курсу ЦБ РФ на </a:t>
            </a:r>
            <a:r>
              <a:rPr lang="ru-RU" dirty="0" smtClean="0">
                <a:solidFill>
                  <a:srgbClr val="000000"/>
                </a:solidFill>
                <a:latin typeface="Times New Roman" panose="02020603050405020304" pitchFamily="18" charset="0"/>
                <a:cs typeface="Times New Roman" panose="02020603050405020304" pitchFamily="18" charset="0"/>
              </a:rPr>
              <a:t>01.03.2018 — </a:t>
            </a:r>
            <a:r>
              <a:rPr lang="ru-RU" dirty="0">
                <a:solidFill>
                  <a:srgbClr val="000000"/>
                </a:solidFill>
                <a:latin typeface="Times New Roman" panose="02020603050405020304" pitchFamily="18" charset="0"/>
                <a:cs typeface="Times New Roman" panose="02020603050405020304" pitchFamily="18" charset="0"/>
              </a:rPr>
              <a:t>примерно 53,2 тыс. долл. США или 43,5 тыс. евро).</a:t>
            </a:r>
          </a:p>
          <a:p>
            <a:pPr algn="ctr"/>
            <a:r>
              <a:rPr lang="ru-RU" b="1" dirty="0">
                <a:solidFill>
                  <a:srgbClr val="000000"/>
                </a:solidFill>
                <a:latin typeface="Times New Roman" panose="02020603050405020304" pitchFamily="18" charset="0"/>
                <a:cs typeface="Times New Roman" panose="02020603050405020304" pitchFamily="18" charset="0"/>
              </a:rPr>
              <a:t>6 млн руб.</a:t>
            </a:r>
          </a:p>
          <a:p>
            <a:r>
              <a:rPr lang="ru-RU" dirty="0">
                <a:solidFill>
                  <a:srgbClr val="000000"/>
                </a:solidFill>
                <a:latin typeface="Times New Roman" panose="02020603050405020304" pitchFamily="18" charset="0"/>
                <a:cs typeface="Times New Roman" panose="02020603050405020304" pitchFamily="18" charset="0"/>
              </a:rPr>
              <a:t>для экспортных контрактов (по курсу ЦБ РФ на 01.03.2018 — примерно 106,4 </a:t>
            </a:r>
            <a:r>
              <a:rPr lang="ru-RU" dirty="0" smtClean="0">
                <a:solidFill>
                  <a:srgbClr val="000000"/>
                </a:solidFill>
                <a:latin typeface="Times New Roman" panose="02020603050405020304" pitchFamily="18" charset="0"/>
                <a:cs typeface="Times New Roman" panose="02020603050405020304" pitchFamily="18" charset="0"/>
              </a:rPr>
              <a:t>тыс. долл</a:t>
            </a:r>
            <a:r>
              <a:rPr lang="ru-RU" dirty="0">
                <a:solidFill>
                  <a:srgbClr val="000000"/>
                </a:solidFill>
                <a:latin typeface="Times New Roman" panose="02020603050405020304" pitchFamily="18" charset="0"/>
                <a:cs typeface="Times New Roman" panose="02020603050405020304" pitchFamily="18" charset="0"/>
              </a:rPr>
              <a:t>. США или 87 тыс. евро).</a:t>
            </a:r>
          </a:p>
          <a:p>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Сумму </a:t>
            </a:r>
            <a:r>
              <a:rPr lang="ru-RU" dirty="0">
                <a:solidFill>
                  <a:srgbClr val="000000"/>
                </a:solidFill>
                <a:latin typeface="Times New Roman" panose="02020603050405020304" pitchFamily="18" charset="0"/>
                <a:cs typeface="Times New Roman" panose="02020603050405020304" pitchFamily="18" charset="0"/>
              </a:rPr>
              <a:t>определяют на дату заключения соглашения или дату его </a:t>
            </a:r>
            <a:r>
              <a:rPr lang="ru-RU" dirty="0" smtClean="0">
                <a:solidFill>
                  <a:srgbClr val="000000"/>
                </a:solidFill>
                <a:latin typeface="Times New Roman" panose="02020603050405020304" pitchFamily="18" charset="0"/>
                <a:cs typeface="Times New Roman" panose="02020603050405020304" pitchFamily="18" charset="0"/>
              </a:rPr>
              <a:t>последних изменений</a:t>
            </a:r>
            <a:r>
              <a:rPr lang="ru-RU" dirty="0">
                <a:solidFill>
                  <a:srgbClr val="000000"/>
                </a:solidFill>
                <a:latin typeface="Times New Roman" panose="02020603050405020304" pitchFamily="18" charset="0"/>
                <a:cs typeface="Times New Roman" panose="02020603050405020304" pitchFamily="18" charset="0"/>
              </a:rPr>
              <a:t>.</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07120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901700" y="1319243"/>
            <a:ext cx="10566399" cy="2585323"/>
          </a:xfrm>
          <a:prstGeom prst="rect">
            <a:avLst/>
          </a:prstGeom>
        </p:spPr>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ПЕРЕМЕНА ЛИЦ В ОБЯЗАТЕЛЬСТВАХ:</a:t>
            </a:r>
          </a:p>
          <a:p>
            <a:pPr algn="ctr"/>
            <a:r>
              <a:rPr lang="ru-RU" b="1" dirty="0">
                <a:solidFill>
                  <a:srgbClr val="000000"/>
                </a:solidFill>
                <a:latin typeface="Times New Roman" panose="02020603050405020304" pitchFamily="18" charset="0"/>
                <a:cs typeface="Times New Roman" panose="02020603050405020304" pitchFamily="18" charset="0"/>
              </a:rPr>
              <a:t>КЛЮЧЕВЫЕ </a:t>
            </a:r>
            <a:r>
              <a:rPr lang="ru-RU" b="1" dirty="0" smtClean="0">
                <a:solidFill>
                  <a:srgbClr val="000000"/>
                </a:solidFill>
                <a:latin typeface="Times New Roman" panose="02020603050405020304" pitchFamily="18" charset="0"/>
                <a:cs typeface="Times New Roman" panose="02020603050405020304" pitchFamily="18" charset="0"/>
              </a:rPr>
              <a:t>ИЗМЕНЕНИЯ</a:t>
            </a:r>
          </a:p>
          <a:p>
            <a:pPr algn="ctr"/>
            <a:endParaRPr lang="ru-RU" b="1" dirty="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 Обязанность </a:t>
            </a:r>
            <a:r>
              <a:rPr lang="ru-RU" dirty="0">
                <a:solidFill>
                  <a:srgbClr val="000000"/>
                </a:solidFill>
                <a:latin typeface="Times New Roman" panose="02020603050405020304" pitchFamily="18" charset="0"/>
                <a:cs typeface="Times New Roman" panose="02020603050405020304" pitchFamily="18" charset="0"/>
              </a:rPr>
              <a:t>должника сообщить новому кредитору о возникновении </a:t>
            </a:r>
            <a:r>
              <a:rPr lang="ru-RU" dirty="0" smtClean="0">
                <a:solidFill>
                  <a:srgbClr val="000000"/>
                </a:solidFill>
                <a:latin typeface="Times New Roman" panose="02020603050405020304" pitchFamily="18" charset="0"/>
                <a:cs typeface="Times New Roman" panose="02020603050405020304" pitchFamily="18" charset="0"/>
              </a:rPr>
              <a:t>оснований для </a:t>
            </a:r>
            <a:r>
              <a:rPr lang="ru-RU" dirty="0">
                <a:solidFill>
                  <a:srgbClr val="000000"/>
                </a:solidFill>
                <a:latin typeface="Times New Roman" panose="02020603050405020304" pitchFamily="18" charset="0"/>
                <a:cs typeface="Times New Roman" panose="02020603050405020304" pitchFamily="18" charset="0"/>
              </a:rPr>
              <a:t>возражений против требований нового </a:t>
            </a:r>
            <a:r>
              <a:rPr lang="ru-RU" dirty="0" smtClean="0">
                <a:solidFill>
                  <a:srgbClr val="000000"/>
                </a:solidFill>
                <a:latin typeface="Times New Roman" panose="02020603050405020304" pitchFamily="18" charset="0"/>
                <a:cs typeface="Times New Roman" panose="02020603050405020304" pitchFamily="18" charset="0"/>
              </a:rPr>
              <a:t>кредитора</a:t>
            </a:r>
          </a:p>
          <a:p>
            <a:endParaRPr lang="ru-RU" dirty="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 Возможность </a:t>
            </a:r>
            <a:r>
              <a:rPr lang="ru-RU" dirty="0">
                <a:solidFill>
                  <a:srgbClr val="000000"/>
                </a:solidFill>
                <a:latin typeface="Times New Roman" panose="02020603050405020304" pitchFamily="18" charset="0"/>
                <a:cs typeface="Times New Roman" panose="02020603050405020304" pitchFamily="18" charset="0"/>
              </a:rPr>
              <a:t>предусмотреть освобождение первоначального кредитора </a:t>
            </a:r>
            <a:r>
              <a:rPr lang="ru-RU" dirty="0" smtClean="0">
                <a:solidFill>
                  <a:srgbClr val="000000"/>
                </a:solidFill>
                <a:latin typeface="Times New Roman" panose="02020603050405020304" pitchFamily="18" charset="0"/>
                <a:cs typeface="Times New Roman" panose="02020603050405020304" pitchFamily="18" charset="0"/>
              </a:rPr>
              <a:t>от ответственности </a:t>
            </a:r>
            <a:r>
              <a:rPr lang="ru-RU" dirty="0">
                <a:solidFill>
                  <a:srgbClr val="000000"/>
                </a:solidFill>
                <a:latin typeface="Times New Roman" panose="02020603050405020304" pitchFamily="18" charset="0"/>
                <a:cs typeface="Times New Roman" panose="02020603050405020304" pitchFamily="18" charset="0"/>
              </a:rPr>
              <a:t>перед новым кредитором за недействительность </a:t>
            </a:r>
            <a:r>
              <a:rPr lang="ru-RU" dirty="0" smtClean="0">
                <a:solidFill>
                  <a:srgbClr val="000000"/>
                </a:solidFill>
                <a:latin typeface="Times New Roman" panose="02020603050405020304" pitchFamily="18" charset="0"/>
                <a:cs typeface="Times New Roman" panose="02020603050405020304" pitchFamily="18" charset="0"/>
              </a:rPr>
              <a:t>переданного права </a:t>
            </a:r>
            <a:r>
              <a:rPr lang="ru-RU" dirty="0">
                <a:solidFill>
                  <a:srgbClr val="000000"/>
                </a:solidFill>
                <a:latin typeface="Times New Roman" panose="02020603050405020304" pitchFamily="18" charset="0"/>
                <a:cs typeface="Times New Roman" panose="02020603050405020304" pitchFamily="18" charset="0"/>
              </a:rPr>
              <a:t>требования, если первоначальный кредитор не знал или не мог знать об </a:t>
            </a:r>
            <a:r>
              <a:rPr lang="ru-RU" dirty="0" smtClean="0">
                <a:solidFill>
                  <a:srgbClr val="000000"/>
                </a:solidFill>
                <a:latin typeface="Times New Roman" panose="02020603050405020304" pitchFamily="18" charset="0"/>
                <a:cs typeface="Times New Roman" panose="02020603050405020304" pitchFamily="18" charset="0"/>
              </a:rPr>
              <a:t>их недействительности</a:t>
            </a:r>
          </a:p>
        </p:txBody>
      </p:sp>
    </p:spTree>
    <p:extLst>
      <p:ext uri="{BB962C8B-B14F-4D97-AF65-F5344CB8AC3E}">
        <p14:creationId xmlns:p14="http://schemas.microsoft.com/office/powerpoint/2010/main" val="2674714195"/>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4" name="Прямоугольник 3"/>
          <p:cNvSpPr/>
          <p:nvPr/>
        </p:nvSpPr>
        <p:spPr>
          <a:xfrm>
            <a:off x="863600" y="1319243"/>
            <a:ext cx="10566399" cy="2031325"/>
          </a:xfrm>
          <a:prstGeom prst="rect">
            <a:avLst/>
          </a:prstGeom>
        </p:spPr>
        <p:txBody>
          <a:bodyPr wrap="square">
            <a:spAutoFit/>
          </a:bodyPr>
          <a:lstStyle/>
          <a:p>
            <a:pPr lvl="0"/>
            <a:r>
              <a:rPr lang="ru-RU" dirty="0" smtClean="0">
                <a:solidFill>
                  <a:srgbClr val="000000"/>
                </a:solidFill>
                <a:latin typeface="Times New Roman" panose="02020603050405020304" pitchFamily="18" charset="0"/>
                <a:cs typeface="Times New Roman" panose="02020603050405020304" pitchFamily="18" charset="0"/>
              </a:rPr>
              <a:t>• Если </a:t>
            </a:r>
            <a:r>
              <a:rPr lang="ru-RU" dirty="0">
                <a:solidFill>
                  <a:srgbClr val="000000"/>
                </a:solidFill>
                <a:latin typeface="Times New Roman" panose="02020603050405020304" pitchFamily="18" charset="0"/>
                <a:cs typeface="Times New Roman" panose="02020603050405020304" pitchFamily="18" charset="0"/>
              </a:rPr>
              <a:t>договором был предусмотрен запрет уступки права на </a:t>
            </a:r>
            <a:r>
              <a:rPr lang="ru-RU" dirty="0" smtClean="0">
                <a:solidFill>
                  <a:srgbClr val="000000"/>
                </a:solidFill>
                <a:latin typeface="Times New Roman" panose="02020603050405020304" pitchFamily="18" charset="0"/>
                <a:cs typeface="Times New Roman" panose="02020603050405020304" pitchFamily="18" charset="0"/>
              </a:rPr>
              <a:t>получение </a:t>
            </a:r>
            <a:r>
              <a:rPr lang="ru-RU" dirty="0" err="1" smtClean="0">
                <a:solidFill>
                  <a:srgbClr val="000000"/>
                </a:solidFill>
                <a:latin typeface="Times New Roman" panose="02020603050405020304" pitchFamily="18" charset="0"/>
                <a:cs typeface="Times New Roman" panose="02020603050405020304" pitchFamily="18" charset="0"/>
              </a:rPr>
              <a:t>неденежного</a:t>
            </a: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исполнения, соглашение об уступке может быть </a:t>
            </a:r>
            <a:r>
              <a:rPr lang="ru-RU" dirty="0" smtClean="0">
                <a:solidFill>
                  <a:srgbClr val="000000"/>
                </a:solidFill>
                <a:latin typeface="Times New Roman" panose="02020603050405020304" pitchFamily="18" charset="0"/>
                <a:cs typeface="Times New Roman" panose="02020603050405020304" pitchFamily="18" charset="0"/>
              </a:rPr>
              <a:t>признано недействительным </a:t>
            </a:r>
            <a:r>
              <a:rPr lang="ru-RU" dirty="0">
                <a:solidFill>
                  <a:srgbClr val="000000"/>
                </a:solidFill>
                <a:latin typeface="Times New Roman" panose="02020603050405020304" pitchFamily="18" charset="0"/>
                <a:cs typeface="Times New Roman" panose="02020603050405020304" pitchFamily="18" charset="0"/>
              </a:rPr>
              <a:t>по иску должника только в случае, когда доказано, что </a:t>
            </a:r>
            <a:r>
              <a:rPr lang="ru-RU" dirty="0" smtClean="0">
                <a:solidFill>
                  <a:srgbClr val="000000"/>
                </a:solidFill>
                <a:latin typeface="Times New Roman" panose="02020603050405020304" pitchFamily="18" charset="0"/>
                <a:cs typeface="Times New Roman" panose="02020603050405020304" pitchFamily="18" charset="0"/>
              </a:rPr>
              <a:t>другая сторона </a:t>
            </a:r>
            <a:r>
              <a:rPr lang="ru-RU" dirty="0">
                <a:solidFill>
                  <a:srgbClr val="000000"/>
                </a:solidFill>
                <a:latin typeface="Times New Roman" panose="02020603050405020304" pitchFamily="18" charset="0"/>
                <a:cs typeface="Times New Roman" panose="02020603050405020304" pitchFamily="18" charset="0"/>
              </a:rPr>
              <a:t>соглашения знала или должна была знать об указанном запрете (п.4 ст.</a:t>
            </a:r>
          </a:p>
          <a:p>
            <a:pPr lvl="0"/>
            <a:r>
              <a:rPr lang="ru-RU" dirty="0">
                <a:solidFill>
                  <a:srgbClr val="000000"/>
                </a:solidFill>
                <a:latin typeface="Times New Roman" panose="02020603050405020304" pitchFamily="18" charset="0"/>
                <a:cs typeface="Times New Roman" panose="02020603050405020304" pitchFamily="18" charset="0"/>
              </a:rPr>
              <a:t>388 ГК РФ</a:t>
            </a:r>
            <a:r>
              <a:rPr lang="ru-RU" dirty="0" smtClean="0">
                <a:solidFill>
                  <a:srgbClr val="000000"/>
                </a:solidFill>
                <a:latin typeface="Times New Roman" panose="02020603050405020304" pitchFamily="18" charset="0"/>
                <a:cs typeface="Times New Roman" panose="02020603050405020304" pitchFamily="18" charset="0"/>
              </a:rPr>
              <a:t>)</a:t>
            </a:r>
          </a:p>
          <a:p>
            <a:pPr lvl="0"/>
            <a:endParaRPr lang="ru-RU" dirty="0">
              <a:solidFill>
                <a:srgbClr val="000000"/>
              </a:solidFill>
              <a:latin typeface="Times New Roman" panose="02020603050405020304" pitchFamily="18" charset="0"/>
              <a:cs typeface="Times New Roman" panose="02020603050405020304" pitchFamily="18" charset="0"/>
            </a:endParaRPr>
          </a:p>
          <a:p>
            <a:pPr lvl="0"/>
            <a:r>
              <a:rPr lang="ru-RU" dirty="0" smtClean="0">
                <a:solidFill>
                  <a:srgbClr val="000000"/>
                </a:solidFill>
                <a:latin typeface="Times New Roman" panose="02020603050405020304" pitchFamily="18" charset="0"/>
                <a:cs typeface="Times New Roman" panose="02020603050405020304" pitchFamily="18" charset="0"/>
              </a:rPr>
              <a:t>•По </a:t>
            </a:r>
            <a:r>
              <a:rPr lang="ru-RU" dirty="0">
                <a:solidFill>
                  <a:srgbClr val="000000"/>
                </a:solidFill>
                <a:latin typeface="Times New Roman" panose="02020603050405020304" pitchFamily="18" charset="0"/>
                <a:cs typeface="Times New Roman" panose="02020603050405020304" pitchFamily="18" charset="0"/>
              </a:rPr>
              <a:t>правоотношениям, возникшим до дня вступления в силу закона, положения </a:t>
            </a:r>
            <a:r>
              <a:rPr lang="ru-RU" dirty="0" smtClean="0">
                <a:solidFill>
                  <a:srgbClr val="000000"/>
                </a:solidFill>
                <a:latin typeface="Times New Roman" panose="02020603050405020304" pitchFamily="18" charset="0"/>
                <a:cs typeface="Times New Roman" panose="02020603050405020304" pitchFamily="18" charset="0"/>
              </a:rPr>
              <a:t>ГК РФ </a:t>
            </a:r>
            <a:r>
              <a:rPr lang="ru-RU" dirty="0">
                <a:solidFill>
                  <a:srgbClr val="000000"/>
                </a:solidFill>
                <a:latin typeface="Times New Roman" panose="02020603050405020304" pitchFamily="18" charset="0"/>
                <a:cs typeface="Times New Roman" panose="02020603050405020304" pitchFamily="18" charset="0"/>
              </a:rPr>
              <a:t>в новой редакции будут применяться только к правам и </a:t>
            </a:r>
            <a:r>
              <a:rPr lang="ru-RU" dirty="0" smtClean="0">
                <a:solidFill>
                  <a:srgbClr val="000000"/>
                </a:solidFill>
                <a:latin typeface="Times New Roman" panose="02020603050405020304" pitchFamily="18" charset="0"/>
                <a:cs typeface="Times New Roman" panose="02020603050405020304" pitchFamily="18" charset="0"/>
              </a:rPr>
              <a:t>обязанностям, которые </a:t>
            </a:r>
            <a:r>
              <a:rPr lang="ru-RU" dirty="0">
                <a:solidFill>
                  <a:srgbClr val="000000"/>
                </a:solidFill>
                <a:latin typeface="Times New Roman" panose="02020603050405020304" pitchFamily="18" charset="0"/>
                <a:cs typeface="Times New Roman" panose="02020603050405020304" pitchFamily="18" charset="0"/>
              </a:rPr>
              <a:t>возникнут после 1 июня 2018 года</a:t>
            </a:r>
          </a:p>
        </p:txBody>
      </p:sp>
    </p:spTree>
    <p:extLst>
      <p:ext uri="{BB962C8B-B14F-4D97-AF65-F5344CB8AC3E}">
        <p14:creationId xmlns:p14="http://schemas.microsoft.com/office/powerpoint/2010/main" val="43046142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sp>
        <p:nvSpPr>
          <p:cNvPr id="3" name="Прямоугольник 2"/>
          <p:cNvSpPr/>
          <p:nvPr/>
        </p:nvSpPr>
        <p:spPr>
          <a:xfrm>
            <a:off x="749300" y="1319243"/>
            <a:ext cx="10769600" cy="286232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ДОГОВОРЫ «БЕРИ ИЛИ ПЛАТИ»</a:t>
            </a:r>
          </a:p>
          <a:p>
            <a:pPr algn="ctr"/>
            <a:r>
              <a:rPr lang="ru-RU" b="1" dirty="0">
                <a:latin typeface="Times New Roman" panose="02020603050405020304" pitchFamily="18" charset="0"/>
                <a:cs typeface="Times New Roman" panose="02020603050405020304" pitchFamily="18" charset="0"/>
              </a:rPr>
              <a:t>(TAKE OR PAY): ВОЗМОЖНОСТЬ</a:t>
            </a:r>
          </a:p>
          <a:p>
            <a:pPr algn="ctr"/>
            <a:r>
              <a:rPr lang="ru-RU" b="1" dirty="0">
                <a:latin typeface="Times New Roman" panose="02020603050405020304" pitchFamily="18" charset="0"/>
                <a:cs typeface="Times New Roman" panose="02020603050405020304" pitchFamily="18" charset="0"/>
              </a:rPr>
              <a:t>ВВЕДЕНИЯ В ГК </a:t>
            </a:r>
            <a:r>
              <a:rPr lang="ru-RU" b="1" dirty="0" smtClean="0">
                <a:latin typeface="Times New Roman" panose="02020603050405020304" pitchFamily="18" charset="0"/>
                <a:cs typeface="Times New Roman" panose="02020603050405020304" pitchFamily="18" charset="0"/>
              </a:rPr>
              <a:t>РФ</a:t>
            </a:r>
          </a:p>
          <a:p>
            <a:pPr algn="ctr"/>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Предложение о дополнении </a:t>
            </a:r>
            <a:r>
              <a:rPr lang="ru-RU" dirty="0" smtClean="0">
                <a:latin typeface="Times New Roman" panose="02020603050405020304" pitchFamily="18" charset="0"/>
                <a:cs typeface="Times New Roman" panose="02020603050405020304" pitchFamily="18" charset="0"/>
              </a:rPr>
              <a:t>Гражданского кодекса </a:t>
            </a:r>
            <a:r>
              <a:rPr lang="ru-RU" dirty="0">
                <a:latin typeface="Times New Roman" panose="02020603050405020304" pitchFamily="18" charset="0"/>
                <a:cs typeface="Times New Roman" panose="02020603050405020304" pitchFamily="18" charset="0"/>
              </a:rPr>
              <a:t>РФ новым видом договоров </a:t>
            </a:r>
            <a:r>
              <a:rPr lang="ru-RU" dirty="0" smtClean="0">
                <a:latin typeface="Times New Roman" panose="02020603050405020304" pitchFamily="18" charset="0"/>
                <a:cs typeface="Times New Roman" panose="02020603050405020304" pitchFamily="18" charset="0"/>
              </a:rPr>
              <a:t>было внесено </a:t>
            </a:r>
            <a:r>
              <a:rPr lang="ru-RU" dirty="0">
                <a:latin typeface="Times New Roman" panose="02020603050405020304" pitchFamily="18" charset="0"/>
                <a:cs typeface="Times New Roman" panose="02020603050405020304" pitchFamily="18" charset="0"/>
              </a:rPr>
              <a:t>Министерством экономического развития РФ</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Принцип </a:t>
            </a:r>
            <a:r>
              <a:rPr lang="ru-RU" dirty="0" err="1">
                <a:latin typeface="Times New Roman" panose="02020603050405020304" pitchFamily="18" charset="0"/>
                <a:cs typeface="Times New Roman" panose="02020603050405020304" pitchFamily="18" charset="0"/>
              </a:rPr>
              <a:t>take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pay</a:t>
            </a:r>
            <a:r>
              <a:rPr lang="ru-RU" dirty="0">
                <a:latin typeface="Times New Roman" panose="02020603050405020304" pitchFamily="18" charset="0"/>
                <a:cs typeface="Times New Roman" panose="02020603050405020304" pitchFamily="18" charset="0"/>
              </a:rPr>
              <a:t>, широко распространенный, в частности, </a:t>
            </a:r>
            <a:r>
              <a:rPr lang="ru-RU" dirty="0" smtClean="0">
                <a:latin typeface="Times New Roman" panose="02020603050405020304" pitchFamily="18" charset="0"/>
                <a:cs typeface="Times New Roman" panose="02020603050405020304" pitchFamily="18" charset="0"/>
              </a:rPr>
              <a:t>в британском </a:t>
            </a:r>
            <a:r>
              <a:rPr lang="ru-RU" dirty="0">
                <a:latin typeface="Times New Roman" panose="02020603050405020304" pitchFamily="18" charset="0"/>
                <a:cs typeface="Times New Roman" panose="02020603050405020304" pitchFamily="18" charset="0"/>
              </a:rPr>
              <a:t>праве</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Договоры «бери или плати» призваны снизить возможность возникновения </a:t>
            </a:r>
            <a:r>
              <a:rPr lang="ru-RU" dirty="0" smtClean="0">
                <a:latin typeface="Times New Roman" panose="02020603050405020304" pitchFamily="18" charset="0"/>
                <a:cs typeface="Times New Roman" panose="02020603050405020304" pitchFamily="18" charset="0"/>
              </a:rPr>
              <a:t>финансовых потерь </a:t>
            </a:r>
            <a:r>
              <a:rPr lang="ru-RU" dirty="0">
                <a:latin typeface="Times New Roman" panose="02020603050405020304" pitchFamily="18" charset="0"/>
                <a:cs typeface="Times New Roman" panose="02020603050405020304" pitchFamily="18" charset="0"/>
              </a:rPr>
              <a:t>для поставщиков, а также способствовать реализации инвестиционных </a:t>
            </a:r>
            <a:r>
              <a:rPr lang="ru-RU" dirty="0" smtClean="0">
                <a:latin typeface="Times New Roman" panose="02020603050405020304" pitchFamily="18" charset="0"/>
                <a:cs typeface="Times New Roman" panose="02020603050405020304" pitchFamily="18" charset="0"/>
              </a:rPr>
              <a:t>проектов в </a:t>
            </a:r>
            <a:r>
              <a:rPr lang="ru-RU" dirty="0">
                <a:latin typeface="Times New Roman" panose="02020603050405020304" pitchFamily="18" charset="0"/>
                <a:cs typeface="Times New Roman" panose="02020603050405020304" pitchFamily="18" charset="0"/>
              </a:rPr>
              <a:t>сфере железнодорожных и морских перевозок, газоснабжения</a:t>
            </a:r>
          </a:p>
        </p:txBody>
      </p:sp>
    </p:spTree>
    <p:extLst>
      <p:ext uri="{BB962C8B-B14F-4D97-AF65-F5344CB8AC3E}">
        <p14:creationId xmlns:p14="http://schemas.microsoft.com/office/powerpoint/2010/main" val="3247387264"/>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ru-RU" sz="2800" dirty="0">
                <a:solidFill>
                  <a:prstClr val="black"/>
                </a:solidFill>
              </a:rPr>
              <a:t> </a:t>
            </a:r>
            <a:r>
              <a:rPr lang="ru-RU" sz="2400" dirty="0">
                <a:solidFill>
                  <a:prstClr val="black"/>
                </a:solidFill>
              </a:rPr>
              <a:t> </a:t>
            </a:r>
            <a:r>
              <a:rPr lang="ru-RU" sz="2400" dirty="0">
                <a:solidFill>
                  <a:srgbClr val="4472C4"/>
                </a:solidFill>
              </a:rPr>
              <a:t>Вопросы договорного права</a:t>
            </a:r>
            <a:endParaRPr lang="ru-RU" sz="2400" b="1" kern="0" dirty="0">
              <a:solidFill>
                <a:srgbClr val="4472C4"/>
              </a:solidFill>
              <a:latin typeface="Trebuchet MS" panose="020B0603020202020204" pitchFamily="34" charset="0"/>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Прямоугольник 1"/>
          <p:cNvSpPr/>
          <p:nvPr/>
        </p:nvSpPr>
        <p:spPr>
          <a:xfrm>
            <a:off x="2993638" y="1319243"/>
            <a:ext cx="6096000" cy="369332"/>
          </a:xfrm>
          <a:prstGeom prst="rect">
            <a:avLst/>
          </a:prstGeom>
        </p:spPr>
        <p:txBody>
          <a:bodyPr>
            <a:spAutoFit/>
          </a:bodyPr>
          <a:lstStyle/>
          <a:p>
            <a:endParaRPr lang="ru-RU"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2543175"/>
            <a:ext cx="7646987"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2568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49" y="1585912"/>
            <a:ext cx="5648325" cy="423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51813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614488"/>
            <a:ext cx="56197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36786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5638800" cy="1387475"/>
          </a:xfrm>
        </p:spPr>
        <p:txBody>
          <a:bodyPr/>
          <a:lstStyle/>
          <a:p>
            <a:r>
              <a:rPr lang="ru-RU" dirty="0" smtClean="0"/>
              <a:t>Внедрение </a:t>
            </a:r>
            <a:r>
              <a:rPr lang="ru-RU" dirty="0"/>
              <a:t>процесса автоматизации договорной работы в компании</a:t>
            </a:r>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9072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15" y="1319243"/>
            <a:ext cx="55435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51596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290668"/>
            <a:ext cx="49815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18087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347788"/>
            <a:ext cx="51054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183354"/>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963" y="1228725"/>
            <a:ext cx="51720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49882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1343025"/>
            <a:ext cx="55911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72139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1514475"/>
            <a:ext cx="52197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70035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1371600"/>
            <a:ext cx="6381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145284"/>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graphicFrame>
        <p:nvGraphicFramePr>
          <p:cNvPr id="3" name="Таблица 2"/>
          <p:cNvGraphicFramePr>
            <a:graphicFrameLocks noGrp="1"/>
          </p:cNvGraphicFramePr>
          <p:nvPr>
            <p:extLst/>
          </p:nvPr>
        </p:nvGraphicFramePr>
        <p:xfrm>
          <a:off x="952499" y="1503909"/>
          <a:ext cx="10452100" cy="4351337"/>
        </p:xfrm>
        <a:graphic>
          <a:graphicData uri="http://schemas.openxmlformats.org/drawingml/2006/table">
            <a:tbl>
              <a:tblPr/>
              <a:tblGrid>
                <a:gridCol w="2315555">
                  <a:extLst>
                    <a:ext uri="{9D8B030D-6E8A-4147-A177-3AD203B41FA5}">
                      <a16:colId xmlns:a16="http://schemas.microsoft.com/office/drawing/2014/main" val="20000"/>
                    </a:ext>
                  </a:extLst>
                </a:gridCol>
                <a:gridCol w="5554537">
                  <a:extLst>
                    <a:ext uri="{9D8B030D-6E8A-4147-A177-3AD203B41FA5}">
                      <a16:colId xmlns:a16="http://schemas.microsoft.com/office/drawing/2014/main" val="20001"/>
                    </a:ext>
                  </a:extLst>
                </a:gridCol>
                <a:gridCol w="2582008">
                  <a:extLst>
                    <a:ext uri="{9D8B030D-6E8A-4147-A177-3AD203B41FA5}">
                      <a16:colId xmlns:a16="http://schemas.microsoft.com/office/drawing/2014/main" val="20002"/>
                    </a:ext>
                  </a:extLst>
                </a:gridCol>
              </a:tblGrid>
              <a:tr h="449289">
                <a:tc>
                  <a:txBody>
                    <a:bodyPr/>
                    <a:lstStyle/>
                    <a:p>
                      <a:pPr algn="ctr"/>
                      <a:r>
                        <a:rPr lang="ru-RU" sz="1600" b="1" dirty="0">
                          <a:solidFill>
                            <a:schemeClr val="tx1"/>
                          </a:solidFill>
                          <a:effectLst/>
                        </a:rPr>
                        <a:t>Признак схемы</a:t>
                      </a:r>
                      <a:endParaRPr lang="ru-RU" sz="1600" dirty="0">
                        <a:solidFill>
                          <a:schemeClr val="tx1"/>
                        </a:solidFill>
                        <a:effectLst/>
                      </a:endParaRPr>
                    </a:p>
                  </a:txBody>
                  <a:tcPr marL="51289" marR="51289" marT="76933" marB="76933"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6E3"/>
                    </a:solidFill>
                  </a:tcPr>
                </a:tc>
                <a:tc>
                  <a:txBody>
                    <a:bodyPr/>
                    <a:lstStyle/>
                    <a:p>
                      <a:pPr algn="ctr"/>
                      <a:r>
                        <a:rPr lang="ru-RU" sz="1600" b="1">
                          <a:solidFill>
                            <a:schemeClr val="tx1"/>
                          </a:solidFill>
                          <a:effectLst/>
                        </a:rPr>
                        <a:t>Описание схемы ухода от налогов</a:t>
                      </a:r>
                      <a:endParaRPr lang="ru-RU" sz="1600">
                        <a:solidFill>
                          <a:schemeClr val="tx1"/>
                        </a:solidFill>
                        <a:effectLst/>
                      </a:endParaRPr>
                    </a:p>
                  </a:txBody>
                  <a:tcPr marL="51289" marR="51289" marT="76933" marB="76933"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6E3"/>
                    </a:solidFill>
                  </a:tcPr>
                </a:tc>
                <a:tc>
                  <a:txBody>
                    <a:bodyPr/>
                    <a:lstStyle/>
                    <a:p>
                      <a:pPr algn="ctr"/>
                      <a:r>
                        <a:rPr lang="ru-RU" sz="1600" b="1">
                          <a:solidFill>
                            <a:schemeClr val="tx1"/>
                          </a:solidFill>
                          <a:effectLst/>
                        </a:rPr>
                        <a:t>Решение суда</a:t>
                      </a:r>
                      <a:endParaRPr lang="ru-RU" sz="1600">
                        <a:solidFill>
                          <a:schemeClr val="tx1"/>
                        </a:solidFill>
                        <a:effectLst/>
                      </a:endParaRPr>
                    </a:p>
                  </a:txBody>
                  <a:tcPr marL="51289" marR="51289" marT="76933" marB="76933"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6E3"/>
                    </a:solidFill>
                  </a:tcPr>
                </a:tc>
                <a:extLst>
                  <a:ext uri="{0D108BD9-81ED-4DB2-BD59-A6C34878D82A}">
                    <a16:rowId xmlns:a16="http://schemas.microsoft.com/office/drawing/2014/main" val="10000"/>
                  </a:ext>
                </a:extLst>
              </a:tr>
              <a:tr h="3902048">
                <a:tc>
                  <a:txBody>
                    <a:bodyPr/>
                    <a:lstStyle/>
                    <a:p>
                      <a:r>
                        <a:rPr lang="ru-RU" sz="1600" b="1" dirty="0">
                          <a:solidFill>
                            <a:schemeClr val="tx1"/>
                          </a:solidFill>
                          <a:effectLst/>
                        </a:rPr>
                        <a:t>Руководитель компании одновременно возглавляет однодневку</a:t>
                      </a:r>
                      <a:endParaRPr lang="ru-RU" sz="1600" dirty="0">
                        <a:solidFill>
                          <a:schemeClr val="tx1"/>
                        </a:solidFill>
                        <a:effectLst/>
                      </a:endParaRPr>
                    </a:p>
                  </a:txBody>
                  <a:tcPr marL="51289" marR="51289" marT="25644" marB="35902"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dirty="0">
                          <a:solidFill>
                            <a:schemeClr val="tx1"/>
                          </a:solidFill>
                          <a:effectLst/>
                        </a:rPr>
                        <a:t>Документы от контрагентов фактически оформлялись представителями самой компании. Учредитель и руководитель налогоплательщика одновременно являлись учредителем и руководителем фирм-однодневок. А работник компании одновременно являлся руководителем фирмы-однодневки. В ходе допроса они подтвердили, что не осуществляли фактическое руководство, а просто подписывали документы. Это свидетельствует о создании формального документооборота между участниками оспариваемых сделок, в целях получения необоснованной налоговой выгоды. Налоговая признала сделку фиктивной.</a:t>
                      </a:r>
                    </a:p>
                  </a:txBody>
                  <a:tcPr marL="51289" marR="51289" marT="25644" marB="35902"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dirty="0">
                          <a:solidFill>
                            <a:schemeClr val="tx1"/>
                          </a:solidFill>
                          <a:effectLst/>
                        </a:rPr>
                        <a:t>Доначисление налогов по спорным сделкам (постановление АС УО от 07.07.2015 № Ф09-4544/15 по делу № А76-18323/2014).</a:t>
                      </a:r>
                    </a:p>
                  </a:txBody>
                  <a:tcPr marL="51289" marR="51289" marT="25644" marB="35902"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2796164"/>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graphicFrame>
        <p:nvGraphicFramePr>
          <p:cNvPr id="3" name="Таблица 2"/>
          <p:cNvGraphicFramePr>
            <a:graphicFrameLocks noGrp="1"/>
          </p:cNvGraphicFramePr>
          <p:nvPr>
            <p:extLst/>
          </p:nvPr>
        </p:nvGraphicFramePr>
        <p:xfrm>
          <a:off x="901700" y="1319242"/>
          <a:ext cx="10477500" cy="4687857"/>
        </p:xfrm>
        <a:graphic>
          <a:graphicData uri="http://schemas.openxmlformats.org/drawingml/2006/table">
            <a:tbl>
              <a:tblPr/>
              <a:tblGrid>
                <a:gridCol w="2540000">
                  <a:extLst>
                    <a:ext uri="{9D8B030D-6E8A-4147-A177-3AD203B41FA5}">
                      <a16:colId xmlns:a16="http://schemas.microsoft.com/office/drawing/2014/main" val="20000"/>
                    </a:ext>
                  </a:extLst>
                </a:gridCol>
                <a:gridCol w="6191251">
                  <a:extLst>
                    <a:ext uri="{9D8B030D-6E8A-4147-A177-3AD203B41FA5}">
                      <a16:colId xmlns:a16="http://schemas.microsoft.com/office/drawing/2014/main" val="20001"/>
                    </a:ext>
                  </a:extLst>
                </a:gridCol>
                <a:gridCol w="1746249">
                  <a:extLst>
                    <a:ext uri="{9D8B030D-6E8A-4147-A177-3AD203B41FA5}">
                      <a16:colId xmlns:a16="http://schemas.microsoft.com/office/drawing/2014/main" val="20002"/>
                    </a:ext>
                  </a:extLst>
                </a:gridCol>
              </a:tblGrid>
              <a:tr h="4687857">
                <a:tc>
                  <a:txBody>
                    <a:bodyPr/>
                    <a:lstStyle/>
                    <a:p>
                      <a:r>
                        <a:rPr lang="ru-RU" sz="1600" b="1" dirty="0">
                          <a:solidFill>
                            <a:schemeClr val="tx1"/>
                          </a:solidFill>
                          <a:effectLst/>
                        </a:rPr>
                        <a:t>Получение профессиональных вычетов ИП (схема ухода от налогов через ИП)</a:t>
                      </a:r>
                      <a:endParaRPr lang="ru-RU" sz="1600" dirty="0">
                        <a:solidFill>
                          <a:schemeClr val="tx1"/>
                        </a:solidFill>
                        <a:effectLst/>
                      </a:endParaRPr>
                    </a:p>
                  </a:txBody>
                  <a:tcPr marL="64522" marR="64522" marT="32261" marB="45165"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a:solidFill>
                            <a:schemeClr val="tx1"/>
                          </a:solidFill>
                          <a:effectLst/>
                        </a:rPr>
                        <a:t>Установлены обстоятельства, свидетельствующие о согласованности действий предпринимателя и его контрагентов с целью предъявления к вычету НДС и отнесения затрат в состав профессиональных налоговых вычетов:</a:t>
                      </a:r>
                    </a:p>
                    <a:p>
                      <a:pPr>
                        <a:buFont typeface="Arial"/>
                        <a:buChar char="•"/>
                      </a:pPr>
                      <a:r>
                        <a:rPr lang="ru-RU" sz="1600">
                          <a:solidFill>
                            <a:schemeClr val="tx1"/>
                          </a:solidFill>
                          <a:effectLst/>
                        </a:rPr>
                        <a:t>отсутствие реальной возможности поставки товара;</a:t>
                      </a:r>
                    </a:p>
                    <a:p>
                      <a:pPr>
                        <a:buFont typeface="Arial"/>
                        <a:buChar char="•"/>
                      </a:pPr>
                      <a:r>
                        <a:rPr lang="ru-RU" sz="1600">
                          <a:solidFill>
                            <a:schemeClr val="tx1"/>
                          </a:solidFill>
                          <a:effectLst/>
                        </a:rPr>
                        <a:t>отсутствие подтверждения доставки товара,</a:t>
                      </a:r>
                    </a:p>
                    <a:p>
                      <a:pPr>
                        <a:buFont typeface="Arial"/>
                        <a:buChar char="•"/>
                      </a:pPr>
                      <a:r>
                        <a:rPr lang="ru-RU" sz="1600">
                          <a:solidFill>
                            <a:schemeClr val="tx1"/>
                          </a:solidFill>
                          <a:effectLst/>
                        </a:rPr>
                        <a:t>отсутствие участия контрагентов в движении товара;</a:t>
                      </a:r>
                    </a:p>
                    <a:p>
                      <a:pPr>
                        <a:buFont typeface="Arial"/>
                        <a:buChar char="•"/>
                      </a:pPr>
                      <a:r>
                        <a:rPr lang="ru-RU" sz="1600">
                          <a:solidFill>
                            <a:schemeClr val="tx1"/>
                          </a:solidFill>
                          <a:effectLst/>
                        </a:rPr>
                        <a:t>транзитный характер расчетов, обналичивание денежных средств;</a:t>
                      </a:r>
                    </a:p>
                    <a:p>
                      <a:pPr>
                        <a:buFont typeface="Arial"/>
                        <a:buChar char="•"/>
                      </a:pPr>
                      <a:r>
                        <a:rPr lang="ru-RU" sz="1600">
                          <a:solidFill>
                            <a:schemeClr val="tx1"/>
                          </a:solidFill>
                          <a:effectLst/>
                        </a:rPr>
                        <a:t>участником контрагентов является сам предприниматель.</a:t>
                      </a:r>
                    </a:p>
                  </a:txBody>
                  <a:tcPr marL="64522" marR="64522" marT="32261" marB="45165"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dirty="0">
                          <a:solidFill>
                            <a:schemeClr val="tx1"/>
                          </a:solidFill>
                          <a:effectLst/>
                        </a:rPr>
                        <a:t>Предпринимателя признали виновным в неуплате налогов (постановление АС СКО от 12.05.2015 № Ф08-2263/2015 по делу № А32-11646/2013).</a:t>
                      </a:r>
                    </a:p>
                  </a:txBody>
                  <a:tcPr marL="64522" marR="64522" marT="32261" marB="45165"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1203914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graphicFrame>
        <p:nvGraphicFramePr>
          <p:cNvPr id="3" name="Таблица 2"/>
          <p:cNvGraphicFramePr>
            <a:graphicFrameLocks noGrp="1"/>
          </p:cNvGraphicFramePr>
          <p:nvPr>
            <p:extLst/>
          </p:nvPr>
        </p:nvGraphicFramePr>
        <p:xfrm>
          <a:off x="939800" y="1319242"/>
          <a:ext cx="10312400" cy="4649757"/>
        </p:xfrm>
        <a:graphic>
          <a:graphicData uri="http://schemas.openxmlformats.org/drawingml/2006/table">
            <a:tbl>
              <a:tblPr/>
              <a:tblGrid>
                <a:gridCol w="2336800">
                  <a:extLst>
                    <a:ext uri="{9D8B030D-6E8A-4147-A177-3AD203B41FA5}">
                      <a16:colId xmlns:a16="http://schemas.microsoft.com/office/drawing/2014/main" val="20000"/>
                    </a:ext>
                  </a:extLst>
                </a:gridCol>
                <a:gridCol w="5989380">
                  <a:extLst>
                    <a:ext uri="{9D8B030D-6E8A-4147-A177-3AD203B41FA5}">
                      <a16:colId xmlns:a16="http://schemas.microsoft.com/office/drawing/2014/main" val="20001"/>
                    </a:ext>
                  </a:extLst>
                </a:gridCol>
                <a:gridCol w="1986220">
                  <a:extLst>
                    <a:ext uri="{9D8B030D-6E8A-4147-A177-3AD203B41FA5}">
                      <a16:colId xmlns:a16="http://schemas.microsoft.com/office/drawing/2014/main" val="20002"/>
                    </a:ext>
                  </a:extLst>
                </a:gridCol>
              </a:tblGrid>
              <a:tr h="4649757">
                <a:tc>
                  <a:txBody>
                    <a:bodyPr/>
                    <a:lstStyle/>
                    <a:p>
                      <a:r>
                        <a:rPr lang="ru-RU" sz="1600" b="1">
                          <a:solidFill>
                            <a:schemeClr val="tx1"/>
                          </a:solidFill>
                          <a:effectLst/>
                        </a:rPr>
                        <a:t>Резидентство в ОЭЗ (налог на прибыль – 0%)</a:t>
                      </a:r>
                      <a:endParaRPr lang="ru-RU" sz="1600">
                        <a:solidFill>
                          <a:schemeClr val="tx1"/>
                        </a:solidFill>
                        <a:effectLst/>
                      </a:endParaRPr>
                    </a:p>
                  </a:txBody>
                  <a:tcPr marL="49673" marR="49673" marT="24836" marB="34771"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a:solidFill>
                            <a:schemeClr val="tx1"/>
                          </a:solidFill>
                          <a:effectLst/>
                        </a:rPr>
                        <a:t>Налогоплательщик и иные организации, входящие в группу компаний, создали резидента особой экономической зоны, уплачивающего налог на прибыль по ставке 0%, передали ему здания, сооружения, земельные участки, машины и оборудование, необходимые для производства автомобилей, в собственность, манипулировали суммами арендной платы. В результате был создан единый подконтрольный имущественный центр со схемой взаимоотношений по аренде производственных мощностей, на счетах этой организации аккумулировались значительные денежные средства в виде арендной платы и в последующем выводились за границу в виде дивидендов.</a:t>
                      </a:r>
                    </a:p>
                  </a:txBody>
                  <a:tcPr marL="49673" marR="49673" marT="24836" marB="34771"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dirty="0">
                          <a:solidFill>
                            <a:schemeClr val="tx1"/>
                          </a:solidFill>
                          <a:effectLst/>
                        </a:rPr>
                        <a:t>Такая организация финансово-хозяйственной деятельности свидетельствует о согласованных действиях, направленных на получение необоснованной налоговой выгоды (постановление АС СЗО от 17.06.2015 № Ф07-3426/2015 по делу № А56-55281/2014).</a:t>
                      </a:r>
                    </a:p>
                  </a:txBody>
                  <a:tcPr marL="49673" marR="49673" marT="24836" marB="34771"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6630477"/>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5994400" cy="1323975"/>
          </a:xfrm>
        </p:spPr>
        <p:txBody>
          <a:bodyPr/>
          <a:lstStyle/>
          <a:p>
            <a:r>
              <a:rPr lang="ru-RU" dirty="0" smtClean="0"/>
              <a:t>Внедрение </a:t>
            </a:r>
            <a:r>
              <a:rPr lang="ru-RU" dirty="0"/>
              <a:t>процесса автоматизации договорной работы в компании</a:t>
            </a:r>
          </a:p>
        </p:txBody>
      </p:sp>
      <p:sp>
        <p:nvSpPr>
          <p:cNvPr id="3" name="Объект 2"/>
          <p:cNvSpPr>
            <a:spLocks noGrp="1"/>
          </p:cNvSpPr>
          <p:nvPr>
            <p:ph idx="1"/>
          </p:nvPr>
        </p:nvSpPr>
        <p:spPr/>
        <p:txBody>
          <a:bodyPr>
            <a:normAutofit/>
          </a:bodyPr>
          <a:lstStyle/>
          <a:p>
            <a:pPr fontAlgn="base"/>
            <a:r>
              <a:rPr lang="ru-RU" dirty="0"/>
              <a:t>В большинстве информационных систем формирование типового контракта начинается с заполнения карточки договора, в которой указывается:</a:t>
            </a:r>
          </a:p>
          <a:p>
            <a:pPr fontAlgn="base"/>
            <a:r>
              <a:rPr lang="ru-RU" dirty="0"/>
              <a:t>вид договора (с покупателем или поставщиком);</a:t>
            </a:r>
          </a:p>
          <a:p>
            <a:pPr fontAlgn="base"/>
            <a:r>
              <a:rPr lang="ru-RU" dirty="0"/>
              <a:t>тип договора (предоставление услуг, аренда, поставка продукции);</a:t>
            </a:r>
          </a:p>
          <a:p>
            <a:pPr fontAlgn="base"/>
            <a:r>
              <a:rPr lang="ru-RU" dirty="0"/>
              <a:t>стадия (подготовка, согласование или исполнение);</a:t>
            </a:r>
          </a:p>
          <a:p>
            <a:pPr fontAlgn="base"/>
            <a:r>
              <a:rPr lang="ru-RU" dirty="0"/>
              <a:t>плановые сроки исполнения договора и сумма платежа (стоимость поставки);</a:t>
            </a:r>
          </a:p>
          <a:p>
            <a:pPr fontAlgn="base"/>
            <a:r>
              <a:rPr lang="ru-RU" dirty="0"/>
              <a:t>ответственные за исполнение договора как со стороны организации, так и со стороны контрагента и </a:t>
            </a:r>
            <a:r>
              <a:rPr lang="ru-RU" dirty="0" err="1"/>
              <a:t>т.д</a:t>
            </a:r>
            <a:r>
              <a:rPr lang="ru-RU" dirty="0"/>
              <a:t/>
            </a:r>
            <a:br>
              <a:rPr lang="ru-RU" dirty="0"/>
            </a:br>
            <a:endParaRPr lang="ru-RU" dirty="0"/>
          </a:p>
        </p:txBody>
      </p:sp>
    </p:spTree>
    <p:extLst>
      <p:ext uri="{BB962C8B-B14F-4D97-AF65-F5344CB8AC3E}">
        <p14:creationId xmlns:p14="http://schemas.microsoft.com/office/powerpoint/2010/main" val="12494250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graphicFrame>
        <p:nvGraphicFramePr>
          <p:cNvPr id="3" name="Таблица 2"/>
          <p:cNvGraphicFramePr>
            <a:graphicFrameLocks noGrp="1"/>
          </p:cNvGraphicFramePr>
          <p:nvPr>
            <p:extLst/>
          </p:nvPr>
        </p:nvGraphicFramePr>
        <p:xfrm>
          <a:off x="927101" y="1331418"/>
          <a:ext cx="10490199" cy="4351338"/>
        </p:xfrm>
        <a:graphic>
          <a:graphicData uri="http://schemas.openxmlformats.org/drawingml/2006/table">
            <a:tbl>
              <a:tblPr/>
              <a:tblGrid>
                <a:gridCol w="3496733">
                  <a:extLst>
                    <a:ext uri="{9D8B030D-6E8A-4147-A177-3AD203B41FA5}">
                      <a16:colId xmlns:a16="http://schemas.microsoft.com/office/drawing/2014/main" val="20000"/>
                    </a:ext>
                  </a:extLst>
                </a:gridCol>
                <a:gridCol w="3496733">
                  <a:extLst>
                    <a:ext uri="{9D8B030D-6E8A-4147-A177-3AD203B41FA5}">
                      <a16:colId xmlns:a16="http://schemas.microsoft.com/office/drawing/2014/main" val="20001"/>
                    </a:ext>
                  </a:extLst>
                </a:gridCol>
                <a:gridCol w="3496733">
                  <a:extLst>
                    <a:ext uri="{9D8B030D-6E8A-4147-A177-3AD203B41FA5}">
                      <a16:colId xmlns:a16="http://schemas.microsoft.com/office/drawing/2014/main" val="20002"/>
                    </a:ext>
                  </a:extLst>
                </a:gridCol>
              </a:tblGrid>
              <a:tr h="4351338">
                <a:tc>
                  <a:txBody>
                    <a:bodyPr/>
                    <a:lstStyle/>
                    <a:p>
                      <a:r>
                        <a:rPr lang="ru-RU" sz="1600" b="1" dirty="0">
                          <a:solidFill>
                            <a:schemeClr val="tx1"/>
                          </a:solidFill>
                          <a:effectLst/>
                        </a:rPr>
                        <a:t>Формальный документооборот с субподрядчиком, не осуществляющим деятельность</a:t>
                      </a:r>
                      <a:endParaRPr lang="ru-RU" sz="1600" dirty="0">
                        <a:solidFill>
                          <a:schemeClr val="tx1"/>
                        </a:solidFill>
                        <a:effectLst/>
                      </a:endParaRPr>
                    </a:p>
                  </a:txBody>
                  <a:tcPr marL="86749" marR="86749" marT="43375" marB="60724"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dirty="0">
                          <a:solidFill>
                            <a:schemeClr val="tx1"/>
                          </a:solidFill>
                          <a:effectLst/>
                        </a:rPr>
                        <a:t>Документооборот между контрагентами и компаниями носит формальный характер, создан с целью получения необоснованной налоговой выгоды, денежные средства, перечисленные за строительно-монтажные работы, частично перечислены под видом оплаты субподрядных работ на счета организаций, фактически не осуществляющих финансово-хозяйственную деятельность.</a:t>
                      </a:r>
                    </a:p>
                  </a:txBody>
                  <a:tcPr marL="86749" marR="86749" marT="43375" marB="60724"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dirty="0">
                          <a:solidFill>
                            <a:schemeClr val="tx1"/>
                          </a:solidFill>
                          <a:effectLst/>
                        </a:rPr>
                        <a:t>Компания занималась </a:t>
                      </a:r>
                      <a:r>
                        <a:rPr lang="ru-RU" sz="1600" dirty="0" err="1">
                          <a:solidFill>
                            <a:schemeClr val="tx1"/>
                          </a:solidFill>
                          <a:effectLst/>
                        </a:rPr>
                        <a:t>обналичкой</a:t>
                      </a:r>
                      <a:r>
                        <a:rPr lang="ru-RU" sz="1600" dirty="0">
                          <a:solidFill>
                            <a:schemeClr val="tx1"/>
                          </a:solidFill>
                          <a:effectLst/>
                        </a:rPr>
                        <a:t> посредством перевода денежных средств на счета подконтрольных физических лиц (постановление АС ПО от 10.07.2015 № Ф06-25353/2015 по делу № А55-20330/2014).</a:t>
                      </a:r>
                    </a:p>
                  </a:txBody>
                  <a:tcPr marL="86749" marR="86749" marT="43375" marB="60724"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0378854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graphicFrame>
        <p:nvGraphicFramePr>
          <p:cNvPr id="3" name="Таблица 2"/>
          <p:cNvGraphicFramePr>
            <a:graphicFrameLocks noGrp="1"/>
          </p:cNvGraphicFramePr>
          <p:nvPr>
            <p:extLst/>
          </p:nvPr>
        </p:nvGraphicFramePr>
        <p:xfrm>
          <a:off x="901700" y="1503909"/>
          <a:ext cx="10388600" cy="2857500"/>
        </p:xfrm>
        <a:graphic>
          <a:graphicData uri="http://schemas.openxmlformats.org/drawingml/2006/table">
            <a:tbl>
              <a:tblPr/>
              <a:tblGrid>
                <a:gridCol w="3454400">
                  <a:extLst>
                    <a:ext uri="{9D8B030D-6E8A-4147-A177-3AD203B41FA5}">
                      <a16:colId xmlns:a16="http://schemas.microsoft.com/office/drawing/2014/main" val="20000"/>
                    </a:ext>
                  </a:extLst>
                </a:gridCol>
                <a:gridCol w="4083045">
                  <a:extLst>
                    <a:ext uri="{9D8B030D-6E8A-4147-A177-3AD203B41FA5}">
                      <a16:colId xmlns:a16="http://schemas.microsoft.com/office/drawing/2014/main" val="20001"/>
                    </a:ext>
                  </a:extLst>
                </a:gridCol>
                <a:gridCol w="2851155">
                  <a:extLst>
                    <a:ext uri="{9D8B030D-6E8A-4147-A177-3AD203B41FA5}">
                      <a16:colId xmlns:a16="http://schemas.microsoft.com/office/drawing/2014/main" val="20002"/>
                    </a:ext>
                  </a:extLst>
                </a:gridCol>
              </a:tblGrid>
              <a:tr h="0">
                <a:tc>
                  <a:txBody>
                    <a:bodyPr/>
                    <a:lstStyle/>
                    <a:p>
                      <a:r>
                        <a:rPr lang="ru-RU" b="1">
                          <a:solidFill>
                            <a:schemeClr val="tx1"/>
                          </a:solidFill>
                          <a:effectLst/>
                        </a:rPr>
                        <a:t>Снижение налогов с помощью дробления бизнеса на УСН</a:t>
                      </a:r>
                      <a:endParaRPr lang="ru-RU">
                        <a:solidFill>
                          <a:schemeClr val="tx1"/>
                        </a:solidFill>
                        <a:effectLst/>
                      </a:endParaRPr>
                    </a:p>
                  </a:txBody>
                  <a:tcPr marL="95250" marR="95250" marT="47625" marB="66675"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a:solidFill>
                            <a:schemeClr val="tx1"/>
                          </a:solidFill>
                          <a:effectLst/>
                        </a:rPr>
                        <a:t>Налогоплательщиком совместно с взаимозависимым контрагентом создана схема, направленная на недопущение превышения предельного лимита выручки, для получения и сохранения права на применение «упрощенки».</a:t>
                      </a:r>
                    </a:p>
                  </a:txBody>
                  <a:tcPr marL="95250" marR="95250" marT="47625" marB="66675"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dirty="0">
                          <a:solidFill>
                            <a:schemeClr val="tx1"/>
                          </a:solidFill>
                          <a:effectLst/>
                        </a:rPr>
                        <a:t>Компания таким образом ушла от большей суммы налогов, которую пришлось бы платить на общей системе налогообложения (постановление АС МО от 30.12.2014 № Ф05-15733/2014 по делу № А40-28691/14).</a:t>
                      </a:r>
                    </a:p>
                  </a:txBody>
                  <a:tcPr marL="95250" marR="95250" marT="47625" marB="66675"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8073165"/>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5"/>
                </a:solidFill>
              </a:rPr>
              <a:t>Вопросы договорного права</a:t>
            </a:r>
            <a:endParaRPr kumimoji="0" lang="ru-RU" sz="2400" b="1" i="0" u="none" strike="noStrike" kern="0" cap="none" spc="0" normalizeH="0" baseline="0" noProof="0" dirty="0">
              <a:ln>
                <a:noFill/>
              </a:ln>
              <a:solidFill>
                <a:schemeClr val="accent5"/>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graphicFrame>
        <p:nvGraphicFramePr>
          <p:cNvPr id="3" name="Таблица 2"/>
          <p:cNvGraphicFramePr>
            <a:graphicFrameLocks noGrp="1"/>
          </p:cNvGraphicFramePr>
          <p:nvPr>
            <p:extLst/>
          </p:nvPr>
        </p:nvGraphicFramePr>
        <p:xfrm>
          <a:off x="812800" y="1635591"/>
          <a:ext cx="10426699" cy="4351338"/>
        </p:xfrm>
        <a:graphic>
          <a:graphicData uri="http://schemas.openxmlformats.org/drawingml/2006/table">
            <a:tbl>
              <a:tblPr/>
              <a:tblGrid>
                <a:gridCol w="2450402">
                  <a:extLst>
                    <a:ext uri="{9D8B030D-6E8A-4147-A177-3AD203B41FA5}">
                      <a16:colId xmlns:a16="http://schemas.microsoft.com/office/drawing/2014/main" val="20000"/>
                    </a:ext>
                  </a:extLst>
                </a:gridCol>
                <a:gridCol w="4500731">
                  <a:extLst>
                    <a:ext uri="{9D8B030D-6E8A-4147-A177-3AD203B41FA5}">
                      <a16:colId xmlns:a16="http://schemas.microsoft.com/office/drawing/2014/main" val="20001"/>
                    </a:ext>
                  </a:extLst>
                </a:gridCol>
                <a:gridCol w="3475566">
                  <a:extLst>
                    <a:ext uri="{9D8B030D-6E8A-4147-A177-3AD203B41FA5}">
                      <a16:colId xmlns:a16="http://schemas.microsoft.com/office/drawing/2014/main" val="20002"/>
                    </a:ext>
                  </a:extLst>
                </a:gridCol>
              </a:tblGrid>
              <a:tr h="4351338">
                <a:tc>
                  <a:txBody>
                    <a:bodyPr/>
                    <a:lstStyle/>
                    <a:p>
                      <a:r>
                        <a:rPr lang="ru-RU" sz="1600" b="1" dirty="0">
                          <a:solidFill>
                            <a:schemeClr val="tx1"/>
                          </a:solidFill>
                          <a:effectLst/>
                        </a:rPr>
                        <a:t>Мнимая продажа объектов недвижимости</a:t>
                      </a:r>
                      <a:endParaRPr lang="ru-RU" sz="1600" dirty="0">
                        <a:solidFill>
                          <a:schemeClr val="tx1"/>
                        </a:solidFill>
                        <a:effectLst/>
                      </a:endParaRPr>
                    </a:p>
                  </a:txBody>
                  <a:tcPr marL="82039" marR="82039" marT="41019" marB="57427"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a:solidFill>
                            <a:schemeClr val="tx1"/>
                          </a:solidFill>
                          <a:effectLst/>
                        </a:rPr>
                        <a:t>Являясь собственником спорных объектов недвижимости и обладая сведениями об их реальной рыночной стоимости, заключая сделки с взаимозависимыми организациями по отчуждению объектов недвижимости, компания умышленно занизила цену этого имущества, а также имитировала деятельность по выполнению текущего ремонта недвижимости с привлечением подрядчиков, а в реальности этих операций не было.</a:t>
                      </a:r>
                    </a:p>
                  </a:txBody>
                  <a:tcPr marL="82039" marR="82039" marT="41019" marB="57427"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tc>
                  <a:txBody>
                    <a:bodyPr/>
                    <a:lstStyle/>
                    <a:p>
                      <a:r>
                        <a:rPr lang="ru-RU" sz="1600" dirty="0">
                          <a:solidFill>
                            <a:schemeClr val="tx1"/>
                          </a:solidFill>
                          <a:effectLst/>
                        </a:rPr>
                        <a:t>Компания пыталась незаконно сэкономить на НДС и налогу на прибыль (определение Верховного Суда РФ от 02.06.2016 № 305-КГ16-4920 по делу № А40-63374/2015).</a:t>
                      </a:r>
                    </a:p>
                  </a:txBody>
                  <a:tcPr marL="82039" marR="82039" marT="41019" marB="57427" anchor="ctr">
                    <a:lnL w="9525" cap="flat" cmpd="sng" algn="ctr">
                      <a:solidFill>
                        <a:srgbClr val="C2C2C2"/>
                      </a:solidFill>
                      <a:prstDash val="solid"/>
                      <a:round/>
                      <a:headEnd type="none" w="med" len="med"/>
                      <a:tailEnd type="none" w="med" len="med"/>
                    </a:lnL>
                    <a:lnR w="9525" cap="flat" cmpd="sng" algn="ctr">
                      <a:solidFill>
                        <a:srgbClr val="C2C2C2"/>
                      </a:solidFill>
                      <a:prstDash val="solid"/>
                      <a:round/>
                      <a:headEnd type="none" w="med" len="med"/>
                      <a:tailEnd type="none" w="med" len="med"/>
                    </a:lnR>
                    <a:lnT w="9525" cap="flat" cmpd="sng" algn="ctr">
                      <a:solidFill>
                        <a:srgbClr val="C2C2C2"/>
                      </a:solidFill>
                      <a:prstDash val="solid"/>
                      <a:round/>
                      <a:headEnd type="none" w="med" len="med"/>
                      <a:tailEnd type="none" w="med" len="med"/>
                    </a:lnT>
                    <a:lnB w="9525" cap="flat" cmpd="sng" algn="ctr">
                      <a:solidFill>
                        <a:srgbClr val="C2C2C2"/>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9857709"/>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939800" y="1503909"/>
            <a:ext cx="10617200" cy="1754326"/>
          </a:xfrm>
          <a:prstGeom prst="rect">
            <a:avLst/>
          </a:prstGeom>
        </p:spPr>
        <p:txBody>
          <a:bodyPr wrap="square">
            <a:spAutoFit/>
          </a:bodyPr>
          <a:lstStyle/>
          <a:p>
            <a:r>
              <a:rPr lang="ru-RU" b="1" dirty="0"/>
              <a:t>Способ толкования</a:t>
            </a:r>
            <a:r>
              <a:rPr lang="ru-RU" dirty="0"/>
              <a:t> - </a:t>
            </a:r>
            <a:r>
              <a:rPr lang="ru-RU" i="1" dirty="0"/>
              <a:t>это совокупность приемов и средств, используемых интерпретатором при уяснении содержания применяемой нормы</a:t>
            </a:r>
            <a:r>
              <a:rPr lang="ru-RU" dirty="0"/>
              <a:t>. Таких способов в юридической литературе называют несколько. Каждый из них отличается от других своими специфическими приемами и средствами толкования.</a:t>
            </a:r>
          </a:p>
          <a:p>
            <a:r>
              <a:rPr lang="ru-RU" dirty="0"/>
              <a:t>Основными способами толкования являются грамматический (филологический), логический, систематический, исторический и специально-юридический.</a:t>
            </a:r>
          </a:p>
        </p:txBody>
      </p:sp>
    </p:spTree>
    <p:extLst>
      <p:ext uri="{BB962C8B-B14F-4D97-AF65-F5344CB8AC3E}">
        <p14:creationId xmlns:p14="http://schemas.microsoft.com/office/powerpoint/2010/main" val="856570345"/>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pic>
        <p:nvPicPr>
          <p:cNvPr id="6" name="Picture 2" descr="ÐÐ¿ÑÐ¸Ð¼Ð¸Ð·Ð°ÑÐ¸Ñ Ð½Ð°Ð»Ð¾Ð³Ð¾Ð² ÐÐ°Ð²Ð°Ð»ÑÑÐµÑÐºÐ°Ñ ÑÑÐµÐ¼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538" y="1609725"/>
            <a:ext cx="6072487" cy="4288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154847"/>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40646" y="1688575"/>
            <a:ext cx="10464800" cy="1754326"/>
          </a:xfrm>
          <a:prstGeom prst="rect">
            <a:avLst/>
          </a:prstGeom>
        </p:spPr>
        <p:txBody>
          <a:bodyPr wrap="square">
            <a:spAutoFit/>
          </a:bodyPr>
          <a:lstStyle/>
          <a:p>
            <a:pPr fontAlgn="base"/>
            <a:r>
              <a:rPr lang="ru-RU" b="1" dirty="0"/>
              <a:t>1. Законность применяемых договоров и их соответствие критерию деловой цели.</a:t>
            </a:r>
            <a:endParaRPr lang="ru-RU" dirty="0"/>
          </a:p>
          <a:p>
            <a:pPr fontAlgn="base"/>
            <a:r>
              <a:rPr lang="ru-RU" dirty="0"/>
              <a:t>В данном случае речь идет о целесообразности выбора того или иного договора, его уместности.</a:t>
            </a:r>
          </a:p>
          <a:p>
            <a:pPr fontAlgn="base"/>
            <a:r>
              <a:rPr lang="ru-RU" dirty="0"/>
              <a:t>Например, всем субъектам группы компаний необходимы услуги по ведению бухгалтерского, налогового учета, правовому сопровождению, IT-обслуживанию, охране и т.п. На практике в подобных случаях встречаются договор возмездного оказания услуг, договор на оказание услуг управления, а также договор аутсорсинга.</a:t>
            </a:r>
          </a:p>
        </p:txBody>
      </p:sp>
    </p:spTree>
    <p:extLst>
      <p:ext uri="{BB962C8B-B14F-4D97-AF65-F5344CB8AC3E}">
        <p14:creationId xmlns:p14="http://schemas.microsoft.com/office/powerpoint/2010/main" val="428940570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838200" y="1503909"/>
            <a:ext cx="10680700" cy="2862322"/>
          </a:xfrm>
          <a:prstGeom prst="rect">
            <a:avLst/>
          </a:prstGeom>
        </p:spPr>
        <p:txBody>
          <a:bodyPr wrap="square">
            <a:spAutoFit/>
          </a:bodyPr>
          <a:lstStyle/>
          <a:p>
            <a:pPr fontAlgn="base"/>
            <a:r>
              <a:rPr lang="ru-RU" b="1" dirty="0"/>
              <a:t>2. Учет интересов собственников (в том числе личных) - второй важный критерий выбора вида договорных отношений.</a:t>
            </a:r>
            <a:endParaRPr lang="ru-RU" dirty="0"/>
          </a:p>
          <a:p>
            <a:pPr fontAlgn="base"/>
            <a:r>
              <a:rPr lang="ru-RU" dirty="0"/>
              <a:t>Рассмотрим такой пример. Собственником недвижимого имущества (офисных и складских помещений) выступает физическое лицо-индивидуальный предприниматель, применяющее УСН с объектом «доходы» и уплачивающее 6% налога с выручки.</a:t>
            </a:r>
          </a:p>
          <a:p>
            <a:pPr fontAlgn="base"/>
            <a:r>
              <a:rPr lang="ru-RU" dirty="0"/>
              <a:t>Самый простой и очевидный вариант поведения в данном случае - сдавать имущество в аренду по рыночной цене. Однако такая модель отношений неприемлема, когда собственник не желает вести работу с арендаторами, контролировать своевременность поступления платежей, </a:t>
            </a:r>
            <a:r>
              <a:rPr lang="ru-RU" dirty="0" err="1"/>
              <a:t>перевыставлять</a:t>
            </a:r>
            <a:r>
              <a:rPr lang="ru-RU" dirty="0"/>
              <a:t> счета за коммунальные услуги, заниматься решением различных хозяйственных вопросов и т.д.</a:t>
            </a:r>
          </a:p>
          <a:p>
            <a:pPr fontAlgn="base"/>
            <a:endParaRPr lang="ru-RU" dirty="0"/>
          </a:p>
        </p:txBody>
      </p:sp>
    </p:spTree>
    <p:extLst>
      <p:ext uri="{BB962C8B-B14F-4D97-AF65-F5344CB8AC3E}">
        <p14:creationId xmlns:p14="http://schemas.microsoft.com/office/powerpoint/2010/main" val="2271610057"/>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graphicFrame>
        <p:nvGraphicFramePr>
          <p:cNvPr id="5" name="Схема 4"/>
          <p:cNvGraphicFramePr/>
          <p:nvPr>
            <p:extLst/>
          </p:nvPr>
        </p:nvGraphicFramePr>
        <p:xfrm>
          <a:off x="2993638" y="1503909"/>
          <a:ext cx="6096000"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10089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850900" y="1319243"/>
            <a:ext cx="10922000" cy="2031325"/>
          </a:xfrm>
          <a:prstGeom prst="rect">
            <a:avLst/>
          </a:prstGeom>
        </p:spPr>
        <p:txBody>
          <a:bodyPr wrap="square">
            <a:spAutoFit/>
          </a:bodyPr>
          <a:lstStyle/>
          <a:p>
            <a:pPr algn="ctr" fontAlgn="base"/>
            <a:r>
              <a:rPr lang="ru-RU" b="1" dirty="0" smtClean="0">
                <a:latin typeface="Times New Roman" panose="02020603050405020304" pitchFamily="18" charset="0"/>
                <a:cs typeface="Times New Roman" panose="02020603050405020304" pitchFamily="18" charset="0"/>
              </a:rPr>
              <a:t>Примеры</a:t>
            </a:r>
          </a:p>
          <a:p>
            <a:pPr algn="ctr" fontAlgn="base"/>
            <a:endParaRPr lang="ru-RU" b="1" dirty="0">
              <a:latin typeface="Times New Roman" panose="02020603050405020304" pitchFamily="18" charset="0"/>
              <a:cs typeface="Times New Roman" panose="02020603050405020304" pitchFamily="18" charset="0"/>
            </a:endParaRPr>
          </a:p>
          <a:p>
            <a:pPr algn="just" fontAlgn="base"/>
            <a:r>
              <a:rPr lang="ru-RU" dirty="0" smtClean="0">
                <a:latin typeface="Times New Roman" panose="02020603050405020304" pitchFamily="18" charset="0"/>
                <a:cs typeface="Times New Roman" panose="02020603050405020304" pitchFamily="18" charset="0"/>
              </a:rPr>
              <a:t>	Нередко </a:t>
            </a:r>
            <a:r>
              <a:rPr lang="ru-RU" dirty="0">
                <a:latin typeface="Times New Roman" panose="02020603050405020304" pitchFamily="18" charset="0"/>
                <a:cs typeface="Times New Roman" panose="02020603050405020304" pitchFamily="18" charset="0"/>
              </a:rPr>
              <a:t>мнимая сделка заключается с целью избежать ответственности за совершённые ранее незаконные деяния. Один из самых распространённых примеров: договор дарения, когда имущество (например, квартиру, автомобиль) формально передают другому лицу, стараясь избежать конфискации. При этом даритель по факту продолжает распоряжаться и пользоваться якобы подаренным имуществом по собственному усмотрению.</a:t>
            </a:r>
            <a:endParaRPr lang="ru-RU" b="0" i="0" dirty="0">
              <a:effectLst/>
              <a:latin typeface="Times New Roman" panose="02020603050405020304" pitchFamily="18" charset="0"/>
              <a:cs typeface="Times New Roman" panose="02020603050405020304" pitchFamily="18" charset="0"/>
            </a:endParaRPr>
          </a:p>
        </p:txBody>
      </p:sp>
      <p:pic>
        <p:nvPicPr>
          <p:cNvPr id="29698" name="Picture 2" descr="https://urist-zichkova.ru/wp-content/uploads/2018/10/dogov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388" y="4170363"/>
            <a:ext cx="2992499" cy="2509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4201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800100" y="1397675"/>
            <a:ext cx="10922000" cy="120032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Другой </a:t>
            </a:r>
            <a:r>
              <a:rPr lang="ru-RU" dirty="0">
                <a:latin typeface="Times New Roman" panose="02020603050405020304" pitchFamily="18" charset="0"/>
                <a:cs typeface="Times New Roman" panose="02020603050405020304" pitchFamily="18" charset="0"/>
              </a:rPr>
              <a:t>пример: когда договор купли-продажи маскирует обычную взятку. В этом случае, как правило, соблюдаются все необходимые условия: подписан договор, оформлены расписки о получении денежных средств, акты инвентаризации имущества и прочее. Однако денег продавец, естественно, не получает.</a:t>
            </a:r>
          </a:p>
        </p:txBody>
      </p:sp>
      <p:pic>
        <p:nvPicPr>
          <p:cNvPr id="7" name="Picture 2" descr="https://urist-zichkova.ru/wp-content/uploads/2018/10/dogov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3244689"/>
            <a:ext cx="4096187" cy="3435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660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5626100" cy="1362075"/>
          </a:xfrm>
        </p:spPr>
        <p:txBody>
          <a:bodyPr/>
          <a:lstStyle/>
          <a:p>
            <a:r>
              <a:rPr lang="ru-RU" dirty="0" smtClean="0"/>
              <a:t>Внедрение </a:t>
            </a:r>
            <a:r>
              <a:rPr lang="ru-RU" dirty="0"/>
              <a:t>процесса автоматизации договорной работы в компании</a:t>
            </a:r>
          </a:p>
        </p:txBody>
      </p:sp>
      <p:sp>
        <p:nvSpPr>
          <p:cNvPr id="3" name="Объект 2"/>
          <p:cNvSpPr>
            <a:spLocks noGrp="1"/>
          </p:cNvSpPr>
          <p:nvPr>
            <p:ph idx="1"/>
          </p:nvPr>
        </p:nvSpPr>
        <p:spPr/>
        <p:txBody>
          <a:bodyPr>
            <a:normAutofit lnSpcReduction="10000"/>
          </a:bodyPr>
          <a:lstStyle/>
          <a:p>
            <a:pPr fontAlgn="base"/>
            <a:r>
              <a:rPr lang="ru-RU" dirty="0"/>
              <a:t>В положении о договорной деятельности должен быть определен порядок согласований для каждого договора, который будет реализован в информационной системе. Указывается список должностных лиц (фамилия, имя, отчество, должность, подразделение), которые должны подписать договор, последовательность визирования и время, отпущенное на согласование. Для дальнейшего анализа фактических расходов по статьям бюджетов из договора (или сопроводительной документации) должна быть однозначно определена их привязка к статьям доходов и расходов и их аналитике. Кроме того, автоматически проверяется соответствие суммы обязательства по договору статьям доходов и расходов в бюджете компании. Информационная система должна отслеживать выполнение сроков согласования договора, а также обеспечивать движение договоров в ней (маршрутизация). </a:t>
            </a:r>
            <a:br>
              <a:rPr lang="ru-RU" dirty="0"/>
            </a:br>
            <a:endParaRPr lang="ru-RU" dirty="0"/>
          </a:p>
        </p:txBody>
      </p:sp>
    </p:spTree>
    <p:extLst>
      <p:ext uri="{BB962C8B-B14F-4D97-AF65-F5344CB8AC3E}">
        <p14:creationId xmlns:p14="http://schemas.microsoft.com/office/powerpoint/2010/main" val="1227883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825500" y="1503909"/>
            <a:ext cx="10706100" cy="2031325"/>
          </a:xfrm>
          <a:prstGeom prst="rect">
            <a:avLst/>
          </a:prstGeom>
        </p:spPr>
        <p:txBody>
          <a:bodyPr wrap="square">
            <a:spAutoFit/>
          </a:bodyPr>
          <a:lstStyle/>
          <a:p>
            <a:pPr algn="just" fontAlgn="base"/>
            <a:r>
              <a:rPr lang="ru-RU" dirty="0" smtClean="0">
                <a:latin typeface="Times New Roman" panose="02020603050405020304" pitchFamily="18" charset="0"/>
                <a:cs typeface="Times New Roman" panose="02020603050405020304" pitchFamily="18" charset="0"/>
              </a:rPr>
              <a:t>	Существует </a:t>
            </a:r>
            <a:r>
              <a:rPr lang="ru-RU" dirty="0">
                <a:latin typeface="Times New Roman" panose="02020603050405020304" pitchFamily="18" charset="0"/>
                <a:cs typeface="Times New Roman" panose="02020603050405020304" pitchFamily="18" charset="0"/>
              </a:rPr>
              <a:t>великое множество вариантов притворных сделок. Зачастую граждане и не подозревают, что совершают незаконное действие. Кажется, что нет ничего страшного в том, чтобы изложить в договоре чуть-чуть не соответствующие действительности обстоятельства. При этом стороны не задумываются, что их соглашение может быть оспорено ввиду его ничтожности.</a:t>
            </a:r>
          </a:p>
          <a:p>
            <a:pPr algn="just" fontAlgn="base"/>
            <a:r>
              <a:rPr lang="ru-RU" dirty="0" smtClean="0">
                <a:latin typeface="Times New Roman" panose="02020603050405020304" pitchFamily="18" charset="0"/>
                <a:cs typeface="Times New Roman" panose="02020603050405020304" pitchFamily="18" charset="0"/>
              </a:rPr>
              <a:t>	Гражданский </a:t>
            </a:r>
            <a:r>
              <a:rPr lang="ru-RU" dirty="0">
                <a:latin typeface="Times New Roman" panose="02020603050405020304" pitchFamily="18" charset="0"/>
                <a:cs typeface="Times New Roman" panose="02020603050405020304" pitchFamily="18" charset="0"/>
              </a:rPr>
              <a:t>Кодекс РФ разделяет притворную сделку на две непременные составляющие:</a:t>
            </a:r>
          </a:p>
          <a:p>
            <a:pPr fontAlgn="base">
              <a:buFont typeface="Arial"/>
              <a:buChar char="•"/>
            </a:pPr>
            <a:r>
              <a:rPr lang="ru-RU" dirty="0">
                <a:latin typeface="Times New Roman" panose="02020603050405020304" pitchFamily="18" charset="0"/>
                <a:cs typeface="Times New Roman" panose="02020603050405020304" pitchFamily="18" charset="0"/>
              </a:rPr>
              <a:t>осуществляемая в действительности (прикрываемая) сделка;</a:t>
            </a:r>
          </a:p>
          <a:p>
            <a:pPr fontAlgn="base">
              <a:buFont typeface="Arial"/>
              <a:buChar char="•"/>
            </a:pPr>
            <a:r>
              <a:rPr lang="ru-RU" dirty="0">
                <a:latin typeface="Times New Roman" panose="02020603050405020304" pitchFamily="18" charset="0"/>
                <a:cs typeface="Times New Roman" panose="02020603050405020304" pitchFamily="18" charset="0"/>
              </a:rPr>
              <a:t>притворная (прикрывающая первую) сделка.</a:t>
            </a:r>
            <a:endParaRPr lang="ru-RU"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815450"/>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5" name="Прямоугольник 4"/>
          <p:cNvSpPr/>
          <p:nvPr/>
        </p:nvSpPr>
        <p:spPr>
          <a:xfrm>
            <a:off x="698500" y="1545948"/>
            <a:ext cx="10896600" cy="1477328"/>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Так</a:t>
            </a:r>
            <a:r>
              <a:rPr lang="ru-RU" dirty="0">
                <a:latin typeface="Times New Roman" panose="02020603050405020304" pitchFamily="18" charset="0"/>
                <a:cs typeface="Times New Roman" panose="02020603050405020304" pitchFamily="18" charset="0"/>
              </a:rPr>
              <a:t>, юридические лица, стремясь получить необоснованную налоговую выгоду, могут подменять контракт поставки договором займа. Уже упоминавшийся договор дарения тоже может выступать в качестве притворной сделки. Допустим, продавец желает избежать уплаты подоходного налога с продажи имущества, а покупатель, состоящий в браке, стремится представить имущество как собственное, а не совместно нажитое. И тогда купля-продажа будет замаскирована дарственной.</a:t>
            </a:r>
          </a:p>
        </p:txBody>
      </p:sp>
      <p:pic>
        <p:nvPicPr>
          <p:cNvPr id="7" name="Picture 2" descr="https://urist-zichkova.ru/wp-content/uploads/2018/10/dogov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388" y="4170363"/>
            <a:ext cx="2992499" cy="2509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2369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736600" y="1495148"/>
            <a:ext cx="10706100" cy="1477328"/>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Разница </a:t>
            </a:r>
            <a:r>
              <a:rPr lang="ru-RU" b="1" dirty="0">
                <a:latin typeface="Times New Roman" panose="02020603050405020304" pitchFamily="18" charset="0"/>
                <a:cs typeface="Times New Roman" panose="02020603050405020304" pitchFamily="18" charset="0"/>
              </a:rPr>
              <a:t>между двумя, на первый взгляд похожими, юридическими действиями заключается в наступлении или отсутствии реальных последствий.</a:t>
            </a:r>
            <a:r>
              <a:rPr lang="ru-RU" dirty="0">
                <a:latin typeface="Times New Roman" panose="02020603050405020304" pitchFamily="18" charset="0"/>
                <a:cs typeface="Times New Roman" panose="02020603050405020304" pitchFamily="18" charset="0"/>
              </a:rPr>
              <a:t> Совершая мнимую сделку, стороны остаются «при своём», изменение гражданско-правовых отношений существует лишь на бумаге. Притворная сделка, в противоположность мнимой, действительно ведёт к определённым последствиям, но иным образом, не тем, который указан сторонами договора.</a:t>
            </a:r>
          </a:p>
        </p:txBody>
      </p:sp>
      <p:pic>
        <p:nvPicPr>
          <p:cNvPr id="7" name="Picture 2" descr="https://urist-zichkova.ru/wp-content/uploads/2018/10/dogov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388" y="4170363"/>
            <a:ext cx="2992499" cy="2509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94904"/>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1016000" y="1304986"/>
            <a:ext cx="10312400" cy="2862322"/>
          </a:xfrm>
          <a:prstGeom prst="rect">
            <a:avLst/>
          </a:prstGeom>
        </p:spPr>
        <p:txBody>
          <a:bodyPr wrap="square">
            <a:spAutoFit/>
          </a:bodyPr>
          <a:lstStyle/>
          <a:p>
            <a:pPr algn="ctr" fontAlgn="base"/>
            <a:r>
              <a:rPr lang="ru-RU" b="1" dirty="0"/>
              <a:t>Признаки недействительных </a:t>
            </a:r>
            <a:r>
              <a:rPr lang="ru-RU" b="1" dirty="0" smtClean="0"/>
              <a:t>сделок</a:t>
            </a:r>
          </a:p>
          <a:p>
            <a:pPr algn="ctr" fontAlgn="base"/>
            <a:endParaRPr lang="ru-RU" b="1" dirty="0"/>
          </a:p>
          <a:p>
            <a:pPr algn="just" fontAlgn="base"/>
            <a:r>
              <a:rPr lang="ru-RU" dirty="0" smtClean="0"/>
              <a:t>	Мнимые </a:t>
            </a:r>
            <a:r>
              <a:rPr lang="ru-RU" dirty="0"/>
              <a:t>и притворные сделки имеют несколько общих признаков:</a:t>
            </a:r>
          </a:p>
          <a:p>
            <a:pPr algn="just" fontAlgn="base">
              <a:buFont typeface="Arial"/>
              <a:buChar char="•"/>
            </a:pPr>
            <a:r>
              <a:rPr lang="ru-RU" dirty="0"/>
              <a:t>в отличие от других видов недействительных сделок, мнимые и притворные сделки заключаются дееспособными гражданами: сознательно и добровольно (если недобросовестные намерения имеет только один участник соглашения, а второй вводится в заблуждение, то такая сделка квалифицируется как обман и рассматривается по иным нормам);</a:t>
            </a:r>
          </a:p>
          <a:p>
            <a:pPr algn="just" fontAlgn="base">
              <a:buFont typeface="Arial"/>
              <a:buChar char="•"/>
            </a:pPr>
            <a:r>
              <a:rPr lang="ru-RU" dirty="0"/>
              <a:t>подписанный договор внешне отвечает закону по форме и содержанию;</a:t>
            </a:r>
          </a:p>
          <a:p>
            <a:pPr algn="just" fontAlgn="base">
              <a:buFont typeface="Arial"/>
              <a:buChar char="•"/>
            </a:pPr>
            <a:r>
              <a:rPr lang="ru-RU" dirty="0"/>
              <a:t>истинная воля сторон, заключающих сделку, искажена, не соответствует форме сделки, зачастую носит противоправный характер.</a:t>
            </a:r>
            <a:endParaRPr lang="ru-RU" b="0" i="0" dirty="0">
              <a:effectLst/>
            </a:endParaRPr>
          </a:p>
        </p:txBody>
      </p:sp>
    </p:spTree>
    <p:extLst>
      <p:ext uri="{BB962C8B-B14F-4D97-AF65-F5344CB8AC3E}">
        <p14:creationId xmlns:p14="http://schemas.microsoft.com/office/powerpoint/2010/main" val="297125320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952500" y="1373982"/>
            <a:ext cx="10452100" cy="1754326"/>
          </a:xfrm>
          <a:prstGeom prst="rect">
            <a:avLst/>
          </a:prstGeom>
        </p:spPr>
        <p:txBody>
          <a:bodyPr wrap="square">
            <a:spAutoFit/>
          </a:bodyPr>
          <a:lstStyle/>
          <a:p>
            <a:pPr algn="ctr" fontAlgn="base"/>
            <a:r>
              <a:rPr lang="ru-RU" b="1" dirty="0"/>
              <a:t>Правовые последствия и ответственность в случае признания сделки </a:t>
            </a:r>
            <a:r>
              <a:rPr lang="ru-RU" b="1" dirty="0" smtClean="0"/>
              <a:t>недействительной</a:t>
            </a:r>
          </a:p>
          <a:p>
            <a:pPr algn="ctr" fontAlgn="base"/>
            <a:endParaRPr lang="ru-RU" b="1" dirty="0"/>
          </a:p>
          <a:p>
            <a:pPr algn="just" fontAlgn="base"/>
            <a:r>
              <a:rPr lang="ru-RU" dirty="0" smtClean="0"/>
              <a:t>	Заключение </a:t>
            </a:r>
            <a:r>
              <a:rPr lang="ru-RU" dirty="0"/>
              <a:t>мнимых и притворных сделок само по себе уголовно не наказуемо. </a:t>
            </a:r>
            <a:r>
              <a:rPr lang="ru-RU" b="1" dirty="0"/>
              <a:t>То есть какого-либо определённого «наказания» вроде штрафа или лишения свободы только за сам факт проведения ничтожной сделки российское законодательство не предусматривает.</a:t>
            </a:r>
            <a:r>
              <a:rPr lang="ru-RU" dirty="0"/>
              <a:t> А вот применение их последствий заинтересованное лицо может обжаловать в суде.</a:t>
            </a:r>
            <a:endParaRPr lang="ru-RU" b="0" i="0" dirty="0">
              <a:effectLst/>
            </a:endParaRPr>
          </a:p>
        </p:txBody>
      </p:sp>
      <p:pic>
        <p:nvPicPr>
          <p:cNvPr id="7" name="Picture 2" descr="https://urist-zichkova.ru/wp-content/uploads/2018/10/dogov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388" y="4170363"/>
            <a:ext cx="2992499" cy="2509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2364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901700" y="1484849"/>
            <a:ext cx="10515600" cy="2031325"/>
          </a:xfrm>
          <a:prstGeom prst="rect">
            <a:avLst/>
          </a:prstGeom>
        </p:spPr>
        <p:txBody>
          <a:bodyPr wrap="square">
            <a:spAutoFit/>
          </a:bodyPr>
          <a:lstStyle/>
          <a:p>
            <a:pPr algn="just" fontAlgn="base"/>
            <a:r>
              <a:rPr lang="ru-RU" dirty="0" smtClean="0">
                <a:latin typeface="Times New Roman" panose="02020603050405020304" pitchFamily="18" charset="0"/>
                <a:cs typeface="Times New Roman" panose="02020603050405020304" pitchFamily="18" charset="0"/>
              </a:rPr>
              <a:t>	Нужно </a:t>
            </a:r>
            <a:r>
              <a:rPr lang="ru-RU" dirty="0">
                <a:latin typeface="Times New Roman" panose="02020603050405020304" pitchFamily="18" charset="0"/>
                <a:cs typeface="Times New Roman" panose="02020603050405020304" pitchFamily="18" charset="0"/>
              </a:rPr>
              <a:t>заметить, что мнимая сделка не влечёт за собой реституции (возврата участникам полученных по документам материальных ценностей), ведь мнимой считается сделка, которой по факту не было, и потому она просто аннулируется.</a:t>
            </a:r>
          </a:p>
          <a:p>
            <a:pPr algn="just" fontAlgn="base"/>
            <a:r>
              <a:rPr lang="ru-RU" dirty="0" smtClean="0">
                <a:latin typeface="Times New Roman" panose="02020603050405020304" pitchFamily="18" charset="0"/>
                <a:cs typeface="Times New Roman" panose="02020603050405020304" pitchFamily="18" charset="0"/>
              </a:rPr>
              <a:t>	Притворная </a:t>
            </a:r>
            <a:r>
              <a:rPr lang="ru-RU" dirty="0">
                <a:latin typeface="Times New Roman" panose="02020603050405020304" pitchFamily="18" charset="0"/>
                <a:cs typeface="Times New Roman" panose="02020603050405020304" pitchFamily="18" charset="0"/>
              </a:rPr>
              <a:t>же сделка переквалифицируется в ту, что являлась прикрываемой, рассматривается по нормам и правилам, применяемым к этому виду сделок. Если речь шла о сокрытии доходов, придётся уплатить соответствующие налоги. Если о незаконном единоличном владении чем-либо — разделить право собственности с остальными правообладателями.</a:t>
            </a:r>
            <a:endParaRPr lang="ru-RU"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66364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889000" y="1319243"/>
            <a:ext cx="10706100" cy="2862322"/>
          </a:xfrm>
          <a:prstGeom prst="rect">
            <a:avLst/>
          </a:prstGeom>
        </p:spPr>
        <p:txBody>
          <a:bodyPr wrap="square">
            <a:spAutoFit/>
          </a:bodyPr>
          <a:lstStyle/>
          <a:p>
            <a:pPr algn="ctr" fontAlgn="base"/>
            <a:r>
              <a:rPr lang="ru-RU" b="1" dirty="0"/>
              <a:t>Как доказать недействительность </a:t>
            </a:r>
            <a:r>
              <a:rPr lang="ru-RU" b="1" dirty="0" smtClean="0"/>
              <a:t>договора</a:t>
            </a:r>
          </a:p>
          <a:p>
            <a:pPr algn="ctr" fontAlgn="base"/>
            <a:endParaRPr lang="ru-RU" b="1" dirty="0"/>
          </a:p>
          <a:p>
            <a:pPr algn="just" fontAlgn="base"/>
            <a:r>
              <a:rPr lang="ru-RU" dirty="0" smtClean="0"/>
              <a:t>	Обосновать </a:t>
            </a:r>
            <a:r>
              <a:rPr lang="ru-RU" dirty="0"/>
              <a:t>притворность или мнимость сделки — дело довольно трудное, поскольку речь тут идёт о несовпадении истинной воли и официального волеизъявления сторон (тот самый «порок воли», о котором упоминалось выше). </a:t>
            </a:r>
            <a:r>
              <a:rPr lang="ru-RU" b="1" dirty="0"/>
              <a:t>То есть необходимо доказывать не только определённые свершившиеся факты, но и истинные намерения сторон, что значительно сложнее.</a:t>
            </a:r>
            <a:r>
              <a:rPr lang="ru-RU" dirty="0"/>
              <a:t> Например, подтверждением мнимого характера сделки может выступить сохранение контроля над имуществом. При признании сделки мнимой часто приходится оперировать косвенными доказательствами, в случае притворной — необходимо аргументировать, что в действительности состоялась иная, прикрываемая сделка. Однако отстоять свои права всё-таки возможно.</a:t>
            </a:r>
            <a:endParaRPr lang="ru-RU" b="0" i="0" dirty="0">
              <a:effectLst/>
            </a:endParaRPr>
          </a:p>
        </p:txBody>
      </p:sp>
    </p:spTree>
    <p:extLst>
      <p:ext uri="{BB962C8B-B14F-4D97-AF65-F5344CB8AC3E}">
        <p14:creationId xmlns:p14="http://schemas.microsoft.com/office/powerpoint/2010/main" val="139894971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445006" y="1688575"/>
            <a:ext cx="3308093" cy="3970318"/>
          </a:xfrm>
          <a:prstGeom prst="rect">
            <a:avLst/>
          </a:prstGeom>
        </p:spPr>
        <p:txBody>
          <a:bodyPr wrap="square">
            <a:spAutoFit/>
          </a:bodyPr>
          <a:lstStyle/>
          <a:p>
            <a:pPr algn="ctr" fontAlgn="base"/>
            <a:r>
              <a:rPr lang="ru-RU" b="1" dirty="0">
                <a:latin typeface="Times New Roman" panose="02020603050405020304" pitchFamily="18" charset="0"/>
                <a:cs typeface="Times New Roman" panose="02020603050405020304" pitchFamily="18" charset="0"/>
              </a:rPr>
              <a:t>Правила составления иска и образец </a:t>
            </a:r>
            <a:r>
              <a:rPr lang="ru-RU" b="1" dirty="0" smtClean="0">
                <a:latin typeface="Times New Roman" panose="02020603050405020304" pitchFamily="18" charset="0"/>
                <a:cs typeface="Times New Roman" panose="02020603050405020304" pitchFamily="18" charset="0"/>
              </a:rPr>
              <a:t>заявления</a:t>
            </a:r>
          </a:p>
          <a:p>
            <a:pPr algn="ctr" fontAlgn="base"/>
            <a:endParaRPr lang="ru-RU" b="1" dirty="0">
              <a:latin typeface="Times New Roman" panose="02020603050405020304" pitchFamily="18" charset="0"/>
              <a:cs typeface="Times New Roman" panose="02020603050405020304" pitchFamily="18" charset="0"/>
            </a:endParaRPr>
          </a:p>
          <a:p>
            <a:pPr algn="just" fontAlgn="base"/>
            <a:r>
              <a:rPr lang="ru-RU" dirty="0" smtClean="0">
                <a:latin typeface="Times New Roman" panose="02020603050405020304" pitchFamily="18" charset="0"/>
                <a:cs typeface="Times New Roman" panose="02020603050405020304" pitchFamily="18" charset="0"/>
              </a:rPr>
              <a:t>	Процессуальная </a:t>
            </a:r>
            <a:r>
              <a:rPr lang="ru-RU" dirty="0">
                <a:latin typeface="Times New Roman" panose="02020603050405020304" pitchFamily="18" charset="0"/>
                <a:cs typeface="Times New Roman" panose="02020603050405020304" pitchFamily="18" charset="0"/>
              </a:rPr>
              <a:t>сторона вопроса не особенно сложна. Правила судопроизводства схожи при рассмотрении как семейных, трудовых, так и гражданских споров. Они довольно просты и доступны для исполнения не только квалифицированному юристу, но и рядовому гражданину.</a:t>
            </a:r>
            <a:endParaRPr lang="ru-RU" b="0" i="0" dirty="0">
              <a:effectLst/>
              <a:latin typeface="Times New Roman" panose="02020603050405020304" pitchFamily="18" charset="0"/>
              <a:cs typeface="Times New Roman" panose="02020603050405020304" pitchFamily="18" charset="0"/>
            </a:endParaRPr>
          </a:p>
        </p:txBody>
      </p:sp>
      <p:pic>
        <p:nvPicPr>
          <p:cNvPr id="13314" name="Picture 2" descr="ÐÐ±ÑÐ°Ð·ÐµÑ Ð¸ÑÐºÐ¾Ð²Ð¾Ð³Ð¾ Ð·Ð°ÑÐ²Ð»Ðµ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637" y="1319242"/>
            <a:ext cx="3622883" cy="504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2111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762000" y="1503384"/>
            <a:ext cx="10591800" cy="2862322"/>
          </a:xfrm>
          <a:prstGeom prst="rect">
            <a:avLst/>
          </a:prstGeom>
        </p:spPr>
        <p:txBody>
          <a:bodyPr wrap="square">
            <a:spAutoFit/>
          </a:bodyPr>
          <a:lstStyle/>
          <a:p>
            <a:pPr algn="ctr" fontAlgn="base"/>
            <a:r>
              <a:rPr lang="ru-RU" b="1" dirty="0">
                <a:latin typeface="Times New Roman" panose="02020603050405020304" pitchFamily="18" charset="0"/>
                <a:cs typeface="Times New Roman" panose="02020603050405020304" pitchFamily="18" charset="0"/>
              </a:rPr>
              <a:t>Пример из судебной практики: договор купли-продажи признали </a:t>
            </a:r>
            <a:r>
              <a:rPr lang="ru-RU" b="1" dirty="0" smtClean="0">
                <a:latin typeface="Times New Roman" panose="02020603050405020304" pitchFamily="18" charset="0"/>
                <a:cs typeface="Times New Roman" panose="02020603050405020304" pitchFamily="18" charset="0"/>
              </a:rPr>
              <a:t>недействительным</a:t>
            </a:r>
          </a:p>
          <a:p>
            <a:pPr algn="ctr" fontAlgn="base"/>
            <a:endParaRPr lang="ru-RU" b="1" dirty="0">
              <a:latin typeface="Times New Roman" panose="02020603050405020304" pitchFamily="18" charset="0"/>
              <a:cs typeface="Times New Roman" panose="02020603050405020304" pitchFamily="18" charset="0"/>
            </a:endParaRPr>
          </a:p>
          <a:p>
            <a:pPr algn="just" fontAlgn="base"/>
            <a:r>
              <a:rPr lang="ru-RU" dirty="0" smtClean="0">
                <a:latin typeface="Times New Roman" panose="02020603050405020304" pitchFamily="18" charset="0"/>
                <a:cs typeface="Times New Roman" panose="02020603050405020304" pitchFamily="18" charset="0"/>
              </a:rPr>
              <a:t>	Гражданин </a:t>
            </a:r>
            <a:r>
              <a:rPr lang="ru-RU" dirty="0" err="1">
                <a:latin typeface="Times New Roman" panose="02020603050405020304" pitchFamily="18" charset="0"/>
                <a:cs typeface="Times New Roman" panose="02020603050405020304" pitchFamily="18" charset="0"/>
              </a:rPr>
              <a:t>Кайгородцев</a:t>
            </a:r>
            <a:r>
              <a:rPr lang="ru-RU" dirty="0">
                <a:latin typeface="Times New Roman" panose="02020603050405020304" pitchFamily="18" charset="0"/>
                <a:cs typeface="Times New Roman" panose="02020603050405020304" pitchFamily="18" charset="0"/>
              </a:rPr>
              <a:t> А. Н. обратился в суд с просьбой признать договор купли-продажи, заключённый между ним и его невесткой, </a:t>
            </a:r>
            <a:r>
              <a:rPr lang="ru-RU" dirty="0" err="1">
                <a:latin typeface="Times New Roman" panose="02020603050405020304" pitchFamily="18" charset="0"/>
                <a:cs typeface="Times New Roman" panose="02020603050405020304" pitchFamily="18" charset="0"/>
              </a:rPr>
              <a:t>Кайгородцевой</a:t>
            </a:r>
            <a:r>
              <a:rPr lang="ru-RU" dirty="0">
                <a:latin typeface="Times New Roman" panose="02020603050405020304" pitchFamily="18" charset="0"/>
                <a:cs typeface="Times New Roman" panose="02020603050405020304" pitchFamily="18" charset="0"/>
              </a:rPr>
              <a:t> И. Г., недействительным. Объектом договора являлась квартира </a:t>
            </a:r>
            <a:r>
              <a:rPr lang="ru-RU" dirty="0" err="1">
                <a:latin typeface="Times New Roman" panose="02020603050405020304" pitchFamily="18" charset="0"/>
                <a:cs typeface="Times New Roman" panose="02020603050405020304" pitchFamily="18" charset="0"/>
              </a:rPr>
              <a:t>Кайгородцева</a:t>
            </a:r>
            <a:r>
              <a:rPr lang="ru-RU" dirty="0">
                <a:latin typeface="Times New Roman" panose="02020603050405020304" pitchFamily="18" charset="0"/>
                <a:cs typeface="Times New Roman" panose="02020603050405020304" pitchFamily="18" charset="0"/>
              </a:rPr>
              <a:t> И. В</a:t>
            </a:r>
            <a:r>
              <a:rPr lang="ru-RU" dirty="0" smtClean="0">
                <a:latin typeface="Times New Roman" panose="02020603050405020304" pitchFamily="18" charset="0"/>
                <a:cs typeface="Times New Roman" panose="02020603050405020304" pitchFamily="18" charset="0"/>
              </a:rPr>
              <a:t>.</a:t>
            </a:r>
          </a:p>
          <a:p>
            <a:pPr algn="just" fontAlgn="base"/>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защиту своей позиции истец объяснил, что его невестка хотела получить материнский капитал и с этой целью предложила ему заключить фиктивный договор. После </a:t>
            </a:r>
            <a:r>
              <a:rPr lang="ru-RU" dirty="0" err="1">
                <a:latin typeface="Times New Roman" panose="02020603050405020304" pitchFamily="18" charset="0"/>
                <a:cs typeface="Times New Roman" panose="02020603050405020304" pitchFamily="18" charset="0"/>
              </a:rPr>
              <a:t>обналичивания</a:t>
            </a:r>
            <a:r>
              <a:rPr lang="ru-RU" dirty="0">
                <a:latin typeface="Times New Roman" panose="02020603050405020304" pitchFamily="18" charset="0"/>
                <a:cs typeface="Times New Roman" panose="02020603050405020304" pitchFamily="18" charset="0"/>
              </a:rPr>
              <a:t> денежных средств </a:t>
            </a:r>
            <a:r>
              <a:rPr lang="ru-RU" dirty="0" err="1">
                <a:latin typeface="Times New Roman" panose="02020603050405020304" pitchFamily="18" charset="0"/>
                <a:cs typeface="Times New Roman" panose="02020603050405020304" pitchFamily="18" charset="0"/>
              </a:rPr>
              <a:t>Кайгородцева</a:t>
            </a:r>
            <a:r>
              <a:rPr lang="ru-RU" dirty="0">
                <a:latin typeface="Times New Roman" panose="02020603050405020304" pitchFamily="18" charset="0"/>
                <a:cs typeface="Times New Roman" panose="02020603050405020304" pitchFamily="18" charset="0"/>
              </a:rPr>
              <a:t> И. Г. обещала вернуть права на квартиру обратно свёкру. Желая помочь молодой семье, </a:t>
            </a:r>
            <a:r>
              <a:rPr lang="ru-RU" dirty="0" err="1">
                <a:latin typeface="Times New Roman" panose="02020603050405020304" pitchFamily="18" charset="0"/>
                <a:cs typeface="Times New Roman" panose="02020603050405020304" pitchFamily="18" charset="0"/>
              </a:rPr>
              <a:t>Кайгородцев</a:t>
            </a:r>
            <a:r>
              <a:rPr lang="ru-RU" dirty="0">
                <a:latin typeface="Times New Roman" panose="02020603050405020304" pitchFamily="18" charset="0"/>
                <a:cs typeface="Times New Roman" panose="02020603050405020304" pitchFamily="18" charset="0"/>
              </a:rPr>
              <a:t> А. Н. согласился с предложением, и сделка была проведена. Однако, получив желаемое, ответчица не спешила расставаться с правами на якобы приобретённое жилье.</a:t>
            </a:r>
            <a:endParaRPr lang="ru-RU"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21299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688575"/>
            <a:ext cx="6096000" cy="369332"/>
          </a:xfrm>
          <a:prstGeom prst="rect">
            <a:avLst/>
          </a:prstGeom>
        </p:spPr>
        <p:txBody>
          <a:bodyPr>
            <a:spAutoFit/>
          </a:bodyPr>
          <a:lstStyle/>
          <a:p>
            <a:endParaRPr lang="ru-RU" dirty="0"/>
          </a:p>
        </p:txBody>
      </p:sp>
      <p:sp>
        <p:nvSpPr>
          <p:cNvPr id="4" name="Прямоугольник 3"/>
          <p:cNvSpPr/>
          <p:nvPr/>
        </p:nvSpPr>
        <p:spPr>
          <a:xfrm>
            <a:off x="952500" y="1439882"/>
            <a:ext cx="10553700" cy="2308324"/>
          </a:xfrm>
          <a:prstGeom prst="rect">
            <a:avLst/>
          </a:prstGeom>
        </p:spPr>
        <p:txBody>
          <a:bodyPr wrap="square">
            <a:spAutoFit/>
          </a:bodyPr>
          <a:lstStyle/>
          <a:p>
            <a:pPr algn="just" fontAlgn="base"/>
            <a:r>
              <a:rPr lang="ru-RU" dirty="0" smtClean="0">
                <a:latin typeface="Times New Roman" panose="02020603050405020304" pitchFamily="18" charset="0"/>
                <a:cs typeface="Times New Roman" panose="02020603050405020304" pitchFamily="18" charset="0"/>
              </a:rPr>
              <a:t>	Суд </a:t>
            </a:r>
            <a:r>
              <a:rPr lang="ru-RU" dirty="0">
                <a:latin typeface="Times New Roman" panose="02020603050405020304" pitchFamily="18" charset="0"/>
                <a:cs typeface="Times New Roman" panose="02020603050405020304" pitchFamily="18" charset="0"/>
              </a:rPr>
              <a:t>поддержал </a:t>
            </a:r>
            <a:r>
              <a:rPr lang="ru-RU" dirty="0" err="1">
                <a:latin typeface="Times New Roman" panose="02020603050405020304" pitchFamily="18" charset="0"/>
                <a:cs typeface="Times New Roman" panose="02020603050405020304" pitchFamily="18" charset="0"/>
              </a:rPr>
              <a:t>Кайгородцева</a:t>
            </a:r>
            <a:r>
              <a:rPr lang="ru-RU" dirty="0">
                <a:latin typeface="Times New Roman" panose="02020603050405020304" pitchFamily="18" charset="0"/>
                <a:cs typeface="Times New Roman" panose="02020603050405020304" pitchFamily="18" charset="0"/>
              </a:rPr>
              <a:t>, причём в качестве доказательств были приняты те обстоятельства, что в течение двух лет, прошедших с момента заключения соглашения, истец не получал от невестки указанной в договоре оплаты, а ответчица не пользовалась своими правами на квартиру: не вселялась в неё и не брала на себя никаких расходов, связанных с эксплуатацией.</a:t>
            </a:r>
          </a:p>
          <a:p>
            <a:pPr algn="just" fontAlgn="base"/>
            <a:r>
              <a:rPr lang="ru-RU" dirty="0" smtClean="0">
                <a:latin typeface="Times New Roman" panose="02020603050405020304" pitchFamily="18" charset="0"/>
                <a:cs typeface="Times New Roman" panose="02020603050405020304" pitchFamily="18" charset="0"/>
              </a:rPr>
              <a:t>	Как </a:t>
            </a:r>
            <a:r>
              <a:rPr lang="ru-RU" dirty="0">
                <a:latin typeface="Times New Roman" panose="02020603050405020304" pitchFamily="18" charset="0"/>
                <a:cs typeface="Times New Roman" panose="02020603050405020304" pitchFamily="18" charset="0"/>
              </a:rPr>
              <a:t>мы видим, доказательства истца были только косвенными, тем не менее их оказалось достаточно, чтобы сделка была признана судом мнимой и аннулирована. Причём несостоявшейся покупательнице пришлось вернуть в Пенсионный Фонд сумму, равную незаконно полученному семейному капиталу.</a:t>
            </a:r>
            <a:endParaRPr lang="ru-RU"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67925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5676900" cy="1460500"/>
          </a:xfrm>
        </p:spPr>
        <p:txBody>
          <a:bodyPr/>
          <a:lstStyle/>
          <a:p>
            <a:r>
              <a:rPr lang="ru-RU" dirty="0" smtClean="0"/>
              <a:t>Внедрение </a:t>
            </a:r>
            <a:r>
              <a:rPr lang="ru-RU" dirty="0"/>
              <a:t>процесса автоматизации договорной работы в компании</a:t>
            </a:r>
          </a:p>
        </p:txBody>
      </p:sp>
      <p:sp>
        <p:nvSpPr>
          <p:cNvPr id="3" name="Объект 2"/>
          <p:cNvSpPr>
            <a:spLocks noGrp="1"/>
          </p:cNvSpPr>
          <p:nvPr>
            <p:ph idx="1"/>
          </p:nvPr>
        </p:nvSpPr>
        <p:spPr/>
        <p:txBody>
          <a:bodyPr>
            <a:normAutofit lnSpcReduction="10000"/>
          </a:bodyPr>
          <a:lstStyle/>
          <a:p>
            <a:pPr fontAlgn="base"/>
            <a:r>
              <a:rPr lang="ru-RU" b="1" dirty="0"/>
              <a:t>Контроль выполнения договорных обязательств</a:t>
            </a:r>
          </a:p>
          <a:p>
            <a:pPr fontAlgn="base"/>
            <a:r>
              <a:rPr lang="ru-RU" dirty="0"/>
              <a:t>После окончательного утверждения договора в карточке документа должны фиксироваться сроки его действия и этапы исполнения, занятость исполнителей, наличие актов приема-сдачи работ. На основании этих данных будет проводиться мониторинг заключенных договоров.</a:t>
            </a:r>
          </a:p>
          <a:p>
            <a:pPr fontAlgn="base"/>
            <a:r>
              <a:rPr lang="ru-RU" dirty="0"/>
              <a:t>Для того чтобы сэкономить время на контроль договоров, система должна позволять формировать сводную отчетность по всем контрактам, находящимся в работе. Как правило, стандартный пакет отчетности включает календарь пользователя, список текущих сделок и перечень событий. Календарь пользователя содержит данные обо всех текущих договорах и этапах их согласования. </a:t>
            </a:r>
            <a:br>
              <a:rPr lang="ru-RU" dirty="0"/>
            </a:br>
            <a:endParaRPr lang="ru-RU" dirty="0"/>
          </a:p>
        </p:txBody>
      </p:sp>
    </p:spTree>
    <p:extLst>
      <p:ext uri="{BB962C8B-B14F-4D97-AF65-F5344CB8AC3E}">
        <p14:creationId xmlns:p14="http://schemas.microsoft.com/office/powerpoint/2010/main" val="80652369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Серые приемы и способы толкования </a:t>
            </a:r>
            <a:r>
              <a:rPr lang="ru-RU" sz="2400" dirty="0" smtClean="0">
                <a:solidFill>
                  <a:schemeClr val="accent1">
                    <a:lumMod val="75000"/>
                  </a:schemeClr>
                </a:solidFill>
              </a:rPr>
              <a:t>договора (смена предмета 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graphicFrame>
        <p:nvGraphicFramePr>
          <p:cNvPr id="5" name="Схема 4"/>
          <p:cNvGraphicFramePr/>
          <p:nvPr>
            <p:extLst/>
          </p:nvPr>
        </p:nvGraphicFramePr>
        <p:xfrm>
          <a:off x="1190238" y="1503909"/>
          <a:ext cx="9833362"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32509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smtClean="0">
                <a:solidFill>
                  <a:schemeClr val="accent1">
                    <a:lumMod val="75000"/>
                  </a:schemeClr>
                </a:solidFill>
              </a:rPr>
              <a:t>Злоупотребление </a:t>
            </a:r>
            <a:r>
              <a:rPr lang="ru-RU" sz="2400" dirty="0">
                <a:solidFill>
                  <a:schemeClr val="accent1">
                    <a:lumMod val="75000"/>
                  </a:schemeClr>
                </a:solidFill>
              </a:rPr>
              <a:t>принципом свободы договор</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65200" y="1506648"/>
            <a:ext cx="10109200" cy="1754326"/>
          </a:xfrm>
          <a:prstGeom prst="rect">
            <a:avLst/>
          </a:prstGeom>
        </p:spPr>
        <p:txBody>
          <a:bodyPr wrap="square">
            <a:spAutoFit/>
          </a:bodyPr>
          <a:lstStyle/>
          <a:p>
            <a:r>
              <a:rPr lang="ru-RU" dirty="0"/>
              <a:t>В </a:t>
            </a:r>
            <a:r>
              <a:rPr lang="ru-RU" dirty="0">
                <a:hlinkClick r:id="rId2"/>
              </a:rPr>
              <a:t>ст. 1 ГК РФ как в важнейшей норме гражданского законодательства заложены основные отраслевые принципы гражданского права: признание равенства участников регулируемых гражданским законодательством отношений, неприкосновенность собственности, свобода договора, недопустимость произвольного вмешательства в частные дела, необходимость беспрепятственного осуществления гражданских прав, обеспечение восстановления нарушенных прав, их судебной защиты.</a:t>
            </a:r>
          </a:p>
        </p:txBody>
      </p:sp>
      <p:pic>
        <p:nvPicPr>
          <p:cNvPr id="7" name="Picture 2" descr="https://urist-zichkova.ru/wp-content/uploads/2018/10/dogov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775" y="4043363"/>
            <a:ext cx="2992499" cy="2509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90345"/>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smtClean="0">
                <a:solidFill>
                  <a:schemeClr val="accent1">
                    <a:lumMod val="75000"/>
                  </a:schemeClr>
                </a:solidFill>
              </a:rPr>
              <a:t>Злоупотребление </a:t>
            </a:r>
            <a:r>
              <a:rPr lang="ru-RU" sz="2400" dirty="0">
                <a:solidFill>
                  <a:schemeClr val="accent1">
                    <a:lumMod val="75000"/>
                  </a:schemeClr>
                </a:solidFill>
              </a:rPr>
              <a:t>принципом свободы </a:t>
            </a:r>
            <a:r>
              <a:rPr lang="ru-RU" sz="2400" dirty="0" smtClean="0">
                <a:solidFill>
                  <a:schemeClr val="accent1">
                    <a:lumMod val="75000"/>
                  </a:schemeClr>
                </a:solidFill>
              </a:rPr>
              <a:t>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5" name="Прямоугольник 4"/>
          <p:cNvSpPr/>
          <p:nvPr/>
        </p:nvSpPr>
        <p:spPr>
          <a:xfrm>
            <a:off x="1104900" y="1503909"/>
            <a:ext cx="10350500" cy="2585323"/>
          </a:xfrm>
          <a:prstGeom prst="rect">
            <a:avLst/>
          </a:prstGeom>
        </p:spPr>
        <p:txBody>
          <a:bodyPr wrap="square">
            <a:spAutoFit/>
          </a:bodyPr>
          <a:lstStyle/>
          <a:p>
            <a:r>
              <a:rPr lang="ru-RU" dirty="0" smtClean="0"/>
              <a:t>при </a:t>
            </a:r>
            <a:r>
              <a:rPr lang="ru-RU" dirty="0"/>
              <a:t>признании судом высокого процента по договору займа одной из форм злоупотребления правом возникает конкуренция с принципом свободы договора, закрепленным в </a:t>
            </a:r>
            <a:r>
              <a:rPr lang="ru-RU" dirty="0">
                <a:hlinkClick r:id="rId2"/>
              </a:rPr>
              <a:t>ст. 421 ГК РФ.</a:t>
            </a:r>
          </a:p>
          <a:p>
            <a:r>
              <a:rPr lang="ru-RU" b="1" dirty="0"/>
              <a:t>Позиция 1.</a:t>
            </a:r>
            <a:r>
              <a:rPr lang="ru-RU" dirty="0"/>
              <a:t> Установление высокого процента за пользование заемными средствами является злоупотреблением правом, при котором суд может уменьшить размер процента.</a:t>
            </a:r>
          </a:p>
          <a:p>
            <a:r>
              <a:rPr lang="ru-RU" dirty="0">
                <a:hlinkClick r:id="rId3"/>
              </a:rPr>
              <a:t>Постановление ФАС Волго-Вятского округа от 26.09.2006 по делу N А43-3546/2006-4-74</a:t>
            </a:r>
          </a:p>
          <a:p>
            <a:r>
              <a:rPr lang="ru-RU" dirty="0"/>
              <a:t>Из </a:t>
            </a:r>
            <a:r>
              <a:rPr lang="ru-RU" dirty="0">
                <a:hlinkClick r:id="rId4"/>
              </a:rPr>
              <a:t>статьи 421 Гражданского кодекса Российской Федерации следует, что граждане и юридические лица свободны в заключении договора. Условия договора определяются по усмотрению сторон, кроме случаев, когда содержание соответствующего условия предписано законом или иными правовыми актами</a:t>
            </a:r>
            <a:r>
              <a:rPr lang="ru-RU" dirty="0" smtClean="0">
                <a:hlinkClick r:id="rId4"/>
              </a:rPr>
              <a:t>.</a:t>
            </a:r>
            <a:endParaRPr lang="ru-RU" dirty="0">
              <a:hlinkClick r:id="rId4"/>
            </a:endParaRPr>
          </a:p>
        </p:txBody>
      </p:sp>
    </p:spTree>
    <p:extLst>
      <p:ext uri="{BB962C8B-B14F-4D97-AF65-F5344CB8AC3E}">
        <p14:creationId xmlns:p14="http://schemas.microsoft.com/office/powerpoint/2010/main" val="52901104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smtClean="0">
                <a:solidFill>
                  <a:schemeClr val="accent1">
                    <a:lumMod val="75000"/>
                  </a:schemeClr>
                </a:solidFill>
              </a:rPr>
              <a:t>Злоупотребление </a:t>
            </a:r>
            <a:r>
              <a:rPr lang="ru-RU" sz="2400" dirty="0">
                <a:solidFill>
                  <a:schemeClr val="accent1">
                    <a:lumMod val="75000"/>
                  </a:schemeClr>
                </a:solidFill>
              </a:rPr>
              <a:t>принципом свободы </a:t>
            </a:r>
            <a:r>
              <a:rPr lang="ru-RU" sz="2400" dirty="0" smtClean="0">
                <a:solidFill>
                  <a:schemeClr val="accent1">
                    <a:lumMod val="75000"/>
                  </a:schemeClr>
                </a:solidFill>
              </a:rPr>
              <a:t>договора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5" name="Прямоугольник 4"/>
          <p:cNvSpPr/>
          <p:nvPr/>
        </p:nvSpPr>
        <p:spPr>
          <a:xfrm>
            <a:off x="1104900" y="1366452"/>
            <a:ext cx="9286875" cy="2308324"/>
          </a:xfrm>
          <a:prstGeom prst="rect">
            <a:avLst/>
          </a:prstGeom>
        </p:spPr>
        <p:txBody>
          <a:bodyPr wrap="square">
            <a:spAutoFit/>
          </a:bodyPr>
          <a:lstStyle/>
          <a:p>
            <a:r>
              <a:rPr lang="ru-RU" b="1" dirty="0" smtClean="0"/>
              <a:t>Позиция </a:t>
            </a:r>
            <a:r>
              <a:rPr lang="ru-RU" b="1" dirty="0"/>
              <a:t>2.</a:t>
            </a:r>
            <a:r>
              <a:rPr lang="ru-RU" dirty="0"/>
              <a:t> Установление высокого процента за пользование заемными средствами не является злоупотреблением правом.</a:t>
            </a:r>
          </a:p>
          <a:p>
            <a:r>
              <a:rPr lang="ru-RU" dirty="0">
                <a:hlinkClick r:id="rId2"/>
              </a:rPr>
              <a:t>Постановление ФАС Восточно-Сибирского округа от 28.01.2008 N А10-2382/07-Ф02-9946/07 по делу N А10-2382/07</a:t>
            </a:r>
          </a:p>
          <a:p>
            <a:r>
              <a:rPr lang="ru-RU" dirty="0"/>
              <a:t>Условия о размере процентов за отсрочку оплаты поставленной продукции установлены сторонами в договоре при обоюдном волеизъявлении, что подтверждается подписями поставщика и покупателя, следовательно, не может являться злоупотреблением правом со стороны ОАО "</a:t>
            </a:r>
            <a:r>
              <a:rPr lang="ru-RU" dirty="0" err="1"/>
              <a:t>Байкалфарм</a:t>
            </a:r>
            <a:r>
              <a:rPr lang="ru-RU" dirty="0"/>
              <a:t>"..."</a:t>
            </a:r>
          </a:p>
        </p:txBody>
      </p:sp>
    </p:spTree>
    <p:extLst>
      <p:ext uri="{BB962C8B-B14F-4D97-AF65-F5344CB8AC3E}">
        <p14:creationId xmlns:p14="http://schemas.microsoft.com/office/powerpoint/2010/main" val="112438272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злоупотребление доктриной защиты слабой стороны</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5" name="Прямоугольник 4"/>
          <p:cNvSpPr/>
          <p:nvPr/>
        </p:nvSpPr>
        <p:spPr>
          <a:xfrm>
            <a:off x="1398200" y="1688159"/>
            <a:ext cx="9286875" cy="2031325"/>
          </a:xfrm>
          <a:prstGeom prst="rect">
            <a:avLst/>
          </a:prstGeom>
        </p:spPr>
        <p:txBody>
          <a:bodyPr wrap="square">
            <a:spAutoFit/>
          </a:bodyPr>
          <a:lstStyle/>
          <a:p>
            <a:r>
              <a:rPr lang="ru-RU" dirty="0" smtClean="0"/>
              <a:t>Не </a:t>
            </a:r>
            <a:r>
              <a:rPr lang="ru-RU" dirty="0"/>
              <a:t>менее опасна для слабой стороны и сформулированная в </a:t>
            </a:r>
            <a:r>
              <a:rPr lang="ru-RU" dirty="0">
                <a:hlinkClick r:id="rId2"/>
              </a:rPr>
              <a:t>п. 8 Постановления о свободе договора доктрина злоупотребления договорным условием. Самоочевидно, что по спорам с участием потребителей стороной, осуществляющей защиту права, является в подавляющем числе случаев именно потребитель. Именно его вытекающее из договора право, если критикуемое здесь понимание свободы договора будет воспринято судами общей юрисдикции, станет допустимым оставить без защиты на основании </a:t>
            </a:r>
            <a:r>
              <a:rPr lang="ru-RU" dirty="0">
                <a:hlinkClick r:id="rId3"/>
              </a:rPr>
              <a:t>ст. 10 ГК.</a:t>
            </a:r>
          </a:p>
          <a:p>
            <a:endParaRPr lang="ru-RU" dirty="0"/>
          </a:p>
        </p:txBody>
      </p:sp>
    </p:spTree>
    <p:extLst>
      <p:ext uri="{BB962C8B-B14F-4D97-AF65-F5344CB8AC3E}">
        <p14:creationId xmlns:p14="http://schemas.microsoft.com/office/powerpoint/2010/main" val="1366632870"/>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проблемы использования договоров в процедурах контролируемого </a:t>
            </a:r>
            <a:r>
              <a:rPr lang="ru-RU" sz="2400" dirty="0" smtClean="0">
                <a:solidFill>
                  <a:schemeClr val="accent1">
                    <a:lumMod val="75000"/>
                  </a:schemeClr>
                </a:solidFill>
              </a:rPr>
              <a:t>банкротства (признаки нарушений)</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graphicFrame>
        <p:nvGraphicFramePr>
          <p:cNvPr id="4" name="Схема 3"/>
          <p:cNvGraphicFramePr/>
          <p:nvPr>
            <p:extLst/>
          </p:nvPr>
        </p:nvGraphicFramePr>
        <p:xfrm>
          <a:off x="1398200" y="1688159"/>
          <a:ext cx="9286875" cy="4083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19451"/>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проблемы использования договоров в процедурах контролируемого банкротства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graphicFrame>
        <p:nvGraphicFramePr>
          <p:cNvPr id="4" name="Схема 3"/>
          <p:cNvGraphicFramePr/>
          <p:nvPr>
            <p:extLst/>
          </p:nvPr>
        </p:nvGraphicFramePr>
        <p:xfrm>
          <a:off x="1398200" y="1688159"/>
          <a:ext cx="9286875" cy="4083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16611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ru-RU" sz="2800" dirty="0"/>
              <a:t> </a:t>
            </a:r>
            <a:r>
              <a:rPr lang="ru-RU" sz="2400" dirty="0"/>
              <a:t> </a:t>
            </a:r>
            <a:r>
              <a:rPr lang="ru-RU" sz="2400" dirty="0">
                <a:solidFill>
                  <a:schemeClr val="accent1">
                    <a:lumMod val="75000"/>
                  </a:schemeClr>
                </a:solidFill>
              </a:rPr>
              <a:t>проблемы использования договоров в процедурах контролируемого банкротства</a:t>
            </a:r>
            <a:endParaRPr kumimoji="0" lang="ru-RU" sz="2400" b="1"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pic>
        <p:nvPicPr>
          <p:cNvPr id="14338" name="Picture 2" descr="http://tv-bis.ru/wp-content/uploads/2018/06/obschaya-shema-protsessa-bankrotstva-yuridichesk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262" y="1319243"/>
            <a:ext cx="4835525" cy="515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8710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pic>
        <p:nvPicPr>
          <p:cNvPr id="12290" name="Picture 2" descr="https://cf.ppt-online.org/files/slide/s/s9zV7EuweDH4vPZYiFkXABomN1cSUWMdg0t62n/slid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550" y="1503909"/>
            <a:ext cx="5718175" cy="42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45099"/>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14400" y="1319243"/>
            <a:ext cx="10452100" cy="3139321"/>
          </a:xfrm>
          <a:prstGeom prst="rect">
            <a:avLst/>
          </a:prstGeom>
        </p:spPr>
        <p:txBody>
          <a:bodyPr wrap="square">
            <a:spAutoFit/>
          </a:bodyPr>
          <a:lstStyle/>
          <a:p>
            <a:r>
              <a:rPr lang="ru-RU" b="1" dirty="0"/>
              <a:t>статья 333. Уменьшение неустойки</a:t>
            </a:r>
            <a:r>
              <a:rPr lang="ru-RU" dirty="0"/>
              <a:t/>
            </a:r>
            <a:br>
              <a:rPr lang="ru-RU" dirty="0"/>
            </a:br>
            <a:r>
              <a:rPr lang="ru-RU" dirty="0"/>
              <a:t>(в ред. Федерального закона от 08.03.2015 N 42-ФЗ)</a:t>
            </a:r>
            <a:br>
              <a:rPr lang="ru-RU" dirty="0"/>
            </a:br>
            <a:r>
              <a:rPr lang="ru-RU" dirty="0"/>
              <a:t/>
            </a:r>
            <a:br>
              <a:rPr lang="ru-RU" dirty="0"/>
            </a:br>
            <a:r>
              <a:rPr lang="ru-RU" dirty="0"/>
              <a:t>1. Если подлежащая уплате неустойка явно несоразмерна последствиям нарушения обязательства, суд вправе уменьшить неустойку. Если обязательство нарушено лицом, осуществляющим предпринимательскую деятельность, суд вправе уменьшить неустойку при условии заявления должника о таком уменьшении.</a:t>
            </a:r>
            <a:br>
              <a:rPr lang="ru-RU" dirty="0"/>
            </a:br>
            <a:r>
              <a:rPr lang="ru-RU" dirty="0"/>
              <a:t>2. Уменьшение неустойки, определенной договором и подлежащей уплате лицом, осуществляющим предпринимательскую деятельность, допускается в исключительных случаях, если будет доказано, что взыскание неустойки в предусмотренном договором размере может привести к получению кредитором необоснованной выгоды.</a:t>
            </a:r>
          </a:p>
        </p:txBody>
      </p:sp>
    </p:spTree>
    <p:extLst>
      <p:ext uri="{BB962C8B-B14F-4D97-AF65-F5344CB8AC3E}">
        <p14:creationId xmlns:p14="http://schemas.microsoft.com/office/powerpoint/2010/main" val="66764073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5600700" cy="1362075"/>
          </a:xfrm>
        </p:spPr>
        <p:txBody>
          <a:bodyPr/>
          <a:lstStyle/>
          <a:p>
            <a:r>
              <a:rPr lang="ru-RU" dirty="0" smtClean="0"/>
              <a:t>Внедрение </a:t>
            </a:r>
            <a:r>
              <a:rPr lang="ru-RU" dirty="0"/>
              <a:t>процесса автоматизации договорной работы в компании</a:t>
            </a:r>
          </a:p>
        </p:txBody>
      </p:sp>
      <p:sp>
        <p:nvSpPr>
          <p:cNvPr id="3" name="Объект 2"/>
          <p:cNvSpPr>
            <a:spLocks noGrp="1"/>
          </p:cNvSpPr>
          <p:nvPr>
            <p:ph idx="1"/>
          </p:nvPr>
        </p:nvSpPr>
        <p:spPr/>
        <p:txBody>
          <a:bodyPr>
            <a:normAutofit/>
          </a:bodyPr>
          <a:lstStyle/>
          <a:p>
            <a:pPr fontAlgn="base"/>
            <a:r>
              <a:rPr lang="ru-RU" dirty="0"/>
              <a:t>Необходимо также жестко контролировать сроки действия договора. Зачастую многие контракты продлеваются автоматически по умолчанию, при этом в связи с изменением рыночной конъюнктуры условия могут быть далеко не самыми выгодными для компании. А может возникнуть и прямо противоположная ситуация, когда компания будет заинтересована в продлении договора. Поэтому следует обратить внимание на то, обеспечивает ли информационная система возможность продления сроков действия договора.</a:t>
            </a:r>
            <a:br>
              <a:rPr lang="ru-RU" dirty="0"/>
            </a:br>
            <a:endParaRPr lang="ru-RU" dirty="0"/>
          </a:p>
        </p:txBody>
      </p:sp>
    </p:spTree>
    <p:extLst>
      <p:ext uri="{BB962C8B-B14F-4D97-AF65-F5344CB8AC3E}">
        <p14:creationId xmlns:p14="http://schemas.microsoft.com/office/powerpoint/2010/main" val="1443615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5" name="Прямоугольник 4"/>
          <p:cNvSpPr/>
          <p:nvPr/>
        </p:nvSpPr>
        <p:spPr>
          <a:xfrm>
            <a:off x="870206" y="1503908"/>
            <a:ext cx="10394694" cy="2031325"/>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Исходя из новой редакции </a:t>
            </a:r>
            <a:r>
              <a:rPr lang="ru-RU" u="sng" dirty="0">
                <a:solidFill>
                  <a:srgbClr val="7B4297"/>
                </a:solidFill>
                <a:latin typeface="Times New Roman" panose="02020603050405020304" pitchFamily="18" charset="0"/>
                <a:cs typeface="Times New Roman" panose="02020603050405020304" pitchFamily="18" charset="0"/>
                <a:hlinkClick r:id="rId2"/>
              </a:rPr>
              <a:t>ст. 333 ГК РФ</a:t>
            </a:r>
            <a:r>
              <a:rPr lang="ru-RU" dirty="0">
                <a:solidFill>
                  <a:srgbClr val="000000"/>
                </a:solidFill>
                <a:latin typeface="Times New Roman" panose="02020603050405020304" pitchFamily="18" charset="0"/>
                <a:cs typeface="Times New Roman" panose="02020603050405020304" pitchFamily="18" charset="0"/>
              </a:rPr>
              <a:t>, если доказана необоснованная выгода кредитора, суд вправе снизить договорную неустойку.</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То есть, весьма положительное изменение, поскольку должнику необходимо доказывать необоснованную выгоду кредитора только при снижении договорной неустойки, а также ограничен круг субъектов, данное правило касается только лиц, осуществляющих предпринимательскую деятельность. </a:t>
            </a:r>
            <a:endParaRPr lang="ru-RU" dirty="0">
              <a:latin typeface="Times New Roman" panose="02020603050405020304" pitchFamily="18" charset="0"/>
              <a:cs typeface="Times New Roman" panose="02020603050405020304" pitchFamily="18" charset="0"/>
            </a:endParaRPr>
          </a:p>
        </p:txBody>
      </p:sp>
      <p:pic>
        <p:nvPicPr>
          <p:cNvPr id="54274" name="Picture 2" descr="https://prosobstvennost.ru/wp-content/uploads/2017/01/1e625ace162f0ad8802eed41b92588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3535232"/>
            <a:ext cx="5139497" cy="2890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8155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850900" y="1509049"/>
            <a:ext cx="10706100" cy="1477328"/>
          </a:xfrm>
          <a:prstGeom prst="rect">
            <a:avLst/>
          </a:prstGeom>
        </p:spPr>
        <p:txBody>
          <a:bodyPr wrap="square">
            <a:spAutoFit/>
          </a:bodyPr>
          <a:lstStyle/>
          <a:p>
            <a:r>
              <a:rPr lang="ru-RU" dirty="0" smtClean="0">
                <a:solidFill>
                  <a:srgbClr val="000000"/>
                </a:solidFill>
              </a:rPr>
              <a:t>	Из </a:t>
            </a:r>
            <a:r>
              <a:rPr lang="ru-RU" dirty="0">
                <a:solidFill>
                  <a:srgbClr val="000000"/>
                </a:solidFill>
              </a:rPr>
              <a:t>пункта 73 Постановления Пленума ВС № 7 можно сделать вывод, что необоснованная выгода является одним из видов несоразмерности. При этом необоснованность должна оцениваться, применительно к размеру убытков. Бремя доказывания несоразмерности неустойки и необоснованности выгоды кредитора возлагается на ответчика, но, к сожалению, судьи забыли упомянуть каким образом доказывается необоснованная выгода, какие возражения относительного этого могут быть представлены.</a:t>
            </a:r>
            <a:endParaRPr lang="ru-RU" dirty="0"/>
          </a:p>
        </p:txBody>
      </p:sp>
      <p:pic>
        <p:nvPicPr>
          <p:cNvPr id="7" name="Picture 2" descr="https://prosobstvennost.ru/wp-content/uploads/2017/01/1e625ace162f0ad8802eed41b92588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3535232"/>
            <a:ext cx="5139497" cy="2890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35049"/>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65200" y="1338789"/>
            <a:ext cx="10274300" cy="3139321"/>
          </a:xfrm>
          <a:prstGeom prst="rect">
            <a:avLst/>
          </a:prstGeom>
        </p:spPr>
        <p:txBody>
          <a:bodyPr wrap="square">
            <a:spAutoFit/>
          </a:bodyPr>
          <a:lstStyle/>
          <a:p>
            <a:r>
              <a:rPr lang="ru-RU" dirty="0" smtClean="0">
                <a:solidFill>
                  <a:srgbClr val="000000"/>
                </a:solidFill>
              </a:rPr>
              <a:t>	Рассматривая </a:t>
            </a:r>
            <a:r>
              <a:rPr lang="ru-RU" dirty="0">
                <a:solidFill>
                  <a:srgbClr val="000000"/>
                </a:solidFill>
              </a:rPr>
              <a:t>дела по новым правилам, суды по-прежнему, при рассмотрении вопроса о снижении договорной неустойки, устанавливают баланс между применяемой ответственностью и оценкой действительного размера ущерба</a:t>
            </a:r>
            <a:r>
              <a:rPr lang="ru-RU" dirty="0" smtClean="0">
                <a:solidFill>
                  <a:srgbClr val="000000"/>
                </a:solidFill>
              </a:rPr>
              <a:t>.</a:t>
            </a:r>
            <a:r>
              <a:rPr lang="ru-RU" dirty="0"/>
              <a:t/>
            </a:r>
            <a:br>
              <a:rPr lang="ru-RU" dirty="0"/>
            </a:br>
            <a:r>
              <a:rPr lang="ru-RU" dirty="0">
                <a:solidFill>
                  <a:srgbClr val="000000"/>
                </a:solidFill>
              </a:rPr>
              <a:t>Также при рассмотрении вопроса о снижении неустойки, судами принимаются во внимание умышленные действия кредитора, которые поспособствовали увеличению суммы неустойки. </a:t>
            </a:r>
            <a:r>
              <a:rPr lang="ru-RU" dirty="0"/>
              <a:t/>
            </a:r>
            <a:br>
              <a:rPr lang="ru-RU" dirty="0"/>
            </a:br>
            <a:r>
              <a:rPr lang="ru-RU" dirty="0" smtClean="0"/>
              <a:t>	</a:t>
            </a:r>
            <a:r>
              <a:rPr lang="ru-RU" dirty="0" smtClean="0">
                <a:solidFill>
                  <a:srgbClr val="000000"/>
                </a:solidFill>
              </a:rPr>
              <a:t>В </a:t>
            </a:r>
            <a:r>
              <a:rPr lang="ru-RU" dirty="0">
                <a:solidFill>
                  <a:srgbClr val="000000"/>
                </a:solidFill>
              </a:rPr>
              <a:t>пример можно привести ситуацию, когда сторона договора, например, заказчик затягивает реализацию права на отказ от договора при нарушении срока выполнения работ и права на обращения в суд, что неминуемо ведет к увеличению периода неустойки. В подобной ситуации суды приходят к однозначному выводу о необходимости снижения суммы неустойки. </a:t>
            </a:r>
            <a:r>
              <a:rPr lang="ru-RU" dirty="0"/>
              <a:t/>
            </a:r>
            <a:br>
              <a:rPr lang="ru-RU" dirty="0"/>
            </a:br>
            <a:r>
              <a:rPr lang="ru-RU" dirty="0" smtClean="0"/>
              <a:t>	</a:t>
            </a:r>
            <a:r>
              <a:rPr lang="ru-RU" i="1" dirty="0" smtClean="0">
                <a:solidFill>
                  <a:srgbClr val="000000"/>
                </a:solidFill>
              </a:rPr>
              <a:t>Таким </a:t>
            </a:r>
            <a:r>
              <a:rPr lang="ru-RU" i="1" dirty="0">
                <a:solidFill>
                  <a:srgbClr val="000000"/>
                </a:solidFill>
              </a:rPr>
              <a:t>образом, можно сделать вывод о том, что суды снижают неустойку исходя из баланса интересов сторон, а не необоснованной выгоды кредитора. </a:t>
            </a:r>
            <a:endParaRPr lang="ru-RU" dirty="0"/>
          </a:p>
        </p:txBody>
      </p:sp>
    </p:spTree>
    <p:extLst>
      <p:ext uri="{BB962C8B-B14F-4D97-AF65-F5344CB8AC3E}">
        <p14:creationId xmlns:p14="http://schemas.microsoft.com/office/powerpoint/2010/main" val="3636983875"/>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812800" y="1503909"/>
            <a:ext cx="10426699" cy="2862322"/>
          </a:xfrm>
          <a:prstGeom prst="rect">
            <a:avLst/>
          </a:prstGeom>
        </p:spPr>
        <p:txBody>
          <a:bodyPr wrap="square">
            <a:spAutoFit/>
          </a:bodyPr>
          <a:lstStyle/>
          <a:p>
            <a:r>
              <a:rPr lang="ru-RU" b="1" i="1" dirty="0"/>
              <a:t>Отсутствие у должника  возражений по размеру неустойки на момент заключения договора не влияет на вывод суда о её несоразмерности последствиям нарушения обязательства.</a:t>
            </a:r>
            <a:br>
              <a:rPr lang="ru-RU" b="1" i="1" dirty="0"/>
            </a:br>
            <a:r>
              <a:rPr lang="ru-RU" b="1" i="1" dirty="0"/>
              <a:t/>
            </a:r>
            <a:br>
              <a:rPr lang="ru-RU" b="1" i="1" dirty="0"/>
            </a:br>
            <a:r>
              <a:rPr lang="ru-RU" b="1" i="1" dirty="0" smtClean="0"/>
              <a:t>	</a:t>
            </a:r>
            <a:r>
              <a:rPr lang="ru-RU" dirty="0" smtClean="0"/>
              <a:t>Встречались </a:t>
            </a:r>
            <a:r>
              <a:rPr lang="ru-RU" dirty="0"/>
              <a:t>достаточно аргументированные решения, где суд отказывает в снижении неустойки, в связи с наличием свободного волеизъявления сторон на включение в договор именно такого условия об ответственности. </a:t>
            </a:r>
            <a:br>
              <a:rPr lang="ru-RU" dirty="0"/>
            </a:br>
            <a:r>
              <a:rPr lang="ru-RU" dirty="0" smtClean="0"/>
              <a:t>	Но </a:t>
            </a:r>
            <a:r>
              <a:rPr lang="ru-RU" dirty="0"/>
              <a:t>чаще суды указывают, что отсутствие у ответчика возражений по размеру неустойки на момент заключения договора не влияет на вывод суда о несоразмерности</a:t>
            </a:r>
            <a:r>
              <a:rPr lang="ru-RU" dirty="0" smtClean="0"/>
              <a:t>.</a:t>
            </a:r>
            <a:r>
              <a:rPr lang="ru-RU" dirty="0"/>
              <a:t/>
            </a:r>
            <a:br>
              <a:rPr lang="ru-RU" dirty="0"/>
            </a:br>
            <a:r>
              <a:rPr lang="ru-RU" dirty="0" smtClean="0"/>
              <a:t>	Верховный </a:t>
            </a:r>
            <a:r>
              <a:rPr lang="ru-RU" dirty="0"/>
              <a:t>суд также указывал, что неустойка должна быть снижена, если ответчик, подписывая договор, не мог влиять на условия ответственности, в силу публичности договора. </a:t>
            </a:r>
          </a:p>
        </p:txBody>
      </p:sp>
    </p:spTree>
    <p:extLst>
      <p:ext uri="{BB962C8B-B14F-4D97-AF65-F5344CB8AC3E}">
        <p14:creationId xmlns:p14="http://schemas.microsoft.com/office/powerpoint/2010/main" val="718252279"/>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800100" y="1319243"/>
            <a:ext cx="10591800" cy="3139321"/>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Итак</a:t>
            </a:r>
            <a:r>
              <a:rPr lang="ru-RU" dirty="0">
                <a:latin typeface="Times New Roman" panose="02020603050405020304" pitchFamily="18" charset="0"/>
                <a:cs typeface="Times New Roman" panose="02020603050405020304" pitchFamily="18" charset="0"/>
              </a:rPr>
              <a:t>, суды, при рассмотрении данного вопроса, руководствовались следующими критериями: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недоказанность убытков кредитора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договор устанавливает высокий размер договорной неустойки</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непродолжительный период нарушения обязательства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установленный в договоре процент превышает действующие в спорный период ставки по кредитам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При </a:t>
            </a:r>
            <a:r>
              <a:rPr lang="ru-RU" dirty="0">
                <a:latin typeface="Times New Roman" panose="02020603050405020304" pitchFamily="18" charset="0"/>
                <a:cs typeface="Times New Roman" panose="02020603050405020304" pitchFamily="18" charset="0"/>
              </a:rPr>
              <a:t>этом в силу неопределенности в понимании необоснованной выгоды, суды не упоминают о доказанности ответчиком получения кредитором необоснованной выгоды, а чаще ссылаются на п. 2 </a:t>
            </a:r>
            <a:r>
              <a:rPr lang="ru-RU" u="sng" dirty="0">
                <a:latin typeface="Times New Roman" panose="02020603050405020304" pitchFamily="18" charset="0"/>
                <a:cs typeface="Times New Roman" panose="02020603050405020304" pitchFamily="18" charset="0"/>
                <a:hlinkClick r:id="rId2"/>
              </a:rPr>
              <a:t>ст. 333 ГК </a:t>
            </a:r>
            <a:r>
              <a:rPr lang="ru-RU" u="sng" dirty="0" smtClean="0">
                <a:latin typeface="Times New Roman" panose="02020603050405020304" pitchFamily="18" charset="0"/>
                <a:cs typeface="Times New Roman" panose="02020603050405020304" pitchFamily="18" charset="0"/>
                <a:hlinkClick r:id="rId2"/>
              </a:rPr>
              <a:t>РФ</a:t>
            </a:r>
            <a:r>
              <a:rPr lang="ru-RU" u="sng" dirty="0">
                <a:latin typeface="Times New Roman" panose="02020603050405020304" pitchFamily="18" charset="0"/>
                <a:cs typeface="Times New Roman" panose="02020603050405020304" pitchFamily="18" charset="0"/>
              </a:rPr>
              <a:t> или просто применяют один из вышеперечисленных критериев.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160489"/>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1295400" y="1397675"/>
            <a:ext cx="10109200" cy="1200329"/>
          </a:xfrm>
          <a:prstGeom prst="rect">
            <a:avLst/>
          </a:prstGeom>
        </p:spPr>
        <p:txBody>
          <a:bodyPr wrap="square">
            <a:spAutoFit/>
          </a:bodyPr>
          <a:lstStyle/>
          <a:p>
            <a:r>
              <a:rPr lang="ru-RU" dirty="0" smtClean="0">
                <a:solidFill>
                  <a:srgbClr val="000000"/>
                </a:solidFill>
              </a:rPr>
              <a:t>	Уменьшение </a:t>
            </a:r>
            <a:r>
              <a:rPr lang="ru-RU" dirty="0">
                <a:solidFill>
                  <a:srgbClr val="000000"/>
                </a:solidFill>
              </a:rPr>
              <a:t>неустойки, определенной договором и подлежащей уплате лицом, осуществляющим предпринимательскую деятельность, допускается в исключительных случаях, если будет доказано, что взыскание неустойки в предусмотренном договором размере может привести к получению кредитором необоснованной выгоды.</a:t>
            </a:r>
            <a:endParaRPr lang="ru-RU" dirty="0"/>
          </a:p>
        </p:txBody>
      </p:sp>
      <p:pic>
        <p:nvPicPr>
          <p:cNvPr id="7" name="Picture 2" descr="https://prosobstvennost.ru/wp-content/uploads/2017/01/1e625ace162f0ad8802eed41b92588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3535232"/>
            <a:ext cx="5139497" cy="2890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38310"/>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52500" y="1327253"/>
            <a:ext cx="10553700" cy="2862322"/>
          </a:xfrm>
          <a:prstGeom prst="rect">
            <a:avLst/>
          </a:prstGeom>
        </p:spPr>
        <p:txBody>
          <a:bodyPr wrap="square">
            <a:spAutoFit/>
          </a:bodyPr>
          <a:lstStyle/>
          <a:p>
            <a:r>
              <a:rPr lang="ru-RU" b="1" dirty="0"/>
              <a:t>п. 2 Постановления Пленума Высшего Арбитражного Суда Российской Федерации от 22.12.2011 № 81 «О некоторых вопросах применения статьи 333 Гражданского кодекса Российской Федерации</a:t>
            </a:r>
            <a:r>
              <a:rPr lang="ru-RU" b="1" dirty="0" smtClean="0"/>
              <a:t>»</a:t>
            </a:r>
          </a:p>
          <a:p>
            <a:r>
              <a:rPr lang="ru-RU" dirty="0"/>
              <a:t/>
            </a:r>
            <a:br>
              <a:rPr lang="ru-RU" dirty="0"/>
            </a:br>
            <a:r>
              <a:rPr lang="ru-RU" dirty="0"/>
              <a:t>При рассмотрении вопроса о необходимости снижения неустойки по заявлению ответчика на основании </a:t>
            </a:r>
            <a:r>
              <a:rPr lang="ru-RU" u="sng" dirty="0">
                <a:hlinkClick r:id="rId2"/>
              </a:rPr>
              <a:t>ст. 333 ГК РФ</a:t>
            </a:r>
            <a:r>
              <a:rPr lang="ru-RU" dirty="0"/>
              <a:t> судам следует исходить из того, что неисполнение или ненадлежащее исполнение должником денежного обязательства позволяет ему неправомерно пользоваться чужими денежными средствами. Поскольку никто не вправе извлекать преимущества из своего незаконного поведения, условия такого пользования не могут быть более выгодными для должника, чем условия пользования денежными средствами, получаемыми участниками оборота правомерно (например, по кредитным договорам).</a:t>
            </a:r>
          </a:p>
        </p:txBody>
      </p:sp>
    </p:spTree>
    <p:extLst>
      <p:ext uri="{BB962C8B-B14F-4D97-AF65-F5344CB8AC3E}">
        <p14:creationId xmlns:p14="http://schemas.microsoft.com/office/powerpoint/2010/main" val="262927790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1041400" y="1319243"/>
            <a:ext cx="10502900" cy="2585323"/>
          </a:xfrm>
          <a:prstGeom prst="rect">
            <a:avLst/>
          </a:prstGeom>
        </p:spPr>
        <p:txBody>
          <a:bodyPr wrap="square">
            <a:spAutoFit/>
          </a:bodyPr>
          <a:lstStyle/>
          <a:p>
            <a:r>
              <a:rPr lang="ru-RU" dirty="0" smtClean="0">
                <a:solidFill>
                  <a:srgbClr val="000000"/>
                </a:solidFill>
              </a:rPr>
              <a:t>	Разрешая </a:t>
            </a:r>
            <a:r>
              <a:rPr lang="ru-RU" dirty="0">
                <a:solidFill>
                  <a:srgbClr val="000000"/>
                </a:solidFill>
              </a:rPr>
              <a:t>вопрос о соразмерности неустойки последствиям нарушения денежного обязательства и с этой целью определяя величину, достаточную для компенсации потерь кредитора, суды могут исходить из двукратной учетной ставки (ставок) Банка России, существовавшей в период такого нарушения. Вместе с тем для обоснования иной величины неустойки, соразмерной последствиям нарушения обязательства, каждая из сторон вправе представить доказательства того, что средний размер платы по краткосрочным кредитам на пополнение оборотных средств, выдаваемым кредитными организациями субъектам предпринимательской деятельности в месте нахождения должника в период нарушения обязательства, выше или ниже двукратной учетной ставки Банка России, существовавшей в тот же период. </a:t>
            </a:r>
            <a:endParaRPr lang="ru-RU" dirty="0"/>
          </a:p>
        </p:txBody>
      </p:sp>
      <p:pic>
        <p:nvPicPr>
          <p:cNvPr id="7" name="Picture 2" descr="https://prosobstvennost.ru/wp-content/uploads/2017/01/1e625ace162f0ad8802eed41b92588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276" y="3904566"/>
            <a:ext cx="5139497" cy="2890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77419"/>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42588" y="1503909"/>
            <a:ext cx="10246112" cy="923330"/>
          </a:xfrm>
          <a:prstGeom prst="rect">
            <a:avLst/>
          </a:prstGeom>
        </p:spPr>
        <p:txBody>
          <a:bodyPr wrap="square">
            <a:spAutoFit/>
          </a:bodyPr>
          <a:lstStyle/>
          <a:p>
            <a:r>
              <a:rPr lang="ru-RU" dirty="0" smtClean="0">
                <a:solidFill>
                  <a:srgbClr val="000000"/>
                </a:solidFill>
              </a:rPr>
              <a:t>	Снижение </a:t>
            </a:r>
            <a:r>
              <a:rPr lang="ru-RU" dirty="0">
                <a:solidFill>
                  <a:srgbClr val="000000"/>
                </a:solidFill>
              </a:rPr>
              <a:t>судом неустойки ниже определенного таким образом размера допускается в исключительных случаях, при этом присужденная денежная сумма не может быть меньше той, которая была бы начислена на сумму долга исходя из однократной учетной ставки Банка России.</a:t>
            </a:r>
            <a:endParaRPr lang="ru-RU" dirty="0"/>
          </a:p>
        </p:txBody>
      </p:sp>
      <p:pic>
        <p:nvPicPr>
          <p:cNvPr id="7" name="Picture 2" descr="https://prosobstvennost.ru/wp-content/uploads/2017/01/1e625ace162f0ad8802eed41b92588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775" y="2684332"/>
            <a:ext cx="6943725" cy="3905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2626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84506" y="1375352"/>
            <a:ext cx="10204194" cy="2308324"/>
          </a:xfrm>
          <a:prstGeom prst="rect">
            <a:avLst/>
          </a:prstGeom>
        </p:spPr>
        <p:txBody>
          <a:bodyPr wrap="square">
            <a:spAutoFit/>
          </a:bodyPr>
          <a:lstStyle/>
          <a:p>
            <a:r>
              <a:rPr lang="ru-RU" dirty="0" smtClean="0"/>
              <a:t>	В</a:t>
            </a:r>
            <a:r>
              <a:rPr lang="ru-RU" dirty="0"/>
              <a:t> </a:t>
            </a:r>
            <a:r>
              <a:rPr lang="ru-RU" b="1" dirty="0" err="1"/>
              <a:t>абз</a:t>
            </a:r>
            <a:r>
              <a:rPr lang="ru-RU" b="1" dirty="0"/>
              <a:t>. 3 п. 2 Постановления Пленума Высшего Арбитражного Суда Российской Федерации от 22.12.2011 № 81 «О некоторых вопросах применения статьи 333 Гражданского кодекса Российской Федерации»</a:t>
            </a:r>
            <a:r>
              <a:rPr lang="ru-RU" dirty="0"/>
              <a:t> сказано, что снижение неустойки ниже однократной учетной ставки Банка России на основании соответствующего заявления ответчика допускается лишь в экстраординарных случаях, когда убытки кредитора компенсируются за счет того, что размер платы за пользование денежными средствами, предусмотренный условиями обязательства (заем, кредит, коммерческий кредит), значительно превышает обычно взимаемые в подобных обстоятельствах проценты.</a:t>
            </a:r>
          </a:p>
        </p:txBody>
      </p:sp>
      <p:pic>
        <p:nvPicPr>
          <p:cNvPr id="7" name="Picture 2" descr="https://prosobstvennost.ru/wp-content/uploads/2017/01/1e625ace162f0ad8802eed41b92588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3535232"/>
            <a:ext cx="5139497" cy="2890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8077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82684" y="2278983"/>
            <a:ext cx="4304714" cy="2431239"/>
          </a:xfrm>
        </p:spPr>
        <p:txBody>
          <a:bodyPr>
            <a:normAutofit fontScale="90000"/>
          </a:bodyPr>
          <a:lstStyle/>
          <a:p>
            <a:r>
              <a:rPr lang="ru-RU" b="1" dirty="0"/>
              <a:t>Сделки, обязательства. Договор: как правильно составить, заключить и исполнить</a:t>
            </a:r>
            <a:endParaRPr lang="ru-RU" dirty="0"/>
          </a:p>
        </p:txBody>
      </p:sp>
      <p:sp>
        <p:nvSpPr>
          <p:cNvPr id="3" name="Подзаголовок 2"/>
          <p:cNvSpPr>
            <a:spLocks noGrp="1"/>
          </p:cNvSpPr>
          <p:nvPr>
            <p:ph idx="4294967295"/>
          </p:nvPr>
        </p:nvSpPr>
        <p:spPr>
          <a:xfrm>
            <a:off x="0" y="1825625"/>
            <a:ext cx="10515600" cy="4351338"/>
          </a:xfrm>
        </p:spPr>
        <p:txBody>
          <a:bodyPr>
            <a:normAutofit/>
          </a:bodyPr>
          <a:lstStyle/>
          <a:p>
            <a:endParaRPr lang="ru-RU" sz="1200" dirty="0"/>
          </a:p>
          <a:p>
            <a:endParaRPr lang="ru-RU" sz="1200" dirty="0"/>
          </a:p>
          <a:p>
            <a:endParaRPr lang="ru-RU" sz="1200" dirty="0"/>
          </a:p>
        </p:txBody>
      </p:sp>
    </p:spTree>
    <p:extLst>
      <p:ext uri="{BB962C8B-B14F-4D97-AF65-F5344CB8AC3E}">
        <p14:creationId xmlns:p14="http://schemas.microsoft.com/office/powerpoint/2010/main" val="420490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Отчетность по договорам</a:t>
            </a:r>
            <a:endParaRPr lang="ru-RU" dirty="0"/>
          </a:p>
        </p:txBody>
      </p:sp>
      <p:graphicFrame>
        <p:nvGraphicFramePr>
          <p:cNvPr id="4" name="Объект 3"/>
          <p:cNvGraphicFramePr>
            <a:graphicFrameLocks noGrp="1"/>
          </p:cNvGraphicFramePr>
          <p:nvPr>
            <p:ph idx="1"/>
            <p:extLst/>
          </p:nvPr>
        </p:nvGraphicFramePr>
        <p:xfrm>
          <a:off x="1071716" y="2249488"/>
          <a:ext cx="8619748" cy="4217600"/>
        </p:xfrm>
        <a:graphic>
          <a:graphicData uri="http://schemas.openxmlformats.org/drawingml/2006/table">
            <a:tbl>
              <a:tblPr/>
              <a:tblGrid>
                <a:gridCol w="2979174">
                  <a:extLst>
                    <a:ext uri="{9D8B030D-6E8A-4147-A177-3AD203B41FA5}">
                      <a16:colId xmlns:a16="http://schemas.microsoft.com/office/drawing/2014/main" val="227651504"/>
                    </a:ext>
                  </a:extLst>
                </a:gridCol>
                <a:gridCol w="5640574">
                  <a:extLst>
                    <a:ext uri="{9D8B030D-6E8A-4147-A177-3AD203B41FA5}">
                      <a16:colId xmlns:a16="http://schemas.microsoft.com/office/drawing/2014/main" val="3075714873"/>
                    </a:ext>
                  </a:extLst>
                </a:gridCol>
              </a:tblGrid>
              <a:tr h="383685">
                <a:tc>
                  <a:txBody>
                    <a:bodyPr/>
                    <a:lstStyle/>
                    <a:p>
                      <a:pPr fontAlgn="base"/>
                      <a:r>
                        <a:rPr lang="ru-RU" sz="1800" b="1">
                          <a:solidFill>
                            <a:schemeClr val="bg1"/>
                          </a:solidFill>
                          <a:effectLst/>
                          <a:latin typeface="inherit"/>
                        </a:rPr>
                        <a:t>Наименование отчета</a:t>
                      </a:r>
                      <a:endParaRPr lang="ru-RU" sz="1800">
                        <a:solidFill>
                          <a:schemeClr val="bg1"/>
                        </a:solidFill>
                        <a:effectLst/>
                      </a:endParaRPr>
                    </a:p>
                  </a:txBody>
                  <a:tcPr marL="92232" marR="92232" marT="92232" marB="92232" anchor="ctr">
                    <a:lnL>
                      <a:noFill/>
                    </a:lnL>
                    <a:lnR w="6350" cap="flat" cmpd="sng" algn="ctr">
                      <a:solidFill>
                        <a:srgbClr val="E9E9E9"/>
                      </a:solidFill>
                      <a:prstDash val="solid"/>
                      <a:round/>
                      <a:headEnd type="none" w="med" len="med"/>
                      <a:tailEnd type="none" w="med" len="med"/>
                    </a:lnR>
                    <a:lnT>
                      <a:noFill/>
                    </a:lnT>
                    <a:lnB w="6350" cap="flat" cmpd="sng" algn="ctr">
                      <a:solidFill>
                        <a:srgbClr val="E9E9E9"/>
                      </a:solidFill>
                      <a:prstDash val="solid"/>
                      <a:round/>
                      <a:headEnd type="none" w="med" len="med"/>
                      <a:tailEnd type="none" w="med" len="med"/>
                    </a:lnB>
                    <a:solidFill>
                      <a:srgbClr val="FFFFFF"/>
                    </a:solidFill>
                  </a:tcPr>
                </a:tc>
                <a:tc>
                  <a:txBody>
                    <a:bodyPr/>
                    <a:lstStyle/>
                    <a:p>
                      <a:pPr fontAlgn="base"/>
                      <a:r>
                        <a:rPr lang="ru-RU" sz="1800" b="1">
                          <a:solidFill>
                            <a:schemeClr val="bg1"/>
                          </a:solidFill>
                          <a:effectLst/>
                          <a:latin typeface="inherit"/>
                        </a:rPr>
                        <a:t>Содержание</a:t>
                      </a:r>
                      <a:endParaRPr lang="ru-RU" sz="1800">
                        <a:solidFill>
                          <a:schemeClr val="bg1"/>
                        </a:solidFill>
                        <a:effectLst/>
                      </a:endParaRPr>
                    </a:p>
                  </a:txBody>
                  <a:tcPr marL="92232" marR="92232" marT="92232" marB="92232" anchor="ctr">
                    <a:lnL w="6350" cap="flat" cmpd="sng" algn="ctr">
                      <a:solidFill>
                        <a:srgbClr val="E9E9E9"/>
                      </a:solidFill>
                      <a:prstDash val="solid"/>
                      <a:round/>
                      <a:headEnd type="none" w="med" len="med"/>
                      <a:tailEnd type="none" w="med" len="med"/>
                    </a:lnL>
                    <a:lnR w="6350" cap="flat" cmpd="sng" algn="ctr">
                      <a:solidFill>
                        <a:srgbClr val="E9E9E9"/>
                      </a:solidFill>
                      <a:prstDash val="solid"/>
                      <a:round/>
                      <a:headEnd type="none" w="med" len="med"/>
                      <a:tailEnd type="none" w="med" len="med"/>
                    </a:lnR>
                    <a:lnT>
                      <a:noFill/>
                    </a:lnT>
                    <a:lnB w="6350"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1556231710"/>
                  </a:ext>
                </a:extLst>
              </a:tr>
              <a:tr h="1778234">
                <a:tc>
                  <a:txBody>
                    <a:bodyPr/>
                    <a:lstStyle/>
                    <a:p>
                      <a:pPr fontAlgn="base"/>
                      <a:r>
                        <a:rPr lang="ru-RU" sz="1800">
                          <a:solidFill>
                            <a:schemeClr val="bg1"/>
                          </a:solidFill>
                          <a:effectLst/>
                        </a:rPr>
                        <a:t>Расчеты с контрагентами по договорам</a:t>
                      </a:r>
                    </a:p>
                  </a:txBody>
                  <a:tcPr marL="92232" marR="92232" marT="92232" marB="92232" anchor="ctr">
                    <a:lnL>
                      <a:noFill/>
                    </a:lnL>
                    <a:lnR w="6350" cap="flat" cmpd="sng" algn="ctr">
                      <a:solidFill>
                        <a:srgbClr val="E9E9E9"/>
                      </a:solidFill>
                      <a:prstDash val="solid"/>
                      <a:round/>
                      <a:headEnd type="none" w="med" len="med"/>
                      <a:tailEnd type="none" w="med" len="med"/>
                    </a:lnR>
                    <a:lnT w="6350" cap="flat" cmpd="sng" algn="ctr">
                      <a:solidFill>
                        <a:srgbClr val="E9E9E9"/>
                      </a:solidFill>
                      <a:prstDash val="solid"/>
                      <a:round/>
                      <a:headEnd type="none" w="med" len="med"/>
                      <a:tailEnd type="none" w="med" len="med"/>
                    </a:lnT>
                    <a:lnB w="6350" cap="flat" cmpd="sng" algn="ctr">
                      <a:solidFill>
                        <a:srgbClr val="E9E9E9"/>
                      </a:solidFill>
                      <a:prstDash val="solid"/>
                      <a:round/>
                      <a:headEnd type="none" w="med" len="med"/>
                      <a:tailEnd type="none" w="med" len="med"/>
                    </a:lnB>
                    <a:solidFill>
                      <a:srgbClr val="FFFFFF"/>
                    </a:solidFill>
                  </a:tcPr>
                </a:tc>
                <a:tc>
                  <a:txBody>
                    <a:bodyPr/>
                    <a:lstStyle/>
                    <a:p>
                      <a:pPr fontAlgn="base"/>
                      <a:r>
                        <a:rPr lang="ru-RU" sz="1800">
                          <a:solidFill>
                            <a:schemeClr val="bg1"/>
                          </a:solidFill>
                          <a:effectLst/>
                        </a:rPr>
                        <a:t>По указанному контрагенту собираются все действующие обязательства за период. Отчет содержит:</a:t>
                      </a:r>
                      <a:br>
                        <a:rPr lang="ru-RU" sz="1800">
                          <a:solidFill>
                            <a:schemeClr val="bg1"/>
                          </a:solidFill>
                          <a:effectLst/>
                        </a:rPr>
                      </a:br>
                      <a:r>
                        <a:rPr lang="ru-RU" sz="1800">
                          <a:solidFill>
                            <a:schemeClr val="bg1"/>
                          </a:solidFill>
                          <a:effectLst/>
                        </a:rPr>
                        <a:t>– сумму всех обязательств;</a:t>
                      </a:r>
                      <a:br>
                        <a:rPr lang="ru-RU" sz="1800">
                          <a:solidFill>
                            <a:schemeClr val="bg1"/>
                          </a:solidFill>
                          <a:effectLst/>
                        </a:rPr>
                      </a:br>
                      <a:r>
                        <a:rPr lang="ru-RU" sz="1800">
                          <a:solidFill>
                            <a:schemeClr val="bg1"/>
                          </a:solidFill>
                          <a:effectLst/>
                        </a:rPr>
                        <a:t>– исполненные платежи (стоимость выполненных поставок);</a:t>
                      </a:r>
                      <a:br>
                        <a:rPr lang="ru-RU" sz="1800">
                          <a:solidFill>
                            <a:schemeClr val="bg1"/>
                          </a:solidFill>
                          <a:effectLst/>
                        </a:rPr>
                      </a:br>
                      <a:r>
                        <a:rPr lang="ru-RU" sz="1800">
                          <a:solidFill>
                            <a:schemeClr val="bg1"/>
                          </a:solidFill>
                          <a:effectLst/>
                        </a:rPr>
                        <a:t>– дебиторскую задолженность (стоимость непоставленных товаров)</a:t>
                      </a:r>
                    </a:p>
                  </a:txBody>
                  <a:tcPr marL="92232" marR="92232" marT="92232" marB="92232" anchor="ctr">
                    <a:lnL w="6350" cap="flat" cmpd="sng" algn="ctr">
                      <a:solidFill>
                        <a:srgbClr val="E9E9E9"/>
                      </a:solidFill>
                      <a:prstDash val="solid"/>
                      <a:round/>
                      <a:headEnd type="none" w="med" len="med"/>
                      <a:tailEnd type="none" w="med" len="med"/>
                    </a:lnL>
                    <a:lnR w="6350" cap="flat" cmpd="sng" algn="ctr">
                      <a:solidFill>
                        <a:srgbClr val="E9E9E9"/>
                      </a:solidFill>
                      <a:prstDash val="solid"/>
                      <a:round/>
                      <a:headEnd type="none" w="med" len="med"/>
                      <a:tailEnd type="none" w="med" len="med"/>
                    </a:lnR>
                    <a:lnT w="6350" cap="flat" cmpd="sng" algn="ctr">
                      <a:solidFill>
                        <a:srgbClr val="E9E9E9"/>
                      </a:solidFill>
                      <a:prstDash val="solid"/>
                      <a:round/>
                      <a:headEnd type="none" w="med" len="med"/>
                      <a:tailEnd type="none" w="med" len="med"/>
                    </a:lnT>
                    <a:lnB w="6350"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3405574553"/>
                  </a:ext>
                </a:extLst>
              </a:tr>
              <a:tr h="1379792">
                <a:tc>
                  <a:txBody>
                    <a:bodyPr/>
                    <a:lstStyle/>
                    <a:p>
                      <a:pPr fontAlgn="base"/>
                      <a:r>
                        <a:rPr lang="ru-RU" sz="1800" dirty="0">
                          <a:solidFill>
                            <a:schemeClr val="bg1"/>
                          </a:solidFill>
                          <a:effectLst/>
                        </a:rPr>
                        <a:t>График платежей</a:t>
                      </a:r>
                    </a:p>
                  </a:txBody>
                  <a:tcPr marL="92232" marR="92232" marT="92232" marB="92232" anchor="ctr">
                    <a:lnL>
                      <a:noFill/>
                    </a:lnL>
                    <a:lnR w="6350" cap="flat" cmpd="sng" algn="ctr">
                      <a:solidFill>
                        <a:srgbClr val="E9E9E9"/>
                      </a:solidFill>
                      <a:prstDash val="solid"/>
                      <a:round/>
                      <a:headEnd type="none" w="med" len="med"/>
                      <a:tailEnd type="none" w="med" len="med"/>
                    </a:lnR>
                    <a:lnT w="6350" cap="flat" cmpd="sng" algn="ctr">
                      <a:solidFill>
                        <a:srgbClr val="E9E9E9"/>
                      </a:solidFill>
                      <a:prstDash val="solid"/>
                      <a:round/>
                      <a:headEnd type="none" w="med" len="med"/>
                      <a:tailEnd type="none" w="med" len="med"/>
                    </a:lnT>
                    <a:lnB w="6350" cap="flat" cmpd="sng" algn="ctr">
                      <a:solidFill>
                        <a:srgbClr val="E9E9E9"/>
                      </a:solidFill>
                      <a:prstDash val="solid"/>
                      <a:round/>
                      <a:headEnd type="none" w="med" len="med"/>
                      <a:tailEnd type="none" w="med" len="med"/>
                    </a:lnB>
                    <a:solidFill>
                      <a:srgbClr val="FFFFFF"/>
                    </a:solidFill>
                  </a:tcPr>
                </a:tc>
                <a:tc>
                  <a:txBody>
                    <a:bodyPr/>
                    <a:lstStyle/>
                    <a:p>
                      <a:pPr fontAlgn="base"/>
                      <a:r>
                        <a:rPr lang="ru-RU" sz="1800" dirty="0">
                          <a:solidFill>
                            <a:schemeClr val="bg1"/>
                          </a:solidFill>
                          <a:effectLst/>
                        </a:rPr>
                        <a:t>На основании срока действия договора и условий оплаты формируется график платежей по дням</a:t>
                      </a:r>
                      <a:r>
                        <a:rPr lang="ru-RU" sz="1800" dirty="0">
                          <a:solidFill>
                            <a:schemeClr val="bg1"/>
                          </a:solidFill>
                          <a:effectLst/>
                          <a:latin typeface="inherit"/>
                        </a:rPr>
                        <a:t/>
                      </a:r>
                      <a:br>
                        <a:rPr lang="ru-RU" sz="1800" dirty="0">
                          <a:solidFill>
                            <a:schemeClr val="bg1"/>
                          </a:solidFill>
                          <a:effectLst/>
                          <a:latin typeface="inherit"/>
                        </a:rPr>
                      </a:br>
                      <a:endParaRPr lang="ru-RU" sz="1800" dirty="0">
                        <a:solidFill>
                          <a:schemeClr val="bg1"/>
                        </a:solidFill>
                        <a:effectLst/>
                      </a:endParaRPr>
                    </a:p>
                  </a:txBody>
                  <a:tcPr marL="92232" marR="92232" marT="92232" marB="92232" anchor="ctr">
                    <a:lnL w="6350" cap="flat" cmpd="sng" algn="ctr">
                      <a:solidFill>
                        <a:srgbClr val="E9E9E9"/>
                      </a:solidFill>
                      <a:prstDash val="solid"/>
                      <a:round/>
                      <a:headEnd type="none" w="med" len="med"/>
                      <a:tailEnd type="none" w="med" len="med"/>
                    </a:lnL>
                    <a:lnR w="6350" cap="flat" cmpd="sng" algn="ctr">
                      <a:solidFill>
                        <a:srgbClr val="E9E9E9"/>
                      </a:solidFill>
                      <a:prstDash val="solid"/>
                      <a:round/>
                      <a:headEnd type="none" w="med" len="med"/>
                      <a:tailEnd type="none" w="med" len="med"/>
                    </a:lnR>
                    <a:lnT w="6350" cap="flat" cmpd="sng" algn="ctr">
                      <a:solidFill>
                        <a:srgbClr val="E9E9E9"/>
                      </a:solidFill>
                      <a:prstDash val="solid"/>
                      <a:round/>
                      <a:headEnd type="none" w="med" len="med"/>
                      <a:tailEnd type="none" w="med" len="med"/>
                    </a:lnT>
                    <a:lnB w="6350"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3226680638"/>
                  </a:ext>
                </a:extLst>
              </a:tr>
            </a:tbl>
          </a:graphicData>
        </a:graphic>
      </p:graphicFrame>
    </p:spTree>
    <p:extLst>
      <p:ext uri="{BB962C8B-B14F-4D97-AF65-F5344CB8AC3E}">
        <p14:creationId xmlns:p14="http://schemas.microsoft.com/office/powerpoint/2010/main" val="147132360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52500" y="1341885"/>
            <a:ext cx="10312400" cy="2862322"/>
          </a:xfrm>
          <a:prstGeom prst="rect">
            <a:avLst/>
          </a:prstGeom>
        </p:spPr>
        <p:txBody>
          <a:bodyPr wrap="square">
            <a:spAutoFit/>
          </a:bodyPr>
          <a:lstStyle/>
          <a:p>
            <a:r>
              <a:rPr lang="ru-RU" dirty="0" smtClean="0"/>
              <a:t>	Исходя </a:t>
            </a:r>
            <a:r>
              <a:rPr lang="ru-RU" dirty="0"/>
              <a:t>из приведенных разъяснений можно сделать вывод, что критериями соразмерности неустойки являются:</a:t>
            </a:r>
            <a:br>
              <a:rPr lang="ru-RU" dirty="0"/>
            </a:br>
            <a:r>
              <a:rPr lang="ru-RU" b="1" dirty="0"/>
              <a:t>— двукратная учетная ставка Банка России</a:t>
            </a:r>
            <a:r>
              <a:rPr lang="ru-RU" dirty="0"/>
              <a:t/>
            </a:r>
            <a:br>
              <a:rPr lang="ru-RU" dirty="0"/>
            </a:br>
            <a:r>
              <a:rPr lang="ru-RU" b="1" dirty="0"/>
              <a:t>— средний размер платы по краткосрочным кредитам на пополнение оборотных средств,</a:t>
            </a:r>
            <a:r>
              <a:rPr lang="ru-RU" dirty="0"/>
              <a:t/>
            </a:r>
            <a:br>
              <a:rPr lang="ru-RU" dirty="0"/>
            </a:br>
            <a:r>
              <a:rPr lang="ru-RU" dirty="0"/>
              <a:t/>
            </a:r>
            <a:br>
              <a:rPr lang="ru-RU" dirty="0"/>
            </a:br>
            <a:r>
              <a:rPr lang="ru-RU" dirty="0"/>
              <a:t>а снижение неустойки ниже однократной учетной ставки Банка России является крайней мерой и применяется только в исключительных случаях, то есть это «низший предел».</a:t>
            </a:r>
            <a:br>
              <a:rPr lang="ru-RU" dirty="0"/>
            </a:br>
            <a:r>
              <a:rPr lang="ru-RU" dirty="0"/>
              <a:t/>
            </a:r>
            <a:br>
              <a:rPr lang="ru-RU" dirty="0"/>
            </a:br>
            <a:r>
              <a:rPr lang="ru-RU" b="1" dirty="0"/>
              <a:t>Таким образом, п. 2 </a:t>
            </a:r>
            <a:r>
              <a:rPr lang="ru-RU" b="1" u="sng" dirty="0">
                <a:hlinkClick r:id="rId2"/>
              </a:rPr>
              <a:t>ст. 333 ГК РФ</a:t>
            </a:r>
            <a:r>
              <a:rPr lang="ru-RU" b="1" dirty="0"/>
              <a:t> введено ограничение дискреции судов на необоснованное снижение договорной неустойки.</a:t>
            </a:r>
            <a:endParaRPr lang="ru-RU" dirty="0"/>
          </a:p>
        </p:txBody>
      </p:sp>
    </p:spTree>
    <p:extLst>
      <p:ext uri="{BB962C8B-B14F-4D97-AF65-F5344CB8AC3E}">
        <p14:creationId xmlns:p14="http://schemas.microsoft.com/office/powerpoint/2010/main" val="192766794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27100" y="1505447"/>
            <a:ext cx="10553700" cy="1477328"/>
          </a:xfrm>
          <a:prstGeom prst="rect">
            <a:avLst/>
          </a:prstGeom>
        </p:spPr>
        <p:txBody>
          <a:bodyPr wrap="square">
            <a:spAutoFit/>
          </a:bodyPr>
          <a:lstStyle/>
          <a:p>
            <a:r>
              <a:rPr lang="ru-RU" b="1" dirty="0"/>
              <a:t>п. 6 </a:t>
            </a:r>
            <a:r>
              <a:rPr lang="ru-RU" b="1" u="sng" dirty="0">
                <a:hlinkClick r:id="rId2"/>
              </a:rPr>
              <a:t>ст. 395 ГК РФ</a:t>
            </a:r>
            <a:r>
              <a:rPr lang="ru-RU" dirty="0"/>
              <a:t/>
            </a:r>
            <a:br>
              <a:rPr lang="ru-RU" dirty="0"/>
            </a:br>
            <a:r>
              <a:rPr lang="ru-RU" dirty="0"/>
              <a:t/>
            </a:r>
            <a:br>
              <a:rPr lang="ru-RU" dirty="0"/>
            </a:br>
            <a:r>
              <a:rPr lang="ru-RU" dirty="0"/>
              <a:t>Если подлежащая уплате сумма процентов явно несоразмерна последствиям нарушения обязательства, суд по заявлению должника вправе уменьшить предусмотренные договором проценты, но не менее чем до суммы, определенной исходя из ставки, указанной в пункте 1 настоящей статьи</a:t>
            </a:r>
          </a:p>
        </p:txBody>
      </p:sp>
      <p:pic>
        <p:nvPicPr>
          <p:cNvPr id="7" name="Picture 2" descr="https://prosobstvennost.ru/wp-content/uploads/2017/01/1e625ace162f0ad8802eed41b92588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3535232"/>
            <a:ext cx="5139497" cy="2890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01268"/>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65200" y="1505447"/>
            <a:ext cx="10629900" cy="2308324"/>
          </a:xfrm>
          <a:prstGeom prst="rect">
            <a:avLst/>
          </a:prstGeom>
        </p:spPr>
        <p:txBody>
          <a:bodyPr wrap="square">
            <a:spAutoFit/>
          </a:bodyPr>
          <a:lstStyle/>
          <a:p>
            <a:r>
              <a:rPr lang="ru-RU" dirty="0">
                <a:ea typeface="NSimSun" panose="02010609030101010101" pitchFamily="49" charset="-122"/>
              </a:rPr>
              <a:t>Ранее Гражданский кодекс не содержал специальных норм о снижении суммы процентов, которые начислялись по </a:t>
            </a:r>
            <a:r>
              <a:rPr lang="ru-RU" dirty="0">
                <a:ea typeface="NSimSun" panose="02010609030101010101" pitchFamily="49" charset="-122"/>
                <a:hlinkClick r:id="rId2"/>
              </a:rPr>
              <a:t>ст. 395 ГК РФ</a:t>
            </a:r>
            <a:r>
              <a:rPr lang="ru-RU" dirty="0">
                <a:ea typeface="NSimSun" panose="02010609030101010101" pitchFamily="49" charset="-122"/>
              </a:rPr>
              <a:t>, но новая редакция указанной статьи предусматривает такую возможность.</a:t>
            </a:r>
            <a:br>
              <a:rPr lang="ru-RU" dirty="0">
                <a:ea typeface="NSimSun" panose="02010609030101010101" pitchFamily="49" charset="-122"/>
              </a:rPr>
            </a:br>
            <a:r>
              <a:rPr lang="ru-RU" dirty="0">
                <a:ea typeface="NSimSun" panose="02010609030101010101" pitchFamily="49" charset="-122"/>
              </a:rPr>
              <a:t/>
            </a:r>
            <a:br>
              <a:rPr lang="ru-RU" dirty="0">
                <a:ea typeface="NSimSun" panose="02010609030101010101" pitchFamily="49" charset="-122"/>
              </a:rPr>
            </a:br>
            <a:r>
              <a:rPr lang="ru-RU" dirty="0">
                <a:ea typeface="NSimSun" panose="02010609030101010101" pitchFamily="49" charset="-122"/>
              </a:rPr>
              <a:t>При этом опять-таки установлен «низший предел» — однократная ключевая ставка Банка России.</a:t>
            </a:r>
            <a:br>
              <a:rPr lang="ru-RU" dirty="0">
                <a:ea typeface="NSimSun" panose="02010609030101010101" pitchFamily="49" charset="-122"/>
              </a:rPr>
            </a:br>
            <a:r>
              <a:rPr lang="ru-RU" dirty="0">
                <a:ea typeface="NSimSun" panose="02010609030101010101" pitchFamily="49" charset="-122"/>
              </a:rPr>
              <a:t/>
            </a:r>
            <a:br>
              <a:rPr lang="ru-RU" dirty="0">
                <a:ea typeface="NSimSun" panose="02010609030101010101" pitchFamily="49" charset="-122"/>
              </a:rPr>
            </a:br>
            <a:r>
              <a:rPr lang="ru-RU" dirty="0">
                <a:ea typeface="NSimSun" panose="02010609030101010101" pitchFamily="49" charset="-122"/>
              </a:rPr>
              <a:t>Следовательно, однократная ключевая ставка Банка России является минимальным размером ответственности лица, нарушавшего денежное обязательство и не позволяет суду уменьшить сумму процентов ниже данного предела.</a:t>
            </a:r>
          </a:p>
        </p:txBody>
      </p:sp>
    </p:spTree>
    <p:extLst>
      <p:ext uri="{BB962C8B-B14F-4D97-AF65-F5344CB8AC3E}">
        <p14:creationId xmlns:p14="http://schemas.microsoft.com/office/powerpoint/2010/main" val="3155102723"/>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противодействия</a:t>
            </a: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pic>
        <p:nvPicPr>
          <p:cNvPr id="27650" name="Picture 2" descr="https://cf.ppt-online.org/files/slide/z/ZL1BndlA6Xs5S8v7OqJtTkVwyajQiWmcPGxh2K/sli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007" y="1503909"/>
            <a:ext cx="7851775" cy="440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78092"/>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a:t>
            </a:r>
            <a:r>
              <a:rPr lang="ru-RU" sz="2400" dirty="0" smtClean="0">
                <a:solidFill>
                  <a:schemeClr val="accent1">
                    <a:lumMod val="75000"/>
                  </a:schemeClr>
                </a:solidFill>
              </a:rPr>
              <a:t>противодействия – обоснование </a:t>
            </a:r>
            <a:endParaRPr lang="ru-RU" sz="2400" dirty="0">
              <a:solidFill>
                <a:schemeClr val="accent1">
                  <a:lumMod val="75000"/>
                </a:schemeClr>
              </a:solidFill>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889000" y="1503909"/>
            <a:ext cx="10642600" cy="2585323"/>
          </a:xfrm>
          <a:prstGeom prst="rect">
            <a:avLst/>
          </a:prstGeom>
        </p:spPr>
        <p:txBody>
          <a:bodyPr wrap="square">
            <a:spAutoFit/>
          </a:bodyPr>
          <a:lstStyle/>
          <a:p>
            <a:pPr fontAlgn="base"/>
            <a:r>
              <a:rPr lang="ru-RU" b="1" dirty="0"/>
              <a:t>Постановление 11-АСС от 28.06.2018 по делу № </a:t>
            </a:r>
            <a:r>
              <a:rPr lang="ru-RU" b="1" dirty="0">
                <a:hlinkClick r:id="rId2"/>
              </a:rPr>
              <a:t>А55-2827/2018</a:t>
            </a:r>
            <a:endParaRPr lang="ru-RU" b="1" dirty="0"/>
          </a:p>
          <a:p>
            <a:pPr fontAlgn="base"/>
            <a:r>
              <a:rPr lang="ru-RU" dirty="0"/>
              <a:t> </a:t>
            </a:r>
          </a:p>
          <a:p>
            <a:pPr fontAlgn="base"/>
            <a:r>
              <a:rPr lang="ru-RU" b="1" dirty="0"/>
              <a:t>Позиция суда: </a:t>
            </a:r>
            <a:r>
              <a:rPr lang="ru-RU" dirty="0"/>
              <a:t>Кредитор по требованию об уплате неустойки не обязан доказывать причинение ему убытков (</a:t>
            </a:r>
            <a:r>
              <a:rPr lang="ru-RU" dirty="0">
                <a:hlinkClick r:id="rId3"/>
              </a:rPr>
              <a:t>ст. 330</a:t>
            </a:r>
            <a:r>
              <a:rPr lang="ru-RU" dirty="0"/>
              <a:t> ГК РФ).</a:t>
            </a:r>
          </a:p>
          <a:p>
            <a:pPr fontAlgn="base"/>
            <a:r>
              <a:rPr lang="ru-RU" dirty="0"/>
              <a:t>Согласно правовой позиции, изложенной в постановлении Пленума ВС РФ № 7, если должником является коммерческая организация, индивидуальный предприниматель, а равно некоммерческая организация при осуществлении ею приносящей доход деятельности, снижение неустойки судом допускается только по обоснованному заявлению такого должника, которое может быть сделано в любой форме (п. 71 постановления Пленума ВС РФ № 7).</a:t>
            </a:r>
          </a:p>
        </p:txBody>
      </p:sp>
    </p:spTree>
    <p:extLst>
      <p:ext uri="{BB962C8B-B14F-4D97-AF65-F5344CB8AC3E}">
        <p14:creationId xmlns:p14="http://schemas.microsoft.com/office/powerpoint/2010/main" val="3855135186"/>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7"/>
          <p:cNvSpPr txBox="1">
            <a:spLocks/>
          </p:cNvSpPr>
          <p:nvPr/>
        </p:nvSpPr>
        <p:spPr bwMode="auto">
          <a:xfrm>
            <a:off x="2762315" y="20149"/>
            <a:ext cx="6821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a:t> </a:t>
            </a:r>
            <a:r>
              <a:rPr lang="ru-RU" sz="2400" dirty="0"/>
              <a:t> </a:t>
            </a:r>
            <a:r>
              <a:rPr lang="ru-RU" sz="2400" dirty="0">
                <a:solidFill>
                  <a:schemeClr val="accent1">
                    <a:lumMod val="75000"/>
                  </a:schemeClr>
                </a:solidFill>
              </a:rPr>
              <a:t>Актуальные способы снижения неустойки и методы </a:t>
            </a:r>
            <a:r>
              <a:rPr lang="ru-RU" sz="2400" dirty="0" smtClean="0">
                <a:solidFill>
                  <a:schemeClr val="accent1">
                    <a:lumMod val="75000"/>
                  </a:schemeClr>
                </a:solidFill>
              </a:rPr>
              <a:t>противодействия – </a:t>
            </a:r>
            <a:r>
              <a:rPr lang="ru-RU" sz="2400" dirty="0" err="1" smtClean="0">
                <a:solidFill>
                  <a:schemeClr val="accent1">
                    <a:lumMod val="75000"/>
                  </a:schemeClr>
                </a:solidFill>
              </a:rPr>
              <a:t>госконтракт</a:t>
            </a:r>
            <a:endParaRPr lang="ru-RU" sz="2400" dirty="0">
              <a:solidFill>
                <a:schemeClr val="accent1">
                  <a:lumMod val="75000"/>
                </a:schemeClr>
              </a:solidFill>
            </a:endParaRPr>
          </a:p>
        </p:txBody>
      </p:sp>
      <p:sp>
        <p:nvSpPr>
          <p:cNvPr id="63" name="Прямоугольник 62"/>
          <p:cNvSpPr/>
          <p:nvPr/>
        </p:nvSpPr>
        <p:spPr>
          <a:xfrm>
            <a:off x="2445007" y="-88603"/>
            <a:ext cx="7193263" cy="123961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93638" y="1319243"/>
            <a:ext cx="6096000" cy="369332"/>
          </a:xfrm>
          <a:prstGeom prst="rect">
            <a:avLst/>
          </a:prstGeom>
        </p:spPr>
        <p:txBody>
          <a:bodyPr>
            <a:spAutoFit/>
          </a:bodyPr>
          <a:lstStyle/>
          <a:p>
            <a:pPr lvl="0"/>
            <a:endParaRPr lang="ru-RU" dirty="0"/>
          </a:p>
        </p:txBody>
      </p:sp>
      <p:sp>
        <p:nvSpPr>
          <p:cNvPr id="3" name="Прямоугольник 2"/>
          <p:cNvSpPr/>
          <p:nvPr/>
        </p:nvSpPr>
        <p:spPr>
          <a:xfrm>
            <a:off x="2867025" y="1503909"/>
            <a:ext cx="6096000" cy="369332"/>
          </a:xfrm>
          <a:prstGeom prst="rect">
            <a:avLst/>
          </a:prstGeom>
        </p:spPr>
        <p:txBody>
          <a:bodyPr>
            <a:spAutoFit/>
          </a:bodyPr>
          <a:lstStyle/>
          <a:p>
            <a:endParaRPr lang="ru-RU" dirty="0"/>
          </a:p>
        </p:txBody>
      </p:sp>
      <p:sp>
        <p:nvSpPr>
          <p:cNvPr id="4" name="Прямоугольник 3"/>
          <p:cNvSpPr/>
          <p:nvPr/>
        </p:nvSpPr>
        <p:spPr>
          <a:xfrm>
            <a:off x="965200" y="1501151"/>
            <a:ext cx="10299700" cy="3139321"/>
          </a:xfrm>
          <a:prstGeom prst="rect">
            <a:avLst/>
          </a:prstGeom>
        </p:spPr>
        <p:txBody>
          <a:bodyPr wrap="square">
            <a:spAutoFit/>
          </a:bodyPr>
          <a:lstStyle/>
          <a:p>
            <a:pPr fontAlgn="base"/>
            <a:r>
              <a:rPr lang="ru-RU" b="1" dirty="0"/>
              <a:t>Постановление Арбитражного суда Московского округа от 20.03.2017 N Ф05-2463/2017 по делу N А40-66727/2016</a:t>
            </a:r>
          </a:p>
          <a:p>
            <a:pPr fontAlgn="base"/>
            <a:endParaRPr lang="ru-RU" b="1" dirty="0" smtClean="0"/>
          </a:p>
          <a:p>
            <a:pPr fontAlgn="base"/>
            <a:r>
              <a:rPr lang="ru-RU" b="1" dirty="0" smtClean="0"/>
              <a:t>Позиция </a:t>
            </a:r>
            <a:r>
              <a:rPr lang="ru-RU" b="1" dirty="0"/>
              <a:t>суда: </a:t>
            </a:r>
            <a:r>
              <a:rPr lang="ru-RU" dirty="0"/>
              <a:t>Лицо признается невиновным, если при той степени заботливости и осмотрительности, какая от него требовалась по характеру обязательства и условиям оборота, оно приняло все меры для надлежащего исполнения обязательства (</a:t>
            </a:r>
            <a:r>
              <a:rPr lang="ru-RU" dirty="0">
                <a:hlinkClick r:id="rId2"/>
              </a:rPr>
              <a:t>ст. 401</a:t>
            </a:r>
            <a:r>
              <a:rPr lang="ru-RU" dirty="0"/>
              <a:t> ГК РФ).</a:t>
            </a:r>
          </a:p>
          <a:p>
            <a:pPr fontAlgn="base"/>
            <a:r>
              <a:rPr lang="ru-RU" dirty="0"/>
              <a:t>Как установлено судами обеих инстанций, заказчик также исполнил свои обязательства перед поставщиком за поставленную по контракту не в полном объеме. Указанное обстоятельство не оспаривается заказчиком.</a:t>
            </a:r>
          </a:p>
          <a:p>
            <a:pPr fontAlgn="base"/>
            <a:r>
              <a:rPr lang="ru-RU" dirty="0"/>
              <a:t>При этом судами правильно учтено, что АО "РИРВ" за просрочку окончательного расчета взыскивает не договорную, а законную неустойку.</a:t>
            </a:r>
          </a:p>
        </p:txBody>
      </p:sp>
    </p:spTree>
    <p:extLst>
      <p:ext uri="{BB962C8B-B14F-4D97-AF65-F5344CB8AC3E}">
        <p14:creationId xmlns:p14="http://schemas.microsoft.com/office/powerpoint/2010/main" val="129951217"/>
      </p:ext>
    </p:extLst>
  </p:cSld>
  <p:clrMapOvr>
    <a:masterClrMapping/>
  </p:clrMapOvr>
  <mc:AlternateContent xmlns:mc="http://schemas.openxmlformats.org/markup-compatibility/2006" xmlns:p14="http://schemas.microsoft.com/office/powerpoint/2010/main">
    <mc:Choice Requires="p14">
      <p:transition spd="slow" p14:dur="1500" advClick="0" advTm="10000">
        <p:random/>
      </p:transition>
    </mc:Choice>
    <mc:Fallback xmlns="">
      <p:transition spd="slow" advClick="0" advTm="10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Отчетность по договорам</a:t>
            </a:r>
            <a:endParaRPr lang="ru-RU" dirty="0"/>
          </a:p>
        </p:txBody>
      </p:sp>
      <p:graphicFrame>
        <p:nvGraphicFramePr>
          <p:cNvPr id="5" name="Объект 4"/>
          <p:cNvGraphicFramePr>
            <a:graphicFrameLocks noGrp="1"/>
          </p:cNvGraphicFramePr>
          <p:nvPr>
            <p:ph idx="1"/>
            <p:extLst/>
          </p:nvPr>
        </p:nvGraphicFramePr>
        <p:xfrm>
          <a:off x="1788716" y="2214580"/>
          <a:ext cx="8611394" cy="3794408"/>
        </p:xfrm>
        <a:graphic>
          <a:graphicData uri="http://schemas.openxmlformats.org/drawingml/2006/table">
            <a:tbl>
              <a:tblPr/>
              <a:tblGrid>
                <a:gridCol w="2950432">
                  <a:extLst>
                    <a:ext uri="{9D8B030D-6E8A-4147-A177-3AD203B41FA5}">
                      <a16:colId xmlns:a16="http://schemas.microsoft.com/office/drawing/2014/main" val="3060781553"/>
                    </a:ext>
                  </a:extLst>
                </a:gridCol>
                <a:gridCol w="5660962">
                  <a:extLst>
                    <a:ext uri="{9D8B030D-6E8A-4147-A177-3AD203B41FA5}">
                      <a16:colId xmlns:a16="http://schemas.microsoft.com/office/drawing/2014/main" val="129062766"/>
                    </a:ext>
                  </a:extLst>
                </a:gridCol>
              </a:tblGrid>
              <a:tr h="936213">
                <a:tc>
                  <a:txBody>
                    <a:bodyPr/>
                    <a:lstStyle/>
                    <a:p>
                      <a:pPr fontAlgn="base"/>
                      <a:r>
                        <a:rPr lang="ru-RU" sz="2000" dirty="0">
                          <a:solidFill>
                            <a:schemeClr val="bg1"/>
                          </a:solidFill>
                          <a:effectLst/>
                        </a:rPr>
                        <a:t>Просроченные договоры</a:t>
                      </a:r>
                    </a:p>
                  </a:txBody>
                  <a:tcPr marL="110402" marR="110402" marT="110402" marB="110402" anchor="ctr">
                    <a:lnL>
                      <a:noFill/>
                    </a:lnL>
                    <a:lnR w="6350" cap="flat" cmpd="sng" algn="ctr">
                      <a:solidFill>
                        <a:srgbClr val="E9E9E9"/>
                      </a:solidFill>
                      <a:prstDash val="solid"/>
                      <a:round/>
                      <a:headEnd type="none" w="med" len="med"/>
                      <a:tailEnd type="none" w="med" len="med"/>
                    </a:lnR>
                    <a:lnT>
                      <a:noFill/>
                    </a:lnT>
                    <a:lnB w="6350" cap="flat" cmpd="sng" algn="ctr">
                      <a:solidFill>
                        <a:srgbClr val="E9E9E9"/>
                      </a:solidFill>
                      <a:prstDash val="solid"/>
                      <a:round/>
                      <a:headEnd type="none" w="med" len="med"/>
                      <a:tailEnd type="none" w="med" len="med"/>
                    </a:lnB>
                    <a:solidFill>
                      <a:srgbClr val="FFFFFF"/>
                    </a:solidFill>
                  </a:tcPr>
                </a:tc>
                <a:tc>
                  <a:txBody>
                    <a:bodyPr/>
                    <a:lstStyle/>
                    <a:p>
                      <a:pPr fontAlgn="base"/>
                      <a:r>
                        <a:rPr lang="ru-RU" sz="2000">
                          <a:solidFill>
                            <a:schemeClr val="bg1"/>
                          </a:solidFill>
                          <a:effectLst/>
                        </a:rPr>
                        <a:t>Отчет показывает в разрезе договоров неисполненные финансовые обязательства, срок действия которых истек</a:t>
                      </a:r>
                    </a:p>
                  </a:txBody>
                  <a:tcPr marL="110402" marR="110402" marT="110402" marB="110402" anchor="ctr">
                    <a:lnL w="6350" cap="flat" cmpd="sng" algn="ctr">
                      <a:solidFill>
                        <a:srgbClr val="E9E9E9"/>
                      </a:solidFill>
                      <a:prstDash val="solid"/>
                      <a:round/>
                      <a:headEnd type="none" w="med" len="med"/>
                      <a:tailEnd type="none" w="med" len="med"/>
                    </a:lnL>
                    <a:lnR w="6350" cap="flat" cmpd="sng" algn="ctr">
                      <a:solidFill>
                        <a:srgbClr val="E9E9E9"/>
                      </a:solidFill>
                      <a:prstDash val="solid"/>
                      <a:round/>
                      <a:headEnd type="none" w="med" len="med"/>
                      <a:tailEnd type="none" w="med" len="med"/>
                    </a:lnR>
                    <a:lnT>
                      <a:noFill/>
                    </a:lnT>
                    <a:lnB w="6350"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97775863"/>
                  </a:ext>
                </a:extLst>
              </a:tr>
              <a:tr h="2605499">
                <a:tc>
                  <a:txBody>
                    <a:bodyPr/>
                    <a:lstStyle/>
                    <a:p>
                      <a:pPr fontAlgn="base"/>
                      <a:r>
                        <a:rPr lang="ru-RU" sz="2000" dirty="0">
                          <a:solidFill>
                            <a:schemeClr val="bg1"/>
                          </a:solidFill>
                          <a:effectLst/>
                        </a:rPr>
                        <a:t>Исполнение договоров</a:t>
                      </a:r>
                    </a:p>
                  </a:txBody>
                  <a:tcPr marL="110402" marR="110402" marT="110402" marB="110402" anchor="ctr">
                    <a:lnL>
                      <a:noFill/>
                    </a:lnL>
                    <a:lnR w="6350" cap="flat" cmpd="sng" algn="ctr">
                      <a:solidFill>
                        <a:srgbClr val="E9E9E9"/>
                      </a:solidFill>
                      <a:prstDash val="solid"/>
                      <a:round/>
                      <a:headEnd type="none" w="med" len="med"/>
                      <a:tailEnd type="none" w="med" len="med"/>
                    </a:lnR>
                    <a:lnT w="6350" cap="flat" cmpd="sng" algn="ctr">
                      <a:solidFill>
                        <a:srgbClr val="E9E9E9"/>
                      </a:solidFill>
                      <a:prstDash val="solid"/>
                      <a:round/>
                      <a:headEnd type="none" w="med" len="med"/>
                      <a:tailEnd type="none" w="med" len="med"/>
                    </a:lnT>
                    <a:lnB w="6350" cap="flat" cmpd="sng" algn="ctr">
                      <a:solidFill>
                        <a:srgbClr val="E9E9E9"/>
                      </a:solidFill>
                      <a:prstDash val="solid"/>
                      <a:round/>
                      <a:headEnd type="none" w="med" len="med"/>
                      <a:tailEnd type="none" w="med" len="med"/>
                    </a:lnB>
                    <a:solidFill>
                      <a:srgbClr val="FFFFFF"/>
                    </a:solidFill>
                  </a:tcPr>
                </a:tc>
                <a:tc>
                  <a:txBody>
                    <a:bodyPr/>
                    <a:lstStyle/>
                    <a:p>
                      <a:pPr fontAlgn="base"/>
                      <a:r>
                        <a:rPr lang="ru-RU" sz="2000" dirty="0">
                          <a:solidFill>
                            <a:schemeClr val="bg1"/>
                          </a:solidFill>
                          <a:effectLst/>
                        </a:rPr>
                        <a:t>Текущие данные об исполнении договоров в следующих аналитических разрезах:</a:t>
                      </a:r>
                      <a:br>
                        <a:rPr lang="ru-RU" sz="2000" dirty="0">
                          <a:solidFill>
                            <a:schemeClr val="bg1"/>
                          </a:solidFill>
                          <a:effectLst/>
                        </a:rPr>
                      </a:br>
                      <a:r>
                        <a:rPr lang="ru-RU" sz="2000" dirty="0">
                          <a:solidFill>
                            <a:schemeClr val="bg1"/>
                          </a:solidFill>
                          <a:effectLst/>
                        </a:rPr>
                        <a:t>– по подразделению, за которым числятся договоры (по центрам финансовой ответственности);</a:t>
                      </a:r>
                      <a:br>
                        <a:rPr lang="ru-RU" sz="2000" dirty="0">
                          <a:solidFill>
                            <a:schemeClr val="bg1"/>
                          </a:solidFill>
                          <a:effectLst/>
                        </a:rPr>
                      </a:br>
                      <a:r>
                        <a:rPr lang="ru-RU" sz="2000" dirty="0">
                          <a:solidFill>
                            <a:schemeClr val="bg1"/>
                          </a:solidFill>
                          <a:effectLst/>
                        </a:rPr>
                        <a:t>– по ответственным исполнителям;</a:t>
                      </a:r>
                      <a:br>
                        <a:rPr lang="ru-RU" sz="2000" dirty="0">
                          <a:solidFill>
                            <a:schemeClr val="bg1"/>
                          </a:solidFill>
                          <a:effectLst/>
                        </a:rPr>
                      </a:br>
                      <a:r>
                        <a:rPr lang="ru-RU" sz="2000" dirty="0">
                          <a:solidFill>
                            <a:schemeClr val="bg1"/>
                          </a:solidFill>
                          <a:effectLst/>
                        </a:rPr>
                        <a:t>– по статьям планирования</a:t>
                      </a:r>
                      <a:r>
                        <a:rPr lang="ru-RU" sz="2000" dirty="0">
                          <a:solidFill>
                            <a:schemeClr val="bg1"/>
                          </a:solidFill>
                          <a:effectLst/>
                          <a:latin typeface="inherit"/>
                        </a:rPr>
                        <a:t/>
                      </a:r>
                      <a:br>
                        <a:rPr lang="ru-RU" sz="2000" dirty="0">
                          <a:solidFill>
                            <a:schemeClr val="bg1"/>
                          </a:solidFill>
                          <a:effectLst/>
                          <a:latin typeface="inherit"/>
                        </a:rPr>
                      </a:br>
                      <a:endParaRPr lang="ru-RU" sz="2000" dirty="0">
                        <a:solidFill>
                          <a:schemeClr val="bg1"/>
                        </a:solidFill>
                        <a:effectLst/>
                      </a:endParaRPr>
                    </a:p>
                  </a:txBody>
                  <a:tcPr marL="110402" marR="110402" marT="110402" marB="110402" anchor="ctr">
                    <a:lnL w="6350" cap="flat" cmpd="sng" algn="ctr">
                      <a:solidFill>
                        <a:srgbClr val="E9E9E9"/>
                      </a:solidFill>
                      <a:prstDash val="solid"/>
                      <a:round/>
                      <a:headEnd type="none" w="med" len="med"/>
                      <a:tailEnd type="none" w="med" len="med"/>
                    </a:lnL>
                    <a:lnR w="6350" cap="flat" cmpd="sng" algn="ctr">
                      <a:solidFill>
                        <a:srgbClr val="E9E9E9"/>
                      </a:solidFill>
                      <a:prstDash val="solid"/>
                      <a:round/>
                      <a:headEnd type="none" w="med" len="med"/>
                      <a:tailEnd type="none" w="med" len="med"/>
                    </a:lnR>
                    <a:lnT w="6350" cap="flat" cmpd="sng" algn="ctr">
                      <a:solidFill>
                        <a:srgbClr val="E9E9E9"/>
                      </a:solidFill>
                      <a:prstDash val="solid"/>
                      <a:round/>
                      <a:headEnd type="none" w="med" len="med"/>
                      <a:tailEnd type="none" w="med" len="med"/>
                    </a:lnT>
                    <a:lnB w="6350"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3825326635"/>
                  </a:ext>
                </a:extLst>
              </a:tr>
            </a:tbl>
          </a:graphicData>
        </a:graphic>
      </p:graphicFrame>
    </p:spTree>
    <p:extLst>
      <p:ext uri="{BB962C8B-B14F-4D97-AF65-F5344CB8AC3E}">
        <p14:creationId xmlns:p14="http://schemas.microsoft.com/office/powerpoint/2010/main" val="405084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5435600" cy="1260475"/>
          </a:xfrm>
        </p:spPr>
        <p:txBody>
          <a:bodyPr/>
          <a:lstStyle/>
          <a:p>
            <a:r>
              <a:rPr lang="ru-RU" b="1" dirty="0"/>
              <a:t>Заключение договора и преддоговорная оценка контрагента</a:t>
            </a:r>
            <a:endParaRPr lang="ru-RU" dirty="0"/>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27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Понятие договора</a:t>
            </a:r>
          </a:p>
        </p:txBody>
      </p:sp>
      <p:sp>
        <p:nvSpPr>
          <p:cNvPr id="4" name="Rectangle 1"/>
          <p:cNvSpPr>
            <a:spLocks noGrp="1" noChangeArrowheads="1"/>
          </p:cNvSpPr>
          <p:nvPr>
            <p:ph idx="1"/>
          </p:nvPr>
        </p:nvSpPr>
        <p:spPr bwMode="auto">
          <a:xfrm>
            <a:off x="1141413" y="1902731"/>
            <a:ext cx="10203609" cy="40523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PT Sans"/>
              </a:rPr>
              <a:t>1. Договором признается соглашение двух или нескольких лиц об установлении, изменении или прекращении гражданских прав и обязанностей.</a:t>
            </a:r>
            <a:endParaRPr kumimoji="0" lang="ru-RU" altLang="ru-RU" sz="1200" b="0" i="0" u="none" strike="noStrike" cap="none" normalizeH="0" baseline="0" dirty="0" smtClean="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PT Sans"/>
              </a:rPr>
              <a:t>2. К договорам применяются правила о двух- и многосторонних сделках</a:t>
            </a:r>
          </a:p>
          <a:p>
            <a:pPr marL="0" marR="0" lvl="0" indent="342900" algn="just" defTabSz="914400" rtl="0" eaLnBrk="0" fontAlgn="base" latinLnBrk="0" hangingPunct="0">
              <a:lnSpc>
                <a:spcPct val="100000"/>
              </a:lnSpc>
              <a:spcBef>
                <a:spcPct val="0"/>
              </a:spcBef>
              <a:spcAft>
                <a:spcPct val="0"/>
              </a:spcAft>
              <a:buClrTx/>
              <a:buSzTx/>
              <a:buFontTx/>
              <a:buNone/>
              <a:tabLst/>
            </a:pPr>
            <a:endParaRPr lang="ru-RU" altLang="ru-RU" sz="3600" dirty="0">
              <a:solidFill>
                <a:schemeClr val="bg1"/>
              </a:solidFill>
              <a:latin typeface="PT Sans"/>
            </a:endParaRPr>
          </a:p>
          <a:p>
            <a:pPr marL="0" lvl="0" algn="just">
              <a:lnSpc>
                <a:spcPct val="100000"/>
              </a:lnSpc>
              <a:buSzTx/>
              <a:buNone/>
            </a:pPr>
            <a:r>
              <a:rPr lang="ru-RU" dirty="0">
                <a:solidFill>
                  <a:schemeClr val="bg1"/>
                </a:solidFill>
              </a:rPr>
              <a:t>Договор - это наиболее распространенный вид сделок. Основная же масса встречающихся в гражданском праве сделок — договоры. В соответствии с этим договор подчиняется общим для всех сделок правилам.</a:t>
            </a:r>
            <a:endParaRPr kumimoji="0" lang="ru-RU" altLang="ru-RU" sz="36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590224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Соотношение со смежными понятиями</a:t>
            </a:r>
            <a:endParaRPr lang="ru-RU" dirty="0"/>
          </a:p>
        </p:txBody>
      </p:sp>
      <p:sp>
        <p:nvSpPr>
          <p:cNvPr id="3" name="Объект 2"/>
          <p:cNvSpPr>
            <a:spLocks noGrp="1"/>
          </p:cNvSpPr>
          <p:nvPr>
            <p:ph idx="1"/>
          </p:nvPr>
        </p:nvSpPr>
        <p:spPr/>
        <p:txBody>
          <a:bodyPr>
            <a:normAutofit/>
          </a:bodyPr>
          <a:lstStyle/>
          <a:p>
            <a:r>
              <a:rPr lang="ru-RU" i="1" dirty="0"/>
              <a:t>Первое отличие сделки и договора, на которое указывает сам законодатель, — это количество сторон: сделка может иметь 1, 2 и более сторон, договор — не менее 2 (п. 1 ст. 154 </a:t>
            </a:r>
            <a:r>
              <a:rPr lang="ru-RU" i="1" dirty="0">
                <a:hlinkClick r:id="rId2"/>
              </a:rPr>
              <a:t>Гражданского кодекса РФ</a:t>
            </a:r>
            <a:r>
              <a:rPr lang="ru-RU" i="1" dirty="0"/>
              <a:t>).</a:t>
            </a:r>
          </a:p>
          <a:p>
            <a:r>
              <a:rPr lang="ru-RU" dirty="0"/>
              <a:t>Согласно ст. 153 ГК РФ сделка — это, прежде всего, действие, направленное на установление, изменение или прекращение гражданских прав и обязанностей. Такими действиями могут быть передача имущества сторонами, предоставление недвижимости в пользование за плату и т. д.</a:t>
            </a:r>
          </a:p>
          <a:p>
            <a:endParaRPr lang="ru-RU" dirty="0"/>
          </a:p>
        </p:txBody>
      </p:sp>
    </p:spTree>
    <p:extLst>
      <p:ext uri="{BB962C8B-B14F-4D97-AF65-F5344CB8AC3E}">
        <p14:creationId xmlns:p14="http://schemas.microsoft.com/office/powerpoint/2010/main" val="419833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Соотношение со смежными понятиями</a:t>
            </a:r>
            <a:endParaRPr lang="ru-RU" dirty="0"/>
          </a:p>
        </p:txBody>
      </p:sp>
      <p:sp>
        <p:nvSpPr>
          <p:cNvPr id="3" name="Объект 2"/>
          <p:cNvSpPr>
            <a:spLocks noGrp="1"/>
          </p:cNvSpPr>
          <p:nvPr>
            <p:ph idx="1"/>
          </p:nvPr>
        </p:nvSpPr>
        <p:spPr/>
        <p:txBody>
          <a:bodyPr>
            <a:normAutofit lnSpcReduction="10000"/>
          </a:bodyPr>
          <a:lstStyle/>
          <a:p>
            <a:r>
              <a:rPr lang="ru-RU" i="1" dirty="0"/>
              <a:t>Договор, согласно п. 1 ст. 420 ГК РФ, — это соглашение сторон о дальнейших действиях, цель которых соответствует и целям сделки. Не всякий договор в последующем перестает быть лишь соглашением о взаимодействии и перерастает в реальные действия. То есть сделка - действие, договор - соглашение о действиях. Это второе отличие сделки от договора.</a:t>
            </a:r>
          </a:p>
          <a:p>
            <a:r>
              <a:rPr lang="ru-RU" dirty="0"/>
              <a:t>Третье отличие,— продолжительность во времени, вытекает из первых 2: если сделка — это некое единичное действие, относительно кратковременное (например, передача недвижимости по акту в пользование или передача платежа за пользование недвижимостью), то договор — это соглашение о последующем взаимодействии, которое может быть как кратковременным, так и бессрочным (например, бессрочный договор аренды).</a:t>
            </a:r>
          </a:p>
        </p:txBody>
      </p:sp>
    </p:spTree>
    <p:extLst>
      <p:ext uri="{BB962C8B-B14F-4D97-AF65-F5344CB8AC3E}">
        <p14:creationId xmlns:p14="http://schemas.microsoft.com/office/powerpoint/2010/main" val="2651366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Соотношение со смежными понятиями</a:t>
            </a:r>
            <a:endParaRPr lang="ru-RU" dirty="0"/>
          </a:p>
        </p:txBody>
      </p:sp>
      <p:sp>
        <p:nvSpPr>
          <p:cNvPr id="3" name="Объект 2"/>
          <p:cNvSpPr>
            <a:spLocks noGrp="1"/>
          </p:cNvSpPr>
          <p:nvPr>
            <p:ph idx="1"/>
          </p:nvPr>
        </p:nvSpPr>
        <p:spPr/>
        <p:txBody>
          <a:bodyPr>
            <a:normAutofit/>
          </a:bodyPr>
          <a:lstStyle/>
          <a:p>
            <a:r>
              <a:rPr lang="ru-RU" i="1" dirty="0"/>
              <a:t>С учетом перечисленных выше тезисов можно сказать, что понятие сделки гораздо шире понятия договора, хотя в бытовой речи эти термины зачастую употребляются в качестве синонимов.</a:t>
            </a:r>
          </a:p>
          <a:p>
            <a:r>
              <a:rPr lang="ru-RU" dirty="0"/>
              <a:t>О первичности понятия сделки говорит также использование в ГК РФ отсылочных норм: правила, касающиеся договоров, обычно базируются на нормах, регулирующих сделки (например, п. 2 ст. 420 — о применении к договорам тех же правил, что и к сделкам, п. 1 ст. 431.1 ГК РФ — о недействительности договоров и т. д.).</a:t>
            </a:r>
          </a:p>
          <a:p>
            <a:r>
              <a:rPr lang="ru-RU" dirty="0"/>
              <a:t>Кроме того, законодатель использует формулировки, позволяющие определить договор как разновидность сделки. Например, п. 3 ст. 431.1 ГК РФ: «В случае признания недействительным по требованию одной из сторон договора, который является оспоримой сделкой…».</a:t>
            </a:r>
          </a:p>
        </p:txBody>
      </p:sp>
    </p:spTree>
    <p:extLst>
      <p:ext uri="{BB962C8B-B14F-4D97-AF65-F5344CB8AC3E}">
        <p14:creationId xmlns:p14="http://schemas.microsoft.com/office/powerpoint/2010/main" val="230543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Существенные и важные условия договора</a:t>
            </a:r>
          </a:p>
        </p:txBody>
      </p:sp>
      <p:sp>
        <p:nvSpPr>
          <p:cNvPr id="3" name="Объект 2"/>
          <p:cNvSpPr>
            <a:spLocks noGrp="1"/>
          </p:cNvSpPr>
          <p:nvPr>
            <p:ph idx="1"/>
          </p:nvPr>
        </p:nvSpPr>
        <p:spPr/>
        <p:txBody>
          <a:bodyPr>
            <a:normAutofit/>
          </a:bodyPr>
          <a:lstStyle/>
          <a:p>
            <a:pPr fontAlgn="t"/>
            <a:r>
              <a:rPr lang="ru-RU" dirty="0"/>
              <a:t>Когда заключается любой договор, то стороны его должны обязательно включить в него определенные пункты, называемые условиями договора. Эти условия должны быть согласованы между сторонами договора и быть детально прописанными в письменной форме договора.</a:t>
            </a:r>
          </a:p>
          <a:p>
            <a:pPr fontAlgn="t"/>
            <a:r>
              <a:rPr lang="ru-RU" dirty="0"/>
              <a:t>Существует несколько видов условий договора, из которых к самым распространенным относятся:</a:t>
            </a:r>
          </a:p>
          <a:p>
            <a:pPr fontAlgn="t"/>
            <a:r>
              <a:rPr lang="ru-RU" dirty="0"/>
              <a:t>Обычные;</a:t>
            </a:r>
          </a:p>
          <a:p>
            <a:pPr fontAlgn="t"/>
            <a:r>
              <a:rPr lang="ru-RU" dirty="0"/>
              <a:t>Существенные;</a:t>
            </a:r>
          </a:p>
          <a:p>
            <a:pPr fontAlgn="t"/>
            <a:r>
              <a:rPr lang="ru-RU" dirty="0"/>
              <a:t>Случайные.</a:t>
            </a:r>
          </a:p>
          <a:p>
            <a:endParaRPr lang="ru-RU" dirty="0"/>
          </a:p>
        </p:txBody>
      </p:sp>
    </p:spTree>
    <p:extLst>
      <p:ext uri="{BB962C8B-B14F-4D97-AF65-F5344CB8AC3E}">
        <p14:creationId xmlns:p14="http://schemas.microsoft.com/office/powerpoint/2010/main" val="360824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Существенные и важные условия договора</a:t>
            </a:r>
          </a:p>
        </p:txBody>
      </p:sp>
      <p:sp>
        <p:nvSpPr>
          <p:cNvPr id="3" name="Объект 2"/>
          <p:cNvSpPr>
            <a:spLocks noGrp="1"/>
          </p:cNvSpPr>
          <p:nvPr>
            <p:ph idx="1"/>
          </p:nvPr>
        </p:nvSpPr>
        <p:spPr/>
        <p:txBody>
          <a:bodyPr>
            <a:normAutofit/>
          </a:bodyPr>
          <a:lstStyle/>
          <a:p>
            <a:pPr fontAlgn="t"/>
            <a:r>
              <a:rPr lang="ru-RU" b="1" dirty="0"/>
              <a:t>Существенные условия – это те, которые:</a:t>
            </a:r>
            <a:endParaRPr lang="ru-RU" dirty="0"/>
          </a:p>
          <a:p>
            <a:pPr fontAlgn="t"/>
            <a:r>
              <a:rPr lang="ru-RU" dirty="0"/>
              <a:t>относятся к </a:t>
            </a:r>
            <a:r>
              <a:rPr lang="ru-RU" u="sng" dirty="0">
                <a:hlinkClick r:id="rId2"/>
              </a:rPr>
              <a:t>предмету договора</a:t>
            </a:r>
            <a:r>
              <a:rPr lang="ru-RU" dirty="0"/>
              <a:t>;</a:t>
            </a:r>
          </a:p>
          <a:p>
            <a:pPr fontAlgn="t"/>
            <a:r>
              <a:rPr lang="ru-RU" dirty="0"/>
              <a:t>согласно действующему в стране законодательству считаются необходимыми либо существенными (в отношении различных видов договоров);</a:t>
            </a:r>
          </a:p>
          <a:p>
            <a:pPr fontAlgn="t"/>
            <a:r>
              <a:rPr lang="ru-RU" dirty="0"/>
              <a:t>если какая-либо из договаривающихся сторон заявила, что конкретные договорные условия являются для нее важными (существенными), и для заключения договора необходимо достигнуть по ним соглашения и прописать в договоре.</a:t>
            </a:r>
          </a:p>
          <a:p>
            <a:endParaRPr lang="ru-RU" dirty="0"/>
          </a:p>
        </p:txBody>
      </p:sp>
    </p:spTree>
    <p:extLst>
      <p:ext uri="{BB962C8B-B14F-4D97-AF65-F5344CB8AC3E}">
        <p14:creationId xmlns:p14="http://schemas.microsoft.com/office/powerpoint/2010/main" val="2540908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Существенные и важные условия договора</a:t>
            </a:r>
          </a:p>
        </p:txBody>
      </p:sp>
      <p:sp>
        <p:nvSpPr>
          <p:cNvPr id="3" name="Объект 2"/>
          <p:cNvSpPr>
            <a:spLocks noGrp="1"/>
          </p:cNvSpPr>
          <p:nvPr>
            <p:ph idx="1"/>
          </p:nvPr>
        </p:nvSpPr>
        <p:spPr/>
        <p:txBody>
          <a:bodyPr>
            <a:normAutofit lnSpcReduction="10000"/>
          </a:bodyPr>
          <a:lstStyle/>
          <a:p>
            <a:pPr fontAlgn="t"/>
            <a:r>
              <a:rPr lang="ru-RU" b="1" dirty="0"/>
              <a:t>Условия, которые связаны с самим предметом договора</a:t>
            </a:r>
          </a:p>
          <a:p>
            <a:pPr fontAlgn="t"/>
            <a:r>
              <a:rPr lang="ru-RU" b="1" dirty="0"/>
              <a:t>Такие условия среди существенных являются самыми основными.</a:t>
            </a:r>
            <a:r>
              <a:rPr lang="ru-RU" dirty="0"/>
              <a:t> Предмет договора обязательно должен быть прописан в письменной форме. Это требование регулируется Гражданским Кодексом РФ. Предмет в разных договорах, которые посвящены различным видам сделок, будет отличаться. В ГК РФ в статьях, которые посвящены видам договоров гражданско-правового характера, в первых пунктах написано, что является предметом. Но нужно не только бездумно переписывать формулировки из законодательства, но и «подгонять» их под реальные условия соглашения между сторонами. То есть в договоре в качестве предмета должна быть прописана конкретика. В дальнейшем мы рассмотрим более подробно этот вид и прочие существенные условия разных видов договоров.</a:t>
            </a:r>
          </a:p>
        </p:txBody>
      </p:sp>
    </p:spTree>
    <p:extLst>
      <p:ext uri="{BB962C8B-B14F-4D97-AF65-F5344CB8AC3E}">
        <p14:creationId xmlns:p14="http://schemas.microsoft.com/office/powerpoint/2010/main" val="219238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1" y="192923"/>
            <a:ext cx="5442856" cy="927775"/>
          </a:xfrm>
        </p:spPr>
        <p:txBody>
          <a:bodyPr>
            <a:normAutofit fontScale="90000"/>
          </a:bodyPr>
          <a:lstStyle/>
          <a:p>
            <a:r>
              <a:rPr lang="ru-RU" dirty="0"/>
              <a:t>Сделки, заключаемые конклюдентными действиями</a:t>
            </a:r>
            <a:endParaRPr lang="ru-RU" altLang="ru-RU" sz="2800" dirty="0"/>
          </a:p>
        </p:txBody>
      </p:sp>
      <p:sp>
        <p:nvSpPr>
          <p:cNvPr id="2" name="Прямоугольник 1"/>
          <p:cNvSpPr/>
          <p:nvPr/>
        </p:nvSpPr>
        <p:spPr>
          <a:xfrm>
            <a:off x="1534885" y="1626552"/>
            <a:ext cx="9644744" cy="3139321"/>
          </a:xfrm>
          <a:prstGeom prst="rect">
            <a:avLst/>
          </a:prstGeom>
        </p:spPr>
        <p:txBody>
          <a:bodyPr wrap="square">
            <a:spAutoFit/>
          </a:bodyPr>
          <a:lstStyle/>
          <a:p>
            <a:r>
              <a:rPr lang="ru-RU" dirty="0">
                <a:solidFill>
                  <a:srgbClr val="111111"/>
                </a:solidFill>
                <a:latin typeface="Montserrat"/>
              </a:rPr>
              <a:t>Статьей 158 ГК РФ конклюдентные действия признаются поводом для заключения контракта. Лицо выражает полную или частичную готовность к установлению правоотношений не в письменной или устной форме, а в виде конкретного поведенческого акта</a:t>
            </a:r>
            <a:r>
              <a:rPr lang="ru-RU" dirty="0" smtClean="0">
                <a:solidFill>
                  <a:srgbClr val="111111"/>
                </a:solidFill>
                <a:latin typeface="Montserrat"/>
              </a:rPr>
              <a:t>.</a:t>
            </a:r>
          </a:p>
          <a:p>
            <a:endParaRPr lang="ru-RU" dirty="0">
              <a:solidFill>
                <a:srgbClr val="111111"/>
              </a:solidFill>
              <a:latin typeface="Montserrat"/>
            </a:endParaRPr>
          </a:p>
          <a:p>
            <a:r>
              <a:rPr lang="ru-RU" dirty="0"/>
              <a:t>«Молчаливое согласие» в юридической и бухгалтерской практике рассматривается как косвенное волеизъявление.</a:t>
            </a:r>
          </a:p>
          <a:p>
            <a:r>
              <a:rPr lang="ru-RU" dirty="0"/>
              <a:t>Законно-принятые действия означают отсутствие противоречивости будущей сделки и ее выполнение в акцептный период, после которого она считается юридически правомерной.</a:t>
            </a:r>
          </a:p>
          <a:p>
            <a:endParaRPr lang="ru-RU" dirty="0"/>
          </a:p>
        </p:txBody>
      </p:sp>
    </p:spTree>
    <p:extLst>
      <p:ext uri="{BB962C8B-B14F-4D97-AF65-F5344CB8AC3E}">
        <p14:creationId xmlns:p14="http://schemas.microsoft.com/office/powerpoint/2010/main" val="133324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Существенные и важные условия договора</a:t>
            </a:r>
          </a:p>
        </p:txBody>
      </p:sp>
      <p:sp>
        <p:nvSpPr>
          <p:cNvPr id="3" name="Объект 2"/>
          <p:cNvSpPr>
            <a:spLocks noGrp="1"/>
          </p:cNvSpPr>
          <p:nvPr>
            <p:ph idx="1"/>
          </p:nvPr>
        </p:nvSpPr>
        <p:spPr/>
        <p:txBody>
          <a:bodyPr>
            <a:normAutofit/>
          </a:bodyPr>
          <a:lstStyle/>
          <a:p>
            <a:pPr fontAlgn="t"/>
            <a:r>
              <a:rPr lang="ru-RU" b="1" dirty="0"/>
              <a:t>Например, в ГК упоминаются, какие именно существенные условия должны быть включены в договора, связанные с:</a:t>
            </a:r>
            <a:endParaRPr lang="ru-RU" dirty="0"/>
          </a:p>
          <a:p>
            <a:pPr fontAlgn="t"/>
            <a:r>
              <a:rPr lang="ru-RU" dirty="0"/>
              <a:t>куплей-продажей товара в кредит с рассрочкой платежа;</a:t>
            </a:r>
          </a:p>
          <a:p>
            <a:pPr fontAlgn="t"/>
            <a:r>
              <a:rPr lang="ru-RU" dirty="0"/>
              <a:t>куплей-продажей жилой недвижимости;</a:t>
            </a:r>
          </a:p>
          <a:p>
            <a:pPr fontAlgn="t"/>
            <a:r>
              <a:rPr lang="ru-RU" dirty="0"/>
              <a:t>доверительным управлением имуществом;</a:t>
            </a:r>
          </a:p>
          <a:p>
            <a:pPr fontAlgn="t"/>
            <a:r>
              <a:rPr lang="ru-RU" dirty="0"/>
              <a:t>страхованием и др.</a:t>
            </a:r>
          </a:p>
        </p:txBody>
      </p:sp>
    </p:spTree>
    <p:extLst>
      <p:ext uri="{BB962C8B-B14F-4D97-AF65-F5344CB8AC3E}">
        <p14:creationId xmlns:p14="http://schemas.microsoft.com/office/powerpoint/2010/main" val="151124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Существенные и важные условия договора</a:t>
            </a:r>
          </a:p>
        </p:txBody>
      </p:sp>
      <p:graphicFrame>
        <p:nvGraphicFramePr>
          <p:cNvPr id="5" name="Объект 4"/>
          <p:cNvGraphicFramePr>
            <a:graphicFrameLocks noGrp="1"/>
          </p:cNvGraphicFramePr>
          <p:nvPr>
            <p:ph idx="1"/>
            <p:extLst/>
          </p:nvPr>
        </p:nvGraphicFramePr>
        <p:xfrm>
          <a:off x="1650180" y="2249488"/>
          <a:ext cx="8888466" cy="4182348"/>
        </p:xfrm>
        <a:graphic>
          <a:graphicData uri="http://schemas.openxmlformats.org/drawingml/2006/table">
            <a:tbl>
              <a:tblPr/>
              <a:tblGrid>
                <a:gridCol w="3110963">
                  <a:extLst>
                    <a:ext uri="{9D8B030D-6E8A-4147-A177-3AD203B41FA5}">
                      <a16:colId xmlns:a16="http://schemas.microsoft.com/office/drawing/2014/main" val="3901752362"/>
                    </a:ext>
                  </a:extLst>
                </a:gridCol>
                <a:gridCol w="3110963">
                  <a:extLst>
                    <a:ext uri="{9D8B030D-6E8A-4147-A177-3AD203B41FA5}">
                      <a16:colId xmlns:a16="http://schemas.microsoft.com/office/drawing/2014/main" val="408459106"/>
                    </a:ext>
                  </a:extLst>
                </a:gridCol>
                <a:gridCol w="2666540">
                  <a:extLst>
                    <a:ext uri="{9D8B030D-6E8A-4147-A177-3AD203B41FA5}">
                      <a16:colId xmlns:a16="http://schemas.microsoft.com/office/drawing/2014/main" val="1614287510"/>
                    </a:ext>
                  </a:extLst>
                </a:gridCol>
              </a:tblGrid>
              <a:tr h="1041546">
                <a:tc>
                  <a:txBody>
                    <a:bodyPr/>
                    <a:lstStyle/>
                    <a:p>
                      <a:pPr fontAlgn="t"/>
                      <a:r>
                        <a:rPr lang="ru-RU" sz="1800" b="1" dirty="0">
                          <a:solidFill>
                            <a:schemeClr val="bg1"/>
                          </a:solidFill>
                          <a:effectLst/>
                        </a:rPr>
                        <a:t>Виды договоров</a:t>
                      </a:r>
                      <a:endParaRPr lang="ru-RU" sz="1800" dirty="0">
                        <a:solidFill>
                          <a:schemeClr val="bg1"/>
                        </a:solidFill>
                        <a:effectLst/>
                      </a:endParaRP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b="1">
                          <a:solidFill>
                            <a:schemeClr val="bg1"/>
                          </a:solidFill>
                          <a:effectLst/>
                        </a:rPr>
                        <a:t>Существенные условия</a:t>
                      </a:r>
                      <a:endParaRPr lang="ru-RU" sz="1800">
                        <a:solidFill>
                          <a:schemeClr val="bg1"/>
                        </a:solidFill>
                        <a:effectLst/>
                      </a:endParaRP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b="1">
                          <a:solidFill>
                            <a:schemeClr val="bg1"/>
                          </a:solidFill>
                          <a:effectLst/>
                        </a:rPr>
                        <a:t>В каком законе это прописано (если не написано иное, то номер статьи ГК РФ)</a:t>
                      </a:r>
                      <a:endParaRPr lang="ru-RU" sz="1800">
                        <a:solidFill>
                          <a:schemeClr val="bg1"/>
                        </a:solidFill>
                        <a:effectLst/>
                      </a:endParaRP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96589919"/>
                  </a:ext>
                </a:extLst>
              </a:tr>
              <a:tr h="303119">
                <a:tc>
                  <a:txBody>
                    <a:bodyPr/>
                    <a:lstStyle/>
                    <a:p>
                      <a:pPr fontAlgn="t"/>
                      <a:r>
                        <a:rPr lang="ru-RU" sz="1800">
                          <a:solidFill>
                            <a:schemeClr val="bg1"/>
                          </a:solidFill>
                          <a:effectLst/>
                        </a:rPr>
                        <a:t>Розничная купля-продажа</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a:solidFill>
                            <a:schemeClr val="bg1"/>
                          </a:solidFill>
                          <a:effectLst/>
                        </a:rPr>
                        <a:t>Цена товара</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a:solidFill>
                            <a:schemeClr val="bg1"/>
                          </a:solidFill>
                          <a:effectLst/>
                        </a:rPr>
                        <a:t>494</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02755505"/>
                  </a:ext>
                </a:extLst>
              </a:tr>
              <a:tr h="303119">
                <a:tc>
                  <a:txBody>
                    <a:bodyPr/>
                    <a:lstStyle/>
                    <a:p>
                      <a:pPr fontAlgn="t"/>
                      <a:r>
                        <a:rPr lang="ru-RU" sz="1800">
                          <a:solidFill>
                            <a:schemeClr val="bg1"/>
                          </a:solidFill>
                          <a:effectLst/>
                        </a:rPr>
                        <a:t>Поставка</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dirty="0">
                          <a:solidFill>
                            <a:schemeClr val="bg1"/>
                          </a:solidFill>
                          <a:effectLst/>
                        </a:rPr>
                        <a:t>Сроки поставки</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a:solidFill>
                            <a:schemeClr val="bg1"/>
                          </a:solidFill>
                          <a:effectLst/>
                        </a:rPr>
                        <a:t>314</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34375690"/>
                  </a:ext>
                </a:extLst>
              </a:tr>
              <a:tr h="549262">
                <a:tc>
                  <a:txBody>
                    <a:bodyPr/>
                    <a:lstStyle/>
                    <a:p>
                      <a:pPr fontAlgn="t"/>
                      <a:r>
                        <a:rPr lang="ru-RU" sz="1800">
                          <a:solidFill>
                            <a:schemeClr val="bg1"/>
                          </a:solidFill>
                          <a:effectLst/>
                        </a:rPr>
                        <a:t>Продажа недвижимости, в том числе предприятия</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dirty="0">
                          <a:solidFill>
                            <a:schemeClr val="bg1"/>
                          </a:solidFill>
                          <a:effectLst/>
                        </a:rPr>
                        <a:t>Цена объекта недвижимости</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a:solidFill>
                            <a:schemeClr val="bg1"/>
                          </a:solidFill>
                          <a:effectLst/>
                        </a:rPr>
                        <a:t>555 (п.1)</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75834686"/>
                  </a:ext>
                </a:extLst>
              </a:tr>
              <a:tr h="1041546">
                <a:tc>
                  <a:txBody>
                    <a:bodyPr/>
                    <a:lstStyle/>
                    <a:p>
                      <a:pPr fontAlgn="t"/>
                      <a:r>
                        <a:rPr lang="ru-RU" sz="1800">
                          <a:solidFill>
                            <a:schemeClr val="bg1"/>
                          </a:solidFill>
                          <a:effectLst/>
                        </a:rPr>
                        <a:t>Продажа жилого помещения</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a:solidFill>
                            <a:schemeClr val="bg1"/>
                          </a:solidFill>
                          <a:effectLst/>
                        </a:rPr>
                        <a:t>Список лиц, за которыми сохраняется право пользования проданным покупателю жилым помещением</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dirty="0">
                          <a:solidFill>
                            <a:schemeClr val="bg1"/>
                          </a:solidFill>
                          <a:effectLst/>
                        </a:rPr>
                        <a:t>558</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39773064"/>
                  </a:ext>
                </a:extLst>
              </a:tr>
              <a:tr h="303119">
                <a:tc>
                  <a:txBody>
                    <a:bodyPr/>
                    <a:lstStyle/>
                    <a:p>
                      <a:pPr fontAlgn="t"/>
                      <a:r>
                        <a:rPr lang="ru-RU" sz="1800">
                          <a:solidFill>
                            <a:schemeClr val="bg1"/>
                          </a:solidFill>
                          <a:effectLst/>
                        </a:rPr>
                        <a:t>Аренда зданий, сооружений</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a:solidFill>
                            <a:schemeClr val="bg1"/>
                          </a:solidFill>
                          <a:effectLst/>
                        </a:rPr>
                        <a:t>Арендная цена</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800" dirty="0">
                          <a:solidFill>
                            <a:schemeClr val="bg1"/>
                          </a:solidFill>
                          <a:effectLst/>
                        </a:rPr>
                        <a:t>654 (п.1)</a:t>
                      </a:r>
                    </a:p>
                  </a:txBody>
                  <a:tcPr marL="28489" marR="28489" marT="28489" marB="28489">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4913263"/>
                  </a:ext>
                </a:extLst>
              </a:tr>
            </a:tbl>
          </a:graphicData>
        </a:graphic>
      </p:graphicFrame>
    </p:spTree>
    <p:extLst>
      <p:ext uri="{BB962C8B-B14F-4D97-AF65-F5344CB8AC3E}">
        <p14:creationId xmlns:p14="http://schemas.microsoft.com/office/powerpoint/2010/main" val="4236584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Существенные и важные условия договора</a:t>
            </a:r>
          </a:p>
        </p:txBody>
      </p:sp>
      <p:graphicFrame>
        <p:nvGraphicFramePr>
          <p:cNvPr id="4" name="Объект 3"/>
          <p:cNvGraphicFramePr>
            <a:graphicFrameLocks noGrp="1"/>
          </p:cNvGraphicFramePr>
          <p:nvPr>
            <p:ph idx="1"/>
            <p:extLst/>
          </p:nvPr>
        </p:nvGraphicFramePr>
        <p:xfrm>
          <a:off x="915271" y="2097088"/>
          <a:ext cx="9906000" cy="4770120"/>
        </p:xfrm>
        <a:graphic>
          <a:graphicData uri="http://schemas.openxmlformats.org/drawingml/2006/table">
            <a:tbl>
              <a:tblPr/>
              <a:tblGrid>
                <a:gridCol w="3302000">
                  <a:extLst>
                    <a:ext uri="{9D8B030D-6E8A-4147-A177-3AD203B41FA5}">
                      <a16:colId xmlns:a16="http://schemas.microsoft.com/office/drawing/2014/main" val="2565042530"/>
                    </a:ext>
                  </a:extLst>
                </a:gridCol>
                <a:gridCol w="3302000">
                  <a:extLst>
                    <a:ext uri="{9D8B030D-6E8A-4147-A177-3AD203B41FA5}">
                      <a16:colId xmlns:a16="http://schemas.microsoft.com/office/drawing/2014/main" val="1046154738"/>
                    </a:ext>
                  </a:extLst>
                </a:gridCol>
                <a:gridCol w="3302000">
                  <a:extLst>
                    <a:ext uri="{9D8B030D-6E8A-4147-A177-3AD203B41FA5}">
                      <a16:colId xmlns:a16="http://schemas.microsoft.com/office/drawing/2014/main" val="487267064"/>
                    </a:ext>
                  </a:extLst>
                </a:gridCol>
              </a:tblGrid>
              <a:tr h="0">
                <a:tc>
                  <a:txBody>
                    <a:bodyPr/>
                    <a:lstStyle/>
                    <a:p>
                      <a:pPr fontAlgn="t"/>
                      <a:r>
                        <a:rPr lang="ru-RU" sz="2400" dirty="0">
                          <a:solidFill>
                            <a:schemeClr val="bg1"/>
                          </a:solidFill>
                          <a:effectLst/>
                        </a:rPr>
                        <a:t>Возмездное оказание услуг</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a:solidFill>
                            <a:schemeClr val="bg1"/>
                          </a:solidFill>
                          <a:effectLst/>
                        </a:rPr>
                        <a:t>Сроки, место оказания услуг</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a:solidFill>
                            <a:schemeClr val="bg1"/>
                          </a:solidFill>
                          <a:effectLst/>
                        </a:rPr>
                        <a:t>779 (п.1)</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93539648"/>
                  </a:ext>
                </a:extLst>
              </a:tr>
              <a:tr h="0">
                <a:tc rowSpan="2">
                  <a:txBody>
                    <a:bodyPr/>
                    <a:lstStyle/>
                    <a:p>
                      <a:pPr fontAlgn="t"/>
                      <a:r>
                        <a:rPr lang="ru-RU" sz="2400" dirty="0">
                          <a:solidFill>
                            <a:schemeClr val="bg1"/>
                          </a:solidFill>
                          <a:effectLst/>
                        </a:rPr>
                        <a:t>Подряд (кроме проектных и изыскательских работ)</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a:solidFill>
                            <a:schemeClr val="bg1"/>
                          </a:solidFill>
                          <a:effectLst/>
                        </a:rPr>
                        <a:t>Задание заказчика</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a:solidFill>
                            <a:schemeClr val="bg1"/>
                          </a:solidFill>
                          <a:effectLst/>
                        </a:rPr>
                        <a:t>702</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35728997"/>
                  </a:ext>
                </a:extLst>
              </a:tr>
              <a:tr h="0">
                <a:tc vMerge="1">
                  <a:txBody>
                    <a:bodyPr/>
                    <a:lstStyle/>
                    <a:p>
                      <a:endParaRPr lang="ru-RU"/>
                    </a:p>
                  </a:txBody>
                  <a:tcPr/>
                </a:tc>
                <a:tc>
                  <a:txBody>
                    <a:bodyPr/>
                    <a:lstStyle/>
                    <a:p>
                      <a:pPr fontAlgn="t"/>
                      <a:r>
                        <a:rPr lang="ru-RU" sz="2400" dirty="0">
                          <a:solidFill>
                            <a:schemeClr val="bg1"/>
                          </a:solidFill>
                          <a:effectLst/>
                        </a:rPr>
                        <a:t>Срок выполнения работ</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a:solidFill>
                            <a:schemeClr val="bg1"/>
                          </a:solidFill>
                          <a:effectLst/>
                        </a:rPr>
                        <a:t>708 (п.1)</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44174167"/>
                  </a:ext>
                </a:extLst>
              </a:tr>
              <a:tr h="0">
                <a:tc rowSpan="2">
                  <a:txBody>
                    <a:bodyPr/>
                    <a:lstStyle/>
                    <a:p>
                      <a:pPr fontAlgn="t"/>
                      <a:r>
                        <a:rPr lang="ru-RU" sz="2400">
                          <a:solidFill>
                            <a:schemeClr val="bg1"/>
                          </a:solidFill>
                          <a:effectLst/>
                        </a:rPr>
                        <a:t>Строительный подряд</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dirty="0">
                          <a:solidFill>
                            <a:schemeClr val="bg1"/>
                          </a:solidFill>
                          <a:effectLst/>
                        </a:rPr>
                        <a:t>Цены за работы</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a:solidFill>
                            <a:schemeClr val="bg1"/>
                          </a:solidFill>
                          <a:effectLst/>
                        </a:rPr>
                        <a:t>746 (п.1)</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19926955"/>
                  </a:ext>
                </a:extLst>
              </a:tr>
              <a:tr h="0">
                <a:tc vMerge="1">
                  <a:txBody>
                    <a:bodyPr/>
                    <a:lstStyle/>
                    <a:p>
                      <a:endParaRPr lang="ru-RU"/>
                    </a:p>
                  </a:txBody>
                  <a:tcPr/>
                </a:tc>
                <a:tc>
                  <a:txBody>
                    <a:bodyPr/>
                    <a:lstStyle/>
                    <a:p>
                      <a:pPr fontAlgn="t"/>
                      <a:r>
                        <a:rPr lang="ru-RU" sz="2400" dirty="0">
                          <a:solidFill>
                            <a:schemeClr val="bg1"/>
                          </a:solidFill>
                          <a:effectLst/>
                        </a:rPr>
                        <a:t>Срок выполнения работ</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a:solidFill>
                            <a:schemeClr val="bg1"/>
                          </a:solidFill>
                          <a:effectLst/>
                        </a:rPr>
                        <a:t>740 (п.1)</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55501261"/>
                  </a:ext>
                </a:extLst>
              </a:tr>
              <a:tr h="0">
                <a:tc>
                  <a:txBody>
                    <a:bodyPr/>
                    <a:lstStyle/>
                    <a:p>
                      <a:pPr fontAlgn="t"/>
                      <a:r>
                        <a:rPr lang="ru-RU" sz="2400">
                          <a:solidFill>
                            <a:schemeClr val="bg1"/>
                          </a:solidFill>
                          <a:effectLst/>
                        </a:rPr>
                        <a:t>Подрядные работы для гос.нужд</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dirty="0">
                          <a:solidFill>
                            <a:schemeClr val="bg1"/>
                          </a:solidFill>
                          <a:effectLst/>
                        </a:rPr>
                        <a:t>Сроки, цена, способы обеспечения обязательств сторонами договора</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2400" dirty="0">
                          <a:solidFill>
                            <a:schemeClr val="bg1"/>
                          </a:solidFill>
                          <a:effectLst/>
                        </a:rPr>
                        <a:t>766 (п.1)</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032542"/>
                  </a:ext>
                </a:extLst>
              </a:tr>
            </a:tbl>
          </a:graphicData>
        </a:graphic>
      </p:graphicFrame>
    </p:spTree>
    <p:extLst>
      <p:ext uri="{BB962C8B-B14F-4D97-AF65-F5344CB8AC3E}">
        <p14:creationId xmlns:p14="http://schemas.microsoft.com/office/powerpoint/2010/main" val="193683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Соотношение права и договора</a:t>
            </a:r>
          </a:p>
        </p:txBody>
      </p:sp>
      <p:sp>
        <p:nvSpPr>
          <p:cNvPr id="3" name="Объект 2"/>
          <p:cNvSpPr>
            <a:spLocks noGrp="1"/>
          </p:cNvSpPr>
          <p:nvPr>
            <p:ph idx="1"/>
          </p:nvPr>
        </p:nvSpPr>
        <p:spPr/>
        <p:txBody>
          <a:bodyPr>
            <a:normAutofit/>
          </a:bodyPr>
          <a:lstStyle/>
          <a:p>
            <a:r>
              <a:rPr lang="ru-RU" b="1" i="1" u="sng" dirty="0"/>
              <a:t>Договора и закон</a:t>
            </a:r>
            <a:r>
              <a:rPr lang="ru-RU" u="sng" dirty="0"/>
              <a:t> (ст.422 ГК):</a:t>
            </a:r>
            <a:endParaRPr lang="ru-RU" dirty="0"/>
          </a:p>
          <a:p>
            <a:r>
              <a:rPr lang="ru-RU" dirty="0"/>
              <a:t>1) </a:t>
            </a:r>
            <a:r>
              <a:rPr lang="ru-RU" i="1" dirty="0"/>
              <a:t>Договор должен соответствовать обязательным для сторон правилам</a:t>
            </a:r>
            <a:r>
              <a:rPr lang="ru-RU" dirty="0"/>
              <a:t>, установленным законом и иными правовыми актами на момент его заключения.</a:t>
            </a:r>
          </a:p>
          <a:p>
            <a:r>
              <a:rPr lang="ru-RU" dirty="0"/>
              <a:t>2) </a:t>
            </a:r>
            <a:r>
              <a:rPr lang="ru-RU" i="1" dirty="0"/>
              <a:t>Если после заключения договора принят закон, устанавливающий обязательные для сторон правила отличные от тех, которые действовали при заключении договора</a:t>
            </a:r>
            <a:r>
              <a:rPr lang="ru-RU" dirty="0"/>
              <a:t>, условия заключенного договора сохраняют силу (кроме случаев, когда в законе установлено, что его действие распространяется на отношения, возникшие из ранее заключенных договоров.</a:t>
            </a:r>
          </a:p>
          <a:p>
            <a:endParaRPr lang="ru-RU" dirty="0"/>
          </a:p>
        </p:txBody>
      </p:sp>
    </p:spTree>
    <p:extLst>
      <p:ext uri="{BB962C8B-B14F-4D97-AF65-F5344CB8AC3E}">
        <p14:creationId xmlns:p14="http://schemas.microsoft.com/office/powerpoint/2010/main" val="2435868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
            <a:ext cx="8229600" cy="1143000"/>
          </a:xfrm>
        </p:spPr>
        <p:txBody>
          <a:bodyPr>
            <a:normAutofit/>
          </a:bodyPr>
          <a:lstStyle/>
          <a:p>
            <a:r>
              <a:rPr lang="ru-RU" sz="3200" b="1" dirty="0">
                <a:latin typeface="Arial" pitchFamily="34" charset="0"/>
                <a:cs typeface="Arial" pitchFamily="34" charset="0"/>
              </a:rPr>
              <a:t>Различие между сделкой и юридическим фактом на практике</a:t>
            </a:r>
          </a:p>
        </p:txBody>
      </p:sp>
      <p:sp>
        <p:nvSpPr>
          <p:cNvPr id="3" name="Содержимое 2"/>
          <p:cNvSpPr>
            <a:spLocks noGrp="1"/>
          </p:cNvSpPr>
          <p:nvPr>
            <p:ph idx="1"/>
          </p:nvPr>
        </p:nvSpPr>
        <p:spPr>
          <a:xfrm>
            <a:off x="1738282" y="1142985"/>
            <a:ext cx="8715436" cy="4983179"/>
          </a:xfrm>
        </p:spPr>
        <p:txBody>
          <a:bodyPr>
            <a:noAutofit/>
          </a:bodyPr>
          <a:lstStyle/>
          <a:p>
            <a:r>
              <a:rPr lang="ru-RU" dirty="0">
                <a:latin typeface="Arial" pitchFamily="34" charset="0"/>
                <a:cs typeface="Arial" pitchFamily="34" charset="0"/>
              </a:rPr>
              <a:t>Отличие сделки от </a:t>
            </a:r>
            <a:r>
              <a:rPr lang="ru-RU" b="1" dirty="0">
                <a:latin typeface="Arial" pitchFamily="34" charset="0"/>
                <a:cs typeface="Arial" pitchFamily="34" charset="0"/>
              </a:rPr>
              <a:t>события - </a:t>
            </a:r>
            <a:r>
              <a:rPr lang="ru-RU" dirty="0" err="1">
                <a:latin typeface="Arial" pitchFamily="34" charset="0"/>
                <a:cs typeface="Arial" pitchFamily="34" charset="0"/>
              </a:rPr>
              <a:t>события</a:t>
            </a:r>
            <a:r>
              <a:rPr lang="ru-RU" dirty="0">
                <a:latin typeface="Arial" pitchFamily="34" charset="0"/>
                <a:cs typeface="Arial" pitchFamily="34" charset="0"/>
              </a:rPr>
              <a:t> представляют собой юридические факты, которые происходят и оказывают влияние на людей независимо от их воли - рождение или болезнь человека, войны, забастовки и т.д.</a:t>
            </a:r>
          </a:p>
          <a:p>
            <a:r>
              <a:rPr lang="ru-RU" dirty="0">
                <a:latin typeface="Arial" pitchFamily="34" charset="0"/>
                <a:cs typeface="Arial" pitchFamily="34" charset="0"/>
              </a:rPr>
              <a:t>Отличие сделки от </a:t>
            </a:r>
            <a:r>
              <a:rPr lang="ru-RU" b="1" dirty="0">
                <a:latin typeface="Arial" pitchFamily="34" charset="0"/>
                <a:cs typeface="Arial" pitchFamily="34" charset="0"/>
              </a:rPr>
              <a:t>юр.поступка - </a:t>
            </a:r>
            <a:r>
              <a:rPr lang="ru-RU" dirty="0">
                <a:latin typeface="Arial" pitchFamily="34" charset="0"/>
                <a:cs typeface="Arial" pitchFamily="34" charset="0"/>
              </a:rPr>
              <a:t>сделки направлены на достижение определенного правового результата. А правовые последствия юр. поступка вступают в силу закона, то есть независимо от воли субъекта и от наличия у него дееспособности, например, обязанность нашедшего потерянную вещь немедленно уведомить об этом лицо, которое эту вещь потеряло, собственника вещи или кого-либо иного из известных ему лиц, имеющих право на получение вещи и возвратить эту вещь указанному лицу - ст.227 ГК.)</a:t>
            </a:r>
          </a:p>
        </p:txBody>
      </p:sp>
    </p:spTree>
    <p:extLst>
      <p:ext uri="{BB962C8B-B14F-4D97-AF65-F5344CB8AC3E}">
        <p14:creationId xmlns:p14="http://schemas.microsoft.com/office/powerpoint/2010/main" val="3101370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rmAutofit fontScale="47500" lnSpcReduction="20000"/>
          </a:bodyPr>
          <a:lstStyle/>
          <a:p>
            <a:r>
              <a:rPr lang="ru-RU" sz="5100" dirty="0">
                <a:latin typeface="Arial" pitchFamily="34" charset="0"/>
                <a:cs typeface="Arial" pitchFamily="34" charset="0"/>
              </a:rPr>
              <a:t>Отличие сделки от </a:t>
            </a:r>
            <a:r>
              <a:rPr lang="ru-RU" sz="5100" b="1" dirty="0">
                <a:latin typeface="Arial" pitchFamily="34" charset="0"/>
                <a:cs typeface="Arial" pitchFamily="34" charset="0"/>
              </a:rPr>
              <a:t>деликта - </a:t>
            </a:r>
            <a:r>
              <a:rPr lang="ru-RU" sz="5100" dirty="0">
                <a:latin typeface="Arial" pitchFamily="34" charset="0"/>
                <a:cs typeface="Arial" pitchFamily="34" charset="0"/>
              </a:rPr>
              <a:t>сделка является правомерным действием. В случае несоответствия требованиям закона сделка может быть признана недействительной (ст. ст.166-181 ГК РФ) и не влечет никаких юридических последствий.</a:t>
            </a:r>
          </a:p>
          <a:p>
            <a:r>
              <a:rPr lang="ru-RU" sz="5100" dirty="0">
                <a:latin typeface="Arial" pitchFamily="34" charset="0"/>
                <a:cs typeface="Arial" pitchFamily="34" charset="0"/>
              </a:rPr>
              <a:t>Отличие сделки от </a:t>
            </a:r>
            <a:r>
              <a:rPr lang="ru-RU" sz="5100" b="1" dirty="0">
                <a:latin typeface="Arial" pitchFamily="34" charset="0"/>
                <a:cs typeface="Arial" pitchFamily="34" charset="0"/>
              </a:rPr>
              <a:t>актов </a:t>
            </a:r>
            <a:r>
              <a:rPr lang="ru-RU" sz="5100" b="1" dirty="0" err="1">
                <a:latin typeface="Arial" pitchFamily="34" charset="0"/>
                <a:cs typeface="Arial" pitchFamily="34" charset="0"/>
              </a:rPr>
              <a:t>гос</a:t>
            </a:r>
            <a:r>
              <a:rPr lang="ru-RU" sz="5100" b="1" dirty="0">
                <a:latin typeface="Arial" pitchFamily="34" charset="0"/>
                <a:cs typeface="Arial" pitchFamily="34" charset="0"/>
              </a:rPr>
              <a:t>. органов </a:t>
            </a:r>
            <a:r>
              <a:rPr lang="ru-RU" sz="5100" dirty="0">
                <a:latin typeface="Arial" pitchFamily="34" charset="0"/>
                <a:cs typeface="Arial" pitchFamily="34" charset="0"/>
              </a:rPr>
              <a:t>и</a:t>
            </a:r>
            <a:r>
              <a:rPr lang="ru-RU" sz="5100" b="1" dirty="0">
                <a:latin typeface="Arial" pitchFamily="34" charset="0"/>
                <a:cs typeface="Arial" pitchFamily="34" charset="0"/>
              </a:rPr>
              <a:t> органов местного самоуправления - </a:t>
            </a:r>
            <a:r>
              <a:rPr lang="ru-RU" sz="5100" dirty="0">
                <a:latin typeface="Arial" pitchFamily="34" charset="0"/>
                <a:cs typeface="Arial" pitchFamily="34" charset="0"/>
              </a:rPr>
              <a:t>они также являются основанием для возникновения гражданских прав и обязанностей (ст.8 ГК). Однако к ним сделки не относятся, поскольку акты данных органов носят императивный характер, а субъекты правоотношения в этом случае не являются равноправными, что противоречит основным началам гражданского законодательства, закрепленным в ст. 1 ГК РФ.)</a:t>
            </a:r>
          </a:p>
          <a:p>
            <a:r>
              <a:rPr lang="ru-RU" sz="5100" dirty="0">
                <a:latin typeface="Arial" pitchFamily="34" charset="0"/>
                <a:cs typeface="Arial" pitchFamily="34" charset="0"/>
              </a:rPr>
              <a:t>Отличие от </a:t>
            </a:r>
            <a:r>
              <a:rPr lang="ru-RU" sz="5100" b="1" dirty="0">
                <a:latin typeface="Arial" pitchFamily="34" charset="0"/>
                <a:cs typeface="Arial" pitchFamily="34" charset="0"/>
              </a:rPr>
              <a:t>волевых актов в других отраслях права - </a:t>
            </a:r>
            <a:r>
              <a:rPr lang="ru-RU" sz="5100" dirty="0">
                <a:latin typeface="Arial" pitchFamily="34" charset="0"/>
                <a:cs typeface="Arial" pitchFamily="34" charset="0"/>
              </a:rPr>
              <a:t>в ст.153 ГК РФ указано, что сделки направлены на установление, изменение или прекращение гражданских прав и обязанностей. Это отличает их от других волевых актов. Например, подача заявления об увольнении с работы является волевым актом лица, направленным на возникновение правоотношения, которое регулируется трудовым законодательством.</a:t>
            </a:r>
          </a:p>
          <a:p>
            <a:endParaRPr lang="ru-RU" dirty="0" smtClean="0">
              <a:latin typeface="Arial" pitchFamily="34" charset="0"/>
              <a:cs typeface="Arial" pitchFamily="34" charset="0"/>
            </a:endParaRPr>
          </a:p>
          <a:p>
            <a:endParaRPr lang="ru-RU" dirty="0"/>
          </a:p>
        </p:txBody>
      </p:sp>
    </p:spTree>
    <p:extLst>
      <p:ext uri="{BB962C8B-B14F-4D97-AF65-F5344CB8AC3E}">
        <p14:creationId xmlns:p14="http://schemas.microsoft.com/office/powerpoint/2010/main" val="565242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69304" cy="928671"/>
          </a:xfrm>
        </p:spPr>
        <p:txBody>
          <a:bodyPr>
            <a:normAutofit/>
          </a:bodyPr>
          <a:lstStyle/>
          <a:p>
            <a:r>
              <a:rPr lang="ru-RU" sz="3200" b="1" dirty="0">
                <a:latin typeface="Arial" pitchFamily="34" charset="0"/>
                <a:cs typeface="Arial" pitchFamily="34" charset="0"/>
              </a:rPr>
              <a:t>Крупные сделки</a:t>
            </a:r>
          </a:p>
        </p:txBody>
      </p:sp>
      <p:sp>
        <p:nvSpPr>
          <p:cNvPr id="3" name="Содержимое 2"/>
          <p:cNvSpPr>
            <a:spLocks noGrp="1"/>
          </p:cNvSpPr>
          <p:nvPr>
            <p:ph idx="1"/>
          </p:nvPr>
        </p:nvSpPr>
        <p:spPr>
          <a:xfrm>
            <a:off x="1524000" y="928671"/>
            <a:ext cx="9144000" cy="5197493"/>
          </a:xfrm>
        </p:spPr>
        <p:txBody>
          <a:bodyPr>
            <a:noAutofit/>
          </a:bodyPr>
          <a:lstStyle/>
          <a:p>
            <a:r>
              <a:rPr lang="ru-RU" b="1" dirty="0">
                <a:latin typeface="Arial" pitchFamily="34" charset="0"/>
                <a:cs typeface="Arial" pitchFamily="34" charset="0"/>
              </a:rPr>
              <a:t>Крупная сделка</a:t>
            </a:r>
            <a:r>
              <a:rPr lang="ru-RU" dirty="0">
                <a:latin typeface="Arial" pitchFamily="34" charset="0"/>
                <a:cs typeface="Arial" pitchFamily="34" charset="0"/>
              </a:rPr>
              <a:t> — в российском гражданском праве </a:t>
            </a:r>
            <a:r>
              <a:rPr lang="ru-RU" dirty="0">
                <a:solidFill>
                  <a:srgbClr val="FF0000"/>
                </a:solidFill>
                <a:latin typeface="Arial" pitchFamily="34" charset="0"/>
                <a:cs typeface="Arial" pitchFamily="34" charset="0"/>
              </a:rPr>
              <a:t>сделка</a:t>
            </a:r>
            <a:r>
              <a:rPr lang="ru-RU" dirty="0">
                <a:latin typeface="Arial" pitchFamily="34" charset="0"/>
                <a:cs typeface="Arial" pitchFamily="34" charset="0"/>
              </a:rPr>
              <a:t> (в том числе заём, кредит, залог, поручительство) </a:t>
            </a:r>
            <a:r>
              <a:rPr lang="ru-RU" dirty="0">
                <a:solidFill>
                  <a:srgbClr val="FF0000"/>
                </a:solidFill>
                <a:latin typeface="Arial" pitchFamily="34" charset="0"/>
                <a:cs typeface="Arial" pitchFamily="34" charset="0"/>
              </a:rPr>
              <a:t>или несколько взаимосвязанных сделок</a:t>
            </a:r>
            <a:r>
              <a:rPr lang="ru-RU" dirty="0">
                <a:latin typeface="Arial" pitchFamily="34" charset="0"/>
                <a:cs typeface="Arial" pitchFamily="34" charset="0"/>
              </a:rPr>
              <a:t>, связанных с приобретением, отчуждением или возможностью отчуждения обществом прямо либо косвенно имущества, стоимость которого составляет 25 и более % балансовой стоимости активов общества. </a:t>
            </a:r>
          </a:p>
          <a:p>
            <a:r>
              <a:rPr lang="ru-RU" dirty="0">
                <a:latin typeface="Arial" pitchFamily="34" charset="0"/>
                <a:cs typeface="Arial" pitchFamily="34" charset="0"/>
              </a:rPr>
              <a:t>Стоимость активов определяется по данным бух. отчётности общества на последнюю отчётную дату. К крупным сделкам </a:t>
            </a:r>
            <a:r>
              <a:rPr lang="ru-RU" dirty="0">
                <a:solidFill>
                  <a:srgbClr val="FF0000"/>
                </a:solidFill>
                <a:latin typeface="Arial" pitchFamily="34" charset="0"/>
                <a:cs typeface="Arial" pitchFamily="34" charset="0"/>
              </a:rPr>
              <a:t>не относятся </a:t>
            </a:r>
            <a:r>
              <a:rPr lang="ru-RU" dirty="0">
                <a:latin typeface="Arial" pitchFamily="34" charset="0"/>
                <a:cs typeface="Arial" pitchFamily="34" charset="0"/>
              </a:rPr>
              <a:t>сделки, совершаемые в процессе обычной </a:t>
            </a:r>
            <a:r>
              <a:rPr lang="ru-RU" dirty="0" err="1">
                <a:latin typeface="Arial" pitchFamily="34" charset="0"/>
                <a:cs typeface="Arial" pitchFamily="34" charset="0"/>
              </a:rPr>
              <a:t>хоз</a:t>
            </a:r>
            <a:r>
              <a:rPr lang="ru-RU" dirty="0">
                <a:latin typeface="Arial" pitchFamily="34" charset="0"/>
                <a:cs typeface="Arial" pitchFamily="34" charset="0"/>
              </a:rPr>
              <a:t>. деятельности общества, сделки, связанные с размещением посредством подписки (реализацией) обыкновенных акций общества, и сделки, связанные с размещением эмиссионных ценных бумаг, конвертируемых в обыкновенные акции общества.</a:t>
            </a:r>
          </a:p>
        </p:txBody>
      </p:sp>
    </p:spTree>
    <p:extLst>
      <p:ext uri="{BB962C8B-B14F-4D97-AF65-F5344CB8AC3E}">
        <p14:creationId xmlns:p14="http://schemas.microsoft.com/office/powerpoint/2010/main" val="996709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normAutofit/>
          </a:bodyPr>
          <a:lstStyle/>
          <a:p>
            <a:r>
              <a:rPr lang="ru-RU" sz="3200" b="1" dirty="0">
                <a:latin typeface="Arial" pitchFamily="34" charset="0"/>
                <a:cs typeface="Arial" pitchFamily="34" charset="0"/>
              </a:rPr>
              <a:t>Сделки, которые суды относят к крупным</a:t>
            </a:r>
          </a:p>
        </p:txBody>
      </p:sp>
      <p:sp>
        <p:nvSpPr>
          <p:cNvPr id="3" name="Содержимое 2"/>
          <p:cNvSpPr>
            <a:spLocks noGrp="1"/>
          </p:cNvSpPr>
          <p:nvPr>
            <p:ph idx="1"/>
          </p:nvPr>
        </p:nvSpPr>
        <p:spPr>
          <a:xfrm>
            <a:off x="1524000" y="1142984"/>
            <a:ext cx="9144000" cy="5715016"/>
          </a:xfrm>
        </p:spPr>
        <p:txBody>
          <a:bodyPr>
            <a:noAutofit/>
          </a:bodyPr>
          <a:lstStyle/>
          <a:p>
            <a:r>
              <a:rPr lang="ru-RU" b="1" dirty="0">
                <a:latin typeface="Arial" pitchFamily="34" charset="0"/>
                <a:cs typeface="Arial" pitchFamily="34" charset="0"/>
              </a:rPr>
              <a:t>Соответствие сделки уставным целям компании не означает, что она заключена в рамках обычной деятельности </a:t>
            </a:r>
          </a:p>
          <a:p>
            <a:r>
              <a:rPr lang="ru-RU" dirty="0">
                <a:latin typeface="Arial" pitchFamily="34" charset="0"/>
                <a:cs typeface="Arial" pitchFamily="34" charset="0"/>
              </a:rPr>
              <a:t>В судебной практике долгое время существовала позиция, которая привязывала обычную хозяйственную деятельность к тому виду деятельности, который записан в уставе. Наиболее показательны в этом смысле два дела: АОЗТ «Элита» (постановление Президиума ВАС РФ от 21.08.01 № 753800) и Московского нефтеперерабатывающего завода (постановление Президиума ВАС РФ от 28.11.06 № 9148/06). Именно в этих делах Высший арбитражный суд помимо прочего сослался на то, что, согласно уставу компании, тот род деятельности, в сфере которой совершена сделка, относится к ее основному виду деятельности. </a:t>
            </a:r>
          </a:p>
        </p:txBody>
      </p:sp>
    </p:spTree>
    <p:extLst>
      <p:ext uri="{BB962C8B-B14F-4D97-AF65-F5344CB8AC3E}">
        <p14:creationId xmlns:p14="http://schemas.microsoft.com/office/powerpoint/2010/main" val="131402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81200" y="642919"/>
            <a:ext cx="8229600" cy="5214974"/>
          </a:xfrm>
        </p:spPr>
        <p:txBody>
          <a:bodyPr>
            <a:normAutofit fontScale="85000" lnSpcReduction="10000"/>
          </a:bodyPr>
          <a:lstStyle/>
          <a:p>
            <a:r>
              <a:rPr lang="ru-RU" sz="3100" dirty="0">
                <a:latin typeface="Arial" pitchFamily="34" charset="0"/>
                <a:cs typeface="Arial" pitchFamily="34" charset="0"/>
              </a:rPr>
              <a:t>Переломным делом, которое окончательно доказало несостоятельность одной только ссылки на устав, стало дело «КД авиа» (постановление Президиума от 27.01.09 № 10967/08). В этом деле оспаривалась сделка, по которой компания взяла в </a:t>
            </a:r>
            <a:r>
              <a:rPr lang="ru-RU" sz="3100" dirty="0" err="1">
                <a:latin typeface="Arial" pitchFamily="34" charset="0"/>
                <a:cs typeface="Arial" pitchFamily="34" charset="0"/>
              </a:rPr>
              <a:t>сублизинг</a:t>
            </a:r>
            <a:r>
              <a:rPr lang="ru-RU" sz="3100" dirty="0">
                <a:latin typeface="Arial" pitchFamily="34" charset="0"/>
                <a:cs typeface="Arial" pitchFamily="34" charset="0"/>
              </a:rPr>
              <a:t> авиационные двигатели. Истец утверждал, что эта сделка являлась для ответчика крупной, на что последний возражал, что он является профессиональным авиаперевозчиком и сделка лизинга воздушного судна для него ординарна. Президиум ВАС РФ отверг эту позицию, указав, что тот факт, что компания занимается авиаперевозками и совершает сделку в этой же сфере, вовсе не свидетельствует, что она не требует одобрения. Данный факт еще нужно доказать.</a:t>
            </a:r>
          </a:p>
          <a:p>
            <a:endParaRPr lang="ru-RU" dirty="0"/>
          </a:p>
        </p:txBody>
      </p:sp>
    </p:spTree>
    <p:extLst>
      <p:ext uri="{BB962C8B-B14F-4D97-AF65-F5344CB8AC3E}">
        <p14:creationId xmlns:p14="http://schemas.microsoft.com/office/powerpoint/2010/main" val="121809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024034" y="500043"/>
            <a:ext cx="8229600" cy="4525963"/>
          </a:xfrm>
        </p:spPr>
        <p:txBody>
          <a:bodyPr>
            <a:normAutofit/>
          </a:bodyPr>
          <a:lstStyle/>
          <a:p>
            <a:r>
              <a:rPr lang="ru-RU" dirty="0">
                <a:latin typeface="Arial" pitchFamily="34" charset="0"/>
                <a:cs typeface="Arial" pitchFamily="34" charset="0"/>
              </a:rPr>
              <a:t>Доказывать, что сделка совершена в рамках обычной хозяйственной деятельности, могут только компании, которые уже проработали на рынке какое-то время. У вновь созданных организаций никакой обычной хозяйственной деятельности пока нет. Поэтому вряд ли в суде им поможет ссылка на то, что сделка схожа с аналогичными сделками. Суд скорее всего решит, что для нового субъекта превышение четверти стоимости активов слишком рискованно и для этого требуется согласие совета директоров или общего собрания.</a:t>
            </a:r>
          </a:p>
        </p:txBody>
      </p:sp>
    </p:spTree>
    <p:extLst>
      <p:ext uri="{BB962C8B-B14F-4D97-AF65-F5344CB8AC3E}">
        <p14:creationId xmlns:p14="http://schemas.microsoft.com/office/powerpoint/2010/main" val="394130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1" y="192923"/>
            <a:ext cx="5442856" cy="927775"/>
          </a:xfrm>
        </p:spPr>
        <p:txBody>
          <a:bodyPr>
            <a:normAutofit fontScale="90000"/>
          </a:bodyPr>
          <a:lstStyle/>
          <a:p>
            <a:r>
              <a:rPr lang="ru-RU" dirty="0"/>
              <a:t>Сделки, заключаемые конклюдентными действиями</a:t>
            </a:r>
            <a:endParaRPr lang="ru-RU" altLang="ru-RU" sz="2800" dirty="0"/>
          </a:p>
        </p:txBody>
      </p:sp>
      <p:graphicFrame>
        <p:nvGraphicFramePr>
          <p:cNvPr id="3" name="Схема 2"/>
          <p:cNvGraphicFramePr/>
          <p:nvPr>
            <p:extLst>
              <p:ext uri="{D42A27DB-BD31-4B8C-83A1-F6EECF244321}">
                <p14:modId xmlns:p14="http://schemas.microsoft.com/office/powerpoint/2010/main" val="1279429859"/>
              </p:ext>
            </p:extLst>
          </p:nvPr>
        </p:nvGraphicFramePr>
        <p:xfrm>
          <a:off x="1534885" y="1626551"/>
          <a:ext cx="9644744" cy="4512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102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81200" y="500043"/>
            <a:ext cx="8229600" cy="5626121"/>
          </a:xfrm>
        </p:spPr>
        <p:txBody>
          <a:bodyPr>
            <a:normAutofit/>
          </a:bodyPr>
          <a:lstStyle/>
          <a:p>
            <a:r>
              <a:rPr lang="ru-RU" b="1" dirty="0">
                <a:latin typeface="Arial" pitchFamily="34" charset="0"/>
                <a:cs typeface="Arial" pitchFamily="34" charset="0"/>
              </a:rPr>
              <a:t>Чтобы считаться заключенной в рамках обычной хозяйственной деятельности, сделка не должна отличаться от аналогичных сделок компании </a:t>
            </a:r>
          </a:p>
          <a:p>
            <a:r>
              <a:rPr lang="ru-RU" dirty="0">
                <a:latin typeface="Arial" pitchFamily="34" charset="0"/>
                <a:cs typeface="Arial" pitchFamily="34" charset="0"/>
              </a:rPr>
              <a:t>В 2010 году Президиум Высшего арбитражного суда еще раз отверг формальный критерий, когда суды ориентировались на виды деятельности компании, указанные в уставе для определения того, является ли сделка крупной или совершенной в рамках обычной хозяйственной деятельности. Это ярко видно на примере постановления от 28.12.10 № 10082/10, в котором Президиум прямо сказал, что для того, чтобы определить, относится ли сделка к обычной хозяйственной деятельности, ее нужно сравнивать не с перечисленными в уставе видами деятельности, а с теми сделками, которые она регулярно заключает.</a:t>
            </a:r>
          </a:p>
        </p:txBody>
      </p:sp>
    </p:spTree>
    <p:extLst>
      <p:ext uri="{BB962C8B-B14F-4D97-AF65-F5344CB8AC3E}">
        <p14:creationId xmlns:p14="http://schemas.microsoft.com/office/powerpoint/2010/main" val="554837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67700" cy="785795"/>
          </a:xfrm>
        </p:spPr>
        <p:txBody>
          <a:bodyPr>
            <a:normAutofit/>
          </a:bodyPr>
          <a:lstStyle/>
          <a:p>
            <a:r>
              <a:rPr lang="ru-RU" sz="3200" b="1" dirty="0">
                <a:latin typeface="Arial" pitchFamily="34" charset="0"/>
                <a:cs typeface="Arial" pitchFamily="34" charset="0"/>
              </a:rPr>
              <a:t>Взаимосвязанные сделки</a:t>
            </a:r>
          </a:p>
        </p:txBody>
      </p:sp>
      <p:sp>
        <p:nvSpPr>
          <p:cNvPr id="3" name="Содержимое 2"/>
          <p:cNvSpPr>
            <a:spLocks noGrp="1"/>
          </p:cNvSpPr>
          <p:nvPr>
            <p:ph idx="1"/>
          </p:nvPr>
        </p:nvSpPr>
        <p:spPr>
          <a:xfrm>
            <a:off x="1524000" y="785795"/>
            <a:ext cx="9144000" cy="5340369"/>
          </a:xfrm>
        </p:spPr>
        <p:txBody>
          <a:bodyPr>
            <a:noAutofit/>
          </a:bodyPr>
          <a:lstStyle/>
          <a:p>
            <a:r>
              <a:rPr lang="ru-RU" dirty="0">
                <a:latin typeface="Arial" pitchFamily="34" charset="0"/>
                <a:cs typeface="Arial" pitchFamily="34" charset="0"/>
              </a:rPr>
              <a:t>Законодательство </a:t>
            </a:r>
            <a:r>
              <a:rPr lang="ru-RU" dirty="0">
                <a:solidFill>
                  <a:srgbClr val="FF0000"/>
                </a:solidFill>
                <a:latin typeface="Arial" pitchFamily="34" charset="0"/>
                <a:cs typeface="Arial" pitchFamily="34" charset="0"/>
              </a:rPr>
              <a:t>не содержит </a:t>
            </a:r>
            <a:r>
              <a:rPr lang="ru-RU" dirty="0">
                <a:latin typeface="Arial" pitchFamily="34" charset="0"/>
                <a:cs typeface="Arial" pitchFamily="34" charset="0"/>
              </a:rPr>
              <a:t>ни определения взаимосвязанных сделок, ни критериев, на основании которых можно было бы установить взаимную связь. Анализ и обобщение судебных актов позволяют выявить определенные критерии, сформировавшиеся на практике.</a:t>
            </a:r>
          </a:p>
          <a:p>
            <a:r>
              <a:rPr lang="ru-RU" dirty="0">
                <a:latin typeface="Arial" pitchFamily="34" charset="0"/>
                <a:cs typeface="Arial" pitchFamily="34" charset="0"/>
              </a:rPr>
              <a:t>Иногда недостаточно заключения одного договора, и участники оборота вынуждены совершать целый комплекс сделок, которые являются по своей сути взаимосвязанными. На практике из-за этого возникает множество проблем. </a:t>
            </a:r>
          </a:p>
          <a:p>
            <a:r>
              <a:rPr lang="ru-RU" dirty="0">
                <a:latin typeface="Arial" pitchFamily="34" charset="0"/>
                <a:cs typeface="Arial" pitchFamily="34" charset="0"/>
              </a:rPr>
              <a:t>ФАС Волго-Вятского округа в одном из своих постановлений обозначил следующую трудность: «Закон не содержит ни определения взаимосвязанных сделок, ни указания на возможные критерии отнесения двух или нескольких сделок к данной категории» (постановление от 27.08.2008 по делу № А28-10722/2007-412/9).</a:t>
            </a:r>
          </a:p>
        </p:txBody>
      </p:sp>
    </p:spTree>
    <p:extLst>
      <p:ext uri="{BB962C8B-B14F-4D97-AF65-F5344CB8AC3E}">
        <p14:creationId xmlns:p14="http://schemas.microsoft.com/office/powerpoint/2010/main" val="2773112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Autofit/>
          </a:bodyPr>
          <a:lstStyle/>
          <a:p>
            <a:r>
              <a:rPr lang="ru-RU" dirty="0">
                <a:latin typeface="Arial" pitchFamily="34" charset="0"/>
                <a:cs typeface="Arial" pitchFamily="34" charset="0"/>
              </a:rPr>
              <a:t>Понятие взаимосвязанных сделок встречается в Федеральных законах от 08.02.1998 № 14-ФЗ «Об обществах с ограниченной ответственностью» и от 26.12.1995 № 208-ФЗ «Об акционерных обществах». </a:t>
            </a:r>
          </a:p>
          <a:p>
            <a:r>
              <a:rPr lang="ru-RU" dirty="0">
                <a:latin typeface="Arial" pitchFamily="34" charset="0"/>
                <a:cs typeface="Arial" pitchFamily="34" charset="0"/>
              </a:rPr>
              <a:t>Там говорится, что к крупным сделкам относятся, в частности, одна или несколько взаимосвязанных сделок. </a:t>
            </a:r>
            <a:r>
              <a:rPr lang="ru-RU" dirty="0">
                <a:solidFill>
                  <a:srgbClr val="FF0000"/>
                </a:solidFill>
                <a:latin typeface="Arial" pitchFamily="34" charset="0"/>
                <a:cs typeface="Arial" pitchFamily="34" charset="0"/>
              </a:rPr>
              <a:t>То есть если две и более сделки взаимосвязаны, они могут рассматриваться как одна крупная сделка и требовать процедуры одобрения. </a:t>
            </a:r>
          </a:p>
          <a:p>
            <a:r>
              <a:rPr lang="ru-RU" dirty="0">
                <a:latin typeface="Arial" pitchFamily="34" charset="0"/>
                <a:cs typeface="Arial" pitchFamily="34" charset="0"/>
              </a:rPr>
              <a:t>Здесь определение взаимосвязанных сделок нужно для суммирования цены сделок и, как следствие, для отнесения их к крупным. </a:t>
            </a:r>
          </a:p>
          <a:p>
            <a:r>
              <a:rPr lang="ru-RU" dirty="0">
                <a:latin typeface="Arial" pitchFamily="34" charset="0"/>
                <a:cs typeface="Arial" pitchFamily="34" charset="0"/>
              </a:rPr>
              <a:t>То же происходит и со сделками, в совершении которых имеется заинтересованность; таких сделок, связанных между собой определенными признаками, тоже может быть совершено несколько. И они требуют одобрения общим собранием участников (акционеров) общества или советом директоров. </a:t>
            </a:r>
          </a:p>
        </p:txBody>
      </p:sp>
    </p:spTree>
    <p:extLst>
      <p:ext uri="{BB962C8B-B14F-4D97-AF65-F5344CB8AC3E}">
        <p14:creationId xmlns:p14="http://schemas.microsoft.com/office/powerpoint/2010/main" val="866358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2596" y="357168"/>
            <a:ext cx="8229600" cy="3500461"/>
          </a:xfrm>
        </p:spPr>
        <p:txBody>
          <a:bodyPr>
            <a:normAutofit fontScale="85000" lnSpcReduction="20000"/>
          </a:bodyPr>
          <a:lstStyle/>
          <a:p>
            <a:r>
              <a:rPr lang="ru-RU" sz="2800" dirty="0">
                <a:latin typeface="Arial" pitchFamily="34" charset="0"/>
                <a:cs typeface="Arial" pitchFamily="34" charset="0"/>
              </a:rPr>
              <a:t>Правовой вакуум в определении взаимосвязанности сделок порождает множество вопросов и противоречий при решении проблем с крупными и обеспечительными сделками (кредит, поручительство или залог), сделками с заинтересованностью. </a:t>
            </a:r>
          </a:p>
          <a:p>
            <a:r>
              <a:rPr lang="ru-RU" sz="2800" dirty="0">
                <a:latin typeface="Arial" pitchFamily="34" charset="0"/>
                <a:cs typeface="Arial" pitchFamily="34" charset="0"/>
              </a:rPr>
              <a:t>Обеспечительные сделки, где, казалось бы, взаимосвязь налицо, напротив, могут не признаться судом взаимосвязанными. </a:t>
            </a:r>
          </a:p>
          <a:p>
            <a:r>
              <a:rPr lang="ru-RU" sz="2800" dirty="0">
                <a:latin typeface="Arial" pitchFamily="34" charset="0"/>
                <a:cs typeface="Arial" pitchFamily="34" charset="0"/>
              </a:rPr>
              <a:t>В определенных обстоятельствах вексельные сделки также могут рассматриваться в качестве взаимосвязанных.</a:t>
            </a:r>
          </a:p>
          <a:p>
            <a:endParaRPr lang="ru-RU" dirty="0"/>
          </a:p>
        </p:txBody>
      </p:sp>
    </p:spTree>
    <p:extLst>
      <p:ext uri="{BB962C8B-B14F-4D97-AF65-F5344CB8AC3E}">
        <p14:creationId xmlns:p14="http://schemas.microsoft.com/office/powerpoint/2010/main" val="239539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9234"/>
            <a:ext cx="8229600" cy="857232"/>
          </a:xfrm>
        </p:spPr>
        <p:txBody>
          <a:bodyPr>
            <a:normAutofit/>
          </a:bodyPr>
          <a:lstStyle/>
          <a:p>
            <a:r>
              <a:rPr lang="ru-RU" sz="3200" b="1" dirty="0">
                <a:latin typeface="Arial" pitchFamily="34" charset="0"/>
                <a:cs typeface="Arial" pitchFamily="34" charset="0"/>
              </a:rPr>
              <a:t>Критерии взаимосвязанных сделок </a:t>
            </a:r>
          </a:p>
        </p:txBody>
      </p:sp>
      <p:sp>
        <p:nvSpPr>
          <p:cNvPr id="3" name="Содержимое 2"/>
          <p:cNvSpPr>
            <a:spLocks noGrp="1"/>
          </p:cNvSpPr>
          <p:nvPr>
            <p:ph idx="1"/>
          </p:nvPr>
        </p:nvSpPr>
        <p:spPr>
          <a:xfrm>
            <a:off x="1809720" y="1357298"/>
            <a:ext cx="8501122" cy="4500594"/>
          </a:xfrm>
        </p:spPr>
        <p:txBody>
          <a:bodyPr>
            <a:noAutofit/>
          </a:bodyPr>
          <a:lstStyle/>
          <a:p>
            <a:r>
              <a:rPr lang="ru-RU" dirty="0">
                <a:latin typeface="Arial" pitchFamily="34" charset="0"/>
                <a:cs typeface="Arial" pitchFamily="34" charset="0"/>
              </a:rPr>
              <a:t>Речь о взаимосвязанности может идти, например, в следующих случаях: при последовательной передаче имущества в уставный капитал создаваемого общества; при приобретении более 25% ценных бумаг общества и обусловленные таким фактом сделки по приобретению ценных бумаг у прочих акционеров; при займе и залоге в обеспечение его возврата; при распродаже недвижимости по частям в течение небольшого промежутка времени. </a:t>
            </a:r>
          </a:p>
        </p:txBody>
      </p:sp>
    </p:spTree>
    <p:extLst>
      <p:ext uri="{BB962C8B-B14F-4D97-AF65-F5344CB8AC3E}">
        <p14:creationId xmlns:p14="http://schemas.microsoft.com/office/powerpoint/2010/main" val="2392132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20" y="357166"/>
            <a:ext cx="8429684" cy="5929354"/>
          </a:xfrm>
        </p:spPr>
        <p:txBody>
          <a:bodyPr>
            <a:noAutofit/>
          </a:bodyPr>
          <a:lstStyle/>
          <a:p>
            <a:r>
              <a:rPr lang="ru-RU" dirty="0">
                <a:latin typeface="Arial" pitchFamily="34" charset="0"/>
                <a:cs typeface="Arial" pitchFamily="34" charset="0"/>
              </a:rPr>
              <a:t>Основные критерии взаимосвязанности сделок, выработанные судебной практикой (см., например, постановление ФАС Московского округа от 27.02.2007 № КГ-А40/13601-06), таковы: </a:t>
            </a:r>
          </a:p>
          <a:p>
            <a:pPr>
              <a:buFontTx/>
              <a:buChar char="-"/>
            </a:pPr>
            <a:r>
              <a:rPr lang="ru-RU" dirty="0">
                <a:latin typeface="Arial" pitchFamily="34" charset="0"/>
                <a:cs typeface="Arial" pitchFamily="34" charset="0"/>
              </a:rPr>
              <a:t>Единство экономической цели сделок. </a:t>
            </a:r>
          </a:p>
          <a:p>
            <a:pPr>
              <a:buFontTx/>
              <a:buChar char="-"/>
            </a:pPr>
            <a:r>
              <a:rPr lang="ru-RU" dirty="0">
                <a:latin typeface="Arial" pitchFamily="34" charset="0"/>
                <a:cs typeface="Arial" pitchFamily="34" charset="0"/>
              </a:rPr>
              <a:t>Взаимовлияние и взаимозависимость одной сделки от другой.</a:t>
            </a:r>
          </a:p>
          <a:p>
            <a:pPr>
              <a:buFontTx/>
              <a:buChar char="-"/>
            </a:pPr>
            <a:r>
              <a:rPr lang="ru-RU" dirty="0">
                <a:latin typeface="Arial" pitchFamily="34" charset="0"/>
                <a:cs typeface="Arial" pitchFamily="34" charset="0"/>
              </a:rPr>
              <a:t>Одна сделка без другой не порождают самостоятельных прав и обязанностей сторон. </a:t>
            </a:r>
          </a:p>
          <a:p>
            <a:pPr>
              <a:buFontTx/>
              <a:buChar char="-"/>
            </a:pPr>
            <a:r>
              <a:rPr lang="ru-RU" dirty="0">
                <a:latin typeface="Arial" pitchFamily="34" charset="0"/>
                <a:cs typeface="Arial" pitchFamily="34" charset="0"/>
              </a:rPr>
              <a:t>Единый субъектный состав либо взаимосвязанность сторон сделки: сделки совершены с одним лицом или с его </a:t>
            </a:r>
            <a:r>
              <a:rPr lang="ru-RU" dirty="0" err="1">
                <a:latin typeface="Arial" pitchFamily="34" charset="0"/>
                <a:cs typeface="Arial" pitchFamily="34" charset="0"/>
              </a:rPr>
              <a:t>аффилированными</a:t>
            </a:r>
            <a:r>
              <a:rPr lang="ru-RU" dirty="0">
                <a:latin typeface="Arial" pitchFamily="34" charset="0"/>
                <a:cs typeface="Arial" pitchFamily="34" charset="0"/>
              </a:rPr>
              <a:t> лицами. </a:t>
            </a:r>
          </a:p>
          <a:p>
            <a:pPr>
              <a:buFontTx/>
              <a:buChar char="-"/>
            </a:pPr>
            <a:r>
              <a:rPr lang="ru-RU" dirty="0">
                <a:latin typeface="Arial" pitchFamily="34" charset="0"/>
                <a:cs typeface="Arial" pitchFamily="34" charset="0"/>
              </a:rPr>
              <a:t>Единая правовая природа сделок. </a:t>
            </a:r>
          </a:p>
          <a:p>
            <a:pPr>
              <a:buFontTx/>
              <a:buChar char="-"/>
            </a:pPr>
            <a:r>
              <a:rPr lang="ru-RU" dirty="0">
                <a:latin typeface="Arial" pitchFamily="34" charset="0"/>
                <a:cs typeface="Arial" pitchFamily="34" charset="0"/>
              </a:rPr>
              <a:t>Однородность сделок – заключение сделок одного вида, типа. </a:t>
            </a:r>
          </a:p>
        </p:txBody>
      </p:sp>
    </p:spTree>
    <p:extLst>
      <p:ext uri="{BB962C8B-B14F-4D97-AF65-F5344CB8AC3E}">
        <p14:creationId xmlns:p14="http://schemas.microsoft.com/office/powerpoint/2010/main" val="2557327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024034" y="500043"/>
            <a:ext cx="8229600" cy="4071966"/>
          </a:xfrm>
        </p:spPr>
        <p:txBody>
          <a:bodyPr>
            <a:normAutofit fontScale="92500" lnSpcReduction="20000"/>
          </a:bodyPr>
          <a:lstStyle/>
          <a:p>
            <a:pPr>
              <a:buFontTx/>
              <a:buChar char="-"/>
            </a:pPr>
            <a:r>
              <a:rPr lang="ru-RU" sz="2800" dirty="0">
                <a:latin typeface="Arial" pitchFamily="34" charset="0"/>
                <a:cs typeface="Arial" pitchFamily="34" charset="0"/>
              </a:rPr>
              <a:t>Наступление неблагоприятных последствий у общества в целом или его участников в результате совершения сделки. </a:t>
            </a:r>
          </a:p>
          <a:p>
            <a:pPr>
              <a:buFontTx/>
              <a:buChar char="-"/>
            </a:pPr>
            <a:r>
              <a:rPr lang="ru-RU" sz="2800" dirty="0">
                <a:latin typeface="Arial" pitchFamily="34" charset="0"/>
                <a:cs typeface="Arial" pitchFamily="34" charset="0"/>
              </a:rPr>
              <a:t>Предмет договора – однородное имущество взаимосвязанных сделок или единое целевое хозяйственное назначение и технологическая взаимосвязь имущества. </a:t>
            </a:r>
          </a:p>
          <a:p>
            <a:pPr>
              <a:buFontTx/>
              <a:buChar char="-"/>
            </a:pPr>
            <a:r>
              <a:rPr lang="ru-RU" sz="2800" dirty="0">
                <a:latin typeface="Arial" pitchFamily="34" charset="0"/>
                <a:cs typeface="Arial" pitchFamily="34" charset="0"/>
              </a:rPr>
              <a:t>Незначительный период времени между заключением сделок или одновременность их совершения. </a:t>
            </a:r>
          </a:p>
          <a:p>
            <a:pPr>
              <a:buFontTx/>
              <a:buChar char="-"/>
            </a:pPr>
            <a:r>
              <a:rPr lang="ru-RU" sz="2800" dirty="0">
                <a:latin typeface="Arial" pitchFamily="34" charset="0"/>
                <a:cs typeface="Arial" pitchFamily="34" charset="0"/>
              </a:rPr>
              <a:t>Увеличение каждым заключенным договором общей цены единой сделки.</a:t>
            </a:r>
          </a:p>
          <a:p>
            <a:endParaRPr lang="ru-RU" dirty="0"/>
          </a:p>
        </p:txBody>
      </p:sp>
    </p:spTree>
    <p:extLst>
      <p:ext uri="{BB962C8B-B14F-4D97-AF65-F5344CB8AC3E}">
        <p14:creationId xmlns:p14="http://schemas.microsoft.com/office/powerpoint/2010/main" val="3073007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6464300" cy="1155700"/>
          </a:xfrm>
        </p:spPr>
        <p:txBody>
          <a:bodyPr>
            <a:normAutofit/>
          </a:bodyPr>
          <a:lstStyle/>
          <a:p>
            <a:r>
              <a:rPr lang="ru-RU" sz="3200" b="1" dirty="0">
                <a:latin typeface="Arial" pitchFamily="34" charset="0"/>
                <a:cs typeface="Arial" pitchFamily="34" charset="0"/>
              </a:rPr>
              <a:t>Взаимозависимые лица</a:t>
            </a:r>
            <a:endParaRPr lang="ru-RU" sz="3200" dirty="0">
              <a:latin typeface="Arial" pitchFamily="34" charset="0"/>
              <a:cs typeface="Arial" pitchFamily="34" charset="0"/>
            </a:endParaRPr>
          </a:p>
        </p:txBody>
      </p:sp>
      <p:graphicFrame>
        <p:nvGraphicFramePr>
          <p:cNvPr id="4" name="Объект 3"/>
          <p:cNvGraphicFramePr>
            <a:graphicFrameLocks noGrp="1"/>
          </p:cNvGraphicFramePr>
          <p:nvPr>
            <p:ph idx="1"/>
            <p:extLst/>
          </p:nvPr>
        </p:nvGraphicFramePr>
        <p:xfrm>
          <a:off x="1524000" y="1285860"/>
          <a:ext cx="9144000"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726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6273800" cy="1231900"/>
          </a:xfrm>
        </p:spPr>
        <p:txBody>
          <a:bodyPr>
            <a:normAutofit/>
          </a:bodyPr>
          <a:lstStyle/>
          <a:p>
            <a:r>
              <a:rPr lang="ru-RU" sz="3200" b="1" dirty="0">
                <a:latin typeface="Arial" pitchFamily="34" charset="0"/>
                <a:cs typeface="Arial" pitchFamily="34" charset="0"/>
              </a:rPr>
              <a:t>Взаимозависимость организаций</a:t>
            </a:r>
            <a:endParaRPr lang="ru-RU" sz="3200" dirty="0">
              <a:latin typeface="Arial" pitchFamily="34" charset="0"/>
              <a:cs typeface="Arial" pitchFamily="34" charset="0"/>
            </a:endParaRPr>
          </a:p>
        </p:txBody>
      </p:sp>
      <p:graphicFrame>
        <p:nvGraphicFramePr>
          <p:cNvPr id="4" name="Объект 3"/>
          <p:cNvGraphicFramePr>
            <a:graphicFrameLocks noGrp="1"/>
          </p:cNvGraphicFramePr>
          <p:nvPr>
            <p:ph idx="1"/>
            <p:extLst/>
          </p:nvPr>
        </p:nvGraphicFramePr>
        <p:xfrm>
          <a:off x="1524000" y="1428736"/>
          <a:ext cx="9144000"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150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sz="3200" b="1" dirty="0">
                <a:latin typeface="Arial" pitchFamily="34" charset="0"/>
                <a:cs typeface="Arial" pitchFamily="34" charset="0"/>
              </a:rPr>
              <a:t>Взаимозависимость физ. лиц</a:t>
            </a:r>
            <a:endParaRPr lang="ru-RU" sz="3200" dirty="0">
              <a:latin typeface="Arial" pitchFamily="34" charset="0"/>
              <a:cs typeface="Arial" pitchFamily="34" charset="0"/>
            </a:endParaRPr>
          </a:p>
        </p:txBody>
      </p:sp>
      <p:graphicFrame>
        <p:nvGraphicFramePr>
          <p:cNvPr id="4" name="Объект 3"/>
          <p:cNvGraphicFramePr>
            <a:graphicFrameLocks noGrp="1"/>
          </p:cNvGraphicFramePr>
          <p:nvPr>
            <p:ph idx="1"/>
            <p:extLst/>
          </p:nvPr>
        </p:nvGraphicFramePr>
        <p:xfrm>
          <a:off x="1981200" y="1752601"/>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10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4F439-6F4E-4BCD-9A8D-B3943844CA21}"/>
              </a:ext>
            </a:extLst>
          </p:cNvPr>
          <p:cNvSpPr>
            <a:spLocks noGrp="1"/>
          </p:cNvSpPr>
          <p:nvPr>
            <p:ph type="title"/>
          </p:nvPr>
        </p:nvSpPr>
        <p:spPr>
          <a:xfrm>
            <a:off x="1141413" y="618518"/>
            <a:ext cx="9905998" cy="1478570"/>
          </a:xfrm>
        </p:spPr>
        <p:txBody>
          <a:bodyPr rtlCol="0">
            <a:normAutofit/>
          </a:bodyPr>
          <a:lstStyle/>
          <a:p>
            <a:pPr rtl="0"/>
            <a:r>
              <a:rPr lang="ru-RU" dirty="0" smtClean="0"/>
              <a:t>Основные принципы эффективного документооборота</a:t>
            </a:r>
            <a:endParaRPr lang="ru-RU" dirty="0"/>
          </a:p>
        </p:txBody>
      </p:sp>
      <p:graphicFrame>
        <p:nvGraphicFramePr>
          <p:cNvPr id="4" name="Объект 3"/>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093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sz="3200" b="1" dirty="0">
                <a:latin typeface="Arial" pitchFamily="34" charset="0"/>
                <a:cs typeface="Arial" pitchFamily="34" charset="0"/>
              </a:rPr>
              <a:t>Рискованные сделки</a:t>
            </a:r>
            <a:endParaRPr lang="ru-RU" sz="3200" dirty="0">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pPr>
              <a:lnSpc>
                <a:spcPct val="90000"/>
              </a:lnSpc>
              <a:defRPr/>
            </a:pPr>
            <a:r>
              <a:rPr lang="ru-RU" altLang="ru-RU" dirty="0">
                <a:latin typeface="Arial" pitchFamily="34" charset="0"/>
                <a:cs typeface="Arial" pitchFamily="34" charset="0"/>
              </a:rPr>
              <a:t>1) по реализации товаров с участием посредника.</a:t>
            </a:r>
          </a:p>
          <a:p>
            <a:pPr>
              <a:lnSpc>
                <a:spcPct val="90000"/>
              </a:lnSpc>
              <a:defRPr/>
            </a:pPr>
            <a:r>
              <a:rPr lang="ru-RU" altLang="ru-RU" dirty="0">
                <a:latin typeface="Arial" pitchFamily="34" charset="0"/>
                <a:cs typeface="Arial" pitchFamily="34" charset="0"/>
              </a:rPr>
              <a:t>(Постановления Девятого арбитражного апелляционного суда от 10.05.2011 N 09АП-9777/2011-АК по делу N А40-132536/10-107-756, ФАС Северо-Западного округа от 26.04.2011 по делу N А13-11097/2009).</a:t>
            </a:r>
          </a:p>
          <a:p>
            <a:pPr>
              <a:lnSpc>
                <a:spcPct val="90000"/>
              </a:lnSpc>
              <a:defRPr/>
            </a:pPr>
            <a:r>
              <a:rPr lang="ru-RU" altLang="ru-RU" dirty="0">
                <a:latin typeface="Arial" pitchFamily="34" charset="0"/>
                <a:cs typeface="Arial" pitchFamily="34" charset="0"/>
              </a:rPr>
              <a:t>2) сделки в области внешней торговли товарами мировой биржевой торговли.</a:t>
            </a:r>
          </a:p>
          <a:p>
            <a:pPr>
              <a:lnSpc>
                <a:spcPct val="90000"/>
              </a:lnSpc>
              <a:defRPr/>
            </a:pPr>
            <a:r>
              <a:rPr lang="ru-RU" altLang="ru-RU" dirty="0">
                <a:latin typeface="Arial" pitchFamily="34" charset="0"/>
                <a:cs typeface="Arial" pitchFamily="34" charset="0"/>
              </a:rPr>
              <a:t>3) сделки между российской организацией и организацией, зарегистрированной в стране с льготным налогообложением. Такие государства еще называют </a:t>
            </a:r>
            <a:r>
              <a:rPr lang="ru-RU" altLang="ru-RU" dirty="0" err="1">
                <a:latin typeface="Arial" pitchFamily="34" charset="0"/>
                <a:cs typeface="Arial" pitchFamily="34" charset="0"/>
              </a:rPr>
              <a:t>офшорными</a:t>
            </a:r>
            <a:r>
              <a:rPr lang="ru-RU" altLang="ru-RU" dirty="0">
                <a:latin typeface="Arial" pitchFamily="34" charset="0"/>
                <a:cs typeface="Arial" pitchFamily="34" charset="0"/>
              </a:rPr>
              <a:t> зонами.</a:t>
            </a:r>
            <a:endParaRPr lang="ru-RU" dirty="0">
              <a:latin typeface="Arial" pitchFamily="34" charset="0"/>
              <a:cs typeface="Arial" pitchFamily="34" charset="0"/>
            </a:endParaRPr>
          </a:p>
          <a:p>
            <a:endParaRPr lang="ru-RU" dirty="0">
              <a:latin typeface="Arial" pitchFamily="34" charset="0"/>
              <a:cs typeface="Arial" pitchFamily="34" charset="0"/>
            </a:endParaRPr>
          </a:p>
        </p:txBody>
      </p:sp>
    </p:spTree>
    <p:extLst>
      <p:ext uri="{BB962C8B-B14F-4D97-AF65-F5344CB8AC3E}">
        <p14:creationId xmlns:p14="http://schemas.microsoft.com/office/powerpoint/2010/main" val="2954428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340600" cy="1171575"/>
          </a:xfrm>
        </p:spPr>
        <p:txBody>
          <a:bodyPr/>
          <a:lstStyle/>
          <a:p>
            <a:r>
              <a:rPr lang="ru-RU" dirty="0"/>
              <a:t>Диспозитивные, императивные нормы как способ правового регулирования</a:t>
            </a:r>
          </a:p>
        </p:txBody>
      </p:sp>
      <p:sp>
        <p:nvSpPr>
          <p:cNvPr id="3" name="Объект 2"/>
          <p:cNvSpPr>
            <a:spLocks noGrp="1"/>
          </p:cNvSpPr>
          <p:nvPr>
            <p:ph idx="1"/>
          </p:nvPr>
        </p:nvSpPr>
        <p:spPr/>
        <p:txBody>
          <a:bodyPr>
            <a:normAutofit/>
          </a:bodyPr>
          <a:lstStyle/>
          <a:p>
            <a:r>
              <a:rPr lang="ru-RU" dirty="0"/>
              <a:t>Императивная норма права содержит предписание, обязательное для исполнения независимо от воли участников гражданских правоотношений, которое не может быть изменено по совместному договору сторон. Например, соглашение о неустойке должно быть совершено в письменной форме независимо от формы основного обязательства. </a:t>
            </a:r>
            <a:endParaRPr lang="ru-RU" dirty="0" smtClean="0"/>
          </a:p>
          <a:p>
            <a:r>
              <a:rPr lang="ru-RU" dirty="0" smtClean="0"/>
              <a:t>Диспозитивная </a:t>
            </a:r>
            <a:r>
              <a:rPr lang="ru-RU" dirty="0"/>
              <a:t>норма права — это норма, которая подлежит применению, если участники правоотношений не проявили свою волю и не урегулировали отношения по-иному. О диспозитивном характере правовой нормы свидетельствует, в частности, содержащаяся в ней оговорка: «если иное не предусмотрено договором». </a:t>
            </a:r>
          </a:p>
        </p:txBody>
      </p:sp>
    </p:spTree>
    <p:extLst>
      <p:ext uri="{BB962C8B-B14F-4D97-AF65-F5344CB8AC3E}">
        <p14:creationId xmlns:p14="http://schemas.microsoft.com/office/powerpoint/2010/main" val="1021252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20" y="285728"/>
            <a:ext cx="8501122" cy="6072230"/>
          </a:xfrm>
        </p:spPr>
        <p:txBody>
          <a:bodyPr>
            <a:noAutofit/>
          </a:bodyPr>
          <a:lstStyle/>
          <a:p>
            <a:r>
              <a:rPr lang="ru-RU" dirty="0">
                <a:solidFill>
                  <a:srgbClr val="FF0000"/>
                </a:solidFill>
                <a:latin typeface="Arial" pitchFamily="34" charset="0"/>
                <a:cs typeface="Arial" pitchFamily="34" charset="0"/>
              </a:rPr>
              <a:t>Форма сделки </a:t>
            </a:r>
            <a:r>
              <a:rPr lang="ru-RU" dirty="0">
                <a:latin typeface="Arial" pitchFamily="34" charset="0"/>
                <a:cs typeface="Arial" pitchFamily="34" charset="0"/>
              </a:rPr>
              <a:t>(ст. 158) – это способ волеизъявления.</a:t>
            </a:r>
          </a:p>
          <a:p>
            <a:r>
              <a:rPr lang="ru-RU" dirty="0">
                <a:latin typeface="Arial" pitchFamily="34" charset="0"/>
                <a:cs typeface="Arial" pitchFamily="34" charset="0"/>
              </a:rPr>
              <a:t>Любая сделка имеет форму.</a:t>
            </a:r>
          </a:p>
          <a:p>
            <a:r>
              <a:rPr lang="ru-RU" dirty="0">
                <a:latin typeface="Arial" pitchFamily="34" charset="0"/>
                <a:cs typeface="Arial" pitchFamily="34" charset="0"/>
              </a:rPr>
              <a:t>Формы по ст. 158:</a:t>
            </a:r>
          </a:p>
          <a:p>
            <a:r>
              <a:rPr lang="ru-RU" dirty="0">
                <a:latin typeface="Arial" pitchFamily="34" charset="0"/>
                <a:cs typeface="Arial" pitchFamily="34" charset="0"/>
              </a:rPr>
              <a:t>1) </a:t>
            </a:r>
            <a:r>
              <a:rPr lang="ru-RU" b="1" dirty="0">
                <a:latin typeface="Arial" pitchFamily="34" charset="0"/>
                <a:cs typeface="Arial" pitchFamily="34" charset="0"/>
              </a:rPr>
              <a:t>Словесная</a:t>
            </a:r>
            <a:r>
              <a:rPr lang="ru-RU" dirty="0">
                <a:latin typeface="Arial" pitchFamily="34" charset="0"/>
                <a:cs typeface="Arial" pitchFamily="34" charset="0"/>
              </a:rPr>
              <a:t>.</a:t>
            </a:r>
          </a:p>
          <a:p>
            <a:r>
              <a:rPr lang="ru-RU" dirty="0">
                <a:latin typeface="Arial" pitchFamily="34" charset="0"/>
                <a:cs typeface="Arial" pitchFamily="34" charset="0"/>
              </a:rPr>
              <a:t>2) </a:t>
            </a:r>
            <a:r>
              <a:rPr lang="ru-RU" b="1" dirty="0">
                <a:latin typeface="Arial" pitchFamily="34" charset="0"/>
                <a:cs typeface="Arial" pitchFamily="34" charset="0"/>
              </a:rPr>
              <a:t>Посредством конклюдентных действий</a:t>
            </a:r>
            <a:r>
              <a:rPr lang="ru-RU" dirty="0">
                <a:latin typeface="Arial" pitchFamily="34" charset="0"/>
                <a:cs typeface="Arial" pitchFamily="34" charset="0"/>
              </a:rPr>
              <a:t>. Воля выражается актами поведения. Условия: отсутствие требований к форме сделки.</a:t>
            </a:r>
          </a:p>
          <a:p>
            <a:r>
              <a:rPr lang="ru-RU" dirty="0">
                <a:latin typeface="Arial" pitchFamily="34" charset="0"/>
                <a:cs typeface="Arial" pitchFamily="34" charset="0"/>
              </a:rPr>
              <a:t>3) </a:t>
            </a:r>
            <a:r>
              <a:rPr lang="ru-RU" b="1" dirty="0">
                <a:latin typeface="Arial" pitchFamily="34" charset="0"/>
                <a:cs typeface="Arial" pitchFamily="34" charset="0"/>
              </a:rPr>
              <a:t>Молчание</a:t>
            </a:r>
            <a:r>
              <a:rPr lang="ru-RU" dirty="0">
                <a:latin typeface="Arial" pitchFamily="34" charset="0"/>
                <a:cs typeface="Arial" pitchFamily="34" charset="0"/>
              </a:rPr>
              <a:t> – это отсутствие и слов и действий, т.е. всякого волеизъявления – форма заключения сделки в исключительных случаях.</a:t>
            </a:r>
          </a:p>
          <a:p>
            <a:r>
              <a:rPr lang="ru-RU" dirty="0" err="1">
                <a:latin typeface="Arial" pitchFamily="34" charset="0"/>
                <a:cs typeface="Arial" pitchFamily="34" charset="0"/>
              </a:rPr>
              <a:t>Автопролонгация</a:t>
            </a:r>
            <a:r>
              <a:rPr lang="ru-RU" dirty="0">
                <a:latin typeface="Arial" pitchFamily="34" charset="0"/>
                <a:cs typeface="Arial" pitchFamily="34" charset="0"/>
              </a:rPr>
              <a:t> сделки (молчанием сделку продлевают).</a:t>
            </a:r>
          </a:p>
        </p:txBody>
      </p:sp>
    </p:spTree>
    <p:extLst>
      <p:ext uri="{BB962C8B-B14F-4D97-AF65-F5344CB8AC3E}">
        <p14:creationId xmlns:p14="http://schemas.microsoft.com/office/powerpoint/2010/main" val="2402120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2596" y="428604"/>
            <a:ext cx="8286808" cy="5786478"/>
          </a:xfrm>
        </p:spPr>
        <p:txBody>
          <a:bodyPr>
            <a:normAutofit/>
          </a:bodyPr>
          <a:lstStyle/>
          <a:p>
            <a:r>
              <a:rPr lang="ru-RU" dirty="0">
                <a:latin typeface="Arial" pitchFamily="34" charset="0"/>
                <a:cs typeface="Arial" pitchFamily="34" charset="0"/>
              </a:rPr>
              <a:t>Словесная форма:</a:t>
            </a:r>
          </a:p>
          <a:p>
            <a:r>
              <a:rPr lang="ru-RU" dirty="0">
                <a:latin typeface="Arial" pitchFamily="34" charset="0"/>
                <a:cs typeface="Arial" pitchFamily="34" charset="0"/>
              </a:rPr>
              <a:t>А) Устная – не фиксируется в документах.</a:t>
            </a:r>
          </a:p>
          <a:p>
            <a:r>
              <a:rPr lang="ru-RU" dirty="0">
                <a:latin typeface="Arial" pitchFamily="34" charset="0"/>
                <a:cs typeface="Arial" pitchFamily="34" charset="0"/>
              </a:rPr>
              <a:t>Б) Письменная – фиксируется. </a:t>
            </a:r>
            <a:r>
              <a:rPr lang="ru-RU" dirty="0">
                <a:solidFill>
                  <a:srgbClr val="FF0000"/>
                </a:solidFill>
                <a:latin typeface="Arial" pitchFamily="34" charset="0"/>
                <a:cs typeface="Arial" pitchFamily="34" charset="0"/>
              </a:rPr>
              <a:t>Не любой документ является письменной формой сделки.</a:t>
            </a:r>
          </a:p>
          <a:p>
            <a:r>
              <a:rPr lang="ru-RU" dirty="0">
                <a:latin typeface="Arial" pitchFamily="34" charset="0"/>
                <a:cs typeface="Arial" pitchFamily="34" charset="0"/>
              </a:rPr>
              <a:t>Требования к документам, которые выступают письменной формой сделки - ст. 160 ГК РФ.</a:t>
            </a:r>
          </a:p>
          <a:p>
            <a:r>
              <a:rPr lang="ru-RU" b="1" dirty="0">
                <a:latin typeface="Arial" pitchFamily="34" charset="0"/>
                <a:cs typeface="Arial" pitchFamily="34" charset="0"/>
              </a:rPr>
              <a:t>1. </a:t>
            </a:r>
            <a:r>
              <a:rPr lang="ru-RU" dirty="0">
                <a:latin typeface="Arial" pitchFamily="34" charset="0"/>
                <a:cs typeface="Arial" pitchFamily="34" charset="0"/>
              </a:rPr>
              <a:t>Должен исходить от сторон.</a:t>
            </a:r>
          </a:p>
          <a:p>
            <a:r>
              <a:rPr lang="ru-RU" b="1" dirty="0">
                <a:latin typeface="Arial" pitchFamily="34" charset="0"/>
                <a:cs typeface="Arial" pitchFamily="34" charset="0"/>
              </a:rPr>
              <a:t>2. </a:t>
            </a:r>
            <a:r>
              <a:rPr lang="ru-RU" dirty="0">
                <a:latin typeface="Arial" pitchFamily="34" charset="0"/>
                <a:cs typeface="Arial" pitchFamily="34" charset="0"/>
              </a:rPr>
              <a:t>Требования содержания сделки.</a:t>
            </a:r>
          </a:p>
          <a:p>
            <a:r>
              <a:rPr lang="ru-RU" b="1" dirty="0">
                <a:latin typeface="Arial" pitchFamily="34" charset="0"/>
                <a:cs typeface="Arial" pitchFamily="34" charset="0"/>
              </a:rPr>
              <a:t>3. </a:t>
            </a:r>
            <a:r>
              <a:rPr lang="ru-RU" dirty="0">
                <a:latin typeface="Arial" pitchFamily="34" charset="0"/>
                <a:cs typeface="Arial" pitchFamily="34" charset="0"/>
              </a:rPr>
              <a:t>Совершение сделки на определенном бланке.</a:t>
            </a:r>
          </a:p>
          <a:p>
            <a:r>
              <a:rPr lang="ru-RU" dirty="0">
                <a:latin typeface="Arial" pitchFamily="34" charset="0"/>
                <a:cs typeface="Arial" pitchFamily="34" charset="0"/>
              </a:rPr>
              <a:t>Несоответствие хотя бы одному требованию влечет за собой то, что документ не является письменной формой сделки. Может являться доказательством заключения сделки.</a:t>
            </a:r>
          </a:p>
        </p:txBody>
      </p:sp>
    </p:spTree>
    <p:extLst>
      <p:ext uri="{BB962C8B-B14F-4D97-AF65-F5344CB8AC3E}">
        <p14:creationId xmlns:p14="http://schemas.microsoft.com/office/powerpoint/2010/main" val="1903827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20" y="357167"/>
            <a:ext cx="8572560" cy="4525963"/>
          </a:xfrm>
        </p:spPr>
        <p:txBody>
          <a:bodyPr>
            <a:normAutofit fontScale="25000" lnSpcReduction="20000"/>
          </a:bodyPr>
          <a:lstStyle/>
          <a:p>
            <a:r>
              <a:rPr lang="ru-RU" sz="9600" dirty="0">
                <a:solidFill>
                  <a:srgbClr val="FF0000"/>
                </a:solidFill>
                <a:latin typeface="Arial" pitchFamily="34" charset="0"/>
                <a:cs typeface="Arial" pitchFamily="34" charset="0"/>
              </a:rPr>
              <a:t>Последствия нарушения требований:</a:t>
            </a:r>
          </a:p>
          <a:p>
            <a:r>
              <a:rPr lang="ru-RU" sz="9600" dirty="0">
                <a:latin typeface="Arial" pitchFamily="34" charset="0"/>
                <a:cs typeface="Arial" pitchFamily="34" charset="0"/>
              </a:rPr>
              <a:t>Ст. 162 ГК РФ: </a:t>
            </a:r>
          </a:p>
          <a:p>
            <a:r>
              <a:rPr lang="ru-RU" sz="9600" dirty="0">
                <a:latin typeface="Arial" pitchFamily="34" charset="0"/>
                <a:cs typeface="Arial" pitchFamily="34" charset="0"/>
              </a:rPr>
              <a:t>Несоблюдение простой письменной формы сделки лишает стороны права в случае спора ссылаться в подтверждение сделки и ее условий на свидетельские показания, но не лишает их права приводить письменные и другие доказательства.</a:t>
            </a:r>
          </a:p>
          <a:p>
            <a:r>
              <a:rPr lang="ru-RU" sz="9600" dirty="0">
                <a:latin typeface="Arial" pitchFamily="34" charset="0"/>
                <a:cs typeface="Arial" pitchFamily="34" charset="0"/>
              </a:rPr>
              <a:t>В случаях, прямо указанных в законе или в соглашении сторон, несоблюдение простой письменной формы сделки влечет ее недействительность.</a:t>
            </a:r>
          </a:p>
          <a:p>
            <a:r>
              <a:rPr lang="ru-RU" sz="9600" dirty="0">
                <a:solidFill>
                  <a:srgbClr val="FF0000"/>
                </a:solidFill>
                <a:latin typeface="Arial" pitchFamily="34" charset="0"/>
                <a:cs typeface="Arial" pitchFamily="34" charset="0"/>
              </a:rPr>
              <a:t>Виды письменной формы:</a:t>
            </a:r>
          </a:p>
          <a:p>
            <a:r>
              <a:rPr lang="ru-RU" sz="9600" dirty="0">
                <a:latin typeface="Arial" pitchFamily="34" charset="0"/>
                <a:cs typeface="Arial" pitchFamily="34" charset="0"/>
              </a:rPr>
              <a:t>1. Простая письменная форма:</a:t>
            </a:r>
          </a:p>
          <a:p>
            <a:r>
              <a:rPr lang="ru-RU" sz="9600" dirty="0">
                <a:latin typeface="Arial" pitchFamily="34" charset="0"/>
                <a:cs typeface="Arial" pitchFamily="34" charset="0"/>
              </a:rPr>
              <a:t>2. Нотариальная</a:t>
            </a:r>
          </a:p>
          <a:p>
            <a:r>
              <a:rPr lang="ru-RU" sz="9600" dirty="0">
                <a:latin typeface="Arial" pitchFamily="34" charset="0"/>
                <a:cs typeface="Arial" pitchFamily="34" charset="0"/>
              </a:rPr>
              <a:t>Односторонняя сделка оформляется составлением одного документа, двусторонние и многосторонние сделки – договоры – могут совершаться в письменной форме как в виде составления одного единого документа, подписанного сторонами, так и в виде обмена документами.</a:t>
            </a:r>
          </a:p>
          <a:p>
            <a:endParaRPr lang="ru-RU" sz="9600" dirty="0">
              <a:latin typeface="Arial" pitchFamily="34" charset="0"/>
              <a:cs typeface="Arial" pitchFamily="34" charset="0"/>
            </a:endParaRPr>
          </a:p>
        </p:txBody>
      </p:sp>
    </p:spTree>
    <p:extLst>
      <p:ext uri="{BB962C8B-B14F-4D97-AF65-F5344CB8AC3E}">
        <p14:creationId xmlns:p14="http://schemas.microsoft.com/office/powerpoint/2010/main" val="331524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282" y="285728"/>
            <a:ext cx="8572560" cy="5786478"/>
          </a:xfrm>
        </p:spPr>
        <p:txBody>
          <a:bodyPr>
            <a:normAutofit fontScale="25000" lnSpcReduction="20000"/>
          </a:bodyPr>
          <a:lstStyle/>
          <a:p>
            <a:r>
              <a:rPr lang="ru-RU" sz="9600" dirty="0">
                <a:solidFill>
                  <a:srgbClr val="FF0000"/>
                </a:solidFill>
                <a:latin typeface="Arial" pitchFamily="34" charset="0"/>
                <a:cs typeface="Arial" pitchFamily="34" charset="0"/>
              </a:rPr>
              <a:t>Государственная регистрация сделок</a:t>
            </a:r>
            <a:r>
              <a:rPr lang="ru-RU" sz="9600" dirty="0">
                <a:latin typeface="Arial" pitchFamily="34" charset="0"/>
                <a:cs typeface="Arial" pitchFamily="34" charset="0"/>
              </a:rPr>
              <a:t> (ст. 164) – это юридический акт, совершаемый уполномоченными государственными органами в случаях, предусмотренных законом.</a:t>
            </a:r>
          </a:p>
          <a:p>
            <a:r>
              <a:rPr lang="ru-RU" sz="9600" dirty="0">
                <a:solidFill>
                  <a:srgbClr val="FF0000"/>
                </a:solidFill>
                <a:latin typeface="Arial" pitchFamily="34" charset="0"/>
                <a:cs typeface="Arial" pitchFamily="34" charset="0"/>
              </a:rPr>
              <a:t>Случаи, когда требуется регистрация</a:t>
            </a:r>
            <a:r>
              <a:rPr lang="ru-RU" sz="9600" dirty="0">
                <a:latin typeface="Arial" pitchFamily="34" charset="0"/>
                <a:cs typeface="Arial" pitchFamily="34" charset="0"/>
              </a:rPr>
              <a:t>:</a:t>
            </a:r>
          </a:p>
          <a:p>
            <a:pPr lvl="1"/>
            <a:r>
              <a:rPr lang="ru-RU" sz="9600" dirty="0">
                <a:latin typeface="Arial" pitchFamily="34" charset="0"/>
                <a:cs typeface="Arial" pitchFamily="34" charset="0"/>
              </a:rPr>
              <a:t>Сделка с недвижимым имуществом.</a:t>
            </a:r>
          </a:p>
          <a:p>
            <a:pPr lvl="1"/>
            <a:r>
              <a:rPr lang="ru-RU" sz="9600" dirty="0">
                <a:latin typeface="Arial" pitchFamily="34" charset="0"/>
                <a:cs typeface="Arial" pitchFamily="34" charset="0"/>
              </a:rPr>
              <a:t>Сделка с отдельными видами движимого имущества.</a:t>
            </a:r>
          </a:p>
          <a:p>
            <a:pPr lvl="1"/>
            <a:r>
              <a:rPr lang="ru-RU" sz="9600" dirty="0">
                <a:latin typeface="Arial" pitchFamily="34" charset="0"/>
                <a:cs typeface="Arial" pitchFamily="34" charset="0"/>
              </a:rPr>
              <a:t>Сделка с исключительными правами на результаты интеллектуальной деятельности.</a:t>
            </a:r>
          </a:p>
          <a:p>
            <a:pPr lvl="1"/>
            <a:r>
              <a:rPr lang="ru-RU" sz="9600" dirty="0">
                <a:latin typeface="Arial" pitchFamily="34" charset="0"/>
                <a:cs typeface="Arial" pitchFamily="34" charset="0"/>
              </a:rPr>
              <a:t>Ст. 164 п. 2 – Иные сделки в случаях, предусмотренных законом.</a:t>
            </a:r>
          </a:p>
          <a:p>
            <a:r>
              <a:rPr lang="ru-RU" sz="9600" dirty="0">
                <a:latin typeface="Arial" pitchFamily="34" charset="0"/>
                <a:cs typeface="Arial" pitchFamily="34" charset="0"/>
              </a:rPr>
              <a:t>Несоблюдение требований </a:t>
            </a:r>
            <a:r>
              <a:rPr lang="ru-RU" sz="9600" dirty="0" err="1">
                <a:latin typeface="Arial" pitchFamily="34" charset="0"/>
                <a:cs typeface="Arial" pitchFamily="34" charset="0"/>
              </a:rPr>
              <a:t>гос</a:t>
            </a:r>
            <a:r>
              <a:rPr lang="ru-RU" sz="9600" dirty="0">
                <a:latin typeface="Arial" pitchFamily="34" charset="0"/>
                <a:cs typeface="Arial" pitchFamily="34" charset="0"/>
              </a:rPr>
              <a:t>. регистрации влечет её недействительность в случаях установленных законом.</a:t>
            </a:r>
          </a:p>
          <a:p>
            <a:endParaRPr lang="ru-RU" dirty="0" smtClean="0"/>
          </a:p>
          <a:p>
            <a:endParaRPr lang="ru-RU" dirty="0" smtClean="0"/>
          </a:p>
          <a:p>
            <a:endParaRPr lang="ru-RU" dirty="0"/>
          </a:p>
        </p:txBody>
      </p:sp>
    </p:spTree>
    <p:extLst>
      <p:ext uri="{BB962C8B-B14F-4D97-AF65-F5344CB8AC3E}">
        <p14:creationId xmlns:p14="http://schemas.microsoft.com/office/powerpoint/2010/main" val="2016028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20" y="428604"/>
            <a:ext cx="8501122" cy="4786347"/>
          </a:xfrm>
        </p:spPr>
        <p:txBody>
          <a:bodyPr>
            <a:normAutofit/>
          </a:bodyPr>
          <a:lstStyle/>
          <a:p>
            <a:r>
              <a:rPr lang="ru-RU" dirty="0">
                <a:solidFill>
                  <a:srgbClr val="FF0000"/>
                </a:solidFill>
                <a:latin typeface="Arial" pitchFamily="34" charset="0"/>
                <a:cs typeface="Arial" pitchFamily="34" charset="0"/>
              </a:rPr>
              <a:t>Условия действительности сделок </a:t>
            </a:r>
            <a:r>
              <a:rPr lang="ru-RU" dirty="0">
                <a:latin typeface="Arial" pitchFamily="34" charset="0"/>
                <a:cs typeface="Arial" pitchFamily="34" charset="0"/>
              </a:rPr>
              <a:t>– соблюдение всех императивных требований закона и иных НПА (ст. 168 ГК РФ):</a:t>
            </a:r>
          </a:p>
          <a:p>
            <a:r>
              <a:rPr lang="ru-RU" dirty="0">
                <a:latin typeface="Arial" pitchFamily="34" charset="0"/>
                <a:cs typeface="Arial" pitchFamily="34" charset="0"/>
              </a:rPr>
              <a:t>1) наличие надлежащего субъектного состава сделки.</a:t>
            </a:r>
          </a:p>
          <a:p>
            <a:r>
              <a:rPr lang="ru-RU" dirty="0">
                <a:latin typeface="Arial" pitchFamily="34" charset="0"/>
                <a:cs typeface="Arial" pitchFamily="34" charset="0"/>
              </a:rPr>
              <a:t>2) Соответствие волеизъявления действительной воли сторон.</a:t>
            </a:r>
          </a:p>
          <a:p>
            <a:r>
              <a:rPr lang="ru-RU" dirty="0">
                <a:latin typeface="Arial" pitchFamily="34" charset="0"/>
                <a:cs typeface="Arial" pitchFamily="34" charset="0"/>
              </a:rPr>
              <a:t>3) Соблюдение формы сделки.</a:t>
            </a:r>
          </a:p>
          <a:p>
            <a:r>
              <a:rPr lang="ru-RU" dirty="0">
                <a:latin typeface="Arial" pitchFamily="34" charset="0"/>
                <a:cs typeface="Arial" pitchFamily="34" charset="0"/>
              </a:rPr>
              <a:t>4) Законность содержания сделки.</a:t>
            </a:r>
          </a:p>
          <a:p>
            <a:endParaRPr lang="ru-RU" dirty="0"/>
          </a:p>
        </p:txBody>
      </p:sp>
    </p:spTree>
    <p:extLst>
      <p:ext uri="{BB962C8B-B14F-4D97-AF65-F5344CB8AC3E}">
        <p14:creationId xmlns:p14="http://schemas.microsoft.com/office/powerpoint/2010/main" val="699223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816600" cy="1422400"/>
          </a:xfrm>
        </p:spPr>
        <p:txBody>
          <a:bodyPr>
            <a:normAutofit/>
          </a:bodyPr>
          <a:lstStyle/>
          <a:p>
            <a:r>
              <a:rPr lang="ru-RU" dirty="0">
                <a:latin typeface="Arial" pitchFamily="34" charset="0"/>
                <a:cs typeface="Arial" pitchFamily="34" charset="0"/>
              </a:rPr>
              <a:t>Электронная форма сделки</a:t>
            </a:r>
          </a:p>
        </p:txBody>
      </p:sp>
      <p:sp>
        <p:nvSpPr>
          <p:cNvPr id="3" name="Содержимое 2"/>
          <p:cNvSpPr>
            <a:spLocks noGrp="1"/>
          </p:cNvSpPr>
          <p:nvPr>
            <p:ph idx="1"/>
          </p:nvPr>
        </p:nvSpPr>
        <p:spPr/>
        <p:txBody>
          <a:bodyPr>
            <a:normAutofit/>
          </a:bodyPr>
          <a:lstStyle/>
          <a:p>
            <a:r>
              <a:rPr lang="ru-RU" sz="2200" dirty="0">
                <a:latin typeface="Arial" pitchFamily="34" charset="0"/>
                <a:cs typeface="Arial" pitchFamily="34" charset="0"/>
              </a:rPr>
              <a:t>Изменились правила о письменной форме сделки: к ней приравнено совершение сделки с помощью электронных и иных технических средств.</a:t>
            </a:r>
          </a:p>
          <a:p>
            <a:r>
              <a:rPr lang="ru-RU" sz="2200" dirty="0">
                <a:latin typeface="Arial" pitchFamily="34" charset="0"/>
                <a:cs typeface="Arial" pitchFamily="34" charset="0"/>
              </a:rPr>
              <a:t>Для совершения сделки в электронной форме необходима возможность воспроизвести ее содержание в неизменном виде на материальном носителе, а также достоверно определить </a:t>
            </a:r>
            <a:r>
              <a:rPr lang="ru-RU" sz="2200" dirty="0" err="1">
                <a:latin typeface="Arial" pitchFamily="34" charset="0"/>
                <a:cs typeface="Arial" pitchFamily="34" charset="0"/>
              </a:rPr>
              <a:t>волеизъявляющее</a:t>
            </a:r>
            <a:r>
              <a:rPr lang="ru-RU" sz="2200" dirty="0">
                <a:latin typeface="Arial" pitchFamily="34" charset="0"/>
                <a:cs typeface="Arial" pitchFamily="34" charset="0"/>
              </a:rPr>
              <a:t> лицо. </a:t>
            </a:r>
          </a:p>
          <a:p>
            <a:r>
              <a:rPr lang="ru-RU" sz="2200" dirty="0">
                <a:latin typeface="Arial" pitchFamily="34" charset="0"/>
                <a:cs typeface="Arial" pitchFamily="34" charset="0"/>
              </a:rPr>
              <a:t>При этом специальный способ определения лица может быть установлен в правовых актах или соглашении сторон.</a:t>
            </a:r>
          </a:p>
        </p:txBody>
      </p:sp>
    </p:spTree>
    <p:extLst>
      <p:ext uri="{BB962C8B-B14F-4D97-AF65-F5344CB8AC3E}">
        <p14:creationId xmlns:p14="http://schemas.microsoft.com/office/powerpoint/2010/main" val="2032558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normAutofit/>
          </a:bodyPr>
          <a:lstStyle/>
          <a:p>
            <a:r>
              <a:rPr lang="ru-RU" dirty="0" err="1">
                <a:latin typeface="Arial" pitchFamily="34" charset="0"/>
                <a:cs typeface="Arial" pitchFamily="34" charset="0"/>
              </a:rPr>
              <a:t>Смарт-контракты</a:t>
            </a:r>
            <a:endParaRPr lang="ru-RU" dirty="0">
              <a:latin typeface="Arial" pitchFamily="34" charset="0"/>
              <a:cs typeface="Arial" pitchFamily="34" charset="0"/>
            </a:endParaRPr>
          </a:p>
        </p:txBody>
      </p:sp>
      <p:sp>
        <p:nvSpPr>
          <p:cNvPr id="3" name="Содержимое 2"/>
          <p:cNvSpPr>
            <a:spLocks noGrp="1"/>
          </p:cNvSpPr>
          <p:nvPr>
            <p:ph idx="1"/>
          </p:nvPr>
        </p:nvSpPr>
        <p:spPr>
          <a:xfrm>
            <a:off x="1738282" y="1214423"/>
            <a:ext cx="8643998" cy="4911741"/>
          </a:xfrm>
        </p:spPr>
        <p:txBody>
          <a:bodyPr>
            <a:noAutofit/>
          </a:bodyPr>
          <a:lstStyle/>
          <a:p>
            <a:r>
              <a:rPr lang="ru-RU" sz="2200" dirty="0">
                <a:latin typeface="Arial" pitchFamily="34" charset="0"/>
                <a:cs typeface="Arial" pitchFamily="34" charset="0"/>
              </a:rPr>
              <a:t>Ввели норму об использовании так называемых </a:t>
            </a:r>
            <a:r>
              <a:rPr lang="ru-RU" sz="2200" dirty="0" err="1">
                <a:latin typeface="Arial" pitchFamily="34" charset="0"/>
                <a:cs typeface="Arial" pitchFamily="34" charset="0"/>
              </a:rPr>
              <a:t>смарт-контрактов</a:t>
            </a:r>
            <a:r>
              <a:rPr lang="ru-RU" sz="2200" dirty="0">
                <a:latin typeface="Arial" pitchFamily="34" charset="0"/>
                <a:cs typeface="Arial" pitchFamily="34" charset="0"/>
              </a:rPr>
              <a:t>: по условиям сделки возникающие из нее обязательства могут исполняться без отдельного волеизъявления сторон путем применения информационных технологий.</a:t>
            </a:r>
          </a:p>
          <a:p>
            <a:r>
              <a:rPr lang="ru-RU" sz="2200" i="1" dirty="0">
                <a:latin typeface="Arial" pitchFamily="34" charset="0"/>
                <a:cs typeface="Arial" pitchFamily="34" charset="0"/>
              </a:rPr>
              <a:t>Механизм действия </a:t>
            </a:r>
            <a:r>
              <a:rPr lang="ru-RU" sz="2200" i="1" dirty="0" err="1">
                <a:latin typeface="Arial" pitchFamily="34" charset="0"/>
                <a:cs typeface="Arial" pitchFamily="34" charset="0"/>
              </a:rPr>
              <a:t>смарт-контрактов</a:t>
            </a:r>
            <a:r>
              <a:rPr lang="ru-RU" sz="2200" dirty="0">
                <a:latin typeface="Arial" pitchFamily="34" charset="0"/>
                <a:cs typeface="Arial" pitchFamily="34" charset="0"/>
              </a:rPr>
              <a:t>: после идентификации пользователей в информационной системе дальнейшее их поведение подчиняется алгоритму компьютерной программы. Лицо, приобретающее цифровое право, получит этот объект автоматически при наступлении определенных обстоятельств. Сделка будет исполнена без дополнительных распоряжений сторон: у продавца будет списано цифровое право, а у покупателя деньги. Таким образом, воля лица, направленная на заключение договора, включает в себя и волю, направленную на исполнение обязательства.</a:t>
            </a:r>
          </a:p>
        </p:txBody>
      </p:sp>
    </p:spTree>
    <p:extLst>
      <p:ext uri="{BB962C8B-B14F-4D97-AF65-F5344CB8AC3E}">
        <p14:creationId xmlns:p14="http://schemas.microsoft.com/office/powerpoint/2010/main" val="1560010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normAutofit/>
          </a:bodyPr>
          <a:lstStyle/>
          <a:p>
            <a:r>
              <a:rPr lang="ru-RU" dirty="0">
                <a:latin typeface="Arial" pitchFamily="34" charset="0"/>
                <a:cs typeface="Arial" pitchFamily="34" charset="0"/>
              </a:rPr>
              <a:t>Прочие изменения</a:t>
            </a:r>
          </a:p>
        </p:txBody>
      </p:sp>
      <p:sp>
        <p:nvSpPr>
          <p:cNvPr id="3" name="Содержимое 2"/>
          <p:cNvSpPr>
            <a:spLocks noGrp="1"/>
          </p:cNvSpPr>
          <p:nvPr>
            <p:ph idx="1"/>
          </p:nvPr>
        </p:nvSpPr>
        <p:spPr>
          <a:xfrm>
            <a:off x="1981200" y="1600201"/>
            <a:ext cx="8229600" cy="3328998"/>
          </a:xfrm>
        </p:spPr>
        <p:txBody>
          <a:bodyPr>
            <a:normAutofit lnSpcReduction="10000"/>
          </a:bodyPr>
          <a:lstStyle/>
          <a:p>
            <a:r>
              <a:rPr lang="ru-RU" dirty="0">
                <a:latin typeface="Arial" pitchFamily="34" charset="0"/>
                <a:cs typeface="Arial" pitchFamily="34" charset="0"/>
              </a:rPr>
              <a:t>Также существуют возможности применения электронных средств при голосовании на собрании, формировании документа, подтверждающего оплату товара, заключении договора номинального счета, договора страхования. </a:t>
            </a:r>
          </a:p>
          <a:p>
            <a:r>
              <a:rPr lang="ru-RU" dirty="0">
                <a:solidFill>
                  <a:srgbClr val="FF0000"/>
                </a:solidFill>
                <a:latin typeface="Arial" pitchFamily="34" charset="0"/>
                <a:cs typeface="Arial" pitchFamily="34" charset="0"/>
              </a:rPr>
              <a:t>Важно! </a:t>
            </a:r>
            <a:r>
              <a:rPr lang="ru-RU" dirty="0">
                <a:latin typeface="Arial" pitchFamily="34" charset="0"/>
                <a:cs typeface="Arial" pitchFamily="34" charset="0"/>
              </a:rPr>
              <a:t>Составление завещания с помощью технических средств не допускается.</a:t>
            </a:r>
          </a:p>
          <a:p>
            <a:r>
              <a:rPr lang="ru-RU" dirty="0">
                <a:latin typeface="Arial" pitchFamily="34" charset="0"/>
                <a:cs typeface="Arial" pitchFamily="34" charset="0"/>
              </a:rPr>
              <a:t>Предусмотрена возможность ввести запрет на совершение действий, в результате которых информация может быть раскрыта третьим лицам.</a:t>
            </a:r>
          </a:p>
          <a:p>
            <a:endParaRPr lang="ru-RU" dirty="0">
              <a:latin typeface="Arial" pitchFamily="34" charset="0"/>
              <a:cs typeface="Arial" pitchFamily="34" charset="0"/>
            </a:endParaRPr>
          </a:p>
        </p:txBody>
      </p:sp>
    </p:spTree>
    <p:extLst>
      <p:ext uri="{BB962C8B-B14F-4D97-AF65-F5344CB8AC3E}">
        <p14:creationId xmlns:p14="http://schemas.microsoft.com/office/powerpoint/2010/main" val="277614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4F439-6F4E-4BCD-9A8D-B3943844CA21}"/>
              </a:ext>
            </a:extLst>
          </p:cNvPr>
          <p:cNvSpPr>
            <a:spLocks noGrp="1"/>
          </p:cNvSpPr>
          <p:nvPr>
            <p:ph type="title"/>
          </p:nvPr>
        </p:nvSpPr>
        <p:spPr>
          <a:xfrm>
            <a:off x="1141413" y="618518"/>
            <a:ext cx="9905998" cy="1478570"/>
          </a:xfrm>
        </p:spPr>
        <p:txBody>
          <a:bodyPr rtlCol="0">
            <a:normAutofit/>
          </a:bodyPr>
          <a:lstStyle/>
          <a:p>
            <a:pPr rtl="0"/>
            <a:r>
              <a:rPr lang="ru-RU" dirty="0" smtClean="0"/>
              <a:t>Основные принципы эффективного документооборота</a:t>
            </a:r>
            <a:endParaRPr lang="ru-RU" dirty="0"/>
          </a:p>
        </p:txBody>
      </p:sp>
      <p:graphicFrame>
        <p:nvGraphicFramePr>
          <p:cNvPr id="5" name="Объект 4"/>
          <p:cNvGraphicFramePr>
            <a:graphicFrameLocks noGrp="1"/>
          </p:cNvGraphicFramePr>
          <p:nvPr>
            <p:ph idx="1"/>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226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200900" cy="1346200"/>
          </a:xfrm>
        </p:spPr>
        <p:txBody>
          <a:bodyPr>
            <a:noAutofit/>
          </a:bodyPr>
          <a:lstStyle/>
          <a:p>
            <a:r>
              <a:rPr lang="ru-RU" dirty="0">
                <a:latin typeface="Arial" pitchFamily="34" charset="0"/>
                <a:cs typeface="Arial" pitchFamily="34" charset="0"/>
              </a:rPr>
              <a:t>Принципиальные новеллы о простой письменной </a:t>
            </a:r>
            <a:r>
              <a:rPr lang="ru-RU" dirty="0" smtClean="0">
                <a:latin typeface="Arial" pitchFamily="34" charset="0"/>
                <a:cs typeface="Arial" pitchFamily="34" charset="0"/>
              </a:rPr>
              <a:t>сделке</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normAutofit fontScale="92500"/>
          </a:bodyPr>
          <a:lstStyle/>
          <a:p>
            <a:r>
              <a:rPr lang="ru-RU" b="1" dirty="0" smtClean="0">
                <a:latin typeface="Arial" pitchFamily="34" charset="0"/>
                <a:cs typeface="Arial" pitchFamily="34" charset="0"/>
              </a:rPr>
              <a:t>Сделки, совершаемые в простой письменной форме</a:t>
            </a:r>
          </a:p>
          <a:p>
            <a:pPr>
              <a:buNone/>
            </a:pPr>
            <a:r>
              <a:rPr lang="ru-RU" dirty="0" smtClean="0">
                <a:latin typeface="Arial" pitchFamily="34" charset="0"/>
                <a:cs typeface="Arial" pitchFamily="34" charset="0"/>
              </a:rPr>
              <a:t>1. Должны совершаться в простой письменной форме, за исключением сделок, требующих нотариального удостоверения:</a:t>
            </a:r>
          </a:p>
          <a:p>
            <a:r>
              <a:rPr lang="ru-RU" dirty="0" smtClean="0">
                <a:latin typeface="Arial" pitchFamily="34" charset="0"/>
                <a:cs typeface="Arial" pitchFamily="34" charset="0"/>
              </a:rPr>
              <a:t>1) сделки юридических лиц между собой и с гражданами;</a:t>
            </a:r>
          </a:p>
          <a:p>
            <a:r>
              <a:rPr lang="ru-RU" dirty="0" smtClean="0">
                <a:latin typeface="Arial" pitchFamily="34" charset="0"/>
                <a:cs typeface="Arial" pitchFamily="34" charset="0"/>
              </a:rPr>
              <a:t>2) сделки граждан между собой на сумму, </a:t>
            </a:r>
            <a:r>
              <a:rPr lang="ru-RU" dirty="0" smtClean="0">
                <a:solidFill>
                  <a:srgbClr val="FF0000"/>
                </a:solidFill>
                <a:latin typeface="Arial" pitchFamily="34" charset="0"/>
                <a:cs typeface="Arial" pitchFamily="34" charset="0"/>
              </a:rPr>
              <a:t>превышающую десять тысяч рублей</a:t>
            </a:r>
            <a:r>
              <a:rPr lang="ru-RU" dirty="0" smtClean="0">
                <a:latin typeface="Arial" pitchFamily="34" charset="0"/>
                <a:cs typeface="Arial" pitchFamily="34" charset="0"/>
              </a:rPr>
              <a:t>, а в случаях, предусмотренных законом, - независимо от суммы сделки.</a:t>
            </a:r>
          </a:p>
          <a:p>
            <a:pPr>
              <a:buNone/>
            </a:pPr>
            <a:r>
              <a:rPr lang="ru-RU" dirty="0" smtClean="0">
                <a:latin typeface="Arial" pitchFamily="34" charset="0"/>
                <a:cs typeface="Arial" pitchFamily="34" charset="0"/>
              </a:rPr>
              <a:t>2. Соблюдение простой письменной формы не требуется для сделок, которые в соответствии со </a:t>
            </a:r>
            <a:r>
              <a:rPr lang="ru-RU" u="sng" dirty="0" smtClean="0">
                <a:latin typeface="Arial" pitchFamily="34" charset="0"/>
                <a:cs typeface="Arial" pitchFamily="34" charset="0"/>
                <a:hlinkClick r:id="rId2"/>
              </a:rPr>
              <a:t>статьей 159</a:t>
            </a:r>
            <a:r>
              <a:rPr lang="ru-RU" dirty="0" smtClean="0">
                <a:latin typeface="Arial" pitchFamily="34" charset="0"/>
                <a:cs typeface="Arial" pitchFamily="34" charset="0"/>
              </a:rPr>
              <a:t> ГК РФ могут быть совершены устно.</a:t>
            </a:r>
          </a:p>
          <a:p>
            <a:r>
              <a:rPr lang="ru-RU" dirty="0" smtClean="0">
                <a:latin typeface="Arial" pitchFamily="34" charset="0"/>
                <a:cs typeface="Arial" pitchFamily="34" charset="0"/>
              </a:rPr>
              <a:t>С 1 августа 2019 года сделки с долями возможны по простой письменной форме (Принят Федеральный закон от 1 мая 2019 г. № 76-ФЗ)</a:t>
            </a:r>
          </a:p>
          <a:p>
            <a:endParaRPr lang="ru-RU" dirty="0"/>
          </a:p>
        </p:txBody>
      </p:sp>
    </p:spTree>
    <p:extLst>
      <p:ext uri="{BB962C8B-B14F-4D97-AF65-F5344CB8AC3E}">
        <p14:creationId xmlns:p14="http://schemas.microsoft.com/office/powerpoint/2010/main" val="247959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172200" cy="1358900"/>
          </a:xfrm>
        </p:spPr>
        <p:txBody>
          <a:bodyPr>
            <a:noAutofit/>
          </a:bodyPr>
          <a:lstStyle/>
          <a:p>
            <a:r>
              <a:rPr lang="ru-RU" dirty="0">
                <a:latin typeface="Arial" pitchFamily="34" charset="0"/>
                <a:cs typeface="Arial" pitchFamily="34" charset="0"/>
              </a:rPr>
              <a:t>Что нужно знать о письменной форме договора</a:t>
            </a:r>
          </a:p>
        </p:txBody>
      </p:sp>
      <p:sp>
        <p:nvSpPr>
          <p:cNvPr id="3" name="Содержимое 2"/>
          <p:cNvSpPr>
            <a:spLocks noGrp="1"/>
          </p:cNvSpPr>
          <p:nvPr>
            <p:ph idx="1"/>
          </p:nvPr>
        </p:nvSpPr>
        <p:spPr/>
        <p:txBody>
          <a:bodyPr>
            <a:normAutofit/>
          </a:bodyPr>
          <a:lstStyle/>
          <a:p>
            <a:r>
              <a:rPr lang="ru-RU" dirty="0" smtClean="0">
                <a:latin typeface="Arial" pitchFamily="34" charset="0"/>
                <a:cs typeface="Arial" pitchFamily="34" charset="0"/>
              </a:rPr>
              <a:t>Договор в простой письменной форме заключают, как правило, в виде одного документа (в том числе электронного). Помимо этого, договор в простой письменной форме можно заключить иным способом, например путем обмена письмами.</a:t>
            </a:r>
          </a:p>
          <a:p>
            <a:r>
              <a:rPr lang="ru-RU" dirty="0" smtClean="0">
                <a:latin typeface="Arial" pitchFamily="34" charset="0"/>
                <a:cs typeface="Arial" pitchFamily="34" charset="0"/>
              </a:rPr>
              <a:t>Письменная форма также соблюдена, если договор заключен с использованием электронных и других </a:t>
            </a:r>
            <a:r>
              <a:rPr lang="ru-RU" dirty="0" err="1" smtClean="0">
                <a:latin typeface="Arial" pitchFamily="34" charset="0"/>
                <a:cs typeface="Arial" pitchFamily="34" charset="0"/>
              </a:rPr>
              <a:t>техсредств</a:t>
            </a:r>
            <a:r>
              <a:rPr lang="ru-RU" dirty="0" smtClean="0">
                <a:latin typeface="Arial" pitchFamily="34" charset="0"/>
                <a:cs typeface="Arial" pitchFamily="34" charset="0"/>
              </a:rPr>
              <a:t>, которые позволяют воспроизвести его содержание на материальном носителе в неизменном виде.</a:t>
            </a:r>
          </a:p>
          <a:p>
            <a:r>
              <a:rPr lang="ru-RU" dirty="0" smtClean="0">
                <a:latin typeface="Arial" pitchFamily="34" charset="0"/>
                <a:cs typeface="Arial" pitchFamily="34" charset="0"/>
              </a:rPr>
              <a:t>Письменная форма определенного вида обязательна для сторон, если этого требует закон или стороны сами договорились о ее применении. Несоблюдение обязательной письменной формы влечет для сторон негативные последствия вплоть до недействительности договора.</a:t>
            </a:r>
          </a:p>
          <a:p>
            <a:endParaRPr lang="ru-RU" dirty="0">
              <a:latin typeface="Arial" pitchFamily="34" charset="0"/>
              <a:cs typeface="Arial" pitchFamily="34" charset="0"/>
            </a:endParaRPr>
          </a:p>
        </p:txBody>
      </p:sp>
    </p:spTree>
    <p:extLst>
      <p:ext uri="{BB962C8B-B14F-4D97-AF65-F5344CB8AC3E}">
        <p14:creationId xmlns:p14="http://schemas.microsoft.com/office/powerpoint/2010/main" val="3979141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905998" cy="1478570"/>
          </a:xfrm>
        </p:spPr>
        <p:txBody>
          <a:bodyPr>
            <a:noAutofit/>
          </a:bodyPr>
          <a:lstStyle/>
          <a:p>
            <a:r>
              <a:rPr lang="ru-RU" dirty="0">
                <a:latin typeface="Arial" pitchFamily="34" charset="0"/>
                <a:cs typeface="Arial" pitchFamily="34" charset="0"/>
              </a:rPr>
              <a:t>Требования для письменной формы договора</a:t>
            </a:r>
          </a:p>
        </p:txBody>
      </p:sp>
      <p:sp>
        <p:nvSpPr>
          <p:cNvPr id="3" name="Содержимое 2"/>
          <p:cNvSpPr>
            <a:spLocks noGrp="1"/>
          </p:cNvSpPr>
          <p:nvPr>
            <p:ph idx="1"/>
          </p:nvPr>
        </p:nvSpPr>
        <p:spPr>
          <a:xfrm>
            <a:off x="1981200" y="1500175"/>
            <a:ext cx="8229600" cy="4625989"/>
          </a:xfrm>
        </p:spPr>
        <p:txBody>
          <a:bodyPr>
            <a:noAutofit/>
          </a:bodyPr>
          <a:lstStyle/>
          <a:p>
            <a:r>
              <a:rPr lang="ru-RU" sz="2200" dirty="0">
                <a:latin typeface="Arial" pitchFamily="34" charset="0"/>
                <a:cs typeface="Arial" pitchFamily="34" charset="0"/>
              </a:rPr>
              <a:t>Закон требует заключать договор в письменной форме во всех случаях, кроме тех, когда его можно заключить устно.</a:t>
            </a:r>
          </a:p>
          <a:p>
            <a:r>
              <a:rPr lang="ru-RU" sz="2200" dirty="0">
                <a:latin typeface="Arial" pitchFamily="34" charset="0"/>
                <a:cs typeface="Arial" pitchFamily="34" charset="0"/>
              </a:rPr>
              <a:t>Конкретные требования, при выполнении которых письменная форма считается соблюденной, зависят от ее вида.</a:t>
            </a:r>
          </a:p>
          <a:p>
            <a:r>
              <a:rPr lang="ru-RU" sz="2200" dirty="0">
                <a:latin typeface="Arial" pitchFamily="34" charset="0"/>
                <a:cs typeface="Arial" pitchFamily="34" charset="0"/>
              </a:rPr>
              <a:t>Так, простая письменная форма чаще всего подразумевает, что договор заключают путем составления одного документа (в том числе электронного). Он должен быть подписан сторонами и выражать содержание сделки.</a:t>
            </a:r>
          </a:p>
        </p:txBody>
      </p:sp>
    </p:spTree>
    <p:extLst>
      <p:ext uri="{BB962C8B-B14F-4D97-AF65-F5344CB8AC3E}">
        <p14:creationId xmlns:p14="http://schemas.microsoft.com/office/powerpoint/2010/main" val="3790073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2596" y="428605"/>
            <a:ext cx="8229600" cy="4525963"/>
          </a:xfrm>
        </p:spPr>
        <p:txBody>
          <a:bodyPr>
            <a:normAutofit/>
          </a:bodyPr>
          <a:lstStyle/>
          <a:p>
            <a:r>
              <a:rPr lang="ru-RU" b="1" dirty="0" smtClean="0">
                <a:latin typeface="Arial" pitchFamily="34" charset="0"/>
                <a:cs typeface="Arial" pitchFamily="34" charset="0"/>
              </a:rPr>
              <a:t>При заключении договора с помощью электронных и иных </a:t>
            </a:r>
            <a:r>
              <a:rPr lang="ru-RU" b="1" dirty="0" err="1" smtClean="0">
                <a:latin typeface="Arial" pitchFamily="34" charset="0"/>
                <a:cs typeface="Arial" pitchFamily="34" charset="0"/>
              </a:rPr>
              <a:t>техсредств</a:t>
            </a:r>
            <a:r>
              <a:rPr lang="ru-RU" dirty="0" smtClean="0">
                <a:latin typeface="Arial" pitchFamily="34" charset="0"/>
                <a:cs typeface="Arial" pitchFamily="34" charset="0"/>
              </a:rPr>
              <a:t> письменная форма соблюдена, если эти средства позволяют воспроизвести на материальном носителе содержание договора в неизменном виде (в частности, при распечатывании). Договор считается подписанным, если использован любой способ, позволяющий определить выразившее волю лицо (например, отправка </a:t>
            </a:r>
            <a:r>
              <a:rPr lang="ru-RU" dirty="0" err="1" smtClean="0">
                <a:latin typeface="Arial" pitchFamily="34" charset="0"/>
                <a:cs typeface="Arial" pitchFamily="34" charset="0"/>
              </a:rPr>
              <a:t>СМС-сообщения</a:t>
            </a:r>
            <a:r>
              <a:rPr lang="ru-RU" dirty="0" smtClean="0">
                <a:latin typeface="Arial" pitchFamily="34" charset="0"/>
                <a:cs typeface="Arial" pitchFamily="34" charset="0"/>
              </a:rPr>
              <a:t> или заполнение электронной формы на сайте). Специальный способ определения такого лица может быть предусмотрен законом (иными правовыми актами) и соглашением сторон (</a:t>
            </a:r>
            <a:r>
              <a:rPr lang="ru-RU" dirty="0" err="1" smtClean="0">
                <a:latin typeface="Arial" pitchFamily="34" charset="0"/>
                <a:cs typeface="Arial" pitchFamily="34" charset="0"/>
              </a:rPr>
              <a:t>пп</a:t>
            </a:r>
            <a:r>
              <a:rPr lang="ru-RU" dirty="0" smtClean="0">
                <a:latin typeface="Arial" pitchFamily="34" charset="0"/>
                <a:cs typeface="Arial" pitchFamily="34" charset="0"/>
              </a:rPr>
              <a:t>. «а» п. 4 ст. 1, п. 7 ст. 1 Федерального закона от 18.03.2019 N 34-ФЗ).</a:t>
            </a:r>
          </a:p>
          <a:p>
            <a:endParaRPr lang="ru-RU" dirty="0" smtClean="0">
              <a:latin typeface="Arial" pitchFamily="34" charset="0"/>
              <a:cs typeface="Arial" pitchFamily="34" charset="0"/>
            </a:endParaRPr>
          </a:p>
          <a:p>
            <a:endParaRPr lang="ru-RU" dirty="0"/>
          </a:p>
        </p:txBody>
      </p:sp>
    </p:spTree>
    <p:extLst>
      <p:ext uri="{BB962C8B-B14F-4D97-AF65-F5344CB8AC3E}">
        <p14:creationId xmlns:p14="http://schemas.microsoft.com/office/powerpoint/2010/main" val="2122096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439850"/>
          </a:xfrm>
        </p:spPr>
        <p:txBody>
          <a:bodyPr>
            <a:noAutofit/>
          </a:bodyPr>
          <a:lstStyle/>
          <a:p>
            <a:r>
              <a:rPr lang="ru-RU" dirty="0">
                <a:latin typeface="Arial" pitchFamily="34" charset="0"/>
                <a:cs typeface="Arial" pitchFamily="34" charset="0"/>
              </a:rPr>
              <a:t>Требования к договору, который заключается без составления одного документа</a:t>
            </a:r>
          </a:p>
        </p:txBody>
      </p:sp>
      <p:sp>
        <p:nvSpPr>
          <p:cNvPr id="3" name="Содержимое 2"/>
          <p:cNvSpPr>
            <a:spLocks noGrp="1"/>
          </p:cNvSpPr>
          <p:nvPr>
            <p:ph idx="1"/>
          </p:nvPr>
        </p:nvSpPr>
        <p:spPr>
          <a:xfrm>
            <a:off x="1952596" y="2000241"/>
            <a:ext cx="8229600" cy="4383087"/>
          </a:xfrm>
        </p:spPr>
        <p:txBody>
          <a:bodyPr>
            <a:noAutofit/>
          </a:bodyPr>
          <a:lstStyle/>
          <a:p>
            <a:r>
              <a:rPr lang="ru-RU" sz="2200" dirty="0">
                <a:latin typeface="Arial" pitchFamily="34" charset="0"/>
                <a:cs typeface="Arial" pitchFamily="34" charset="0"/>
              </a:rPr>
              <a:t>Если закон не требует составлять договор в виде одного документа, то его можно заключить другими способами. Чтобы при этом соблюсти письменную форму, понадобится выполнить следующие требования:</a:t>
            </a:r>
          </a:p>
          <a:p>
            <a:r>
              <a:rPr lang="ru-RU" sz="2200" dirty="0">
                <a:latin typeface="Arial" pitchFamily="34" charset="0"/>
                <a:cs typeface="Arial" pitchFamily="34" charset="0"/>
              </a:rPr>
              <a:t>1) при обмене документами (письмами, телеграммами, электронными документами либо иными данными):</a:t>
            </a:r>
          </a:p>
          <a:p>
            <a:pPr lvl="0"/>
            <a:r>
              <a:rPr lang="ru-RU" sz="2200" dirty="0">
                <a:latin typeface="Arial" pitchFamily="34" charset="0"/>
                <a:cs typeface="Arial" pitchFamily="34" charset="0"/>
              </a:rPr>
              <a:t>согласовать в документах все существенные условия договора (п. 1 ст. 432 ГК РФ);</a:t>
            </a:r>
          </a:p>
        </p:txBody>
      </p:sp>
    </p:spTree>
    <p:extLst>
      <p:ext uri="{BB962C8B-B14F-4D97-AF65-F5344CB8AC3E}">
        <p14:creationId xmlns:p14="http://schemas.microsoft.com/office/powerpoint/2010/main" val="136016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2596" y="428605"/>
            <a:ext cx="8229600" cy="4525963"/>
          </a:xfrm>
        </p:spPr>
        <p:txBody>
          <a:bodyPr>
            <a:normAutofit/>
          </a:bodyPr>
          <a:lstStyle/>
          <a:p>
            <a:pPr lvl="0"/>
            <a:r>
              <a:rPr lang="ru-RU" sz="2200" dirty="0">
                <a:latin typeface="Arial" pitchFamily="34" charset="0"/>
                <a:cs typeface="Arial" pitchFamily="34" charset="0"/>
              </a:rPr>
              <a:t>для договора, который заключается с помощью электронных или иных </a:t>
            </a:r>
            <a:r>
              <a:rPr lang="ru-RU" sz="2200" dirty="0" err="1">
                <a:latin typeface="Arial" pitchFamily="34" charset="0"/>
                <a:cs typeface="Arial" pitchFamily="34" charset="0"/>
              </a:rPr>
              <a:t>техсредств</a:t>
            </a:r>
            <a:r>
              <a:rPr lang="ru-RU" sz="2200" dirty="0">
                <a:latin typeface="Arial" pitchFamily="34" charset="0"/>
                <a:cs typeface="Arial" pitchFamily="34" charset="0"/>
              </a:rPr>
              <a:t> (</a:t>
            </a:r>
            <a:r>
              <a:rPr lang="ru-RU" sz="2200" dirty="0" err="1">
                <a:latin typeface="Arial" pitchFamily="34" charset="0"/>
                <a:cs typeface="Arial" pitchFamily="34" charset="0"/>
              </a:rPr>
              <a:t>пп</a:t>
            </a:r>
            <a:r>
              <a:rPr lang="ru-RU" sz="2200" dirty="0">
                <a:latin typeface="Arial" pitchFamily="34" charset="0"/>
                <a:cs typeface="Arial" pitchFamily="34" charset="0"/>
              </a:rPr>
              <a:t>. «а» п. 4 ст. 1, п. 7 ст. 1 Федерального закона от 18.03.2019 N 34-ФЗ):</a:t>
            </a:r>
          </a:p>
          <a:p>
            <a:pPr lvl="1"/>
            <a:r>
              <a:rPr lang="ru-RU" sz="2200" dirty="0">
                <a:latin typeface="Arial" pitchFamily="34" charset="0"/>
                <a:cs typeface="Arial" pitchFamily="34" charset="0"/>
              </a:rPr>
              <a:t>использовать </a:t>
            </a:r>
            <a:r>
              <a:rPr lang="ru-RU" sz="2200" dirty="0" err="1">
                <a:latin typeface="Arial" pitchFamily="34" charset="0"/>
                <a:cs typeface="Arial" pitchFamily="34" charset="0"/>
              </a:rPr>
              <a:t>техсредства</a:t>
            </a:r>
            <a:r>
              <a:rPr lang="ru-RU" sz="2200" dirty="0">
                <a:latin typeface="Arial" pitchFamily="34" charset="0"/>
                <a:cs typeface="Arial" pitchFamily="34" charset="0"/>
              </a:rPr>
              <a:t>, которые позволяют воспроизвести его содержание на материальном носителе в неизменном виде;</a:t>
            </a:r>
          </a:p>
          <a:p>
            <a:pPr lvl="1"/>
            <a:r>
              <a:rPr lang="ru-RU" sz="2200" dirty="0">
                <a:latin typeface="Arial" pitchFamily="34" charset="0"/>
                <a:cs typeface="Arial" pitchFamily="34" charset="0"/>
              </a:rPr>
              <a:t>использовать способ, который позволяет достоверно определить выразившее волю лицо;</a:t>
            </a:r>
          </a:p>
          <a:p>
            <a:r>
              <a:rPr lang="ru-RU" sz="2200" dirty="0">
                <a:latin typeface="Arial" pitchFamily="34" charset="0"/>
                <a:cs typeface="Arial" pitchFamily="34" charset="0"/>
              </a:rPr>
              <a:t>2) при исполнении договора в ответ на предложение контрагента — по общему правилу совершить те действия, которые указаны в письменной оферте, в срок, отведенный для ее акцепта (п. 3 ст. 434, п. 3 ст. 438 ГК РФ). </a:t>
            </a:r>
          </a:p>
          <a:p>
            <a:endParaRPr lang="ru-RU" dirty="0"/>
          </a:p>
        </p:txBody>
      </p:sp>
    </p:spTree>
    <p:extLst>
      <p:ext uri="{BB962C8B-B14F-4D97-AF65-F5344CB8AC3E}">
        <p14:creationId xmlns:p14="http://schemas.microsoft.com/office/powerpoint/2010/main" val="10586186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439850"/>
          </a:xfrm>
        </p:spPr>
        <p:txBody>
          <a:bodyPr>
            <a:noAutofit/>
          </a:bodyPr>
          <a:lstStyle/>
          <a:p>
            <a:r>
              <a:rPr lang="ru-RU" dirty="0">
                <a:latin typeface="Arial" pitchFamily="34" charset="0"/>
                <a:cs typeface="Arial" pitchFamily="34" charset="0"/>
              </a:rPr>
              <a:t>Как подтвердить совершение сделки без заключения договора в виде единого документа</a:t>
            </a:r>
          </a:p>
        </p:txBody>
      </p:sp>
      <p:sp>
        <p:nvSpPr>
          <p:cNvPr id="3" name="Содержимое 2"/>
          <p:cNvSpPr>
            <a:spLocks noGrp="1"/>
          </p:cNvSpPr>
          <p:nvPr>
            <p:ph idx="1"/>
          </p:nvPr>
        </p:nvSpPr>
        <p:spPr>
          <a:xfrm>
            <a:off x="1952596" y="2000241"/>
            <a:ext cx="8229600" cy="4383087"/>
          </a:xfrm>
        </p:spPr>
        <p:txBody>
          <a:bodyPr>
            <a:normAutofit fontScale="92500"/>
          </a:bodyPr>
          <a:lstStyle/>
          <a:p>
            <a:r>
              <a:rPr lang="ru-RU" dirty="0" smtClean="0">
                <a:latin typeface="Arial" pitchFamily="34" charset="0"/>
                <a:cs typeface="Arial" pitchFamily="34" charset="0"/>
              </a:rPr>
              <a:t>Подтвердить совершение сделки вы сможете, в частности:</a:t>
            </a:r>
          </a:p>
          <a:p>
            <a:pPr lvl="0"/>
            <a:r>
              <a:rPr lang="ru-RU" dirty="0" smtClean="0">
                <a:latin typeface="Arial" pitchFamily="34" charset="0"/>
                <a:cs typeface="Arial" pitchFamily="34" charset="0"/>
              </a:rPr>
              <a:t>письмами, телеграммами, электронными документами либо иными данными, если заключили договор путем обмена ими (</a:t>
            </a:r>
            <a:r>
              <a:rPr lang="ru-RU" dirty="0" err="1" smtClean="0">
                <a:latin typeface="Arial" pitchFamily="34" charset="0"/>
                <a:cs typeface="Arial" pitchFamily="34" charset="0"/>
              </a:rPr>
              <a:t>пп</a:t>
            </a:r>
            <a:r>
              <a:rPr lang="ru-RU" dirty="0" smtClean="0">
                <a:latin typeface="Arial" pitchFamily="34" charset="0"/>
                <a:cs typeface="Arial" pitchFamily="34" charset="0"/>
              </a:rPr>
              <a:t>. «а» п. 4, п. 7 ст. 1 Федерального закона от 18.03.2019 N 34-ФЗ);</a:t>
            </a:r>
          </a:p>
          <a:p>
            <a:pPr lvl="0"/>
            <a:r>
              <a:rPr lang="ru-RU" dirty="0" smtClean="0">
                <a:latin typeface="Arial" pitchFamily="34" charset="0"/>
                <a:cs typeface="Arial" pitchFamily="34" charset="0"/>
              </a:rPr>
              <a:t>письменной офертой контрагента (например, в виде счета, заявки) и документами, составленными во исполнение договора (накладными, платежными поручениями, актами, счетами-фактурами), если заключили договор конклюдентными действиями (п. 3 ст. 434, п. 3 ст. 438 ГК РФ);</a:t>
            </a:r>
          </a:p>
          <a:p>
            <a:pPr lvl="0"/>
            <a:r>
              <a:rPr lang="ru-RU" dirty="0" smtClean="0">
                <a:latin typeface="Arial" pitchFamily="34" charset="0"/>
                <a:cs typeface="Arial" pitchFamily="34" charset="0"/>
              </a:rPr>
              <a:t>свидетельскими показаниями, если заключили договор устно (ст. 159 ГК РФ).</a:t>
            </a:r>
          </a:p>
          <a:p>
            <a:endParaRPr lang="ru-RU" dirty="0">
              <a:latin typeface="Arial" pitchFamily="34" charset="0"/>
              <a:cs typeface="Arial" pitchFamily="34" charset="0"/>
            </a:endParaRPr>
          </a:p>
        </p:txBody>
      </p:sp>
    </p:spTree>
    <p:extLst>
      <p:ext uri="{BB962C8B-B14F-4D97-AF65-F5344CB8AC3E}">
        <p14:creationId xmlns:p14="http://schemas.microsoft.com/office/powerpoint/2010/main" val="3046791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Конклюдентные действия</a:t>
            </a:r>
          </a:p>
        </p:txBody>
      </p:sp>
      <p:sp>
        <p:nvSpPr>
          <p:cNvPr id="3" name="Объект 2"/>
          <p:cNvSpPr>
            <a:spLocks noGrp="1"/>
          </p:cNvSpPr>
          <p:nvPr>
            <p:ph idx="1"/>
          </p:nvPr>
        </p:nvSpPr>
        <p:spPr/>
        <p:txBody>
          <a:bodyPr>
            <a:normAutofit/>
          </a:bodyPr>
          <a:lstStyle/>
          <a:p>
            <a:r>
              <a:rPr lang="ru-RU" b="1" i="1" dirty="0"/>
              <a:t>Конклюдентные действия</a:t>
            </a:r>
            <a:r>
              <a:rPr lang="ru-RU" dirty="0"/>
              <a:t> – это поведение, которое направлено на заключение сделки. Само понятие происходит от латинского глагола «</a:t>
            </a:r>
            <a:r>
              <a:rPr lang="ru-RU" dirty="0" err="1"/>
              <a:t>concludere</a:t>
            </a:r>
            <a:r>
              <a:rPr lang="ru-RU" dirty="0"/>
              <a:t>» («заключать»). Предприниматель, совершая сделку, хочет достичь конкретного результата. В договоре он выражает свою волю прямо, это имеет правовые последствия. Конклюдентные действия, если говорить простыми словами, это выражение воли стороны сделки, однако не прямое, а косвенное</a:t>
            </a:r>
            <a:r>
              <a:rPr lang="ru-RU" dirty="0" smtClean="0"/>
              <a:t>.</a:t>
            </a:r>
          </a:p>
        </p:txBody>
      </p:sp>
    </p:spTree>
    <p:extLst>
      <p:ext uri="{BB962C8B-B14F-4D97-AF65-F5344CB8AC3E}">
        <p14:creationId xmlns:p14="http://schemas.microsoft.com/office/powerpoint/2010/main" val="3984435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75400" cy="1371600"/>
          </a:xfrm>
        </p:spPr>
        <p:txBody>
          <a:bodyPr>
            <a:noAutofit/>
          </a:bodyPr>
          <a:lstStyle/>
          <a:p>
            <a:r>
              <a:rPr lang="ru-RU" sz="2400" b="1" dirty="0">
                <a:latin typeface="Arial" pitchFamily="34" charset="0"/>
                <a:cs typeface="Arial" pitchFamily="34" charset="0"/>
              </a:rPr>
              <a:t>Проблемы заключения договоров конклюдентными действиями</a:t>
            </a:r>
          </a:p>
        </p:txBody>
      </p:sp>
      <p:sp>
        <p:nvSpPr>
          <p:cNvPr id="3" name="Содержимое 2"/>
          <p:cNvSpPr>
            <a:spLocks noGrp="1"/>
          </p:cNvSpPr>
          <p:nvPr>
            <p:ph idx="1"/>
          </p:nvPr>
        </p:nvSpPr>
        <p:spPr/>
        <p:txBody>
          <a:bodyPr>
            <a:normAutofit/>
          </a:bodyPr>
          <a:lstStyle/>
          <a:p>
            <a:r>
              <a:rPr lang="ru-RU" dirty="0">
                <a:latin typeface="Arial" pitchFamily="34" charset="0"/>
                <a:cs typeface="Arial" pitchFamily="34" charset="0"/>
              </a:rPr>
              <a:t>Статьей 158 ГК РФ конклюдентные действия признаются поводом для заключения контракта. Лицо выражает полную или частичную готовность к установлению правоотношений не в письменной или устной форме, а в виде конкретного поведенческого акта. «Молчаливое согласие» в юридической и бухгалтерской практике рассматривается как косвенное волеизъявление. Законно-принятые действия означают отсутствие противоречивости будущей сделки и ее выполнение в акцептный период, после которого она считается юридически правомерной.</a:t>
            </a:r>
          </a:p>
        </p:txBody>
      </p:sp>
    </p:spTree>
    <p:extLst>
      <p:ext uri="{BB962C8B-B14F-4D97-AF65-F5344CB8AC3E}">
        <p14:creationId xmlns:p14="http://schemas.microsoft.com/office/powerpoint/2010/main" val="1148061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Autofit/>
          </a:bodyPr>
          <a:lstStyle/>
          <a:p>
            <a:r>
              <a:rPr lang="ru-RU" dirty="0">
                <a:solidFill>
                  <a:srgbClr val="FF0000"/>
                </a:solidFill>
                <a:latin typeface="Arial" pitchFamily="34" charset="0"/>
                <a:cs typeface="Arial" pitchFamily="34" charset="0"/>
              </a:rPr>
              <a:t>Конклюдентные действия в ГК РФ и их виды </a:t>
            </a:r>
          </a:p>
          <a:p>
            <a:r>
              <a:rPr lang="ru-RU" dirty="0">
                <a:latin typeface="Arial" pitchFamily="34" charset="0"/>
                <a:cs typeface="Arial" pitchFamily="34" charset="0"/>
              </a:rPr>
              <a:t>Сделку, совершенную в результате конклюдентных действий ГК РФ (п.3 ст. 434 и п. 160 Общих положений) определяет,  как соблюденную. В соответствии со ст. 158-165 ГК лицо может заключать следующие виды подобных контрактов: приобретение продукции или валюты в автоматах; покупки в супермаркетах в зоне самообслуживания; оплата проезда в общественном транспорте; дарственная посредством символического вручения ключей или прав (оценочная стоимость вручаемого имущества до 10 тыс. руб.); фактическое вступление в права наследования; согласие на сотрудничество с </a:t>
            </a:r>
            <a:r>
              <a:rPr lang="ru-RU" dirty="0" err="1">
                <a:latin typeface="Arial" pitchFamily="34" charset="0"/>
                <a:cs typeface="Arial" pitchFamily="34" charset="0"/>
              </a:rPr>
              <a:t>интернет-магазином</a:t>
            </a:r>
            <a:r>
              <a:rPr lang="ru-RU" dirty="0">
                <a:latin typeface="Arial" pitchFamily="34" charset="0"/>
                <a:cs typeface="Arial" pitchFamily="34" charset="0"/>
              </a:rPr>
              <a:t> путем клика по соответствующему полю; оплата услуг без составления договора. Завершение сделки рассматривается в п. 1 ст. 452 ГК, согласно которому изменение ее условий или расторжение производится в том же порядке, что и заключение. </a:t>
            </a:r>
          </a:p>
        </p:txBody>
      </p:sp>
    </p:spTree>
    <p:extLst>
      <p:ext uri="{BB962C8B-B14F-4D97-AF65-F5344CB8AC3E}">
        <p14:creationId xmlns:p14="http://schemas.microsoft.com/office/powerpoint/2010/main" val="9074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sp>
        <p:nvSpPr>
          <p:cNvPr id="3" name="Объект 2"/>
          <p:cNvSpPr>
            <a:spLocks noGrp="1"/>
          </p:cNvSpPr>
          <p:nvPr>
            <p:ph idx="1"/>
          </p:nvPr>
        </p:nvSpPr>
        <p:spPr/>
        <p:txBody>
          <a:bodyPr>
            <a:normAutofit/>
          </a:bodyPr>
          <a:lstStyle/>
          <a:p>
            <a:r>
              <a:rPr lang="ru-RU" b="1" dirty="0"/>
              <a:t>1. Разработка положения о службы документационного обеспечения управления (ДОУ) на предприятии</a:t>
            </a:r>
            <a:endParaRPr lang="ru-RU" dirty="0"/>
          </a:p>
          <a:p>
            <a:r>
              <a:rPr lang="ru-RU" dirty="0"/>
              <a:t>Разработка организационно-правового положения службы ДОУ, ее структуры и состава, определение функций, прав, обязанностей и ответственности сотрудников службы с учетом специфики компании.</a:t>
            </a:r>
          </a:p>
          <a:p>
            <a:r>
              <a:rPr lang="ru-RU" b="1" dirty="0"/>
              <a:t>2. Анализ документооборота, существующего на предприятии. Разработка и проведение мероприятий по его оптимизации</a:t>
            </a:r>
            <a:endParaRPr lang="ru-RU" dirty="0"/>
          </a:p>
          <a:p>
            <a:r>
              <a:rPr lang="ru-RU" dirty="0"/>
              <a:t>Провести анализ всех стадий документооборота компании: от приема документов до сдачи дел в государственный архив; системы регистрации, поиска и контроля.</a:t>
            </a:r>
          </a:p>
          <a:p>
            <a:endParaRPr lang="ru-RU" dirty="0"/>
          </a:p>
        </p:txBody>
      </p:sp>
    </p:spTree>
    <p:extLst>
      <p:ext uri="{BB962C8B-B14F-4D97-AF65-F5344CB8AC3E}">
        <p14:creationId xmlns:p14="http://schemas.microsoft.com/office/powerpoint/2010/main" val="407925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Autofit/>
          </a:bodyPr>
          <a:lstStyle/>
          <a:p>
            <a:r>
              <a:rPr lang="ru-RU" dirty="0">
                <a:latin typeface="Arial" pitchFamily="34" charset="0"/>
                <a:cs typeface="Arial" pitchFamily="34" charset="0"/>
              </a:rPr>
              <a:t>Полномочия участников конклюдентного соглашения определяются в п. 1 ст. 182 и зависят от фактической обстановки.</a:t>
            </a:r>
          </a:p>
          <a:p>
            <a:r>
              <a:rPr lang="ru-RU" dirty="0">
                <a:latin typeface="Arial" pitchFamily="34" charset="0"/>
                <a:cs typeface="Arial" pitchFamily="34" charset="0"/>
              </a:rPr>
              <a:t>По закону конклюдентные действия как форма заключения договора аналогична устному соглашению. Незафиксированный на бумаге контракт регулируется по принципу устного – путем жестов, движений, приравненных к словесному выражения согласия. Требования к письменным соглашениям для конклюдентных не актуальны. Конклюдентные действия как форма заключения договора Сделка, совершенная путем конклюдентных действий, – это договор, не противоречащий нормам законодательства Российской Федерации. Он может быть устным или письменным. </a:t>
            </a:r>
          </a:p>
        </p:txBody>
      </p:sp>
    </p:spTree>
    <p:extLst>
      <p:ext uri="{BB962C8B-B14F-4D97-AF65-F5344CB8AC3E}">
        <p14:creationId xmlns:p14="http://schemas.microsoft.com/office/powerpoint/2010/main" val="3877078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Autofit/>
          </a:bodyPr>
          <a:lstStyle/>
          <a:p>
            <a:r>
              <a:rPr lang="ru-RU" dirty="0">
                <a:latin typeface="Arial" pitchFamily="34" charset="0"/>
                <a:cs typeface="Arial" pitchFamily="34" charset="0"/>
              </a:rPr>
              <a:t>Процедура соглашения приобретает законность, когда поведение лица явно свидетельствует о его намерениях. Конклюдентные действия как форма заключения договора оправданы в ряде случаев: на период устных деловых контрактов – подрядные работы могут использоваться как подтверждение условий письменного контракта; во время продления основного договорного документа – арендатор при отсутствии возражений арендодателя использует арендованное имущество на прежних условиях. В этом случае соглашение продлевается автоматически с сохранением всех ранее действовавших условий и обязательств; при проведении торговых операций на биржах; в коммерческих целях – пользователи, которым необходима печатная, буклетная, электронная продукцию, оплачивают доступ к ней. </a:t>
            </a:r>
          </a:p>
        </p:txBody>
      </p:sp>
    </p:spTree>
    <p:extLst>
      <p:ext uri="{BB962C8B-B14F-4D97-AF65-F5344CB8AC3E}">
        <p14:creationId xmlns:p14="http://schemas.microsoft.com/office/powerpoint/2010/main" val="294658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2596" y="428605"/>
            <a:ext cx="8229600" cy="4525963"/>
          </a:xfrm>
        </p:spPr>
        <p:txBody>
          <a:bodyPr>
            <a:normAutofit fontScale="77500" lnSpcReduction="20000"/>
          </a:bodyPr>
          <a:lstStyle/>
          <a:p>
            <a:r>
              <a:rPr lang="ru-RU" sz="3400" dirty="0" err="1">
                <a:latin typeface="Arial" pitchFamily="34" charset="0"/>
                <a:cs typeface="Arial" pitchFamily="34" charset="0"/>
              </a:rPr>
              <a:t>Конклюдентность</a:t>
            </a:r>
            <a:r>
              <a:rPr lang="ru-RU" sz="3400" dirty="0">
                <a:latin typeface="Arial" pitchFamily="34" charset="0"/>
                <a:cs typeface="Arial" pitchFamily="34" charset="0"/>
              </a:rPr>
              <a:t> отражает уровень доверия сторон во время действующих правовых отношений, признание ими условий контракта. Сложность конклюдентных процессов заключается в невозможности установить свободное волеизъявление человека. Для перехода действия в акцепт используется письменная оферта, регламентированная ст. 158 ГК РФ. Современная юридическая и бухгалтерская практика, а также теоретические публикации признают природу конклюдентных действий как условия для составления соглашения. Эксперты отмечают сложность сделки: ее условия сложно трактовать, а на применение подобной формы договора практически нет ограничений.</a:t>
            </a:r>
          </a:p>
          <a:p>
            <a:endParaRPr lang="ru-RU" dirty="0"/>
          </a:p>
        </p:txBody>
      </p:sp>
    </p:spTree>
    <p:extLst>
      <p:ext uri="{BB962C8B-B14F-4D97-AF65-F5344CB8AC3E}">
        <p14:creationId xmlns:p14="http://schemas.microsoft.com/office/powerpoint/2010/main" val="1844044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Autofit/>
          </a:bodyPr>
          <a:lstStyle/>
          <a:p>
            <a:r>
              <a:rPr lang="ru-RU" dirty="0">
                <a:latin typeface="Arial" pitchFamily="34" charset="0"/>
                <a:cs typeface="Arial" pitchFamily="34" charset="0"/>
              </a:rPr>
              <a:t>К конклюдентным действиям относится множество самых разнообразных действий. Как известно, действия по выполнению указанных в оферте условий договора (отгрузка товаров, предоставление услуг, выполнение работ, уплата соответствующей суммы и т.п.), совершенные лицом, получившим оферту, в срок, установленный для ее акцепта, считается акцептом, если иное не предусмотрено законом, иными правовыми актами или не указано в оферте (п. 3 ст. 438 ГК РФ). При этом </a:t>
            </a:r>
            <a:r>
              <a:rPr lang="ru-RU" dirty="0" err="1">
                <a:latin typeface="Arial" pitchFamily="34" charset="0"/>
                <a:cs typeface="Arial" pitchFamily="34" charset="0"/>
              </a:rPr>
              <a:t>презюмируется</a:t>
            </a:r>
            <a:r>
              <a:rPr lang="ru-RU" dirty="0">
                <a:latin typeface="Arial" pitchFamily="34" charset="0"/>
                <a:cs typeface="Arial" pitchFamily="34" charset="0"/>
              </a:rPr>
              <a:t>, что стороны достигли соглашения по существенным условиям договора. Однако при таком способе заключения договора бывает достаточно сложно выявить волю лица, совершающего конклюдентные действия, поэтому для придания им формы акцепта необходимо, чтобы они были выполнены на условиях, указанных в оферте.</a:t>
            </a:r>
          </a:p>
        </p:txBody>
      </p:sp>
    </p:spTree>
    <p:extLst>
      <p:ext uri="{BB962C8B-B14F-4D97-AF65-F5344CB8AC3E}">
        <p14:creationId xmlns:p14="http://schemas.microsoft.com/office/powerpoint/2010/main" val="1624188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Autofit/>
          </a:bodyPr>
          <a:lstStyle/>
          <a:p>
            <a:r>
              <a:rPr lang="ru-RU" dirty="0">
                <a:latin typeface="Arial" pitchFamily="34" charset="0"/>
                <a:cs typeface="Arial" pitchFamily="34" charset="0"/>
              </a:rPr>
              <a:t>Ранее действовавшее законодательство никаких правовых последствий с конклюдентными действиями не связывало, что нередко ставило в тяжелое положение добросовестных участников имущественного оборота. </a:t>
            </a:r>
          </a:p>
          <a:p>
            <a:r>
              <a:rPr lang="ru-RU" dirty="0">
                <a:latin typeface="Arial" pitchFamily="34" charset="0"/>
                <a:cs typeface="Arial" pitchFamily="34" charset="0"/>
              </a:rPr>
              <a:t>Однако совершение указанных действий должно соответствовать условиям договора и отвечать действительному волеизъявлению сторон. Так, ЗАО "КХП РА" обратилось в Арбитражный суд Тульской области с иском к предпринимателю К.А.П. о взыскании долга в сумме 312 800 руб. и пени за просрочку оплаты товара в сумме 25 336 руб. 80 руб. В качестве основания был отмечен факт заключения между ними путем обмена </a:t>
            </a:r>
            <a:r>
              <a:rPr lang="ru-RU" dirty="0" err="1">
                <a:latin typeface="Arial" pitchFamily="34" charset="0"/>
                <a:cs typeface="Arial" pitchFamily="34" charset="0"/>
              </a:rPr>
              <a:t>факсограммами</a:t>
            </a:r>
            <a:r>
              <a:rPr lang="ru-RU" dirty="0">
                <a:latin typeface="Arial" pitchFamily="34" charset="0"/>
                <a:cs typeface="Arial" pitchFamily="34" charset="0"/>
              </a:rPr>
              <a:t> договора поставки, в соответствии с которым поставщик обязался передать в собственность покупателю, а покупатель - принять и оплатить товар в ассортименте, сроки и количестве в соответствии с условиями, указанными в товарных спецификациях, являющихся неотъемлемой частью договора. </a:t>
            </a:r>
            <a:endParaRPr lang="ru-RU" dirty="0"/>
          </a:p>
        </p:txBody>
      </p:sp>
    </p:spTree>
    <p:extLst>
      <p:ext uri="{BB962C8B-B14F-4D97-AF65-F5344CB8AC3E}">
        <p14:creationId xmlns:p14="http://schemas.microsoft.com/office/powerpoint/2010/main" val="32310093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rmAutofit fontScale="32500" lnSpcReduction="20000"/>
          </a:bodyPr>
          <a:lstStyle/>
          <a:p>
            <a:r>
              <a:rPr lang="ru-RU" sz="7400" dirty="0">
                <a:latin typeface="Arial" pitchFamily="34" charset="0"/>
                <a:cs typeface="Arial" pitchFamily="34" charset="0"/>
              </a:rPr>
              <a:t>Во исполнение договора ОАО "ММ" по указанию истца по железнодорожной накладной от 19 марта 2003 г. N 18564763 отгрузило в адрес ЗАО "ВХК" пшеничную муку в количестве 68 136 кг 26 марта 2003 г., которая поступила на склад. Из накладной следовало, что груз принадлежит предпринимателю К.А.П., а фактическим отправителем является ЗАО "КХП РА". В тот же день по накладной б/</a:t>
            </a:r>
            <a:r>
              <a:rPr lang="ru-RU" sz="7400" dirty="0" err="1">
                <a:latin typeface="Arial" pitchFamily="34" charset="0"/>
                <a:cs typeface="Arial" pitchFamily="34" charset="0"/>
              </a:rPr>
              <a:t>н</a:t>
            </a:r>
            <a:r>
              <a:rPr lang="ru-RU" sz="7400" dirty="0">
                <a:latin typeface="Arial" pitchFamily="34" charset="0"/>
                <a:cs typeface="Arial" pitchFamily="34" charset="0"/>
              </a:rPr>
              <a:t> и счету-фактуре N 1 полученная мука продана предпринимателем К.А.П. ЗАО "ВХК".</a:t>
            </a:r>
          </a:p>
          <a:p>
            <a:r>
              <a:rPr lang="ru-RU" sz="7400" dirty="0">
                <a:latin typeface="Arial" pitchFamily="34" charset="0"/>
                <a:cs typeface="Arial" pitchFamily="34" charset="0"/>
              </a:rPr>
              <a:t>По мнению суда первой инстанции, между истцом и предпринимателем К.А.П. имели место конклюдентные действия, связанные с поставкой муки и ее получением, поэтому договор поставки следует считать заключенным. При этом арбитражный суд первой инстанции в нарушение требований ст. 71 АПК РФ не дал никакой оценки тому обстоятельству, что имеющаяся в деле копия накладной от 26 марта 2003 г. не содержит подписей лиц, передавших и принявших товар, а предприниматель К.А.П. при рассмотрении дела отрицал факт подписания им данной накладной и счета-фактуры к ней. Указанные обстоятельства не позволяют сделать вывод о заключении договора.</a:t>
            </a:r>
          </a:p>
        </p:txBody>
      </p:sp>
    </p:spTree>
    <p:extLst>
      <p:ext uri="{BB962C8B-B14F-4D97-AF65-F5344CB8AC3E}">
        <p14:creationId xmlns:p14="http://schemas.microsoft.com/office/powerpoint/2010/main" val="30652189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20" y="285728"/>
            <a:ext cx="8501122" cy="5929354"/>
          </a:xfrm>
        </p:spPr>
        <p:txBody>
          <a:bodyPr>
            <a:noAutofit/>
          </a:bodyPr>
          <a:lstStyle/>
          <a:p>
            <a:r>
              <a:rPr lang="ru-RU" dirty="0">
                <a:latin typeface="Arial" pitchFamily="34" charset="0"/>
                <a:cs typeface="Arial" pitchFamily="34" charset="0"/>
              </a:rPr>
              <a:t>В тех случаях, когда стороны прямо оговорили форму акцепта, конклюдентные действия становятся неприемлемыми. Так, например, Международный коммерческий арбитражный суд, рассматривая исковые требования, вытекающие из договора строительного подряда, установил, что договор допускал производство дополнительных работ по указанию заказчика при условии подписания сторонами соответствующего дополнения к договору, если такие работы повлияют на цену или сроки выполнения договора. </a:t>
            </a:r>
          </a:p>
        </p:txBody>
      </p:sp>
    </p:spTree>
    <p:extLst>
      <p:ext uri="{BB962C8B-B14F-4D97-AF65-F5344CB8AC3E}">
        <p14:creationId xmlns:p14="http://schemas.microsoft.com/office/powerpoint/2010/main" val="3150018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2596" y="500043"/>
            <a:ext cx="8229600" cy="4525963"/>
          </a:xfrm>
        </p:spPr>
        <p:txBody>
          <a:bodyPr>
            <a:normAutofit fontScale="85000" lnSpcReduction="20000"/>
          </a:bodyPr>
          <a:lstStyle/>
          <a:p>
            <a:r>
              <a:rPr lang="ru-RU" sz="3100" dirty="0">
                <a:latin typeface="Arial" pitchFamily="34" charset="0"/>
                <a:cs typeface="Arial" pitchFamily="34" charset="0"/>
              </a:rPr>
              <a:t>В условиях такого прямого требования о необходимости подписывать дополнительные соглашения к договору об изменениях в объемах работ арбитражный суд не мог признать обоснованной позицию истца, согласно которой такие дополнительные соглашения фактически были заключены в результате совершения конклюдентных действий, а именно путем направления истцом ответчику предложения (оферты) о проведении дополнительных работ и их принятия ответчиком в виде допуска рабочих подрядчика на строительную площадку для выполнения соответствующих дополнительных работ.</a:t>
            </a:r>
          </a:p>
          <a:p>
            <a:endParaRPr lang="ru-RU" dirty="0"/>
          </a:p>
        </p:txBody>
      </p:sp>
    </p:spTree>
    <p:extLst>
      <p:ext uri="{BB962C8B-B14F-4D97-AF65-F5344CB8AC3E}">
        <p14:creationId xmlns:p14="http://schemas.microsoft.com/office/powerpoint/2010/main" val="1468904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282" y="285728"/>
            <a:ext cx="8572560" cy="6143668"/>
          </a:xfrm>
        </p:spPr>
        <p:txBody>
          <a:bodyPr>
            <a:normAutofit/>
          </a:bodyPr>
          <a:lstStyle/>
          <a:p>
            <a:r>
              <a:rPr lang="ru-RU" dirty="0">
                <a:latin typeface="Arial" pitchFamily="34" charset="0"/>
                <a:cs typeface="Arial" pitchFamily="34" charset="0"/>
              </a:rPr>
              <a:t>В</a:t>
            </a:r>
            <a:r>
              <a:rPr lang="ru-RU" i="1" dirty="0">
                <a:latin typeface="Arial" pitchFamily="34" charset="0"/>
                <a:cs typeface="Arial" pitchFamily="34" charset="0"/>
              </a:rPr>
              <a:t> </a:t>
            </a:r>
            <a:r>
              <a:rPr lang="ru-RU" dirty="0" err="1">
                <a:latin typeface="Arial" pitchFamily="34" charset="0"/>
                <a:cs typeface="Arial" pitchFamily="34" charset="0"/>
              </a:rPr>
              <a:t>арбитражно-судебной</a:t>
            </a:r>
            <a:r>
              <a:rPr lang="ru-RU" dirty="0">
                <a:latin typeface="Arial" pitchFamily="34" charset="0"/>
                <a:cs typeface="Arial" pitchFamily="34" charset="0"/>
              </a:rPr>
              <a:t> практике возник также вопрос о том, можно ли считать акцептом проекта договора, предусматривающего в течение срока его действия неоднократную отгрузку товаров (выполнение работ, оказание услуг), случай, когда лицо, получившее такой проект, исполнило обязанности, предусмотренные только на первый период его действия. В связи с этим Пленумы Верховного Суда и Высшего Арбитражного Суда РФ разъяснили, что для признания соответствующих действий адресата оферты акцептом не требуется выполнения условий оферты в полном объеме, достаточно, чтобы лицо, получившее проект договора, приступило к его исполнению на условиях, указанных в проекте договора и в установленный для его акцепта срок.</a:t>
            </a:r>
          </a:p>
        </p:txBody>
      </p:sp>
    </p:spTree>
    <p:extLst>
      <p:ext uri="{BB962C8B-B14F-4D97-AF65-F5344CB8AC3E}">
        <p14:creationId xmlns:p14="http://schemas.microsoft.com/office/powerpoint/2010/main" val="507160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0"/>
            <a:ext cx="9144000" cy="6858000"/>
          </a:xfrm>
        </p:spPr>
        <p:txBody>
          <a:bodyPr>
            <a:normAutofit fontScale="47500" lnSpcReduction="20000"/>
          </a:bodyPr>
          <a:lstStyle/>
          <a:p>
            <a:r>
              <a:rPr lang="ru-RU" sz="5100" dirty="0">
                <a:latin typeface="Arial" pitchFamily="34" charset="0"/>
                <a:cs typeface="Arial" pitchFamily="34" charset="0"/>
              </a:rPr>
              <a:t>Совершение конклюдентных действий при определенных условиях может рассматриваться как согласие на внесение изменений в договор, заключенный в письменной форме. К такому выводу пришел суд кассационной инстанции, рассмотрев дело по иску акционерного общества (арендодателя) к обществу с ограниченной ответственностью (арендатору) о внесении изменений в договор аренды нежилого помещения. Арендатор не предоставил письменного согласия на изменение условий договора, но начал вносить арендную плату по новым ставкам, предложенным истцом. Суд первой инстанции исковые требования удовлетворил, исходя из того, что действия арендатора по внесению арендной платы не могут рассматриваться как его согласие на внесение изменений в договор аренды, так как в соответствии со ст. 452 ГК РФ соглашение об изменении договора совершается в той же форме, что и договор, если из закона, иных правовых актов, договора или обычаев делового оборота не вытекает иное. Поскольку в соответствии со ст. 609 ГК РФ договор аренды между юридическими лицами заключается в письменной форме, то и соглашение о внесении изменений в договор также должно быть выражено в письменной форме.</a:t>
            </a:r>
            <a:endParaRPr lang="ru-RU" dirty="0"/>
          </a:p>
        </p:txBody>
      </p:sp>
    </p:spTree>
    <p:extLst>
      <p:ext uri="{BB962C8B-B14F-4D97-AF65-F5344CB8AC3E}">
        <p14:creationId xmlns:p14="http://schemas.microsoft.com/office/powerpoint/2010/main" val="24914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sp>
        <p:nvSpPr>
          <p:cNvPr id="3" name="Объект 2"/>
          <p:cNvSpPr>
            <a:spLocks noGrp="1"/>
          </p:cNvSpPr>
          <p:nvPr>
            <p:ph idx="1"/>
          </p:nvPr>
        </p:nvSpPr>
        <p:spPr/>
        <p:txBody>
          <a:bodyPr>
            <a:normAutofit lnSpcReduction="10000"/>
          </a:bodyPr>
          <a:lstStyle/>
          <a:p>
            <a:r>
              <a:rPr lang="ru-RU" b="1" dirty="0"/>
              <a:t>3. Экспертиза бланков и типовых форм документов на предмет соответствия ГОСТу, Правилам ведения документооборота организаций, бизнес-процессам организации</a:t>
            </a:r>
            <a:endParaRPr lang="ru-RU" dirty="0"/>
          </a:p>
          <a:p>
            <a:r>
              <a:rPr lang="ru-RU" dirty="0"/>
              <a:t>Осуществляется анализ всех видов документов организации, выявление неточностей, ошибок в оформлении документов. В результате разрабатываются новые бланки документов и типовых форм в соответствии с ГОСТом.</a:t>
            </a:r>
          </a:p>
          <a:p>
            <a:r>
              <a:rPr lang="ru-RU" b="1" dirty="0"/>
              <a:t>4. Экспертиза кадрового делопроизводства. Оптимизация кадрового делопроизводства</a:t>
            </a:r>
            <a:endParaRPr lang="ru-RU" dirty="0"/>
          </a:p>
          <a:p>
            <a:r>
              <a:rPr lang="ru-RU" dirty="0"/>
              <a:t>В процессе оказания услуги проводится проверка соответствия кадровых документов действующему законодательству с учетом специфики внешней среды, в которой находится компания.</a:t>
            </a:r>
          </a:p>
        </p:txBody>
      </p:sp>
    </p:spTree>
    <p:extLst>
      <p:ext uri="{BB962C8B-B14F-4D97-AF65-F5344CB8AC3E}">
        <p14:creationId xmlns:p14="http://schemas.microsoft.com/office/powerpoint/2010/main" val="1704137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Договоры присоединения</a:t>
            </a:r>
          </a:p>
        </p:txBody>
      </p:sp>
      <p:sp>
        <p:nvSpPr>
          <p:cNvPr id="4" name="Rectangle 1"/>
          <p:cNvSpPr>
            <a:spLocks noGrp="1" noChangeArrowheads="1"/>
          </p:cNvSpPr>
          <p:nvPr>
            <p:ph idx="1"/>
          </p:nvPr>
        </p:nvSpPr>
        <p:spPr bwMode="auto">
          <a:xfrm>
            <a:off x="958533" y="2426249"/>
            <a:ext cx="10015658" cy="29443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PT Sans"/>
              </a:rPr>
              <a:t>Договором присоединения признается договор, условия которого определены одной из сторон в формулярах или иных стандартных формах и могли быть приняты другой стороной не иначе как путем присоединения к предложенному договору в целом.</a:t>
            </a:r>
            <a:endParaRPr kumimoji="0" lang="ru-RU" altLang="ru-RU" sz="1050" b="0" i="0" u="none" strike="noStrike" cap="none" normalizeH="0" baseline="0" dirty="0" smtClean="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PT Sans"/>
              </a:rPr>
              <a:t>Присоединившаяся к договору сторона вправе потребовать расторжения или изменения договора, если договор присоединения хотя и не противоречит закону и иным правовым актам, но лишает эту сторону прав, обычно предоставляемых по договорам такого вида, исключает или ограничивает ответственность другой стороны за нарушение обязательств либо содержит другие явно обременительные для присоединившейся стороны условия, которые она исходя из своих разумно понимаемых интересов не приняла бы при наличии у нее возможности участвовать в определении условий договора.</a:t>
            </a:r>
            <a:endParaRPr kumimoji="0" lang="ru-RU" altLang="ru-RU"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8764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Договоры присоединения</a:t>
            </a:r>
            <a:endParaRPr lang="ru-RU" dirty="0"/>
          </a:p>
        </p:txBody>
      </p:sp>
      <p:sp>
        <p:nvSpPr>
          <p:cNvPr id="3" name="Объект 2"/>
          <p:cNvSpPr>
            <a:spLocks noGrp="1"/>
          </p:cNvSpPr>
          <p:nvPr>
            <p:ph idx="1"/>
          </p:nvPr>
        </p:nvSpPr>
        <p:spPr/>
        <p:txBody>
          <a:bodyPr>
            <a:normAutofit/>
          </a:bodyPr>
          <a:lstStyle/>
          <a:p>
            <a:r>
              <a:rPr lang="ru-RU" dirty="0"/>
              <a:t>В соответствии с п. 1 ст. 428 ГК РФ договором присоединения является договор, условия которого установлены одной из его сторон и закреплены в формуляре или иной форме. Это касается существенных условий, прав и обязанностей сторон, </a:t>
            </a:r>
            <a:r>
              <a:rPr lang="ru-RU" dirty="0">
                <a:hlinkClick r:id="rId2"/>
              </a:rPr>
              <a:t>условий о сроке заключения договора</a:t>
            </a:r>
            <a:r>
              <a:rPr lang="ru-RU" dirty="0"/>
              <a:t> и т. д. Формуляр в данном случае — это типовой договор, текст которого разрабатывается заранее и предлагается контрагенту для подписания (при этом вторая сторона может принять такие условия, только присоединившись к нему).</a:t>
            </a:r>
          </a:p>
        </p:txBody>
      </p:sp>
    </p:spTree>
    <p:extLst>
      <p:ext uri="{BB962C8B-B14F-4D97-AF65-F5344CB8AC3E}">
        <p14:creationId xmlns:p14="http://schemas.microsoft.com/office/powerpoint/2010/main" val="11446379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Договоры присоединения</a:t>
            </a:r>
            <a:endParaRPr lang="ru-RU" dirty="0"/>
          </a:p>
        </p:txBody>
      </p:sp>
      <p:sp>
        <p:nvSpPr>
          <p:cNvPr id="3" name="Объект 2"/>
          <p:cNvSpPr>
            <a:spLocks noGrp="1"/>
          </p:cNvSpPr>
          <p:nvPr>
            <p:ph idx="1"/>
          </p:nvPr>
        </p:nvSpPr>
        <p:spPr/>
        <p:txBody>
          <a:bodyPr>
            <a:normAutofit/>
          </a:bodyPr>
          <a:lstStyle/>
          <a:p>
            <a:r>
              <a:rPr lang="ru-RU" dirty="0"/>
              <a:t>Согласно п. 2 ст. 428 ГК РФ договор присоединения расторгается по инициативе присоединившейся стороны в том случае, если его заключение влечет за собой:</a:t>
            </a:r>
          </a:p>
          <a:p>
            <a:r>
              <a:rPr lang="ru-RU" dirty="0"/>
              <a:t>лишение присоединившейся стороны прав, которые обычно возникают при заключении договоров такого рода;</a:t>
            </a:r>
          </a:p>
          <a:p>
            <a:r>
              <a:rPr lang="ru-RU" dirty="0"/>
              <a:t>ограничение ответственности другой стороны за нарушение условий договора (или ее полное исключение);</a:t>
            </a:r>
          </a:p>
          <a:p>
            <a:r>
              <a:rPr lang="ru-RU" dirty="0"/>
              <a:t>возникновение у присоединившейся стороны определенных обременений в результате исполнения условий договора, от которых она бы отказалась, если бы у нее была возможность участвовать в разработке документа.</a:t>
            </a:r>
          </a:p>
        </p:txBody>
      </p:sp>
    </p:spTree>
    <p:extLst>
      <p:ext uri="{BB962C8B-B14F-4D97-AF65-F5344CB8AC3E}">
        <p14:creationId xmlns:p14="http://schemas.microsoft.com/office/powerpoint/2010/main" val="853289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smtClean="0"/>
              <a:t>Договоры присоединения</a:t>
            </a:r>
            <a:endParaRPr lang="ru-RU" dirty="0"/>
          </a:p>
        </p:txBody>
      </p:sp>
      <p:sp>
        <p:nvSpPr>
          <p:cNvPr id="3" name="Объект 2"/>
          <p:cNvSpPr>
            <a:spLocks noGrp="1"/>
          </p:cNvSpPr>
          <p:nvPr>
            <p:ph idx="1"/>
          </p:nvPr>
        </p:nvSpPr>
        <p:spPr/>
        <p:txBody>
          <a:bodyPr>
            <a:normAutofit/>
          </a:bodyPr>
          <a:lstStyle/>
          <a:p>
            <a:r>
              <a:rPr lang="ru-RU" b="1" dirty="0"/>
              <a:t>Внесение изменений в договор присоединения</a:t>
            </a:r>
          </a:p>
          <a:p>
            <a:r>
              <a:rPr lang="ru-RU" dirty="0"/>
              <a:t>В том случае, если сторона, присоединившаяся к договору, не хочет его расторгать, она вправе потребовать внесения изменений в существующее соглашение (п. 2 ст. 428 ГК РФ). Основания для внесения изменений совпадают с основаниями, при наличии которых договор может быть расторгнут полностью.</a:t>
            </a:r>
          </a:p>
        </p:txBody>
      </p:sp>
    </p:spTree>
    <p:extLst>
      <p:ext uri="{BB962C8B-B14F-4D97-AF65-F5344CB8AC3E}">
        <p14:creationId xmlns:p14="http://schemas.microsoft.com/office/powerpoint/2010/main" val="42886773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Типизация и унификация договоров</a:t>
            </a:r>
          </a:p>
        </p:txBody>
      </p:sp>
      <p:sp>
        <p:nvSpPr>
          <p:cNvPr id="3" name="Объект 2"/>
          <p:cNvSpPr>
            <a:spLocks noGrp="1"/>
          </p:cNvSpPr>
          <p:nvPr>
            <p:ph idx="1"/>
          </p:nvPr>
        </p:nvSpPr>
        <p:spPr/>
        <p:txBody>
          <a:bodyPr/>
          <a:lstStyle/>
          <a:p>
            <a:r>
              <a:rPr lang="ru-RU" dirty="0"/>
              <a:t>Как правило, законодательство России не регламентирует содержание большинства договоров, но предписывает обязательное указание условий, сторон и т.д. Обычно договоры составляются в простой письменной форме и не требуют обязательного нотариального заверения. Но возможны и устные заключения сделки (например, </a:t>
            </a:r>
            <a:r>
              <a:rPr lang="ru-RU" dirty="0" err="1"/>
              <a:t>займ</a:t>
            </a:r>
            <a:r>
              <a:rPr lang="ru-RU" dirty="0"/>
              <a:t>). </a:t>
            </a:r>
          </a:p>
        </p:txBody>
      </p:sp>
    </p:spTree>
    <p:extLst>
      <p:ext uri="{BB962C8B-B14F-4D97-AF65-F5344CB8AC3E}">
        <p14:creationId xmlns:p14="http://schemas.microsoft.com/office/powerpoint/2010/main" val="2652099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Типизация и унификация договоров</a:t>
            </a:r>
          </a:p>
        </p:txBody>
      </p:sp>
      <p:graphicFrame>
        <p:nvGraphicFramePr>
          <p:cNvPr id="4" name="Объект 3"/>
          <p:cNvGraphicFramePr>
            <a:graphicFrameLocks noGrp="1"/>
          </p:cNvGraphicFramePr>
          <p:nvPr>
            <p:ph idx="1"/>
            <p:extLst/>
          </p:nvPr>
        </p:nvGraphicFramePr>
        <p:xfrm>
          <a:off x="1141412" y="1651818"/>
          <a:ext cx="9905999" cy="4916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401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Типизация и унификация договоров</a:t>
            </a:r>
          </a:p>
        </p:txBody>
      </p:sp>
      <p:graphicFrame>
        <p:nvGraphicFramePr>
          <p:cNvPr id="4" name="Объект 3"/>
          <p:cNvGraphicFramePr>
            <a:graphicFrameLocks noGrp="1"/>
          </p:cNvGraphicFramePr>
          <p:nvPr>
            <p:ph idx="1"/>
            <p:extLst/>
          </p:nvPr>
        </p:nvGraphicFramePr>
        <p:xfrm>
          <a:off x="1141412" y="1651818"/>
          <a:ext cx="9905999" cy="4916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409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Стороны договора</a:t>
            </a:r>
          </a:p>
        </p:txBody>
      </p:sp>
      <p:sp>
        <p:nvSpPr>
          <p:cNvPr id="3" name="Объект 2"/>
          <p:cNvSpPr>
            <a:spLocks noGrp="1"/>
          </p:cNvSpPr>
          <p:nvPr>
            <p:ph idx="1"/>
          </p:nvPr>
        </p:nvSpPr>
        <p:spPr/>
        <p:txBody>
          <a:bodyPr>
            <a:normAutofit/>
          </a:bodyPr>
          <a:lstStyle/>
          <a:p>
            <a:r>
              <a:rPr lang="ru-RU" dirty="0"/>
              <a:t>Сторонами договора купли-продажи — продавцом и покупателем — могут быть любые участники гражданского оборота (</a:t>
            </a:r>
            <a:r>
              <a:rPr lang="ru-RU" dirty="0" smtClean="0"/>
              <a:t>физические </a:t>
            </a:r>
            <a:r>
              <a:rPr lang="ru-RU" dirty="0"/>
              <a:t>и юридические лица, государство в целом, государственные и муниципальные образования).</a:t>
            </a:r>
          </a:p>
          <a:p>
            <a:r>
              <a:rPr lang="ru-RU" dirty="0"/>
              <a:t>К сторонам договора относятся общие требования гражданского законодательства о правоспособности и дееспособности. Из этого следует, что стороной в договоре может быть гражданин, достигший совершеннолетия, т.е. 18 лет, и не признанный недееспособным в установленном законом порядке. Вместе с тем закон разрешает совершение договоров купли-продажи и лицам, обладающим частичной дееспособностью. </a:t>
            </a:r>
          </a:p>
          <a:p>
            <a:endParaRPr lang="ru-RU" dirty="0"/>
          </a:p>
        </p:txBody>
      </p:sp>
    </p:spTree>
    <p:extLst>
      <p:ext uri="{BB962C8B-B14F-4D97-AF65-F5344CB8AC3E}">
        <p14:creationId xmlns:p14="http://schemas.microsoft.com/office/powerpoint/2010/main" val="1657784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Стороны договора</a:t>
            </a:r>
          </a:p>
        </p:txBody>
      </p:sp>
      <p:pic>
        <p:nvPicPr>
          <p:cNvPr id="8194" name="Picture 2" descr="https://mypresentation.ru/documents/db5c91c6f16fc4f4c0cfd1027373c8e9/img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9234" y="1954519"/>
            <a:ext cx="8852018" cy="44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589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Специальная и исключительная правоспособность</a:t>
            </a:r>
          </a:p>
        </p:txBody>
      </p:sp>
      <p:sp>
        <p:nvSpPr>
          <p:cNvPr id="3" name="Объект 2"/>
          <p:cNvSpPr>
            <a:spLocks noGrp="1"/>
          </p:cNvSpPr>
          <p:nvPr>
            <p:ph idx="1"/>
          </p:nvPr>
        </p:nvSpPr>
        <p:spPr/>
        <p:txBody>
          <a:bodyPr>
            <a:normAutofit/>
          </a:bodyPr>
          <a:lstStyle/>
          <a:p>
            <a:r>
              <a:rPr lang="ru-RU" dirty="0"/>
              <a:t>Согласно ч. 1 ст. 49 ГК РФ, </a:t>
            </a:r>
            <a:r>
              <a:rPr lang="ru-RU" b="1" dirty="0"/>
              <a:t>правоспособность юридического лица</a:t>
            </a:r>
            <a:r>
              <a:rPr lang="ru-RU" dirty="0"/>
              <a:t> - это возможность юридического лица иметь гражданские права, равносильные целям его деятельности, в соответствии с учредительными документами (статья 52 ГК РФ), и нести все связанные с этой деятельностью обязанности и ответственность.</a:t>
            </a:r>
            <a:br>
              <a:rPr lang="ru-RU" dirty="0"/>
            </a:br>
            <a:r>
              <a:rPr lang="ru-RU" dirty="0"/>
              <a:t>Как только в ЕГРЮЛ (единый государственный реестр юридических лиц) вносятся сведения о создании юридического лица – возникает его правоспособность, и прекращается она только после внесения в ЕГРЮЛ соответствующих сведений.</a:t>
            </a:r>
          </a:p>
        </p:txBody>
      </p:sp>
    </p:spTree>
    <p:extLst>
      <p:ext uri="{BB962C8B-B14F-4D97-AF65-F5344CB8AC3E}">
        <p14:creationId xmlns:p14="http://schemas.microsoft.com/office/powerpoint/2010/main" val="60150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sp>
        <p:nvSpPr>
          <p:cNvPr id="3" name="Объект 2"/>
          <p:cNvSpPr>
            <a:spLocks noGrp="1"/>
          </p:cNvSpPr>
          <p:nvPr>
            <p:ph idx="1"/>
          </p:nvPr>
        </p:nvSpPr>
        <p:spPr/>
        <p:txBody>
          <a:bodyPr>
            <a:normAutofit/>
          </a:bodyPr>
          <a:lstStyle/>
          <a:p>
            <a:r>
              <a:rPr lang="ru-RU" b="1" dirty="0"/>
              <a:t>Организация хранения (оперативного и архивного) документов компании</a:t>
            </a:r>
            <a:endParaRPr lang="ru-RU" dirty="0"/>
          </a:p>
          <a:p>
            <a:r>
              <a:rPr lang="ru-RU" dirty="0"/>
              <a:t>В процессе оказания услуги разрабатываются документы и нормативные акты, регламентирующие архивное хранение документов компании:</a:t>
            </a:r>
          </a:p>
          <a:p>
            <a:r>
              <a:rPr lang="ru-RU" dirty="0"/>
              <a:t>· номенклатура дел;</a:t>
            </a:r>
          </a:p>
          <a:p>
            <a:r>
              <a:rPr lang="ru-RU" dirty="0"/>
              <a:t>· описи дел;</a:t>
            </a:r>
          </a:p>
          <a:p>
            <a:r>
              <a:rPr lang="ru-RU" dirty="0"/>
              <a:t>· порядок формирования и оформления дел;</a:t>
            </a:r>
          </a:p>
          <a:p>
            <a:r>
              <a:rPr lang="ru-RU" dirty="0"/>
              <a:t>· порядок передачи дел на архивное хранение в государственные архивные учреждения.</a:t>
            </a:r>
          </a:p>
        </p:txBody>
      </p:sp>
    </p:spTree>
    <p:extLst>
      <p:ext uri="{BB962C8B-B14F-4D97-AF65-F5344CB8AC3E}">
        <p14:creationId xmlns:p14="http://schemas.microsoft.com/office/powerpoint/2010/main" val="14460439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Специальная и исключительная правоспособность</a:t>
            </a:r>
          </a:p>
        </p:txBody>
      </p:sp>
      <p:sp>
        <p:nvSpPr>
          <p:cNvPr id="3" name="Объект 2"/>
          <p:cNvSpPr>
            <a:spLocks noGrp="1"/>
          </p:cNvSpPr>
          <p:nvPr>
            <p:ph idx="1"/>
          </p:nvPr>
        </p:nvSpPr>
        <p:spPr/>
        <p:txBody>
          <a:bodyPr>
            <a:normAutofit/>
          </a:bodyPr>
          <a:lstStyle/>
          <a:p>
            <a:r>
              <a:rPr lang="ru-RU" b="1" dirty="0"/>
              <a:t>Правоспособность юридического лица делится на два вида:</a:t>
            </a:r>
            <a:br>
              <a:rPr lang="ru-RU" b="1" dirty="0"/>
            </a:br>
            <a:r>
              <a:rPr lang="ru-RU" dirty="0"/>
              <a:t>1. Общая или универсальная правоспособность;</a:t>
            </a:r>
            <a:br>
              <a:rPr lang="ru-RU" dirty="0"/>
            </a:br>
            <a:r>
              <a:rPr lang="ru-RU" dirty="0"/>
              <a:t>2. Специальная правоспособность.</a:t>
            </a:r>
            <a:br>
              <a:rPr lang="ru-RU" dirty="0"/>
            </a:br>
            <a:r>
              <a:rPr lang="ru-RU" dirty="0"/>
              <a:t>Кроме того, юридическое лицо обладает юридической дееспособностью, то есть способностью своими действиями приобретать гражданские права и создавать для себя гражданские обязанности, в том числе гражданско-правовую ответственность, говоря обыденным языком заключать договора с юридическими и физическими лицами исполнять обязательства по этим договорам, принимать оплату и т.д.</a:t>
            </a:r>
          </a:p>
        </p:txBody>
      </p:sp>
    </p:spTree>
    <p:extLst>
      <p:ext uri="{BB962C8B-B14F-4D97-AF65-F5344CB8AC3E}">
        <p14:creationId xmlns:p14="http://schemas.microsoft.com/office/powerpoint/2010/main" val="3416921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Должная осмотрительность при заключении договоров</a:t>
            </a:r>
          </a:p>
        </p:txBody>
      </p:sp>
      <p:sp>
        <p:nvSpPr>
          <p:cNvPr id="3" name="Объект 2"/>
          <p:cNvSpPr>
            <a:spLocks noGrp="1"/>
          </p:cNvSpPr>
          <p:nvPr>
            <p:ph idx="1"/>
          </p:nvPr>
        </p:nvSpPr>
        <p:spPr/>
        <p:txBody>
          <a:bodyPr>
            <a:normAutofit/>
          </a:bodyPr>
          <a:lstStyle/>
          <a:p>
            <a:r>
              <a:rPr lang="ru-RU" dirty="0"/>
              <a:t>Должная осмотрительность при выборе контрагента по общему правилу не вменяется законодательством в обязанность при ведении коммерческой или хозяйственной деятельности. Тем не менее напомним, что согласно ст. 2 Гражданского кодекса РФ под предпринимательской понимается осуществляемая на свой риск деятельность, целью которой выступает извлечение прибыли. То есть, не проявляя осмотрительности, предприниматель рискует своими деньгами.</a:t>
            </a:r>
          </a:p>
          <a:p>
            <a:r>
              <a:rPr lang="ru-RU" dirty="0"/>
              <a:t>Осмотрительность в выборе контрагента имеет для хозяйствующего субъекта существенное значение в следующих ситуациях</a:t>
            </a:r>
            <a:r>
              <a:rPr lang="ru-RU" dirty="0" smtClean="0"/>
              <a:t>:</a:t>
            </a:r>
            <a:endParaRPr lang="ru-RU" dirty="0"/>
          </a:p>
        </p:txBody>
      </p:sp>
    </p:spTree>
    <p:extLst>
      <p:ext uri="{BB962C8B-B14F-4D97-AF65-F5344CB8AC3E}">
        <p14:creationId xmlns:p14="http://schemas.microsoft.com/office/powerpoint/2010/main" val="30968672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499100" cy="1409700"/>
          </a:xfrm>
        </p:spPr>
        <p:txBody>
          <a:bodyPr/>
          <a:lstStyle/>
          <a:p>
            <a:r>
              <a:rPr lang="ru-RU" dirty="0"/>
              <a:t>Должная осмотрительность при заключении договоров</a:t>
            </a:r>
          </a:p>
        </p:txBody>
      </p:sp>
      <p:sp>
        <p:nvSpPr>
          <p:cNvPr id="3" name="Объект 2"/>
          <p:cNvSpPr>
            <a:spLocks noGrp="1"/>
          </p:cNvSpPr>
          <p:nvPr>
            <p:ph idx="1"/>
          </p:nvPr>
        </p:nvSpPr>
        <p:spPr/>
        <p:txBody>
          <a:bodyPr>
            <a:normAutofit/>
          </a:bodyPr>
          <a:lstStyle/>
          <a:p>
            <a:r>
              <a:rPr lang="ru-RU" dirty="0"/>
              <a:t>При приобретении товаров или работ/услуг плательщиками НДС (возможность получить необоснованную налоговую выгоду).</a:t>
            </a:r>
          </a:p>
          <a:p>
            <a:r>
              <a:rPr lang="ru-RU" dirty="0"/>
              <a:t>Продаже товаров или оказании услуг / выполнении работ. Продавец (исполнитель) имеет риск неоплаты или неполной оплаты в том случае, если договором предусмотрена полная или частичная рассрочка оплаты или оплата после передачи товара.</a:t>
            </a:r>
          </a:p>
          <a:p>
            <a:endParaRPr lang="ru-RU" dirty="0"/>
          </a:p>
        </p:txBody>
      </p:sp>
    </p:spTree>
    <p:extLst>
      <p:ext uri="{BB962C8B-B14F-4D97-AF65-F5344CB8AC3E}">
        <p14:creationId xmlns:p14="http://schemas.microsoft.com/office/powerpoint/2010/main" val="8246169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78500" cy="1358900"/>
          </a:xfrm>
        </p:spPr>
        <p:txBody>
          <a:bodyPr/>
          <a:lstStyle/>
          <a:p>
            <a:r>
              <a:rPr lang="ru-RU" dirty="0"/>
              <a:t>Должная осмотрительность при заключении договоров</a:t>
            </a:r>
          </a:p>
        </p:txBody>
      </p:sp>
      <p:sp>
        <p:nvSpPr>
          <p:cNvPr id="3" name="Объект 2"/>
          <p:cNvSpPr>
            <a:spLocks noGrp="1"/>
          </p:cNvSpPr>
          <p:nvPr>
            <p:ph idx="1"/>
          </p:nvPr>
        </p:nvSpPr>
        <p:spPr/>
        <p:txBody>
          <a:bodyPr>
            <a:normAutofit/>
          </a:bodyPr>
          <a:lstStyle/>
          <a:p>
            <a:pPr lvl="0"/>
            <a:r>
              <a:rPr lang="ru-RU" b="1" dirty="0"/>
              <a:t>Сбор информации о контрагенте (источники)</a:t>
            </a:r>
            <a:r>
              <a:rPr lang="ru-RU" dirty="0"/>
              <a:t> </a:t>
            </a:r>
          </a:p>
          <a:p>
            <a:r>
              <a:rPr lang="ru-RU" dirty="0"/>
              <a:t>С целью снижения риска проверка контрагентов должна производиться максимально тщательно, с использованием различных источников. Основными официальными ресурсами для получения информации могут выступать сайты государственных органов:</a:t>
            </a:r>
          </a:p>
          <a:p>
            <a:r>
              <a:rPr lang="ru-RU" dirty="0"/>
              <a:t>- картотека арбитражных дел;</a:t>
            </a:r>
          </a:p>
          <a:p>
            <a:r>
              <a:rPr lang="ru-RU" dirty="0"/>
              <a:t>- портал фискального органа;</a:t>
            </a:r>
          </a:p>
          <a:p>
            <a:r>
              <a:rPr lang="ru-RU" dirty="0"/>
              <a:t>- база данных судебных приставов-исполнителей. </a:t>
            </a:r>
          </a:p>
          <a:p>
            <a:r>
              <a:rPr lang="ru-RU" dirty="0"/>
              <a:t>Данные о судебных делах и исполнительных производствах могут свидетельствовать о наличии проблем с платежеспособностью контрагента.</a:t>
            </a:r>
          </a:p>
        </p:txBody>
      </p:sp>
    </p:spTree>
    <p:extLst>
      <p:ext uri="{BB962C8B-B14F-4D97-AF65-F5344CB8AC3E}">
        <p14:creationId xmlns:p14="http://schemas.microsoft.com/office/powerpoint/2010/main" val="10993112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5880100" cy="1308100"/>
          </a:xfrm>
        </p:spPr>
        <p:txBody>
          <a:bodyPr/>
          <a:lstStyle/>
          <a:p>
            <a:r>
              <a:rPr lang="ru-RU" dirty="0"/>
              <a:t>Должная осмотрительность при заключении договоров</a:t>
            </a:r>
          </a:p>
        </p:txBody>
      </p:sp>
      <p:sp>
        <p:nvSpPr>
          <p:cNvPr id="3" name="Объект 2"/>
          <p:cNvSpPr>
            <a:spLocks noGrp="1"/>
          </p:cNvSpPr>
          <p:nvPr>
            <p:ph idx="1"/>
          </p:nvPr>
        </p:nvSpPr>
        <p:spPr/>
        <p:txBody>
          <a:bodyPr>
            <a:normAutofit fontScale="92500" lnSpcReduction="10000"/>
          </a:bodyPr>
          <a:lstStyle/>
          <a:p>
            <a:r>
              <a:rPr lang="ru-RU" dirty="0"/>
              <a:t>С точки зрения предупреждения налоговых рисков наиболее важной является информация, полученная с помощью электронных сервисов на сайте налогового органа:</a:t>
            </a:r>
          </a:p>
          <a:p>
            <a:r>
              <a:rPr lang="ru-RU" dirty="0"/>
              <a:t>- выписка из ЕГРЮЛ;</a:t>
            </a:r>
          </a:p>
          <a:p>
            <a:r>
              <a:rPr lang="ru-RU" dirty="0"/>
              <a:t>- сведения о наличии задолженности по налогам или непредставлении налоговой отчетности;</a:t>
            </a:r>
          </a:p>
          <a:p>
            <a:r>
              <a:rPr lang="ru-RU" dirty="0"/>
              <a:t>- проверка предстоящего исключения из реестра предприятий;</a:t>
            </a:r>
          </a:p>
          <a:p>
            <a:r>
              <a:rPr lang="ru-RU" dirty="0"/>
              <a:t>- сведения о возможной ликвидации или реорганизации;</a:t>
            </a:r>
          </a:p>
          <a:p>
            <a:r>
              <a:rPr lang="ru-RU" dirty="0"/>
              <a:t>- информация из реестра дисквалифицированных лиц;</a:t>
            </a:r>
          </a:p>
          <a:p>
            <a:r>
              <a:rPr lang="ru-RU" dirty="0"/>
              <a:t>- сведения об адресах массовой регистрации;</a:t>
            </a:r>
          </a:p>
          <a:p>
            <a:r>
              <a:rPr lang="ru-RU" dirty="0"/>
              <a:t>- списки фирм, зарегистрированных на подставных лиц;</a:t>
            </a:r>
          </a:p>
          <a:p>
            <a:r>
              <a:rPr lang="ru-RU" dirty="0"/>
              <a:t>- списки лиц, являющихся руководителями нескольких организаций. </a:t>
            </a:r>
          </a:p>
        </p:txBody>
      </p:sp>
    </p:spTree>
    <p:extLst>
      <p:ext uri="{BB962C8B-B14F-4D97-AF65-F5344CB8AC3E}">
        <p14:creationId xmlns:p14="http://schemas.microsoft.com/office/powerpoint/2010/main" val="12989264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816600" cy="1397000"/>
          </a:xfrm>
        </p:spPr>
        <p:txBody>
          <a:bodyPr/>
          <a:lstStyle/>
          <a:p>
            <a:r>
              <a:rPr lang="ru-RU" dirty="0"/>
              <a:t>Актуальные вопросы проведения преддоговорной работы</a:t>
            </a:r>
          </a:p>
        </p:txBody>
      </p:sp>
      <p:pic>
        <p:nvPicPr>
          <p:cNvPr id="9218" name="Picture 2" descr="https://mypresentation.ru/documents/1b47afbde0d469cea16443e3db16071b/img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2" y="2097088"/>
            <a:ext cx="9723233" cy="450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125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Актуальные вопросы проведения преддоговорной работы</a:t>
            </a:r>
          </a:p>
        </p:txBody>
      </p:sp>
      <p:sp>
        <p:nvSpPr>
          <p:cNvPr id="3" name="Объект 2"/>
          <p:cNvSpPr>
            <a:spLocks noGrp="1"/>
          </p:cNvSpPr>
          <p:nvPr>
            <p:ph idx="1"/>
          </p:nvPr>
        </p:nvSpPr>
        <p:spPr/>
        <p:txBody>
          <a:bodyPr/>
          <a:lstStyle/>
          <a:p>
            <a:endParaRPr lang="ru-RU"/>
          </a:p>
        </p:txBody>
      </p:sp>
      <p:pic>
        <p:nvPicPr>
          <p:cNvPr id="10242" name="Picture 2" descr="https://image2.slideserve.com/4031650/slide4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6310568" cy="473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348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969000" cy="1397000"/>
          </a:xfrm>
        </p:spPr>
        <p:txBody>
          <a:bodyPr/>
          <a:lstStyle/>
          <a:p>
            <a:r>
              <a:rPr lang="ru-RU" dirty="0" smtClean="0"/>
              <a:t>Организационные и</a:t>
            </a:r>
            <a:r>
              <a:rPr lang="ru-RU" dirty="0"/>
              <a:t> договорные методы уменьшения рисков</a:t>
            </a:r>
          </a:p>
        </p:txBody>
      </p:sp>
      <p:sp>
        <p:nvSpPr>
          <p:cNvPr id="3" name="Объект 2"/>
          <p:cNvSpPr>
            <a:spLocks noGrp="1"/>
          </p:cNvSpPr>
          <p:nvPr>
            <p:ph idx="1"/>
          </p:nvPr>
        </p:nvSpPr>
        <p:spPr/>
        <p:txBody>
          <a:bodyPr>
            <a:normAutofit/>
          </a:bodyPr>
          <a:lstStyle/>
          <a:p>
            <a:r>
              <a:rPr lang="ru-RU" dirty="0"/>
              <a:t>Под стоимостью риска следует понимать фактические убытки предпринимателя, затраты на снижение величины этих убытков или затраты по возмещению этих убытков и их последствий. Правильная оценка действительной стоимости риска позволяет объективно представлять объем возможных убытков и наметить пути к их предотвращению или уменьшению, а в случае невозможности предотвращения убытков обеспечить их возмещение. На основе имеющейся информации об окружающей среде, вероятности, степени и величине риска разрабатываются различные варианты рискового вложения капитала и проводится оценка их оптимальности путем сопоставления ожидаемой прибыли и величины риска.</a:t>
            </a:r>
          </a:p>
        </p:txBody>
      </p:sp>
    </p:spTree>
    <p:extLst>
      <p:ext uri="{BB962C8B-B14F-4D97-AF65-F5344CB8AC3E}">
        <p14:creationId xmlns:p14="http://schemas.microsoft.com/office/powerpoint/2010/main" val="20826456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Организационные и договорные методы уменьшения рисков</a:t>
            </a:r>
          </a:p>
        </p:txBody>
      </p:sp>
      <p:sp>
        <p:nvSpPr>
          <p:cNvPr id="3" name="Объект 2"/>
          <p:cNvSpPr>
            <a:spLocks noGrp="1"/>
          </p:cNvSpPr>
          <p:nvPr>
            <p:ph idx="1"/>
          </p:nvPr>
        </p:nvSpPr>
        <p:spPr/>
        <p:txBody>
          <a:bodyPr>
            <a:normAutofit/>
          </a:bodyPr>
          <a:lstStyle/>
          <a:p>
            <a:r>
              <a:rPr lang="ru-RU" dirty="0"/>
              <a:t>Метод избежание риска основан на отказе фирмы от взаимодействия с собственностью, видом деятельности или лицами, с которыми данный риск связан. Решение об отказе от того или иного риска может быть принято как на стадии подготовки решения, так и на стадии реализации проекта, в котором фирма уже принимает участие. </a:t>
            </a:r>
            <a:endParaRPr lang="ru-RU" dirty="0" smtClean="0"/>
          </a:p>
          <a:p>
            <a:r>
              <a:rPr lang="ru-RU" dirty="0" smtClean="0"/>
              <a:t>Отказ </a:t>
            </a:r>
            <a:r>
              <a:rPr lang="ru-RU" dirty="0"/>
              <a:t>от деятельности, в которую уже вложены средства, влечет за собой дополнительные потери. Поэтому важно принимать такие решения на первоначальной стадии проекта. Например, чтобы устранить риск для жизни, человек может отказаться летать на самолете. Избежать риска фирма может, отказавшись от сомнительного контракта. </a:t>
            </a:r>
          </a:p>
        </p:txBody>
      </p:sp>
    </p:spTree>
    <p:extLst>
      <p:ext uri="{BB962C8B-B14F-4D97-AF65-F5344CB8AC3E}">
        <p14:creationId xmlns:p14="http://schemas.microsoft.com/office/powerpoint/2010/main" val="7109265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03520" cy="1325563"/>
          </a:xfrm>
        </p:spPr>
        <p:txBody>
          <a:bodyPr/>
          <a:lstStyle/>
          <a:p>
            <a:r>
              <a:rPr lang="ru-RU" dirty="0"/>
              <a:t>Организационные и договорные методы уменьшения рисков</a:t>
            </a:r>
          </a:p>
        </p:txBody>
      </p:sp>
      <p:sp>
        <p:nvSpPr>
          <p:cNvPr id="3" name="Объект 2"/>
          <p:cNvSpPr>
            <a:spLocks noGrp="1"/>
          </p:cNvSpPr>
          <p:nvPr>
            <p:ph idx="1"/>
          </p:nvPr>
        </p:nvSpPr>
        <p:spPr/>
        <p:txBody>
          <a:bodyPr>
            <a:normAutofit/>
          </a:bodyPr>
          <a:lstStyle/>
          <a:p>
            <a:r>
              <a:rPr lang="ru-RU" dirty="0"/>
              <a:t>- возможно ли полностью избежать риск (для малых фирм это маловероятно); </a:t>
            </a:r>
            <a:endParaRPr lang="ru-RU" dirty="0" smtClean="0"/>
          </a:p>
          <a:p>
            <a:r>
              <a:rPr lang="ru-RU" dirty="0" smtClean="0"/>
              <a:t>- </a:t>
            </a:r>
            <a:r>
              <a:rPr lang="ru-RU" dirty="0"/>
              <a:t>как соотносятся предполагаемая прибыль и убытки (прибыль может оказаться значительно выше возможных потерь. В этом случае данный метод не используется); </a:t>
            </a:r>
            <a:endParaRPr lang="ru-RU" dirty="0" smtClean="0"/>
          </a:p>
          <a:p>
            <a:r>
              <a:rPr lang="ru-RU" dirty="0" smtClean="0"/>
              <a:t>- </a:t>
            </a:r>
            <a:r>
              <a:rPr lang="ru-RU" dirty="0"/>
              <a:t>приводит ли отказ от одного риска к возникновению других (так, отказ от риска, связанного с авиаперевозками, может повлечь риск, вызванный железнодорожными или автомобильными перевозками)? </a:t>
            </a:r>
          </a:p>
        </p:txBody>
      </p:sp>
    </p:spTree>
    <p:extLst>
      <p:ext uri="{BB962C8B-B14F-4D97-AF65-F5344CB8AC3E}">
        <p14:creationId xmlns:p14="http://schemas.microsoft.com/office/powerpoint/2010/main" val="163923047"/>
      </p:ext>
    </p:extLst>
  </p:cSld>
  <p:clrMapOvr>
    <a:masterClrMapping/>
  </p:clrMapOvr>
</p:sld>
</file>

<file path=ppt/theme/theme1.xml><?xml version="1.0" encoding="utf-8"?>
<a:theme xmlns:a="http://schemas.openxmlformats.org/drawingml/2006/main" name="РШУ 2021">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Шрифт заголовка слайда">
      <a:majorFont>
        <a:latin typeface="Roboto Slab"/>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РШУ 2021" id="{1310C672-ABA6-43C5-9B9A-51045A2FB715}" vid="{533BC06C-EE8C-49F9-ABD9-493B087E194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РШУ 2021</Template>
  <TotalTime>478</TotalTime>
  <Words>16169</Words>
  <Application>Microsoft Office PowerPoint</Application>
  <PresentationFormat>Широкоэкранный</PresentationFormat>
  <Paragraphs>773</Paragraphs>
  <Slides>205</Slides>
  <Notes>2</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205</vt:i4>
      </vt:variant>
    </vt:vector>
  </HeadingPairs>
  <TitlesOfParts>
    <vt:vector size="219" baseType="lpstr">
      <vt:lpstr>NSimSun</vt:lpstr>
      <vt:lpstr>Arial</vt:lpstr>
      <vt:lpstr>Calibri</vt:lpstr>
      <vt:lpstr>Courier New</vt:lpstr>
      <vt:lpstr>inherit</vt:lpstr>
      <vt:lpstr>Montserrat</vt:lpstr>
      <vt:lpstr>PT Sans</vt:lpstr>
      <vt:lpstr>Roboto</vt:lpstr>
      <vt:lpstr>Roboto Slab</vt:lpstr>
      <vt:lpstr>Times New Roman</vt:lpstr>
      <vt:lpstr>Trebuchet MS</vt:lpstr>
      <vt:lpstr>TT Norms</vt:lpstr>
      <vt:lpstr>yandex-sans</vt:lpstr>
      <vt:lpstr>РШУ 2021</vt:lpstr>
      <vt:lpstr>Презентация PowerPoint</vt:lpstr>
      <vt:lpstr>Сделки, обязательства. Договор: как правильно составить, заключить и исполнить</vt:lpstr>
      <vt:lpstr>Сделки, заключаемые конклюдентными действиями</vt:lpstr>
      <vt:lpstr>Сделки, заключаемые конклюдентными действиями</vt:lpstr>
      <vt:lpstr>Основные принципы эффективного документооборота</vt:lpstr>
      <vt:lpstr>Основные принципы эффективного документооборота</vt:lpstr>
      <vt:lpstr>рекомендации</vt:lpstr>
      <vt:lpstr>рекомендации</vt:lpstr>
      <vt:lpstr>рекомендации</vt:lpstr>
      <vt:lpstr>Регламентация договорной работы</vt:lpstr>
      <vt:lpstr>Регламентация договорной работы</vt:lpstr>
      <vt:lpstr>Регламентация договорной работы</vt:lpstr>
      <vt:lpstr>Регламентация договорной работы</vt:lpstr>
      <vt:lpstr>Внедрение процесса автоматизации договорной работы в компании</vt:lpstr>
      <vt:lpstr>Внедрение процесса автоматизации договорной работы в компании</vt:lpstr>
      <vt:lpstr>Внедрение процесса автоматизации договорной работы в компании</vt:lpstr>
      <vt:lpstr>Внедрение процесса автоматизации договорной работы в компании</vt:lpstr>
      <vt:lpstr>Внедрение процесса автоматизации договорной работы в компании</vt:lpstr>
      <vt:lpstr>Внедрение процесса автоматизации договорной работы в компании</vt:lpstr>
      <vt:lpstr>Отчетность по договорам</vt:lpstr>
      <vt:lpstr>Отчетность по договорам</vt:lpstr>
      <vt:lpstr>Заключение договора и преддоговорная оценка контрагента</vt:lpstr>
      <vt:lpstr>Понятие договора</vt:lpstr>
      <vt:lpstr>Соотношение со смежными понятиями</vt:lpstr>
      <vt:lpstr>Соотношение со смежными понятиями</vt:lpstr>
      <vt:lpstr>Соотношение со смежными понятиями</vt:lpstr>
      <vt:lpstr> Существенные и важные условия договора</vt:lpstr>
      <vt:lpstr> Существенные и важные условия договора</vt:lpstr>
      <vt:lpstr> Существенные и важные условия договора</vt:lpstr>
      <vt:lpstr> Существенные и важные условия договора</vt:lpstr>
      <vt:lpstr> Существенные и важные условия договора</vt:lpstr>
      <vt:lpstr>Существенные и важные условия договора</vt:lpstr>
      <vt:lpstr>Соотношение права и договора</vt:lpstr>
      <vt:lpstr>Различие между сделкой и юридическим фактом на практике</vt:lpstr>
      <vt:lpstr>Презентация PowerPoint</vt:lpstr>
      <vt:lpstr>Крупные сделки</vt:lpstr>
      <vt:lpstr>Сделки, которые суды относят к крупным</vt:lpstr>
      <vt:lpstr>Презентация PowerPoint</vt:lpstr>
      <vt:lpstr>Презентация PowerPoint</vt:lpstr>
      <vt:lpstr>Презентация PowerPoint</vt:lpstr>
      <vt:lpstr>Взаимосвязанные сделки</vt:lpstr>
      <vt:lpstr>Презентация PowerPoint</vt:lpstr>
      <vt:lpstr>Презентация PowerPoint</vt:lpstr>
      <vt:lpstr>Критерии взаимосвязанных сделок </vt:lpstr>
      <vt:lpstr>Презентация PowerPoint</vt:lpstr>
      <vt:lpstr>Презентация PowerPoint</vt:lpstr>
      <vt:lpstr>Взаимозависимые лица</vt:lpstr>
      <vt:lpstr>Взаимозависимость организаций</vt:lpstr>
      <vt:lpstr>Взаимозависимость физ. лиц</vt:lpstr>
      <vt:lpstr>Рискованные сделки</vt:lpstr>
      <vt:lpstr>Диспозитивные, императивные нормы как способ правового регулирования</vt:lpstr>
      <vt:lpstr>Презентация PowerPoint</vt:lpstr>
      <vt:lpstr>Презентация PowerPoint</vt:lpstr>
      <vt:lpstr>Презентация PowerPoint</vt:lpstr>
      <vt:lpstr>Презентация PowerPoint</vt:lpstr>
      <vt:lpstr>Презентация PowerPoint</vt:lpstr>
      <vt:lpstr>Электронная форма сделки</vt:lpstr>
      <vt:lpstr>Смарт-контракты</vt:lpstr>
      <vt:lpstr>Прочие изменения</vt:lpstr>
      <vt:lpstr>Принципиальные новеллы о простой письменной сделке</vt:lpstr>
      <vt:lpstr>Что нужно знать о письменной форме договора</vt:lpstr>
      <vt:lpstr>Требования для письменной формы договора</vt:lpstr>
      <vt:lpstr>Презентация PowerPoint</vt:lpstr>
      <vt:lpstr>Требования к договору, который заключается без составления одного документа</vt:lpstr>
      <vt:lpstr>Презентация PowerPoint</vt:lpstr>
      <vt:lpstr>Как подтвердить совершение сделки без заключения договора в виде единого документа</vt:lpstr>
      <vt:lpstr>Конклюдентные действия</vt:lpstr>
      <vt:lpstr>Проблемы заключения договоров конклюдентными действиями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Договоры присоединения</vt:lpstr>
      <vt:lpstr>Договоры присоединения</vt:lpstr>
      <vt:lpstr>Договоры присоединения</vt:lpstr>
      <vt:lpstr>Договоры присоединения</vt:lpstr>
      <vt:lpstr>Типизация и унификация договоров</vt:lpstr>
      <vt:lpstr>Типизация и унификация договоров</vt:lpstr>
      <vt:lpstr>Типизация и унификация договоров</vt:lpstr>
      <vt:lpstr>Стороны договора</vt:lpstr>
      <vt:lpstr>Стороны договора</vt:lpstr>
      <vt:lpstr>Специальная и исключительная правоспособность</vt:lpstr>
      <vt:lpstr>Специальная и исключительная правоспособность</vt:lpstr>
      <vt:lpstr>Должная осмотрительность при заключении договоров</vt:lpstr>
      <vt:lpstr>Должная осмотрительность при заключении договоров</vt:lpstr>
      <vt:lpstr>Должная осмотрительность при заключении договоров</vt:lpstr>
      <vt:lpstr>Должная осмотрительность при заключении договоров</vt:lpstr>
      <vt:lpstr>Актуальные вопросы проведения преддоговорной работы</vt:lpstr>
      <vt:lpstr>Актуальные вопросы проведения преддоговорной работы</vt:lpstr>
      <vt:lpstr>Организационные и договорные методы уменьшения рисков</vt:lpstr>
      <vt:lpstr>Организационные и договорные методы уменьшения рисков</vt:lpstr>
      <vt:lpstr>Организационные и договорные методы уменьшения рисков</vt:lpstr>
      <vt:lpstr>Предварительные договоры</vt:lpstr>
      <vt:lpstr>Предварительные договоры</vt:lpstr>
      <vt:lpstr>Предварительные договоры</vt:lpstr>
      <vt:lpstr>Предварительные договоры</vt:lpstr>
      <vt:lpstr>Предварительные договоры</vt:lpstr>
      <vt:lpstr>Предварительные договоры</vt:lpstr>
      <vt:lpstr>Предварительные договоры</vt:lpstr>
      <vt:lpstr>Преддоговорные споры</vt:lpstr>
      <vt:lpstr>Преддоговорные споры</vt:lpstr>
      <vt:lpstr>Преддоговорные споры</vt:lpstr>
      <vt:lpstr>Договоры с пороками: статус, правовые последствия и способы «излечения» пороков</vt:lpstr>
      <vt:lpstr>Признание договора незаключенным</vt:lpstr>
      <vt:lpstr>Основания признания договора незаключенным</vt:lpstr>
      <vt:lpstr>Какие договоры считаются незаключенными?</vt:lpstr>
      <vt:lpstr>Наличие намерения в договоре</vt:lpstr>
      <vt:lpstr>Наличие намерения в договоре</vt:lpstr>
      <vt:lpstr>Отсутствие регистрации договора</vt:lpstr>
      <vt:lpstr>Правовые последствия признания договора незаключенным</vt:lpstr>
      <vt:lpstr>Работы есть, а договора нет </vt:lpstr>
      <vt:lpstr>Работы есть, а договора нет </vt:lpstr>
      <vt:lpstr>Работы есть, а договора нет </vt:lpstr>
      <vt:lpstr>Работы без конца</vt:lpstr>
      <vt:lpstr>Работы без конца</vt:lpstr>
      <vt:lpstr>Бесценный товар</vt:lpstr>
      <vt:lpstr>Бесценный товар</vt:lpstr>
      <vt:lpstr>Незарегистрированный договор аренды </vt:lpstr>
      <vt:lpstr>Незарегистрированный договор аренды </vt:lpstr>
      <vt:lpstr>Незарегистрированный договор аренды </vt:lpstr>
      <vt:lpstr>Незарегистрированный договор аренды </vt:lpstr>
      <vt:lpstr>Налоговые последствия</vt:lpstr>
      <vt:lpstr>Изменение и прекращение договора</vt:lpstr>
      <vt:lpstr>Притворные и мнимые сделки</vt:lpstr>
      <vt:lpstr>Прекращение обязательств зачетом</vt:lpstr>
      <vt:lpstr>Прекращение обязательств зачетом</vt:lpstr>
      <vt:lpstr>Расторжение договора</vt:lpstr>
      <vt:lpstr>Вопросы договорного права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Арсенович Юлия</dc:creator>
  <cp:lastModifiedBy>Пользователь</cp:lastModifiedBy>
  <cp:revision>57</cp:revision>
  <dcterms:created xsi:type="dcterms:W3CDTF">2021-04-14T10:40:12Z</dcterms:created>
  <dcterms:modified xsi:type="dcterms:W3CDTF">2022-06-14T01:47:21Z</dcterms:modified>
</cp:coreProperties>
</file>