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3.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53" r:id="rId3"/>
    <p:sldId id="554" r:id="rId4"/>
    <p:sldId id="555" r:id="rId5"/>
    <p:sldId id="556" r:id="rId6"/>
    <p:sldId id="557" r:id="rId7"/>
    <p:sldId id="558" r:id="rId8"/>
    <p:sldId id="559" r:id="rId9"/>
    <p:sldId id="560" r:id="rId10"/>
    <p:sldId id="561" r:id="rId11"/>
    <p:sldId id="562" r:id="rId12"/>
    <p:sldId id="563" r:id="rId13"/>
    <p:sldId id="564" r:id="rId14"/>
    <p:sldId id="257" r:id="rId15"/>
    <p:sldId id="259" r:id="rId16"/>
    <p:sldId id="260" r:id="rId17"/>
    <p:sldId id="261" r:id="rId18"/>
    <p:sldId id="262" r:id="rId19"/>
    <p:sldId id="263" r:id="rId20"/>
    <p:sldId id="264" r:id="rId21"/>
    <p:sldId id="265" r:id="rId22"/>
    <p:sldId id="258"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4" r:id="rId41"/>
    <p:sldId id="283" r:id="rId42"/>
    <p:sldId id="285" r:id="rId43"/>
    <p:sldId id="286" r:id="rId44"/>
    <p:sldId id="288" r:id="rId45"/>
    <p:sldId id="287" r:id="rId46"/>
    <p:sldId id="289" r:id="rId47"/>
    <p:sldId id="291" r:id="rId48"/>
    <p:sldId id="290" r:id="rId49"/>
    <p:sldId id="292" r:id="rId50"/>
    <p:sldId id="293" r:id="rId51"/>
    <p:sldId id="294" r:id="rId52"/>
    <p:sldId id="295" r:id="rId53"/>
    <p:sldId id="296" r:id="rId54"/>
    <p:sldId id="298" r:id="rId55"/>
    <p:sldId id="297" r:id="rId56"/>
    <p:sldId id="299" r:id="rId57"/>
    <p:sldId id="300" r:id="rId58"/>
    <p:sldId id="301" r:id="rId59"/>
    <p:sldId id="302" r:id="rId60"/>
    <p:sldId id="305" r:id="rId61"/>
    <p:sldId id="303" r:id="rId62"/>
    <p:sldId id="304" r:id="rId63"/>
    <p:sldId id="306" r:id="rId64"/>
    <p:sldId id="307" r:id="rId65"/>
    <p:sldId id="308" r:id="rId66"/>
    <p:sldId id="309" r:id="rId67"/>
    <p:sldId id="310" r:id="rId68"/>
    <p:sldId id="311" r:id="rId69"/>
    <p:sldId id="312" r:id="rId70"/>
    <p:sldId id="313" r:id="rId71"/>
    <p:sldId id="314" r:id="rId72"/>
    <p:sldId id="316" r:id="rId73"/>
    <p:sldId id="317" r:id="rId74"/>
    <p:sldId id="318" r:id="rId75"/>
    <p:sldId id="319" r:id="rId76"/>
    <p:sldId id="315"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473" r:id="rId107"/>
    <p:sldId id="474" r:id="rId108"/>
    <p:sldId id="475" r:id="rId109"/>
    <p:sldId id="476" r:id="rId110"/>
    <p:sldId id="477" r:id="rId111"/>
    <p:sldId id="478" r:id="rId112"/>
    <p:sldId id="479" r:id="rId113"/>
    <p:sldId id="480" r:id="rId114"/>
    <p:sldId id="481" r:id="rId115"/>
    <p:sldId id="482" r:id="rId116"/>
    <p:sldId id="483" r:id="rId117"/>
    <p:sldId id="484" r:id="rId118"/>
    <p:sldId id="486" r:id="rId119"/>
    <p:sldId id="487" r:id="rId120"/>
    <p:sldId id="488" r:id="rId121"/>
    <p:sldId id="489" r:id="rId122"/>
    <p:sldId id="472" r:id="rId123"/>
    <p:sldId id="349" r:id="rId124"/>
    <p:sldId id="350" r:id="rId125"/>
    <p:sldId id="351" r:id="rId126"/>
    <p:sldId id="352" r:id="rId127"/>
    <p:sldId id="353" r:id="rId128"/>
    <p:sldId id="354" r:id="rId129"/>
    <p:sldId id="355" r:id="rId130"/>
    <p:sldId id="356" r:id="rId131"/>
    <p:sldId id="357" r:id="rId132"/>
    <p:sldId id="358" r:id="rId133"/>
    <p:sldId id="359" r:id="rId134"/>
    <p:sldId id="360" r:id="rId135"/>
    <p:sldId id="361" r:id="rId136"/>
    <p:sldId id="362" r:id="rId137"/>
    <p:sldId id="363" r:id="rId138"/>
    <p:sldId id="364" r:id="rId139"/>
    <p:sldId id="365" r:id="rId140"/>
    <p:sldId id="366" r:id="rId141"/>
    <p:sldId id="367" r:id="rId142"/>
    <p:sldId id="368" r:id="rId143"/>
    <p:sldId id="369" r:id="rId144"/>
    <p:sldId id="370" r:id="rId145"/>
    <p:sldId id="371" r:id="rId146"/>
    <p:sldId id="372" r:id="rId147"/>
    <p:sldId id="373" r:id="rId148"/>
    <p:sldId id="374" r:id="rId149"/>
    <p:sldId id="375" r:id="rId150"/>
    <p:sldId id="376" r:id="rId151"/>
    <p:sldId id="378" r:id="rId152"/>
    <p:sldId id="377" r:id="rId153"/>
    <p:sldId id="379" r:id="rId154"/>
    <p:sldId id="380" r:id="rId155"/>
    <p:sldId id="381" r:id="rId156"/>
    <p:sldId id="382" r:id="rId157"/>
    <p:sldId id="383" r:id="rId158"/>
    <p:sldId id="384" r:id="rId159"/>
    <p:sldId id="385" r:id="rId160"/>
    <p:sldId id="386" r:id="rId161"/>
    <p:sldId id="387" r:id="rId162"/>
    <p:sldId id="388" r:id="rId163"/>
    <p:sldId id="389" r:id="rId164"/>
    <p:sldId id="492" r:id="rId165"/>
    <p:sldId id="493" r:id="rId166"/>
    <p:sldId id="494" r:id="rId167"/>
    <p:sldId id="495" r:id="rId168"/>
    <p:sldId id="496" r:id="rId169"/>
    <p:sldId id="497" r:id="rId170"/>
    <p:sldId id="498" r:id="rId171"/>
    <p:sldId id="499" r:id="rId172"/>
    <p:sldId id="500" r:id="rId173"/>
    <p:sldId id="501" r:id="rId174"/>
    <p:sldId id="502" r:id="rId175"/>
    <p:sldId id="503" r:id="rId176"/>
    <p:sldId id="504" r:id="rId177"/>
    <p:sldId id="505" r:id="rId178"/>
    <p:sldId id="506" r:id="rId179"/>
    <p:sldId id="507" r:id="rId180"/>
    <p:sldId id="508" r:id="rId181"/>
    <p:sldId id="509" r:id="rId182"/>
    <p:sldId id="510" r:id="rId183"/>
    <p:sldId id="511" r:id="rId184"/>
    <p:sldId id="512" r:id="rId185"/>
    <p:sldId id="513" r:id="rId186"/>
    <p:sldId id="514" r:id="rId187"/>
    <p:sldId id="515" r:id="rId188"/>
    <p:sldId id="516" r:id="rId189"/>
    <p:sldId id="517" r:id="rId190"/>
    <p:sldId id="518" r:id="rId191"/>
    <p:sldId id="519" r:id="rId192"/>
    <p:sldId id="520" r:id="rId193"/>
    <p:sldId id="521" r:id="rId194"/>
    <p:sldId id="522" r:id="rId195"/>
    <p:sldId id="523" r:id="rId196"/>
    <p:sldId id="524" r:id="rId197"/>
    <p:sldId id="525" r:id="rId198"/>
    <p:sldId id="526" r:id="rId199"/>
    <p:sldId id="527" r:id="rId200"/>
    <p:sldId id="528" r:id="rId201"/>
    <p:sldId id="529" r:id="rId202"/>
    <p:sldId id="530" r:id="rId203"/>
    <p:sldId id="531" r:id="rId204"/>
    <p:sldId id="532" r:id="rId205"/>
    <p:sldId id="533" r:id="rId206"/>
    <p:sldId id="534" r:id="rId207"/>
    <p:sldId id="535" r:id="rId208"/>
    <p:sldId id="536" r:id="rId209"/>
    <p:sldId id="537" r:id="rId210"/>
    <p:sldId id="538" r:id="rId211"/>
    <p:sldId id="539" r:id="rId212"/>
    <p:sldId id="540" r:id="rId213"/>
    <p:sldId id="541" r:id="rId214"/>
    <p:sldId id="542" r:id="rId215"/>
    <p:sldId id="543" r:id="rId216"/>
    <p:sldId id="544" r:id="rId217"/>
    <p:sldId id="545" r:id="rId218"/>
    <p:sldId id="546" r:id="rId219"/>
    <p:sldId id="547" r:id="rId220"/>
    <p:sldId id="548" r:id="rId221"/>
    <p:sldId id="549" r:id="rId222"/>
    <p:sldId id="550" r:id="rId223"/>
    <p:sldId id="551" r:id="rId224"/>
    <p:sldId id="552" r:id="rId225"/>
    <p:sldId id="490" r:id="rId226"/>
    <p:sldId id="390" r:id="rId227"/>
    <p:sldId id="391" r:id="rId228"/>
    <p:sldId id="392" r:id="rId229"/>
    <p:sldId id="393" r:id="rId230"/>
    <p:sldId id="394" r:id="rId231"/>
    <p:sldId id="395" r:id="rId232"/>
    <p:sldId id="396" r:id="rId233"/>
    <p:sldId id="397" r:id="rId234"/>
    <p:sldId id="398" r:id="rId235"/>
    <p:sldId id="399" r:id="rId236"/>
    <p:sldId id="400" r:id="rId237"/>
    <p:sldId id="401" r:id="rId238"/>
    <p:sldId id="402" r:id="rId239"/>
    <p:sldId id="403" r:id="rId240"/>
    <p:sldId id="404" r:id="rId241"/>
    <p:sldId id="405" r:id="rId242"/>
    <p:sldId id="406" r:id="rId243"/>
    <p:sldId id="407" r:id="rId244"/>
    <p:sldId id="408" r:id="rId245"/>
    <p:sldId id="409" r:id="rId246"/>
    <p:sldId id="410" r:id="rId247"/>
    <p:sldId id="411" r:id="rId248"/>
    <p:sldId id="412" r:id="rId249"/>
    <p:sldId id="413" r:id="rId250"/>
    <p:sldId id="414" r:id="rId251"/>
    <p:sldId id="415" r:id="rId252"/>
    <p:sldId id="416" r:id="rId253"/>
    <p:sldId id="417" r:id="rId254"/>
    <p:sldId id="418" r:id="rId255"/>
    <p:sldId id="419" r:id="rId256"/>
    <p:sldId id="420" r:id="rId257"/>
    <p:sldId id="421" r:id="rId258"/>
    <p:sldId id="422" r:id="rId259"/>
    <p:sldId id="423" r:id="rId260"/>
    <p:sldId id="424" r:id="rId261"/>
    <p:sldId id="425" r:id="rId262"/>
    <p:sldId id="426" r:id="rId263"/>
    <p:sldId id="427" r:id="rId264"/>
    <p:sldId id="428" r:id="rId265"/>
    <p:sldId id="429" r:id="rId266"/>
    <p:sldId id="430" r:id="rId267"/>
    <p:sldId id="431" r:id="rId268"/>
    <p:sldId id="432" r:id="rId269"/>
    <p:sldId id="433" r:id="rId270"/>
    <p:sldId id="434" r:id="rId271"/>
    <p:sldId id="435" r:id="rId272"/>
    <p:sldId id="436" r:id="rId273"/>
    <p:sldId id="437" r:id="rId274"/>
    <p:sldId id="438" r:id="rId275"/>
    <p:sldId id="439" r:id="rId276"/>
    <p:sldId id="440" r:id="rId277"/>
    <p:sldId id="441" r:id="rId278"/>
    <p:sldId id="442" r:id="rId279"/>
    <p:sldId id="443" r:id="rId280"/>
    <p:sldId id="444" r:id="rId281"/>
    <p:sldId id="445" r:id="rId282"/>
    <p:sldId id="446" r:id="rId283"/>
    <p:sldId id="447" r:id="rId284"/>
    <p:sldId id="448" r:id="rId285"/>
    <p:sldId id="449" r:id="rId286"/>
    <p:sldId id="450" r:id="rId287"/>
    <p:sldId id="451" r:id="rId288"/>
    <p:sldId id="452" r:id="rId289"/>
    <p:sldId id="453" r:id="rId290"/>
    <p:sldId id="454" r:id="rId291"/>
    <p:sldId id="455" r:id="rId292"/>
    <p:sldId id="456" r:id="rId293"/>
    <p:sldId id="457" r:id="rId294"/>
    <p:sldId id="458" r:id="rId295"/>
    <p:sldId id="459" r:id="rId296"/>
    <p:sldId id="460" r:id="rId297"/>
    <p:sldId id="461" r:id="rId298"/>
    <p:sldId id="462" r:id="rId299"/>
    <p:sldId id="463" r:id="rId300"/>
    <p:sldId id="464" r:id="rId301"/>
    <p:sldId id="465" r:id="rId302"/>
    <p:sldId id="466" r:id="rId303"/>
    <p:sldId id="467" r:id="rId304"/>
    <p:sldId id="468" r:id="rId305"/>
    <p:sldId id="469" r:id="rId306"/>
    <p:sldId id="470" r:id="rId307"/>
    <p:sldId id="471" r:id="rId30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Гуляева Анна" initials="ГА"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4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commentAuthors" Target="commentAuthor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presProps" Target="presProps.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viewProps" Target="view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theme" Target="theme/theme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7-26T13:10:22.542" idx="1">
    <p:pos x="10" y="10"/>
    <p:text>Добавьте, пожалуйста, название скриншота</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7-26T13:11:05.852" idx="2">
    <p:pos x="10" y="10"/>
    <p:text>Добавьте, пожалуйста, название скриншота</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7-26T14:06:36.830" idx="3">
    <p:pos x="3697" y="756"/>
    <p:text>Каковы наименования столбцов?</p:text>
  </p:cm>
</p:cmLst>
</file>

<file path=ppt/diagrams/_rels/data16.xml.rels><?xml version="1.0" encoding="UTF-8" standalone="yes"?>
<Relationships xmlns="http://schemas.openxmlformats.org/package/2006/relationships"><Relationship Id="rId3" Type="http://schemas.openxmlformats.org/officeDocument/2006/relationships/hyperlink" Target="consultantplus://offline/ref=AA1DEA87CC32D74B959F5C9C7446BA3840ACFEFF90DD0BDA5A893DFEA96B493FC022A74E47B651357BZ0P" TargetMode="External"/><Relationship Id="rId2" Type="http://schemas.openxmlformats.org/officeDocument/2006/relationships/hyperlink" Target="consultantplus://offline/ref=AA1DEA87CC32D74B959F5C9C7446BA3840ACFEFF90DD0BDA5A893DFEA96B493FC022A74E47B651357BZ6P" TargetMode="External"/><Relationship Id="rId1" Type="http://schemas.openxmlformats.org/officeDocument/2006/relationships/hyperlink" Target="consultantplus://offline/ref=AA1DEA87CC32D74B959F5C9C7446BA3840ACFEFF90DD0BDA5A893DFEA96B493FC022A74E47B651347BZ0P" TargetMode="External"/><Relationship Id="rId6" Type="http://schemas.openxmlformats.org/officeDocument/2006/relationships/hyperlink" Target="consultantplus://offline/ref=AA1DEA87CC32D74B959F5C9C7446BA3840ACFEFF90DD0BDA5A893DFEA96B493FC022A74E47B651367BZ7P" TargetMode="External"/><Relationship Id="rId5" Type="http://schemas.openxmlformats.org/officeDocument/2006/relationships/hyperlink" Target="consultantplus://offline/ref=AA1DEA87CC32D74B959F5C9C7446BA3840ACFEFF90DD0BDA5A893DFEA96B493FC022A74E47B651367BZ5P" TargetMode="External"/><Relationship Id="rId4" Type="http://schemas.openxmlformats.org/officeDocument/2006/relationships/hyperlink" Target="consultantplus://offline/ref=AA1DEA87CC32D74B959F5C9C7446BA3840ACFEFF90DD0BDA5A893DFEA96B493FC022A74E47B651357BZDP" TargetMode="External"/></Relationships>
</file>

<file path=ppt/diagrams/_rels/data28.xml.rels><?xml version="1.0" encoding="UTF-8" standalone="yes"?>
<Relationships xmlns="http://schemas.openxmlformats.org/package/2006/relationships"><Relationship Id="rId1" Type="http://schemas.openxmlformats.org/officeDocument/2006/relationships/hyperlink" Target="https://normativ.kontur.ru/document?moduleId=1&amp;documentId=232700&amp;open=1"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consultantplus://offline/main?base=LAW;n=116659;fld=134;dst=100163" TargetMode="External"/></Relationships>
</file>

<file path=ppt/diagrams/_rels/data34.xml.rels><?xml version="1.0" encoding="UTF-8" standalone="yes"?>
<Relationships xmlns="http://schemas.openxmlformats.org/package/2006/relationships"><Relationship Id="rId1" Type="http://schemas.openxmlformats.org/officeDocument/2006/relationships/hyperlink" Target="http://www.consultant.ru/document/cons_doc_LAW_220597/" TargetMode="External"/></Relationships>
</file>

<file path=ppt/diagrams/_rels/data47.xml.rels><?xml version="1.0" encoding="UTF-8" standalone="yes"?>
<Relationships xmlns="http://schemas.openxmlformats.org/package/2006/relationships"><Relationship Id="rId1" Type="http://schemas.openxmlformats.org/officeDocument/2006/relationships/hyperlink" Target="http://mvf.klerk.ru/nk/164.htm"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consultantplus://offline/ref=AA1DEA87CC32D74B959F5C9C7446BA3840ACFEFF90DD0BDA5A893DFEA96B493FC022A74E47B651357BZ0P" TargetMode="External"/><Relationship Id="rId2" Type="http://schemas.openxmlformats.org/officeDocument/2006/relationships/hyperlink" Target="consultantplus://offline/ref=AA1DEA87CC32D74B959F5C9C7446BA3840ACFEFF90DD0BDA5A893DFEA96B493FC022A74E47B651357BZ6P" TargetMode="External"/><Relationship Id="rId1" Type="http://schemas.openxmlformats.org/officeDocument/2006/relationships/hyperlink" Target="consultantplus://offline/ref=AA1DEA87CC32D74B959F5C9C7446BA3840ACFEFF90DD0BDA5A893DFEA96B493FC022A74E47B651347BZ0P" TargetMode="External"/><Relationship Id="rId6" Type="http://schemas.openxmlformats.org/officeDocument/2006/relationships/hyperlink" Target="consultantplus://offline/ref=AA1DEA87CC32D74B959F5C9C7446BA3840ACFEFF90DD0BDA5A893DFEA96B493FC022A74E47B651367BZ7P" TargetMode="External"/><Relationship Id="rId5" Type="http://schemas.openxmlformats.org/officeDocument/2006/relationships/hyperlink" Target="consultantplus://offline/ref=AA1DEA87CC32D74B959F5C9C7446BA3840ACFEFF90DD0BDA5A893DFEA96B493FC022A74E47B651367BZ5P" TargetMode="External"/><Relationship Id="rId4" Type="http://schemas.openxmlformats.org/officeDocument/2006/relationships/hyperlink" Target="consultantplus://offline/ref=AA1DEA87CC32D74B959F5C9C7446BA3840ACFEFF90DD0BDA5A893DFEA96B493FC022A74E47B651357BZDP" TargetMode="External"/></Relationships>
</file>

<file path=ppt/diagrams/_rels/drawing28.xml.rels><?xml version="1.0" encoding="UTF-8" standalone="yes"?>
<Relationships xmlns="http://schemas.openxmlformats.org/package/2006/relationships"><Relationship Id="rId1" Type="http://schemas.openxmlformats.org/officeDocument/2006/relationships/hyperlink" Target="https://normativ.kontur.ru/document?moduleId=1&amp;documentId=232700&amp;open=1"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consultantplus://offline/main?base=LAW;n=116659;fld=134;dst=100163" TargetMode="External"/></Relationships>
</file>

<file path=ppt/diagrams/_rels/drawing34.xml.rels><?xml version="1.0" encoding="UTF-8" standalone="yes"?>
<Relationships xmlns="http://schemas.openxmlformats.org/package/2006/relationships"><Relationship Id="rId1" Type="http://schemas.openxmlformats.org/officeDocument/2006/relationships/hyperlink" Target="http://www.consultant.ru/document/cons_doc_LAW_220597/" TargetMode="External"/></Relationships>
</file>

<file path=ppt/diagrams/_rels/drawing47.xml.rels><?xml version="1.0" encoding="UTF-8" standalone="yes"?>
<Relationships xmlns="http://schemas.openxmlformats.org/package/2006/relationships"><Relationship Id="rId1" Type="http://schemas.openxmlformats.org/officeDocument/2006/relationships/hyperlink" Target="http://mvf.klerk.ru/nk/164.htm"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70B313-B003-4142-8417-FEFB638F145A}"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AA8699A9-8490-4EF8-AA4E-B1F284125F0A}">
      <dgm:prSet/>
      <dgm:spPr/>
      <dgm:t>
        <a:bodyPr/>
        <a:lstStyle/>
        <a:p>
          <a:pPr rtl="0"/>
          <a:r>
            <a:rPr lang="ru-RU" smtClean="0"/>
            <a:t>Цена товара (работ, услуг) и условия оплаты (предоплата, отсрочка); </a:t>
          </a:r>
          <a:endParaRPr lang="ru-RU"/>
        </a:p>
      </dgm:t>
    </dgm:pt>
    <dgm:pt modelId="{076AB374-3DF4-4F69-9D70-B16F35697D08}" type="parTrans" cxnId="{CD21929E-ACBA-4D5F-9B5E-E4DB62AB2845}">
      <dgm:prSet/>
      <dgm:spPr/>
      <dgm:t>
        <a:bodyPr/>
        <a:lstStyle/>
        <a:p>
          <a:endParaRPr lang="ru-RU"/>
        </a:p>
      </dgm:t>
    </dgm:pt>
    <dgm:pt modelId="{3D99FB8F-1118-4242-A023-717D791E1A77}" type="sibTrans" cxnId="{CD21929E-ACBA-4D5F-9B5E-E4DB62AB2845}">
      <dgm:prSet/>
      <dgm:spPr/>
      <dgm:t>
        <a:bodyPr/>
        <a:lstStyle/>
        <a:p>
          <a:endParaRPr lang="ru-RU"/>
        </a:p>
      </dgm:t>
    </dgm:pt>
    <dgm:pt modelId="{3C05ADED-1160-48CE-A940-E93213E792CF}">
      <dgm:prSet/>
      <dgm:spPr/>
      <dgm:t>
        <a:bodyPr/>
        <a:lstStyle/>
        <a:p>
          <a:pPr rtl="0"/>
          <a:r>
            <a:rPr lang="ru-RU" smtClean="0"/>
            <a:t>Качество товара (работ, услуг); </a:t>
          </a:r>
          <a:endParaRPr lang="ru-RU"/>
        </a:p>
      </dgm:t>
    </dgm:pt>
    <dgm:pt modelId="{0185FBD7-DA71-4C1D-B1D0-42A72DB5992B}" type="parTrans" cxnId="{957BA287-E1F0-4525-BE2B-EB7442AB11FF}">
      <dgm:prSet/>
      <dgm:spPr/>
      <dgm:t>
        <a:bodyPr/>
        <a:lstStyle/>
        <a:p>
          <a:endParaRPr lang="ru-RU"/>
        </a:p>
      </dgm:t>
    </dgm:pt>
    <dgm:pt modelId="{877FC4E4-3A62-477C-AB51-84636298AF3B}" type="sibTrans" cxnId="{957BA287-E1F0-4525-BE2B-EB7442AB11FF}">
      <dgm:prSet/>
      <dgm:spPr/>
      <dgm:t>
        <a:bodyPr/>
        <a:lstStyle/>
        <a:p>
          <a:endParaRPr lang="ru-RU"/>
        </a:p>
      </dgm:t>
    </dgm:pt>
    <dgm:pt modelId="{215D05BD-676D-4814-9EB1-0647F3F14400}">
      <dgm:prSet/>
      <dgm:spPr/>
      <dgm:t>
        <a:bodyPr/>
        <a:lstStyle/>
        <a:p>
          <a:pPr rtl="0"/>
          <a:r>
            <a:rPr lang="ru-RU" smtClean="0"/>
            <a:t>Обеспеченность предприятия техническими средствами; </a:t>
          </a:r>
          <a:endParaRPr lang="ru-RU"/>
        </a:p>
      </dgm:t>
    </dgm:pt>
    <dgm:pt modelId="{283DBE0A-5178-4140-ABAF-AFA36B7EFEA7}" type="parTrans" cxnId="{70CEED9B-6E8A-4FD1-A81F-8DE0EFA4E372}">
      <dgm:prSet/>
      <dgm:spPr/>
      <dgm:t>
        <a:bodyPr/>
        <a:lstStyle/>
        <a:p>
          <a:endParaRPr lang="ru-RU"/>
        </a:p>
      </dgm:t>
    </dgm:pt>
    <dgm:pt modelId="{9291FC93-A46C-4351-91D4-0E88AD4BA49C}" type="sibTrans" cxnId="{70CEED9B-6E8A-4FD1-A81F-8DE0EFA4E372}">
      <dgm:prSet/>
      <dgm:spPr/>
      <dgm:t>
        <a:bodyPr/>
        <a:lstStyle/>
        <a:p>
          <a:endParaRPr lang="ru-RU"/>
        </a:p>
      </dgm:t>
    </dgm:pt>
    <dgm:pt modelId="{8518B51E-44E8-4C35-AB93-04F5C2121AA0}">
      <dgm:prSet/>
      <dgm:spPr/>
      <dgm:t>
        <a:bodyPr/>
        <a:lstStyle/>
        <a:p>
          <a:pPr rtl="0"/>
          <a:r>
            <a:rPr lang="ru-RU" smtClean="0"/>
            <a:t>Наличие собственных разработчиков и исследовательской базы у предприятия; </a:t>
          </a:r>
          <a:endParaRPr lang="ru-RU"/>
        </a:p>
      </dgm:t>
    </dgm:pt>
    <dgm:pt modelId="{912204D5-DF41-464D-B823-1B0D6B334CED}" type="parTrans" cxnId="{6702FE56-CD36-4DEA-9A39-11483EBB5679}">
      <dgm:prSet/>
      <dgm:spPr/>
      <dgm:t>
        <a:bodyPr/>
        <a:lstStyle/>
        <a:p>
          <a:endParaRPr lang="ru-RU"/>
        </a:p>
      </dgm:t>
    </dgm:pt>
    <dgm:pt modelId="{F0CF8FDE-E942-40F8-A6A2-6EA723E82B2F}" type="sibTrans" cxnId="{6702FE56-CD36-4DEA-9A39-11483EBB5679}">
      <dgm:prSet/>
      <dgm:spPr/>
      <dgm:t>
        <a:bodyPr/>
        <a:lstStyle/>
        <a:p>
          <a:endParaRPr lang="ru-RU"/>
        </a:p>
      </dgm:t>
    </dgm:pt>
    <dgm:pt modelId="{74BB539D-3A66-4AA2-B287-1FDF4F6B9E55}">
      <dgm:prSet/>
      <dgm:spPr/>
      <dgm:t>
        <a:bodyPr/>
        <a:lstStyle/>
        <a:p>
          <a:pPr rtl="0"/>
          <a:r>
            <a:rPr lang="ru-RU" smtClean="0"/>
            <a:t>Финансовое состояние предприятия</a:t>
          </a:r>
          <a:endParaRPr lang="ru-RU"/>
        </a:p>
      </dgm:t>
    </dgm:pt>
    <dgm:pt modelId="{2E5B2E7E-8D76-4623-9844-EB1F985B2D9F}" type="parTrans" cxnId="{F80E8BD8-4EDA-444C-B6F8-C52016DBCBC3}">
      <dgm:prSet/>
      <dgm:spPr/>
      <dgm:t>
        <a:bodyPr/>
        <a:lstStyle/>
        <a:p>
          <a:endParaRPr lang="ru-RU"/>
        </a:p>
      </dgm:t>
    </dgm:pt>
    <dgm:pt modelId="{020E50A8-F265-4EDA-9D50-0E6A5736A537}" type="sibTrans" cxnId="{F80E8BD8-4EDA-444C-B6F8-C52016DBCBC3}">
      <dgm:prSet/>
      <dgm:spPr/>
      <dgm:t>
        <a:bodyPr/>
        <a:lstStyle/>
        <a:p>
          <a:endParaRPr lang="ru-RU"/>
        </a:p>
      </dgm:t>
    </dgm:pt>
    <dgm:pt modelId="{F349E041-BE80-4CC1-8CB3-C4D897E24611}">
      <dgm:prSet/>
      <dgm:spPr/>
      <dgm:t>
        <a:bodyPr/>
        <a:lstStyle/>
        <a:p>
          <a:pPr rtl="0"/>
          <a:r>
            <a:rPr lang="ru-RU" smtClean="0"/>
            <a:t>Решение данных вопросов с точки зрения выдвижения предложений позволит выработать общую политику компании и участвовать только в тех тендерах, которые подходят компании, в которых минимизирована коррупционная составляющая. Критерии и порядок проведения подобных совещаний также целесообразно закрепить в локальном акте.</a:t>
          </a:r>
          <a:endParaRPr lang="ru-RU"/>
        </a:p>
      </dgm:t>
    </dgm:pt>
    <dgm:pt modelId="{75146B7A-99D2-4A34-87EE-9CEF30859326}" type="parTrans" cxnId="{003D3591-2BF9-4B21-A3D5-3C3E01C24E24}">
      <dgm:prSet/>
      <dgm:spPr/>
      <dgm:t>
        <a:bodyPr/>
        <a:lstStyle/>
        <a:p>
          <a:endParaRPr lang="ru-RU"/>
        </a:p>
      </dgm:t>
    </dgm:pt>
    <dgm:pt modelId="{D9AEE396-1C0B-4064-87D6-8DA0AABFF63E}" type="sibTrans" cxnId="{003D3591-2BF9-4B21-A3D5-3C3E01C24E24}">
      <dgm:prSet/>
      <dgm:spPr/>
      <dgm:t>
        <a:bodyPr/>
        <a:lstStyle/>
        <a:p>
          <a:endParaRPr lang="ru-RU"/>
        </a:p>
      </dgm:t>
    </dgm:pt>
    <dgm:pt modelId="{622365A4-BA72-4235-95AF-E37AECA01AAE}" type="pres">
      <dgm:prSet presAssocID="{5C70B313-B003-4142-8417-FEFB638F145A}" presName="linear" presStyleCnt="0">
        <dgm:presLayoutVars>
          <dgm:animLvl val="lvl"/>
          <dgm:resizeHandles val="exact"/>
        </dgm:presLayoutVars>
      </dgm:prSet>
      <dgm:spPr/>
      <dgm:t>
        <a:bodyPr/>
        <a:lstStyle/>
        <a:p>
          <a:endParaRPr lang="ru-RU"/>
        </a:p>
      </dgm:t>
    </dgm:pt>
    <dgm:pt modelId="{6EB65F5D-F115-4C56-8332-30BF8E36139D}" type="pres">
      <dgm:prSet presAssocID="{AA8699A9-8490-4EF8-AA4E-B1F284125F0A}" presName="parentText" presStyleLbl="node1" presStyleIdx="0" presStyleCnt="6">
        <dgm:presLayoutVars>
          <dgm:chMax val="0"/>
          <dgm:bulletEnabled val="1"/>
        </dgm:presLayoutVars>
      </dgm:prSet>
      <dgm:spPr/>
      <dgm:t>
        <a:bodyPr/>
        <a:lstStyle/>
        <a:p>
          <a:endParaRPr lang="ru-RU"/>
        </a:p>
      </dgm:t>
    </dgm:pt>
    <dgm:pt modelId="{2DED0053-A7CB-4E09-8BBD-F472B7D50D00}" type="pres">
      <dgm:prSet presAssocID="{3D99FB8F-1118-4242-A023-717D791E1A77}" presName="spacer" presStyleCnt="0"/>
      <dgm:spPr/>
    </dgm:pt>
    <dgm:pt modelId="{68E7A6AC-3250-440C-B86C-E8D86A7EE9E5}" type="pres">
      <dgm:prSet presAssocID="{3C05ADED-1160-48CE-A940-E93213E792CF}" presName="parentText" presStyleLbl="node1" presStyleIdx="1" presStyleCnt="6">
        <dgm:presLayoutVars>
          <dgm:chMax val="0"/>
          <dgm:bulletEnabled val="1"/>
        </dgm:presLayoutVars>
      </dgm:prSet>
      <dgm:spPr/>
      <dgm:t>
        <a:bodyPr/>
        <a:lstStyle/>
        <a:p>
          <a:endParaRPr lang="ru-RU"/>
        </a:p>
      </dgm:t>
    </dgm:pt>
    <dgm:pt modelId="{EABC297F-E1DF-46CA-9F22-1CAAD2880C3D}" type="pres">
      <dgm:prSet presAssocID="{877FC4E4-3A62-477C-AB51-84636298AF3B}" presName="spacer" presStyleCnt="0"/>
      <dgm:spPr/>
    </dgm:pt>
    <dgm:pt modelId="{CA9A4518-BCEA-40F4-A1CA-8017C5E4D066}" type="pres">
      <dgm:prSet presAssocID="{215D05BD-676D-4814-9EB1-0647F3F14400}" presName="parentText" presStyleLbl="node1" presStyleIdx="2" presStyleCnt="6">
        <dgm:presLayoutVars>
          <dgm:chMax val="0"/>
          <dgm:bulletEnabled val="1"/>
        </dgm:presLayoutVars>
      </dgm:prSet>
      <dgm:spPr/>
      <dgm:t>
        <a:bodyPr/>
        <a:lstStyle/>
        <a:p>
          <a:endParaRPr lang="ru-RU"/>
        </a:p>
      </dgm:t>
    </dgm:pt>
    <dgm:pt modelId="{0762676B-10B7-49F2-B6A3-5BAC29E77E9A}" type="pres">
      <dgm:prSet presAssocID="{9291FC93-A46C-4351-91D4-0E88AD4BA49C}" presName="spacer" presStyleCnt="0"/>
      <dgm:spPr/>
    </dgm:pt>
    <dgm:pt modelId="{888B33C1-F5F3-49FE-83F4-48BAFB5D4B7C}" type="pres">
      <dgm:prSet presAssocID="{8518B51E-44E8-4C35-AB93-04F5C2121AA0}" presName="parentText" presStyleLbl="node1" presStyleIdx="3" presStyleCnt="6">
        <dgm:presLayoutVars>
          <dgm:chMax val="0"/>
          <dgm:bulletEnabled val="1"/>
        </dgm:presLayoutVars>
      </dgm:prSet>
      <dgm:spPr/>
      <dgm:t>
        <a:bodyPr/>
        <a:lstStyle/>
        <a:p>
          <a:endParaRPr lang="ru-RU"/>
        </a:p>
      </dgm:t>
    </dgm:pt>
    <dgm:pt modelId="{2A4EE17E-B3D1-4B0B-87B9-7E7D30576EC3}" type="pres">
      <dgm:prSet presAssocID="{F0CF8FDE-E942-40F8-A6A2-6EA723E82B2F}" presName="spacer" presStyleCnt="0"/>
      <dgm:spPr/>
    </dgm:pt>
    <dgm:pt modelId="{A68BF0CC-CA1E-4669-B519-9C029F3C2A0C}" type="pres">
      <dgm:prSet presAssocID="{74BB539D-3A66-4AA2-B287-1FDF4F6B9E55}" presName="parentText" presStyleLbl="node1" presStyleIdx="4" presStyleCnt="6">
        <dgm:presLayoutVars>
          <dgm:chMax val="0"/>
          <dgm:bulletEnabled val="1"/>
        </dgm:presLayoutVars>
      </dgm:prSet>
      <dgm:spPr/>
      <dgm:t>
        <a:bodyPr/>
        <a:lstStyle/>
        <a:p>
          <a:endParaRPr lang="ru-RU"/>
        </a:p>
      </dgm:t>
    </dgm:pt>
    <dgm:pt modelId="{332318B7-0D63-4A07-81E7-C3744153157E}" type="pres">
      <dgm:prSet presAssocID="{020E50A8-F265-4EDA-9D50-0E6A5736A537}" presName="spacer" presStyleCnt="0"/>
      <dgm:spPr/>
    </dgm:pt>
    <dgm:pt modelId="{CA5AA7D6-00A4-4EE2-9F8B-0F58E0FD4EA8}" type="pres">
      <dgm:prSet presAssocID="{F349E041-BE80-4CC1-8CB3-C4D897E24611}" presName="parentText" presStyleLbl="node1" presStyleIdx="5" presStyleCnt="6">
        <dgm:presLayoutVars>
          <dgm:chMax val="0"/>
          <dgm:bulletEnabled val="1"/>
        </dgm:presLayoutVars>
      </dgm:prSet>
      <dgm:spPr/>
      <dgm:t>
        <a:bodyPr/>
        <a:lstStyle/>
        <a:p>
          <a:endParaRPr lang="ru-RU"/>
        </a:p>
      </dgm:t>
    </dgm:pt>
  </dgm:ptLst>
  <dgm:cxnLst>
    <dgm:cxn modelId="{84FA1E4B-0AE6-4584-B0A1-43F6224B9B8A}" type="presOf" srcId="{AA8699A9-8490-4EF8-AA4E-B1F284125F0A}" destId="{6EB65F5D-F115-4C56-8332-30BF8E36139D}" srcOrd="0" destOrd="0" presId="urn:microsoft.com/office/officeart/2005/8/layout/vList2"/>
    <dgm:cxn modelId="{6702FE56-CD36-4DEA-9A39-11483EBB5679}" srcId="{5C70B313-B003-4142-8417-FEFB638F145A}" destId="{8518B51E-44E8-4C35-AB93-04F5C2121AA0}" srcOrd="3" destOrd="0" parTransId="{912204D5-DF41-464D-B823-1B0D6B334CED}" sibTransId="{F0CF8FDE-E942-40F8-A6A2-6EA723E82B2F}"/>
    <dgm:cxn modelId="{957BA287-E1F0-4525-BE2B-EB7442AB11FF}" srcId="{5C70B313-B003-4142-8417-FEFB638F145A}" destId="{3C05ADED-1160-48CE-A940-E93213E792CF}" srcOrd="1" destOrd="0" parTransId="{0185FBD7-DA71-4C1D-B1D0-42A72DB5992B}" sibTransId="{877FC4E4-3A62-477C-AB51-84636298AF3B}"/>
    <dgm:cxn modelId="{CB00B214-39CA-40E2-BCB7-89616BB62448}" type="presOf" srcId="{215D05BD-676D-4814-9EB1-0647F3F14400}" destId="{CA9A4518-BCEA-40F4-A1CA-8017C5E4D066}" srcOrd="0" destOrd="0" presId="urn:microsoft.com/office/officeart/2005/8/layout/vList2"/>
    <dgm:cxn modelId="{1B339FDB-48C2-4B20-8EE8-99DC5FA9EB36}" type="presOf" srcId="{74BB539D-3A66-4AA2-B287-1FDF4F6B9E55}" destId="{A68BF0CC-CA1E-4669-B519-9C029F3C2A0C}" srcOrd="0" destOrd="0" presId="urn:microsoft.com/office/officeart/2005/8/layout/vList2"/>
    <dgm:cxn modelId="{003D3591-2BF9-4B21-A3D5-3C3E01C24E24}" srcId="{5C70B313-B003-4142-8417-FEFB638F145A}" destId="{F349E041-BE80-4CC1-8CB3-C4D897E24611}" srcOrd="5" destOrd="0" parTransId="{75146B7A-99D2-4A34-87EE-9CEF30859326}" sibTransId="{D9AEE396-1C0B-4064-87D6-8DA0AABFF63E}"/>
    <dgm:cxn modelId="{A35AF988-9820-4ABD-B2AB-433EB60C9A56}" type="presOf" srcId="{5C70B313-B003-4142-8417-FEFB638F145A}" destId="{622365A4-BA72-4235-95AF-E37AECA01AAE}" srcOrd="0" destOrd="0" presId="urn:microsoft.com/office/officeart/2005/8/layout/vList2"/>
    <dgm:cxn modelId="{E196500D-1EA8-45FD-AF97-1540AF215B4A}" type="presOf" srcId="{3C05ADED-1160-48CE-A940-E93213E792CF}" destId="{68E7A6AC-3250-440C-B86C-E8D86A7EE9E5}" srcOrd="0" destOrd="0" presId="urn:microsoft.com/office/officeart/2005/8/layout/vList2"/>
    <dgm:cxn modelId="{F80E8BD8-4EDA-444C-B6F8-C52016DBCBC3}" srcId="{5C70B313-B003-4142-8417-FEFB638F145A}" destId="{74BB539D-3A66-4AA2-B287-1FDF4F6B9E55}" srcOrd="4" destOrd="0" parTransId="{2E5B2E7E-8D76-4623-9844-EB1F985B2D9F}" sibTransId="{020E50A8-F265-4EDA-9D50-0E6A5736A537}"/>
    <dgm:cxn modelId="{12E5748B-EC25-4AD1-BE14-FBA9C8259A48}" type="presOf" srcId="{8518B51E-44E8-4C35-AB93-04F5C2121AA0}" destId="{888B33C1-F5F3-49FE-83F4-48BAFB5D4B7C}" srcOrd="0" destOrd="0" presId="urn:microsoft.com/office/officeart/2005/8/layout/vList2"/>
    <dgm:cxn modelId="{CD21929E-ACBA-4D5F-9B5E-E4DB62AB2845}" srcId="{5C70B313-B003-4142-8417-FEFB638F145A}" destId="{AA8699A9-8490-4EF8-AA4E-B1F284125F0A}" srcOrd="0" destOrd="0" parTransId="{076AB374-3DF4-4F69-9D70-B16F35697D08}" sibTransId="{3D99FB8F-1118-4242-A023-717D791E1A77}"/>
    <dgm:cxn modelId="{3A9469CE-6067-4407-9B33-D7BAB850FA11}" type="presOf" srcId="{F349E041-BE80-4CC1-8CB3-C4D897E24611}" destId="{CA5AA7D6-00A4-4EE2-9F8B-0F58E0FD4EA8}" srcOrd="0" destOrd="0" presId="urn:microsoft.com/office/officeart/2005/8/layout/vList2"/>
    <dgm:cxn modelId="{70CEED9B-6E8A-4FD1-A81F-8DE0EFA4E372}" srcId="{5C70B313-B003-4142-8417-FEFB638F145A}" destId="{215D05BD-676D-4814-9EB1-0647F3F14400}" srcOrd="2" destOrd="0" parTransId="{283DBE0A-5178-4140-ABAF-AFA36B7EFEA7}" sibTransId="{9291FC93-A46C-4351-91D4-0E88AD4BA49C}"/>
    <dgm:cxn modelId="{B351409D-F0D5-41CE-A5D1-C85A8C8B9614}" type="presParOf" srcId="{622365A4-BA72-4235-95AF-E37AECA01AAE}" destId="{6EB65F5D-F115-4C56-8332-30BF8E36139D}" srcOrd="0" destOrd="0" presId="urn:microsoft.com/office/officeart/2005/8/layout/vList2"/>
    <dgm:cxn modelId="{EC41AF2F-5EAC-4C9D-AC47-99D6288EEFAD}" type="presParOf" srcId="{622365A4-BA72-4235-95AF-E37AECA01AAE}" destId="{2DED0053-A7CB-4E09-8BBD-F472B7D50D00}" srcOrd="1" destOrd="0" presId="urn:microsoft.com/office/officeart/2005/8/layout/vList2"/>
    <dgm:cxn modelId="{0A914724-EACA-43B6-9BD4-73C4B4F07EAD}" type="presParOf" srcId="{622365A4-BA72-4235-95AF-E37AECA01AAE}" destId="{68E7A6AC-3250-440C-B86C-E8D86A7EE9E5}" srcOrd="2" destOrd="0" presId="urn:microsoft.com/office/officeart/2005/8/layout/vList2"/>
    <dgm:cxn modelId="{32827DA7-7F1F-4BEF-9758-E4CA4B45A886}" type="presParOf" srcId="{622365A4-BA72-4235-95AF-E37AECA01AAE}" destId="{EABC297F-E1DF-46CA-9F22-1CAAD2880C3D}" srcOrd="3" destOrd="0" presId="urn:microsoft.com/office/officeart/2005/8/layout/vList2"/>
    <dgm:cxn modelId="{940F4E78-B148-48AA-A18B-DE2E588487F2}" type="presParOf" srcId="{622365A4-BA72-4235-95AF-E37AECA01AAE}" destId="{CA9A4518-BCEA-40F4-A1CA-8017C5E4D066}" srcOrd="4" destOrd="0" presId="urn:microsoft.com/office/officeart/2005/8/layout/vList2"/>
    <dgm:cxn modelId="{4A236D94-8330-4FBB-BFF0-DCFBB7B07027}" type="presParOf" srcId="{622365A4-BA72-4235-95AF-E37AECA01AAE}" destId="{0762676B-10B7-49F2-B6A3-5BAC29E77E9A}" srcOrd="5" destOrd="0" presId="urn:microsoft.com/office/officeart/2005/8/layout/vList2"/>
    <dgm:cxn modelId="{A3724D23-68E1-48D0-9E8A-76FC2B0F0096}" type="presParOf" srcId="{622365A4-BA72-4235-95AF-E37AECA01AAE}" destId="{888B33C1-F5F3-49FE-83F4-48BAFB5D4B7C}" srcOrd="6" destOrd="0" presId="urn:microsoft.com/office/officeart/2005/8/layout/vList2"/>
    <dgm:cxn modelId="{CA2BC9A9-37F9-4E24-9F89-16367F65F932}" type="presParOf" srcId="{622365A4-BA72-4235-95AF-E37AECA01AAE}" destId="{2A4EE17E-B3D1-4B0B-87B9-7E7D30576EC3}" srcOrd="7" destOrd="0" presId="urn:microsoft.com/office/officeart/2005/8/layout/vList2"/>
    <dgm:cxn modelId="{7EECF41D-91BF-4865-AF85-41B41F28CED1}" type="presParOf" srcId="{622365A4-BA72-4235-95AF-E37AECA01AAE}" destId="{A68BF0CC-CA1E-4669-B519-9C029F3C2A0C}" srcOrd="8" destOrd="0" presId="urn:microsoft.com/office/officeart/2005/8/layout/vList2"/>
    <dgm:cxn modelId="{6AC97187-FC71-4EA0-A20B-26F0635E204C}" type="presParOf" srcId="{622365A4-BA72-4235-95AF-E37AECA01AAE}" destId="{332318B7-0D63-4A07-81E7-C3744153157E}" srcOrd="9" destOrd="0" presId="urn:microsoft.com/office/officeart/2005/8/layout/vList2"/>
    <dgm:cxn modelId="{2696B9CC-42A9-44B2-B270-D83F18B5AF1A}" type="presParOf" srcId="{622365A4-BA72-4235-95AF-E37AECA01AAE}" destId="{CA5AA7D6-00A4-4EE2-9F8B-0F58E0FD4EA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5832C4-8482-462F-AAB4-6312DF499418}"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EAD1C92B-F893-46EF-823E-5FC330209E0B}">
      <dgm:prSet/>
      <dgm:spPr/>
      <dgm:t>
        <a:bodyPr/>
        <a:lstStyle/>
        <a:p>
          <a:pPr rtl="0"/>
          <a:r>
            <a:rPr lang="ru-RU" smtClean="0"/>
            <a:t>– запрос котировок – способ закупки, победителем которого признается участник запроса котировок, предложивший наиболее низкую цену договора, цену за единицу продукции либо лучший ценовой показатель, при условии, что все остальные параметры предложений сопоставимы и соответствуют требованиям, установленным в документации запроса котировок;</a:t>
          </a:r>
          <a:endParaRPr lang="ru-RU"/>
        </a:p>
      </dgm:t>
    </dgm:pt>
    <dgm:pt modelId="{444AADBA-F09B-40FB-BCB8-66D5939768B7}" type="parTrans" cxnId="{CDC56C99-FF6C-46BD-B537-6EC58480D136}">
      <dgm:prSet/>
      <dgm:spPr/>
      <dgm:t>
        <a:bodyPr/>
        <a:lstStyle/>
        <a:p>
          <a:endParaRPr lang="ru-RU"/>
        </a:p>
      </dgm:t>
    </dgm:pt>
    <dgm:pt modelId="{0DDCF27B-DE82-45DE-8F17-D81DE5584163}" type="sibTrans" cxnId="{CDC56C99-FF6C-46BD-B537-6EC58480D136}">
      <dgm:prSet/>
      <dgm:spPr/>
      <dgm:t>
        <a:bodyPr/>
        <a:lstStyle/>
        <a:p>
          <a:endParaRPr lang="ru-RU"/>
        </a:p>
      </dgm:t>
    </dgm:pt>
    <dgm:pt modelId="{15222B45-FEE4-4161-8671-5D34E22EA8CB}">
      <dgm:prSet/>
      <dgm:spPr/>
      <dgm:t>
        <a:bodyPr/>
        <a:lstStyle/>
        <a:p>
          <a:pPr rtl="0"/>
          <a:r>
            <a:rPr lang="ru-RU" smtClean="0"/>
            <a:t>-– запрос предложений – способ закупки, победителем которого признается участник запроса предложений, предложивший лучшие условия исполнения договора в соответствии с критериями, порядком оценки и сопоставления заявок, установленными документацией запроса предложений;</a:t>
          </a:r>
          <a:endParaRPr lang="ru-RU"/>
        </a:p>
      </dgm:t>
    </dgm:pt>
    <dgm:pt modelId="{02BFAFA4-15FB-4169-8E1B-3B39CA719A3B}" type="parTrans" cxnId="{1DA28722-D021-4863-8836-CFD0D9EC11FA}">
      <dgm:prSet/>
      <dgm:spPr/>
      <dgm:t>
        <a:bodyPr/>
        <a:lstStyle/>
        <a:p>
          <a:endParaRPr lang="ru-RU"/>
        </a:p>
      </dgm:t>
    </dgm:pt>
    <dgm:pt modelId="{628C7727-195C-4C96-AD7F-4E447A98D4CF}" type="sibTrans" cxnId="{1DA28722-D021-4863-8836-CFD0D9EC11FA}">
      <dgm:prSet/>
      <dgm:spPr/>
      <dgm:t>
        <a:bodyPr/>
        <a:lstStyle/>
        <a:p>
          <a:endParaRPr lang="ru-RU"/>
        </a:p>
      </dgm:t>
    </dgm:pt>
    <dgm:pt modelId="{F5276942-B64B-4904-AC6E-765C0EA6A6E1}">
      <dgm:prSet/>
      <dgm:spPr/>
      <dgm:t>
        <a:bodyPr/>
        <a:lstStyle/>
        <a:p>
          <a:pPr rtl="0"/>
          <a:r>
            <a:rPr lang="ru-RU" smtClean="0"/>
            <a:t>- закупка у единственного поставщика – способ закупки, при котором Заказчик предлагает заключить договор только одному контрагенту или заключает договор с единственным поставщиком.</a:t>
          </a:r>
          <a:endParaRPr lang="ru-RU"/>
        </a:p>
      </dgm:t>
    </dgm:pt>
    <dgm:pt modelId="{6B07DFD3-250A-477F-9013-2EAAD87F4206}" type="parTrans" cxnId="{62C2A197-5657-4247-9582-E0F3DB19B80F}">
      <dgm:prSet/>
      <dgm:spPr/>
      <dgm:t>
        <a:bodyPr/>
        <a:lstStyle/>
        <a:p>
          <a:endParaRPr lang="ru-RU"/>
        </a:p>
      </dgm:t>
    </dgm:pt>
    <dgm:pt modelId="{0953047D-D153-4925-AE6D-647357069815}" type="sibTrans" cxnId="{62C2A197-5657-4247-9582-E0F3DB19B80F}">
      <dgm:prSet/>
      <dgm:spPr/>
      <dgm:t>
        <a:bodyPr/>
        <a:lstStyle/>
        <a:p>
          <a:endParaRPr lang="ru-RU"/>
        </a:p>
      </dgm:t>
    </dgm:pt>
    <dgm:pt modelId="{26296B07-4E0E-4DAB-8CF2-AC9CF8945565}" type="pres">
      <dgm:prSet presAssocID="{815832C4-8482-462F-AAB4-6312DF499418}" presName="linear" presStyleCnt="0">
        <dgm:presLayoutVars>
          <dgm:animLvl val="lvl"/>
          <dgm:resizeHandles val="exact"/>
        </dgm:presLayoutVars>
      </dgm:prSet>
      <dgm:spPr/>
      <dgm:t>
        <a:bodyPr/>
        <a:lstStyle/>
        <a:p>
          <a:endParaRPr lang="ru-RU"/>
        </a:p>
      </dgm:t>
    </dgm:pt>
    <dgm:pt modelId="{084E547F-4FD0-4444-B074-69DB99BE9093}" type="pres">
      <dgm:prSet presAssocID="{EAD1C92B-F893-46EF-823E-5FC330209E0B}" presName="parentText" presStyleLbl="node1" presStyleIdx="0" presStyleCnt="3">
        <dgm:presLayoutVars>
          <dgm:chMax val="0"/>
          <dgm:bulletEnabled val="1"/>
        </dgm:presLayoutVars>
      </dgm:prSet>
      <dgm:spPr/>
      <dgm:t>
        <a:bodyPr/>
        <a:lstStyle/>
        <a:p>
          <a:endParaRPr lang="ru-RU"/>
        </a:p>
      </dgm:t>
    </dgm:pt>
    <dgm:pt modelId="{C0DB8C57-3599-4535-8F91-F7B04727718A}" type="pres">
      <dgm:prSet presAssocID="{0DDCF27B-DE82-45DE-8F17-D81DE5584163}" presName="spacer" presStyleCnt="0"/>
      <dgm:spPr/>
    </dgm:pt>
    <dgm:pt modelId="{FE5D1160-9A0D-465B-B415-87C1677F80D6}" type="pres">
      <dgm:prSet presAssocID="{15222B45-FEE4-4161-8671-5D34E22EA8CB}" presName="parentText" presStyleLbl="node1" presStyleIdx="1" presStyleCnt="3">
        <dgm:presLayoutVars>
          <dgm:chMax val="0"/>
          <dgm:bulletEnabled val="1"/>
        </dgm:presLayoutVars>
      </dgm:prSet>
      <dgm:spPr/>
      <dgm:t>
        <a:bodyPr/>
        <a:lstStyle/>
        <a:p>
          <a:endParaRPr lang="ru-RU"/>
        </a:p>
      </dgm:t>
    </dgm:pt>
    <dgm:pt modelId="{C1220282-01BC-4F14-9D21-0B2D32BDDA4F}" type="pres">
      <dgm:prSet presAssocID="{628C7727-195C-4C96-AD7F-4E447A98D4CF}" presName="spacer" presStyleCnt="0"/>
      <dgm:spPr/>
    </dgm:pt>
    <dgm:pt modelId="{C237EDC8-C83D-4DA6-B6D8-349848E8B3D6}" type="pres">
      <dgm:prSet presAssocID="{F5276942-B64B-4904-AC6E-765C0EA6A6E1}" presName="parentText" presStyleLbl="node1" presStyleIdx="2" presStyleCnt="3">
        <dgm:presLayoutVars>
          <dgm:chMax val="0"/>
          <dgm:bulletEnabled val="1"/>
        </dgm:presLayoutVars>
      </dgm:prSet>
      <dgm:spPr/>
      <dgm:t>
        <a:bodyPr/>
        <a:lstStyle/>
        <a:p>
          <a:endParaRPr lang="ru-RU"/>
        </a:p>
      </dgm:t>
    </dgm:pt>
  </dgm:ptLst>
  <dgm:cxnLst>
    <dgm:cxn modelId="{62C2A197-5657-4247-9582-E0F3DB19B80F}" srcId="{815832C4-8482-462F-AAB4-6312DF499418}" destId="{F5276942-B64B-4904-AC6E-765C0EA6A6E1}" srcOrd="2" destOrd="0" parTransId="{6B07DFD3-250A-477F-9013-2EAAD87F4206}" sibTransId="{0953047D-D153-4925-AE6D-647357069815}"/>
    <dgm:cxn modelId="{34D2E9A5-934F-4F22-8099-0D56872417AB}" type="presOf" srcId="{815832C4-8482-462F-AAB4-6312DF499418}" destId="{26296B07-4E0E-4DAB-8CF2-AC9CF8945565}" srcOrd="0" destOrd="0" presId="urn:microsoft.com/office/officeart/2005/8/layout/vList2"/>
    <dgm:cxn modelId="{78943169-A93E-46BA-918C-AD9A2741FF0F}" type="presOf" srcId="{15222B45-FEE4-4161-8671-5D34E22EA8CB}" destId="{FE5D1160-9A0D-465B-B415-87C1677F80D6}" srcOrd="0" destOrd="0" presId="urn:microsoft.com/office/officeart/2005/8/layout/vList2"/>
    <dgm:cxn modelId="{1DA28722-D021-4863-8836-CFD0D9EC11FA}" srcId="{815832C4-8482-462F-AAB4-6312DF499418}" destId="{15222B45-FEE4-4161-8671-5D34E22EA8CB}" srcOrd="1" destOrd="0" parTransId="{02BFAFA4-15FB-4169-8E1B-3B39CA719A3B}" sibTransId="{628C7727-195C-4C96-AD7F-4E447A98D4CF}"/>
    <dgm:cxn modelId="{EF66CE67-5DCA-415C-BF88-A96D70637EE8}" type="presOf" srcId="{F5276942-B64B-4904-AC6E-765C0EA6A6E1}" destId="{C237EDC8-C83D-4DA6-B6D8-349848E8B3D6}" srcOrd="0" destOrd="0" presId="urn:microsoft.com/office/officeart/2005/8/layout/vList2"/>
    <dgm:cxn modelId="{56DEEB4D-7B34-42B9-8752-9D85F6CE58C5}" type="presOf" srcId="{EAD1C92B-F893-46EF-823E-5FC330209E0B}" destId="{084E547F-4FD0-4444-B074-69DB99BE9093}" srcOrd="0" destOrd="0" presId="urn:microsoft.com/office/officeart/2005/8/layout/vList2"/>
    <dgm:cxn modelId="{CDC56C99-FF6C-46BD-B537-6EC58480D136}" srcId="{815832C4-8482-462F-AAB4-6312DF499418}" destId="{EAD1C92B-F893-46EF-823E-5FC330209E0B}" srcOrd="0" destOrd="0" parTransId="{444AADBA-F09B-40FB-BCB8-66D5939768B7}" sibTransId="{0DDCF27B-DE82-45DE-8F17-D81DE5584163}"/>
    <dgm:cxn modelId="{185B3964-677C-4EA9-97BF-D54E7C8D6071}" type="presParOf" srcId="{26296B07-4E0E-4DAB-8CF2-AC9CF8945565}" destId="{084E547F-4FD0-4444-B074-69DB99BE9093}" srcOrd="0" destOrd="0" presId="urn:microsoft.com/office/officeart/2005/8/layout/vList2"/>
    <dgm:cxn modelId="{DD21A6C5-EB42-49AC-A3A2-DBC883D982F8}" type="presParOf" srcId="{26296B07-4E0E-4DAB-8CF2-AC9CF8945565}" destId="{C0DB8C57-3599-4535-8F91-F7B04727718A}" srcOrd="1" destOrd="0" presId="urn:microsoft.com/office/officeart/2005/8/layout/vList2"/>
    <dgm:cxn modelId="{DC145DF0-40BE-4166-B979-7E2BD7693829}" type="presParOf" srcId="{26296B07-4E0E-4DAB-8CF2-AC9CF8945565}" destId="{FE5D1160-9A0D-465B-B415-87C1677F80D6}" srcOrd="2" destOrd="0" presId="urn:microsoft.com/office/officeart/2005/8/layout/vList2"/>
    <dgm:cxn modelId="{96773C22-E020-4660-ACDC-8C2D99E00AEB}" type="presParOf" srcId="{26296B07-4E0E-4DAB-8CF2-AC9CF8945565}" destId="{C1220282-01BC-4F14-9D21-0B2D32BDDA4F}" srcOrd="3" destOrd="0" presId="urn:microsoft.com/office/officeart/2005/8/layout/vList2"/>
    <dgm:cxn modelId="{03F50B10-00BB-404F-9F66-CD0BE83E409B}" type="presParOf" srcId="{26296B07-4E0E-4DAB-8CF2-AC9CF8945565}" destId="{C237EDC8-C83D-4DA6-B6D8-349848E8B3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016A598-9FB4-4A88-AC6E-412876D6117F}"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CF4E4FF3-89D3-4637-9F3A-E56F69D9C158}">
      <dgm:prSet/>
      <dgm:spPr/>
      <dgm:t>
        <a:bodyPr/>
        <a:lstStyle/>
        <a:p>
          <a:pPr rtl="0"/>
          <a:r>
            <a:rPr lang="ru-RU" smtClean="0"/>
            <a:t>− о профессиональной компетентности, квалификации, надежности, обладании опытом и репутацией, при этом данные требования должны быть измеряемыми; </a:t>
          </a:r>
          <a:endParaRPr lang="ru-RU"/>
        </a:p>
      </dgm:t>
    </dgm:pt>
    <dgm:pt modelId="{C3022047-2D85-4AE7-B6CC-94878B5995C0}" type="parTrans" cxnId="{237719E1-B405-427C-9427-5186AD27DC49}">
      <dgm:prSet/>
      <dgm:spPr/>
      <dgm:t>
        <a:bodyPr/>
        <a:lstStyle/>
        <a:p>
          <a:endParaRPr lang="ru-RU"/>
        </a:p>
      </dgm:t>
    </dgm:pt>
    <dgm:pt modelId="{1339A0A0-86BD-4D57-8ED8-877A8AE4ADD3}" type="sibTrans" cxnId="{237719E1-B405-427C-9427-5186AD27DC49}">
      <dgm:prSet/>
      <dgm:spPr/>
      <dgm:t>
        <a:bodyPr/>
        <a:lstStyle/>
        <a:p>
          <a:endParaRPr lang="ru-RU"/>
        </a:p>
      </dgm:t>
    </dgm:pt>
    <dgm:pt modelId="{CAEADF34-71D6-4015-BC75-9338F0034E45}">
      <dgm:prSet/>
      <dgm:spPr/>
      <dgm:t>
        <a:bodyPr/>
        <a:lstStyle/>
        <a:p>
          <a:pPr rtl="0"/>
          <a:r>
            <a:rPr lang="ru-RU" smtClean="0"/>
            <a:t>− об обладании финансовыми ресурсами, оборудованием и другими материально-техническими возможностями, а также человеческими ресурсами, необходимыми для выполнения договора, при этом данные требования должны быть измеряемыми; </a:t>
          </a:r>
          <a:endParaRPr lang="ru-RU"/>
        </a:p>
      </dgm:t>
    </dgm:pt>
    <dgm:pt modelId="{A5AA5509-4F0E-4F0F-A0FF-480F2CD7AB54}" type="parTrans" cxnId="{5A7C0BA8-95B5-4205-A400-5B7FA7CDC9E5}">
      <dgm:prSet/>
      <dgm:spPr/>
      <dgm:t>
        <a:bodyPr/>
        <a:lstStyle/>
        <a:p>
          <a:endParaRPr lang="ru-RU"/>
        </a:p>
      </dgm:t>
    </dgm:pt>
    <dgm:pt modelId="{C23AF817-326C-4B98-B8D9-E3CFBF1AEEFE}" type="sibTrans" cxnId="{5A7C0BA8-95B5-4205-A400-5B7FA7CDC9E5}">
      <dgm:prSet/>
      <dgm:spPr/>
      <dgm:t>
        <a:bodyPr/>
        <a:lstStyle/>
        <a:p>
          <a:endParaRPr lang="ru-RU"/>
        </a:p>
      </dgm:t>
    </dgm:pt>
    <dgm:pt modelId="{8725DFE7-26C1-4A36-94C7-8C5AE46D7D7D}">
      <dgm:prSet/>
      <dgm:spPr/>
      <dgm:t>
        <a:bodyPr/>
        <a:lstStyle/>
        <a:p>
          <a:pPr rtl="0"/>
          <a:r>
            <a:rPr lang="ru-RU" smtClean="0"/>
            <a:t>− об отсутствии у участника процедуры закупки или аффилированных с ним юридических и физических лиц негативного опыта сотрудничества с Заказчиком.</a:t>
          </a:r>
          <a:endParaRPr lang="ru-RU"/>
        </a:p>
      </dgm:t>
    </dgm:pt>
    <dgm:pt modelId="{4A05E0FF-D807-47A2-A358-382E3E2F2972}" type="parTrans" cxnId="{E8E550A1-816D-40D8-B70D-2B491935F961}">
      <dgm:prSet/>
      <dgm:spPr/>
      <dgm:t>
        <a:bodyPr/>
        <a:lstStyle/>
        <a:p>
          <a:endParaRPr lang="ru-RU"/>
        </a:p>
      </dgm:t>
    </dgm:pt>
    <dgm:pt modelId="{18B0E423-B8F1-4981-9D69-213981C5811C}" type="sibTrans" cxnId="{E8E550A1-816D-40D8-B70D-2B491935F961}">
      <dgm:prSet/>
      <dgm:spPr/>
      <dgm:t>
        <a:bodyPr/>
        <a:lstStyle/>
        <a:p>
          <a:endParaRPr lang="ru-RU"/>
        </a:p>
      </dgm:t>
    </dgm:pt>
    <dgm:pt modelId="{9295C408-CAED-4EC0-B93F-E5EE80519166}" type="pres">
      <dgm:prSet presAssocID="{D016A598-9FB4-4A88-AC6E-412876D6117F}" presName="linear" presStyleCnt="0">
        <dgm:presLayoutVars>
          <dgm:animLvl val="lvl"/>
          <dgm:resizeHandles val="exact"/>
        </dgm:presLayoutVars>
      </dgm:prSet>
      <dgm:spPr/>
      <dgm:t>
        <a:bodyPr/>
        <a:lstStyle/>
        <a:p>
          <a:endParaRPr lang="ru-RU"/>
        </a:p>
      </dgm:t>
    </dgm:pt>
    <dgm:pt modelId="{21AA0D56-9DDD-4C6B-BDF4-A98B09B4B770}" type="pres">
      <dgm:prSet presAssocID="{CF4E4FF3-89D3-4637-9F3A-E56F69D9C158}" presName="parentText" presStyleLbl="node1" presStyleIdx="0" presStyleCnt="3">
        <dgm:presLayoutVars>
          <dgm:chMax val="0"/>
          <dgm:bulletEnabled val="1"/>
        </dgm:presLayoutVars>
      </dgm:prSet>
      <dgm:spPr/>
      <dgm:t>
        <a:bodyPr/>
        <a:lstStyle/>
        <a:p>
          <a:endParaRPr lang="ru-RU"/>
        </a:p>
      </dgm:t>
    </dgm:pt>
    <dgm:pt modelId="{6D7C84D5-A211-455A-A37E-146B0C1CCC2C}" type="pres">
      <dgm:prSet presAssocID="{1339A0A0-86BD-4D57-8ED8-877A8AE4ADD3}" presName="spacer" presStyleCnt="0"/>
      <dgm:spPr/>
    </dgm:pt>
    <dgm:pt modelId="{1469D792-37E9-42BD-BCA8-03891F3E0C99}" type="pres">
      <dgm:prSet presAssocID="{CAEADF34-71D6-4015-BC75-9338F0034E45}" presName="parentText" presStyleLbl="node1" presStyleIdx="1" presStyleCnt="3">
        <dgm:presLayoutVars>
          <dgm:chMax val="0"/>
          <dgm:bulletEnabled val="1"/>
        </dgm:presLayoutVars>
      </dgm:prSet>
      <dgm:spPr/>
      <dgm:t>
        <a:bodyPr/>
        <a:lstStyle/>
        <a:p>
          <a:endParaRPr lang="ru-RU"/>
        </a:p>
      </dgm:t>
    </dgm:pt>
    <dgm:pt modelId="{5F867B39-5640-4776-846B-BEE8CAD4D3EC}" type="pres">
      <dgm:prSet presAssocID="{C23AF817-326C-4B98-B8D9-E3CFBF1AEEFE}" presName="spacer" presStyleCnt="0"/>
      <dgm:spPr/>
    </dgm:pt>
    <dgm:pt modelId="{ECBFCF9C-81E7-4703-9E50-F59276BBE5DF}" type="pres">
      <dgm:prSet presAssocID="{8725DFE7-26C1-4A36-94C7-8C5AE46D7D7D}" presName="parentText" presStyleLbl="node1" presStyleIdx="2" presStyleCnt="3">
        <dgm:presLayoutVars>
          <dgm:chMax val="0"/>
          <dgm:bulletEnabled val="1"/>
        </dgm:presLayoutVars>
      </dgm:prSet>
      <dgm:spPr/>
      <dgm:t>
        <a:bodyPr/>
        <a:lstStyle/>
        <a:p>
          <a:endParaRPr lang="ru-RU"/>
        </a:p>
      </dgm:t>
    </dgm:pt>
  </dgm:ptLst>
  <dgm:cxnLst>
    <dgm:cxn modelId="{03B662AC-9E42-4CD7-BBDA-4C1DF6EA8B42}" type="presOf" srcId="{D016A598-9FB4-4A88-AC6E-412876D6117F}" destId="{9295C408-CAED-4EC0-B93F-E5EE80519166}" srcOrd="0" destOrd="0" presId="urn:microsoft.com/office/officeart/2005/8/layout/vList2"/>
    <dgm:cxn modelId="{E8E550A1-816D-40D8-B70D-2B491935F961}" srcId="{D016A598-9FB4-4A88-AC6E-412876D6117F}" destId="{8725DFE7-26C1-4A36-94C7-8C5AE46D7D7D}" srcOrd="2" destOrd="0" parTransId="{4A05E0FF-D807-47A2-A358-382E3E2F2972}" sibTransId="{18B0E423-B8F1-4981-9D69-213981C5811C}"/>
    <dgm:cxn modelId="{237719E1-B405-427C-9427-5186AD27DC49}" srcId="{D016A598-9FB4-4A88-AC6E-412876D6117F}" destId="{CF4E4FF3-89D3-4637-9F3A-E56F69D9C158}" srcOrd="0" destOrd="0" parTransId="{C3022047-2D85-4AE7-B6CC-94878B5995C0}" sibTransId="{1339A0A0-86BD-4D57-8ED8-877A8AE4ADD3}"/>
    <dgm:cxn modelId="{173EDB07-E138-4C99-B81E-D103FD8A58AE}" type="presOf" srcId="{8725DFE7-26C1-4A36-94C7-8C5AE46D7D7D}" destId="{ECBFCF9C-81E7-4703-9E50-F59276BBE5DF}" srcOrd="0" destOrd="0" presId="urn:microsoft.com/office/officeart/2005/8/layout/vList2"/>
    <dgm:cxn modelId="{5A7C0BA8-95B5-4205-A400-5B7FA7CDC9E5}" srcId="{D016A598-9FB4-4A88-AC6E-412876D6117F}" destId="{CAEADF34-71D6-4015-BC75-9338F0034E45}" srcOrd="1" destOrd="0" parTransId="{A5AA5509-4F0E-4F0F-A0FF-480F2CD7AB54}" sibTransId="{C23AF817-326C-4B98-B8D9-E3CFBF1AEEFE}"/>
    <dgm:cxn modelId="{75963D0D-7DAD-4748-8BD6-84FB603B382A}" type="presOf" srcId="{CAEADF34-71D6-4015-BC75-9338F0034E45}" destId="{1469D792-37E9-42BD-BCA8-03891F3E0C99}" srcOrd="0" destOrd="0" presId="urn:microsoft.com/office/officeart/2005/8/layout/vList2"/>
    <dgm:cxn modelId="{752D1934-4C88-42EB-B1B5-096710236EB3}" type="presOf" srcId="{CF4E4FF3-89D3-4637-9F3A-E56F69D9C158}" destId="{21AA0D56-9DDD-4C6B-BDF4-A98B09B4B770}" srcOrd="0" destOrd="0" presId="urn:microsoft.com/office/officeart/2005/8/layout/vList2"/>
    <dgm:cxn modelId="{5E3CCC4F-1996-4C15-986D-7078794A96EE}" type="presParOf" srcId="{9295C408-CAED-4EC0-B93F-E5EE80519166}" destId="{21AA0D56-9DDD-4C6B-BDF4-A98B09B4B770}" srcOrd="0" destOrd="0" presId="urn:microsoft.com/office/officeart/2005/8/layout/vList2"/>
    <dgm:cxn modelId="{91A1DB6A-F089-4061-A66D-D103C38A823E}" type="presParOf" srcId="{9295C408-CAED-4EC0-B93F-E5EE80519166}" destId="{6D7C84D5-A211-455A-A37E-146B0C1CCC2C}" srcOrd="1" destOrd="0" presId="urn:microsoft.com/office/officeart/2005/8/layout/vList2"/>
    <dgm:cxn modelId="{A8A3807D-3265-44D3-AEB6-5C44139916AC}" type="presParOf" srcId="{9295C408-CAED-4EC0-B93F-E5EE80519166}" destId="{1469D792-37E9-42BD-BCA8-03891F3E0C99}" srcOrd="2" destOrd="0" presId="urn:microsoft.com/office/officeart/2005/8/layout/vList2"/>
    <dgm:cxn modelId="{4199F2B1-020B-4AE8-B9E3-DDD235EE8F91}" type="presParOf" srcId="{9295C408-CAED-4EC0-B93F-E5EE80519166}" destId="{5F867B39-5640-4776-846B-BEE8CAD4D3EC}" srcOrd="3" destOrd="0" presId="urn:microsoft.com/office/officeart/2005/8/layout/vList2"/>
    <dgm:cxn modelId="{D957BF10-58FA-4F1E-B1DF-F889DD3E70CC}" type="presParOf" srcId="{9295C408-CAED-4EC0-B93F-E5EE80519166}" destId="{ECBFCF9C-81E7-4703-9E50-F59276BBE5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EF9524-8C99-4848-B931-6EC049DE7793}" type="doc">
      <dgm:prSet loTypeId="urn:microsoft.com/office/officeart/2005/8/layout/vList2" loCatId="list" qsTypeId="urn:microsoft.com/office/officeart/2005/8/quickstyle/simple4" qsCatId="simple" csTypeId="urn:microsoft.com/office/officeart/2005/8/colors/accent1_5" csCatId="accent1"/>
      <dgm:spPr/>
      <dgm:t>
        <a:bodyPr/>
        <a:lstStyle/>
        <a:p>
          <a:endParaRPr lang="ru-RU"/>
        </a:p>
      </dgm:t>
    </dgm:pt>
    <dgm:pt modelId="{3B9D8BD2-9384-4181-98BD-5C5D53E066EE}">
      <dgm:prSet/>
      <dgm:spPr/>
      <dgm:t>
        <a:bodyPr/>
        <a:lstStyle/>
        <a:p>
          <a:pPr rtl="0"/>
          <a:r>
            <a:rPr lang="ru-RU" smtClean="0"/>
            <a:t>− цена договора, цена за единицу продукции; </a:t>
          </a:r>
          <a:endParaRPr lang="ru-RU"/>
        </a:p>
      </dgm:t>
    </dgm:pt>
    <dgm:pt modelId="{5E3AF282-A3BF-418E-814B-9CAE5EE72BFE}" type="parTrans" cxnId="{C60616C5-568D-4628-89F4-3B6451552118}">
      <dgm:prSet/>
      <dgm:spPr/>
      <dgm:t>
        <a:bodyPr/>
        <a:lstStyle/>
        <a:p>
          <a:endParaRPr lang="ru-RU"/>
        </a:p>
      </dgm:t>
    </dgm:pt>
    <dgm:pt modelId="{969A1B06-DA64-426C-B99D-D253ABB2E12F}" type="sibTrans" cxnId="{C60616C5-568D-4628-89F4-3B6451552118}">
      <dgm:prSet/>
      <dgm:spPr/>
      <dgm:t>
        <a:bodyPr/>
        <a:lstStyle/>
        <a:p>
          <a:endParaRPr lang="ru-RU"/>
        </a:p>
      </dgm:t>
    </dgm:pt>
    <dgm:pt modelId="{0C591C34-A5D4-4AB6-8D74-C7DA3376BA05}">
      <dgm:prSet/>
      <dgm:spPr/>
      <dgm:t>
        <a:bodyPr/>
        <a:lstStyle/>
        <a:p>
          <a:pPr rtl="0"/>
          <a:r>
            <a:rPr lang="ru-RU" smtClean="0"/>
            <a:t>− ценовой показатель; </a:t>
          </a:r>
          <a:endParaRPr lang="ru-RU"/>
        </a:p>
      </dgm:t>
    </dgm:pt>
    <dgm:pt modelId="{DD3B08BC-F069-4F9B-9642-7E9D33630392}" type="parTrans" cxnId="{6E60BE8F-CEBA-40E2-90D9-D67C4C5A766D}">
      <dgm:prSet/>
      <dgm:spPr/>
      <dgm:t>
        <a:bodyPr/>
        <a:lstStyle/>
        <a:p>
          <a:endParaRPr lang="ru-RU"/>
        </a:p>
      </dgm:t>
    </dgm:pt>
    <dgm:pt modelId="{0866CE4A-F1BF-46F2-AB8F-C33A9BE554A7}" type="sibTrans" cxnId="{6E60BE8F-CEBA-40E2-90D9-D67C4C5A766D}">
      <dgm:prSet/>
      <dgm:spPr/>
      <dgm:t>
        <a:bodyPr/>
        <a:lstStyle/>
        <a:p>
          <a:endParaRPr lang="ru-RU"/>
        </a:p>
      </dgm:t>
    </dgm:pt>
    <dgm:pt modelId="{6CCC49DC-F64E-4D08-8FFE-98E050F7D5D5}">
      <dgm:prSet/>
      <dgm:spPr/>
      <dgm:t>
        <a:bodyPr/>
        <a:lstStyle/>
        <a:p>
          <a:pPr rtl="0"/>
          <a:r>
            <a:rPr lang="ru-RU" smtClean="0"/>
            <a:t>− сроки (периоды) поставки продукции;</a:t>
          </a:r>
          <a:endParaRPr lang="ru-RU"/>
        </a:p>
      </dgm:t>
    </dgm:pt>
    <dgm:pt modelId="{073D182A-CF0B-48C5-8ED2-2E7BDA8405C2}" type="parTrans" cxnId="{7FD7CD0A-359C-4EA4-9919-E6679316C460}">
      <dgm:prSet/>
      <dgm:spPr/>
      <dgm:t>
        <a:bodyPr/>
        <a:lstStyle/>
        <a:p>
          <a:endParaRPr lang="ru-RU"/>
        </a:p>
      </dgm:t>
    </dgm:pt>
    <dgm:pt modelId="{F5051955-352A-4E60-A97E-26B4EADA2D91}" type="sibTrans" cxnId="{7FD7CD0A-359C-4EA4-9919-E6679316C460}">
      <dgm:prSet/>
      <dgm:spPr/>
      <dgm:t>
        <a:bodyPr/>
        <a:lstStyle/>
        <a:p>
          <a:endParaRPr lang="ru-RU"/>
        </a:p>
      </dgm:t>
    </dgm:pt>
    <dgm:pt modelId="{40A72565-C880-471F-91C1-712B94156239}">
      <dgm:prSet/>
      <dgm:spPr/>
      <dgm:t>
        <a:bodyPr/>
        <a:lstStyle/>
        <a:p>
          <a:pPr rtl="0"/>
          <a:r>
            <a:rPr lang="ru-RU" smtClean="0"/>
            <a:t>− функциональные характеристики (потребительские свойства) или качественные характеристики продукции, в том числе оригинальность, новизна; </a:t>
          </a:r>
          <a:endParaRPr lang="ru-RU"/>
        </a:p>
      </dgm:t>
    </dgm:pt>
    <dgm:pt modelId="{6FBA143C-6555-4D43-908A-C172E0302BAA}" type="parTrans" cxnId="{FD466293-3AEB-4833-B223-3491351762C9}">
      <dgm:prSet/>
      <dgm:spPr/>
      <dgm:t>
        <a:bodyPr/>
        <a:lstStyle/>
        <a:p>
          <a:endParaRPr lang="ru-RU"/>
        </a:p>
      </dgm:t>
    </dgm:pt>
    <dgm:pt modelId="{B57D26B0-0389-49D7-B81A-9C40EA99A6B6}" type="sibTrans" cxnId="{FD466293-3AEB-4833-B223-3491351762C9}">
      <dgm:prSet/>
      <dgm:spPr/>
      <dgm:t>
        <a:bodyPr/>
        <a:lstStyle/>
        <a:p>
          <a:endParaRPr lang="ru-RU"/>
        </a:p>
      </dgm:t>
    </dgm:pt>
    <dgm:pt modelId="{4D9E15DF-2F2B-435B-844A-3459E9FC1986}">
      <dgm:prSet/>
      <dgm:spPr/>
      <dgm:t>
        <a:bodyPr/>
        <a:lstStyle/>
        <a:p>
          <a:pPr rtl="0"/>
          <a:r>
            <a:rPr lang="ru-RU" smtClean="0"/>
            <a:t>− квалификация участника процедуры закупки (обеспеченность материально- техническими ресурсами, обеспеченность кадровыми ресурсами, опыт и репутация участника процедуры закупки и т.д.);</a:t>
          </a:r>
          <a:endParaRPr lang="ru-RU"/>
        </a:p>
      </dgm:t>
    </dgm:pt>
    <dgm:pt modelId="{259FAFD8-02E7-48E1-9815-FDE865481717}" type="parTrans" cxnId="{69D87E25-8444-4BAD-9E7F-C286A1301382}">
      <dgm:prSet/>
      <dgm:spPr/>
      <dgm:t>
        <a:bodyPr/>
        <a:lstStyle/>
        <a:p>
          <a:endParaRPr lang="ru-RU"/>
        </a:p>
      </dgm:t>
    </dgm:pt>
    <dgm:pt modelId="{C56DEE4F-A613-41B8-A963-718B9D8E638F}" type="sibTrans" cxnId="{69D87E25-8444-4BAD-9E7F-C286A1301382}">
      <dgm:prSet/>
      <dgm:spPr/>
      <dgm:t>
        <a:bodyPr/>
        <a:lstStyle/>
        <a:p>
          <a:endParaRPr lang="ru-RU"/>
        </a:p>
      </dgm:t>
    </dgm:pt>
    <dgm:pt modelId="{9D7C7CED-FA1E-408C-A2B7-5E214C4A66CA}">
      <dgm:prSet/>
      <dgm:spPr/>
      <dgm:t>
        <a:bodyPr/>
        <a:lstStyle/>
        <a:p>
          <a:pPr rtl="0"/>
          <a:r>
            <a:rPr lang="ru-RU" smtClean="0"/>
            <a:t>− срок и объем предоставляемых гарантий качества продукции; </a:t>
          </a:r>
          <a:endParaRPr lang="ru-RU"/>
        </a:p>
      </dgm:t>
    </dgm:pt>
    <dgm:pt modelId="{4440ED36-90E4-4E63-A6E5-27D06DAF3546}" type="parTrans" cxnId="{14265046-9F27-4C0E-BF1C-DC61EB89FEC9}">
      <dgm:prSet/>
      <dgm:spPr/>
      <dgm:t>
        <a:bodyPr/>
        <a:lstStyle/>
        <a:p>
          <a:endParaRPr lang="ru-RU"/>
        </a:p>
      </dgm:t>
    </dgm:pt>
    <dgm:pt modelId="{2353115F-F950-4560-9929-13DF87A110BD}" type="sibTrans" cxnId="{14265046-9F27-4C0E-BF1C-DC61EB89FEC9}">
      <dgm:prSet/>
      <dgm:spPr/>
      <dgm:t>
        <a:bodyPr/>
        <a:lstStyle/>
        <a:p>
          <a:endParaRPr lang="ru-RU"/>
        </a:p>
      </dgm:t>
    </dgm:pt>
    <dgm:pt modelId="{40766D47-ED69-4E65-BA78-F133E680B044}">
      <dgm:prSet/>
      <dgm:spPr/>
      <dgm:t>
        <a:bodyPr/>
        <a:lstStyle/>
        <a:p>
          <a:pPr rtl="0"/>
          <a:r>
            <a:rPr lang="ru-RU" smtClean="0"/>
            <a:t>− расходы на эксплуатацию и техническое обслуживание продукции; </a:t>
          </a:r>
          <a:endParaRPr lang="ru-RU"/>
        </a:p>
      </dgm:t>
    </dgm:pt>
    <dgm:pt modelId="{0631752B-E7F0-4F18-9BBC-AF1DB44EC2C8}" type="parTrans" cxnId="{5602DAFE-8EA5-4CA4-9E36-FA00B2513CD8}">
      <dgm:prSet/>
      <dgm:spPr/>
      <dgm:t>
        <a:bodyPr/>
        <a:lstStyle/>
        <a:p>
          <a:endParaRPr lang="ru-RU"/>
        </a:p>
      </dgm:t>
    </dgm:pt>
    <dgm:pt modelId="{82E5FAA6-80CF-42C8-A76C-631C96B9E911}" type="sibTrans" cxnId="{5602DAFE-8EA5-4CA4-9E36-FA00B2513CD8}">
      <dgm:prSet/>
      <dgm:spPr/>
      <dgm:t>
        <a:bodyPr/>
        <a:lstStyle/>
        <a:p>
          <a:endParaRPr lang="ru-RU"/>
        </a:p>
      </dgm:t>
    </dgm:pt>
    <dgm:pt modelId="{1F620FBD-2C21-4FBF-858C-54DE03F6F562}">
      <dgm:prSet/>
      <dgm:spPr/>
      <dgm:t>
        <a:bodyPr/>
        <a:lstStyle/>
        <a:p>
          <a:pPr rtl="0"/>
          <a:r>
            <a:rPr lang="ru-RU" smtClean="0"/>
            <a:t>− иные критерии, установленные в документации процедуры закупки.</a:t>
          </a:r>
          <a:endParaRPr lang="ru-RU"/>
        </a:p>
      </dgm:t>
    </dgm:pt>
    <dgm:pt modelId="{21E1794F-24F1-4AB5-AD25-F1C20BAA243C}" type="parTrans" cxnId="{FE33B3A6-1F72-40FF-B49A-FCB87247FFF9}">
      <dgm:prSet/>
      <dgm:spPr/>
      <dgm:t>
        <a:bodyPr/>
        <a:lstStyle/>
        <a:p>
          <a:endParaRPr lang="ru-RU"/>
        </a:p>
      </dgm:t>
    </dgm:pt>
    <dgm:pt modelId="{442FF836-3BA0-4105-BD69-AE31DC025458}" type="sibTrans" cxnId="{FE33B3A6-1F72-40FF-B49A-FCB87247FFF9}">
      <dgm:prSet/>
      <dgm:spPr/>
      <dgm:t>
        <a:bodyPr/>
        <a:lstStyle/>
        <a:p>
          <a:endParaRPr lang="ru-RU"/>
        </a:p>
      </dgm:t>
    </dgm:pt>
    <dgm:pt modelId="{CF37E5F1-D095-4221-BA4E-5FE91F515CE8}" type="pres">
      <dgm:prSet presAssocID="{71EF9524-8C99-4848-B931-6EC049DE7793}" presName="linear" presStyleCnt="0">
        <dgm:presLayoutVars>
          <dgm:animLvl val="lvl"/>
          <dgm:resizeHandles val="exact"/>
        </dgm:presLayoutVars>
      </dgm:prSet>
      <dgm:spPr/>
      <dgm:t>
        <a:bodyPr/>
        <a:lstStyle/>
        <a:p>
          <a:endParaRPr lang="ru-RU"/>
        </a:p>
      </dgm:t>
    </dgm:pt>
    <dgm:pt modelId="{7D9751A1-65AA-4732-A96F-26424F875CF4}" type="pres">
      <dgm:prSet presAssocID="{3B9D8BD2-9384-4181-98BD-5C5D53E066EE}" presName="parentText" presStyleLbl="node1" presStyleIdx="0" presStyleCnt="8">
        <dgm:presLayoutVars>
          <dgm:chMax val="0"/>
          <dgm:bulletEnabled val="1"/>
        </dgm:presLayoutVars>
      </dgm:prSet>
      <dgm:spPr/>
      <dgm:t>
        <a:bodyPr/>
        <a:lstStyle/>
        <a:p>
          <a:endParaRPr lang="ru-RU"/>
        </a:p>
      </dgm:t>
    </dgm:pt>
    <dgm:pt modelId="{EB754EC7-84E9-4215-B475-35F395D3BBA0}" type="pres">
      <dgm:prSet presAssocID="{969A1B06-DA64-426C-B99D-D253ABB2E12F}" presName="spacer" presStyleCnt="0"/>
      <dgm:spPr/>
    </dgm:pt>
    <dgm:pt modelId="{9477CEBC-0998-446D-8BC6-1C2F97725875}" type="pres">
      <dgm:prSet presAssocID="{0C591C34-A5D4-4AB6-8D74-C7DA3376BA05}" presName="parentText" presStyleLbl="node1" presStyleIdx="1" presStyleCnt="8">
        <dgm:presLayoutVars>
          <dgm:chMax val="0"/>
          <dgm:bulletEnabled val="1"/>
        </dgm:presLayoutVars>
      </dgm:prSet>
      <dgm:spPr/>
      <dgm:t>
        <a:bodyPr/>
        <a:lstStyle/>
        <a:p>
          <a:endParaRPr lang="ru-RU"/>
        </a:p>
      </dgm:t>
    </dgm:pt>
    <dgm:pt modelId="{FB82A99A-B042-456E-964D-3D34C341BE8C}" type="pres">
      <dgm:prSet presAssocID="{0866CE4A-F1BF-46F2-AB8F-C33A9BE554A7}" presName="spacer" presStyleCnt="0"/>
      <dgm:spPr/>
    </dgm:pt>
    <dgm:pt modelId="{D1BE05DE-E1CD-4F90-9D2E-152050B18DD9}" type="pres">
      <dgm:prSet presAssocID="{6CCC49DC-F64E-4D08-8FFE-98E050F7D5D5}" presName="parentText" presStyleLbl="node1" presStyleIdx="2" presStyleCnt="8">
        <dgm:presLayoutVars>
          <dgm:chMax val="0"/>
          <dgm:bulletEnabled val="1"/>
        </dgm:presLayoutVars>
      </dgm:prSet>
      <dgm:spPr/>
      <dgm:t>
        <a:bodyPr/>
        <a:lstStyle/>
        <a:p>
          <a:endParaRPr lang="ru-RU"/>
        </a:p>
      </dgm:t>
    </dgm:pt>
    <dgm:pt modelId="{6C146CC1-4B11-4B54-9304-92A1749E1C46}" type="pres">
      <dgm:prSet presAssocID="{F5051955-352A-4E60-A97E-26B4EADA2D91}" presName="spacer" presStyleCnt="0"/>
      <dgm:spPr/>
    </dgm:pt>
    <dgm:pt modelId="{B2CE7459-F276-4480-AD30-75E31755E16E}" type="pres">
      <dgm:prSet presAssocID="{40A72565-C880-471F-91C1-712B94156239}" presName="parentText" presStyleLbl="node1" presStyleIdx="3" presStyleCnt="8">
        <dgm:presLayoutVars>
          <dgm:chMax val="0"/>
          <dgm:bulletEnabled val="1"/>
        </dgm:presLayoutVars>
      </dgm:prSet>
      <dgm:spPr/>
      <dgm:t>
        <a:bodyPr/>
        <a:lstStyle/>
        <a:p>
          <a:endParaRPr lang="ru-RU"/>
        </a:p>
      </dgm:t>
    </dgm:pt>
    <dgm:pt modelId="{6B003940-C4DA-4633-9E9D-ADEA51737776}" type="pres">
      <dgm:prSet presAssocID="{B57D26B0-0389-49D7-B81A-9C40EA99A6B6}" presName="spacer" presStyleCnt="0"/>
      <dgm:spPr/>
    </dgm:pt>
    <dgm:pt modelId="{36E969E4-CEC2-4E80-92CB-F0A9CC8CD20C}" type="pres">
      <dgm:prSet presAssocID="{4D9E15DF-2F2B-435B-844A-3459E9FC1986}" presName="parentText" presStyleLbl="node1" presStyleIdx="4" presStyleCnt="8">
        <dgm:presLayoutVars>
          <dgm:chMax val="0"/>
          <dgm:bulletEnabled val="1"/>
        </dgm:presLayoutVars>
      </dgm:prSet>
      <dgm:spPr/>
      <dgm:t>
        <a:bodyPr/>
        <a:lstStyle/>
        <a:p>
          <a:endParaRPr lang="ru-RU"/>
        </a:p>
      </dgm:t>
    </dgm:pt>
    <dgm:pt modelId="{B4B2CD21-BCA3-4C98-B8CD-3B785CF88B7E}" type="pres">
      <dgm:prSet presAssocID="{C56DEE4F-A613-41B8-A963-718B9D8E638F}" presName="spacer" presStyleCnt="0"/>
      <dgm:spPr/>
    </dgm:pt>
    <dgm:pt modelId="{194702A4-CA0C-4DCE-871E-1FDE88719D71}" type="pres">
      <dgm:prSet presAssocID="{9D7C7CED-FA1E-408C-A2B7-5E214C4A66CA}" presName="parentText" presStyleLbl="node1" presStyleIdx="5" presStyleCnt="8">
        <dgm:presLayoutVars>
          <dgm:chMax val="0"/>
          <dgm:bulletEnabled val="1"/>
        </dgm:presLayoutVars>
      </dgm:prSet>
      <dgm:spPr/>
      <dgm:t>
        <a:bodyPr/>
        <a:lstStyle/>
        <a:p>
          <a:endParaRPr lang="ru-RU"/>
        </a:p>
      </dgm:t>
    </dgm:pt>
    <dgm:pt modelId="{F8486A9F-8BD5-4AD3-B5C6-85169B445493}" type="pres">
      <dgm:prSet presAssocID="{2353115F-F950-4560-9929-13DF87A110BD}" presName="spacer" presStyleCnt="0"/>
      <dgm:spPr/>
    </dgm:pt>
    <dgm:pt modelId="{698A7DE9-33B5-4783-9BE1-DBC7F428A16E}" type="pres">
      <dgm:prSet presAssocID="{40766D47-ED69-4E65-BA78-F133E680B044}" presName="parentText" presStyleLbl="node1" presStyleIdx="6" presStyleCnt="8">
        <dgm:presLayoutVars>
          <dgm:chMax val="0"/>
          <dgm:bulletEnabled val="1"/>
        </dgm:presLayoutVars>
      </dgm:prSet>
      <dgm:spPr/>
      <dgm:t>
        <a:bodyPr/>
        <a:lstStyle/>
        <a:p>
          <a:endParaRPr lang="ru-RU"/>
        </a:p>
      </dgm:t>
    </dgm:pt>
    <dgm:pt modelId="{4A77B287-79C6-4AEE-9439-FE2A526D4FE5}" type="pres">
      <dgm:prSet presAssocID="{82E5FAA6-80CF-42C8-A76C-631C96B9E911}" presName="spacer" presStyleCnt="0"/>
      <dgm:spPr/>
    </dgm:pt>
    <dgm:pt modelId="{D44CCDD4-7A42-4F09-92D4-5FCBCF329764}" type="pres">
      <dgm:prSet presAssocID="{1F620FBD-2C21-4FBF-858C-54DE03F6F562}" presName="parentText" presStyleLbl="node1" presStyleIdx="7" presStyleCnt="8">
        <dgm:presLayoutVars>
          <dgm:chMax val="0"/>
          <dgm:bulletEnabled val="1"/>
        </dgm:presLayoutVars>
      </dgm:prSet>
      <dgm:spPr/>
      <dgm:t>
        <a:bodyPr/>
        <a:lstStyle/>
        <a:p>
          <a:endParaRPr lang="ru-RU"/>
        </a:p>
      </dgm:t>
    </dgm:pt>
  </dgm:ptLst>
  <dgm:cxnLst>
    <dgm:cxn modelId="{17D5DF28-A919-4186-BAF6-E071638B4418}" type="presOf" srcId="{71EF9524-8C99-4848-B931-6EC049DE7793}" destId="{CF37E5F1-D095-4221-BA4E-5FE91F515CE8}" srcOrd="0" destOrd="0" presId="urn:microsoft.com/office/officeart/2005/8/layout/vList2"/>
    <dgm:cxn modelId="{51154CA2-9ADF-4995-BF6F-315E510EF1D9}" type="presOf" srcId="{9D7C7CED-FA1E-408C-A2B7-5E214C4A66CA}" destId="{194702A4-CA0C-4DCE-871E-1FDE88719D71}" srcOrd="0" destOrd="0" presId="urn:microsoft.com/office/officeart/2005/8/layout/vList2"/>
    <dgm:cxn modelId="{7FD7CD0A-359C-4EA4-9919-E6679316C460}" srcId="{71EF9524-8C99-4848-B931-6EC049DE7793}" destId="{6CCC49DC-F64E-4D08-8FFE-98E050F7D5D5}" srcOrd="2" destOrd="0" parTransId="{073D182A-CF0B-48C5-8ED2-2E7BDA8405C2}" sibTransId="{F5051955-352A-4E60-A97E-26B4EADA2D91}"/>
    <dgm:cxn modelId="{6E60BE8F-CEBA-40E2-90D9-D67C4C5A766D}" srcId="{71EF9524-8C99-4848-B931-6EC049DE7793}" destId="{0C591C34-A5D4-4AB6-8D74-C7DA3376BA05}" srcOrd="1" destOrd="0" parTransId="{DD3B08BC-F069-4F9B-9642-7E9D33630392}" sibTransId="{0866CE4A-F1BF-46F2-AB8F-C33A9BE554A7}"/>
    <dgm:cxn modelId="{FD466293-3AEB-4833-B223-3491351762C9}" srcId="{71EF9524-8C99-4848-B931-6EC049DE7793}" destId="{40A72565-C880-471F-91C1-712B94156239}" srcOrd="3" destOrd="0" parTransId="{6FBA143C-6555-4D43-908A-C172E0302BAA}" sibTransId="{B57D26B0-0389-49D7-B81A-9C40EA99A6B6}"/>
    <dgm:cxn modelId="{69D87E25-8444-4BAD-9E7F-C286A1301382}" srcId="{71EF9524-8C99-4848-B931-6EC049DE7793}" destId="{4D9E15DF-2F2B-435B-844A-3459E9FC1986}" srcOrd="4" destOrd="0" parTransId="{259FAFD8-02E7-48E1-9815-FDE865481717}" sibTransId="{C56DEE4F-A613-41B8-A963-718B9D8E638F}"/>
    <dgm:cxn modelId="{6C6C815A-1120-48CB-BBAC-9C3CBFCC56D0}" type="presOf" srcId="{6CCC49DC-F64E-4D08-8FFE-98E050F7D5D5}" destId="{D1BE05DE-E1CD-4F90-9D2E-152050B18DD9}" srcOrd="0" destOrd="0" presId="urn:microsoft.com/office/officeart/2005/8/layout/vList2"/>
    <dgm:cxn modelId="{25303883-4CA1-4764-A976-64884A1217CE}" type="presOf" srcId="{40766D47-ED69-4E65-BA78-F133E680B044}" destId="{698A7DE9-33B5-4783-9BE1-DBC7F428A16E}" srcOrd="0" destOrd="0" presId="urn:microsoft.com/office/officeart/2005/8/layout/vList2"/>
    <dgm:cxn modelId="{87942F7B-A767-4472-BD61-49C55C09A27A}" type="presOf" srcId="{40A72565-C880-471F-91C1-712B94156239}" destId="{B2CE7459-F276-4480-AD30-75E31755E16E}" srcOrd="0" destOrd="0" presId="urn:microsoft.com/office/officeart/2005/8/layout/vList2"/>
    <dgm:cxn modelId="{EA064F87-81D8-49E1-91AB-9D54C6F84CC7}" type="presOf" srcId="{3B9D8BD2-9384-4181-98BD-5C5D53E066EE}" destId="{7D9751A1-65AA-4732-A96F-26424F875CF4}" srcOrd="0" destOrd="0" presId="urn:microsoft.com/office/officeart/2005/8/layout/vList2"/>
    <dgm:cxn modelId="{14265046-9F27-4C0E-BF1C-DC61EB89FEC9}" srcId="{71EF9524-8C99-4848-B931-6EC049DE7793}" destId="{9D7C7CED-FA1E-408C-A2B7-5E214C4A66CA}" srcOrd="5" destOrd="0" parTransId="{4440ED36-90E4-4E63-A6E5-27D06DAF3546}" sibTransId="{2353115F-F950-4560-9929-13DF87A110BD}"/>
    <dgm:cxn modelId="{C60616C5-568D-4628-89F4-3B6451552118}" srcId="{71EF9524-8C99-4848-B931-6EC049DE7793}" destId="{3B9D8BD2-9384-4181-98BD-5C5D53E066EE}" srcOrd="0" destOrd="0" parTransId="{5E3AF282-A3BF-418E-814B-9CAE5EE72BFE}" sibTransId="{969A1B06-DA64-426C-B99D-D253ABB2E12F}"/>
    <dgm:cxn modelId="{10EB37A8-D25F-4106-A359-9DAA5F3295D1}" type="presOf" srcId="{0C591C34-A5D4-4AB6-8D74-C7DA3376BA05}" destId="{9477CEBC-0998-446D-8BC6-1C2F97725875}" srcOrd="0" destOrd="0" presId="urn:microsoft.com/office/officeart/2005/8/layout/vList2"/>
    <dgm:cxn modelId="{7F5115F1-F914-436E-9503-782AFF6E5014}" type="presOf" srcId="{1F620FBD-2C21-4FBF-858C-54DE03F6F562}" destId="{D44CCDD4-7A42-4F09-92D4-5FCBCF329764}" srcOrd="0" destOrd="0" presId="urn:microsoft.com/office/officeart/2005/8/layout/vList2"/>
    <dgm:cxn modelId="{5602DAFE-8EA5-4CA4-9E36-FA00B2513CD8}" srcId="{71EF9524-8C99-4848-B931-6EC049DE7793}" destId="{40766D47-ED69-4E65-BA78-F133E680B044}" srcOrd="6" destOrd="0" parTransId="{0631752B-E7F0-4F18-9BBC-AF1DB44EC2C8}" sibTransId="{82E5FAA6-80CF-42C8-A76C-631C96B9E911}"/>
    <dgm:cxn modelId="{A3385635-D642-444F-A913-7EDEA51A4B99}" type="presOf" srcId="{4D9E15DF-2F2B-435B-844A-3459E9FC1986}" destId="{36E969E4-CEC2-4E80-92CB-F0A9CC8CD20C}" srcOrd="0" destOrd="0" presId="urn:microsoft.com/office/officeart/2005/8/layout/vList2"/>
    <dgm:cxn modelId="{FE33B3A6-1F72-40FF-B49A-FCB87247FFF9}" srcId="{71EF9524-8C99-4848-B931-6EC049DE7793}" destId="{1F620FBD-2C21-4FBF-858C-54DE03F6F562}" srcOrd="7" destOrd="0" parTransId="{21E1794F-24F1-4AB5-AD25-F1C20BAA243C}" sibTransId="{442FF836-3BA0-4105-BD69-AE31DC025458}"/>
    <dgm:cxn modelId="{4C88D7D9-B64B-4B62-94F9-A3FDC1299755}" type="presParOf" srcId="{CF37E5F1-D095-4221-BA4E-5FE91F515CE8}" destId="{7D9751A1-65AA-4732-A96F-26424F875CF4}" srcOrd="0" destOrd="0" presId="urn:microsoft.com/office/officeart/2005/8/layout/vList2"/>
    <dgm:cxn modelId="{0CB339E2-4FDF-48B6-8EE5-6F5A23570B32}" type="presParOf" srcId="{CF37E5F1-D095-4221-BA4E-5FE91F515CE8}" destId="{EB754EC7-84E9-4215-B475-35F395D3BBA0}" srcOrd="1" destOrd="0" presId="urn:microsoft.com/office/officeart/2005/8/layout/vList2"/>
    <dgm:cxn modelId="{77093C0F-25AD-4418-B9D4-B5241A28810A}" type="presParOf" srcId="{CF37E5F1-D095-4221-BA4E-5FE91F515CE8}" destId="{9477CEBC-0998-446D-8BC6-1C2F97725875}" srcOrd="2" destOrd="0" presId="urn:microsoft.com/office/officeart/2005/8/layout/vList2"/>
    <dgm:cxn modelId="{AF1AE6CA-6A57-49EE-BFD6-E045FDCF0D45}" type="presParOf" srcId="{CF37E5F1-D095-4221-BA4E-5FE91F515CE8}" destId="{FB82A99A-B042-456E-964D-3D34C341BE8C}" srcOrd="3" destOrd="0" presId="urn:microsoft.com/office/officeart/2005/8/layout/vList2"/>
    <dgm:cxn modelId="{FDE9B162-2012-4F3D-AC12-3AFEC88097F2}" type="presParOf" srcId="{CF37E5F1-D095-4221-BA4E-5FE91F515CE8}" destId="{D1BE05DE-E1CD-4F90-9D2E-152050B18DD9}" srcOrd="4" destOrd="0" presId="urn:microsoft.com/office/officeart/2005/8/layout/vList2"/>
    <dgm:cxn modelId="{37527FD9-D86C-4418-8EF5-3F288131A8FA}" type="presParOf" srcId="{CF37E5F1-D095-4221-BA4E-5FE91F515CE8}" destId="{6C146CC1-4B11-4B54-9304-92A1749E1C46}" srcOrd="5" destOrd="0" presId="urn:microsoft.com/office/officeart/2005/8/layout/vList2"/>
    <dgm:cxn modelId="{69EA0551-5823-4784-9A15-E80C5252B64A}" type="presParOf" srcId="{CF37E5F1-D095-4221-BA4E-5FE91F515CE8}" destId="{B2CE7459-F276-4480-AD30-75E31755E16E}" srcOrd="6" destOrd="0" presId="urn:microsoft.com/office/officeart/2005/8/layout/vList2"/>
    <dgm:cxn modelId="{DA738B31-BC13-403B-B05D-C8C2DA5EF30A}" type="presParOf" srcId="{CF37E5F1-D095-4221-BA4E-5FE91F515CE8}" destId="{6B003940-C4DA-4633-9E9D-ADEA51737776}" srcOrd="7" destOrd="0" presId="urn:microsoft.com/office/officeart/2005/8/layout/vList2"/>
    <dgm:cxn modelId="{0D4335AC-343F-4D9D-989A-6E2A07287432}" type="presParOf" srcId="{CF37E5F1-D095-4221-BA4E-5FE91F515CE8}" destId="{36E969E4-CEC2-4E80-92CB-F0A9CC8CD20C}" srcOrd="8" destOrd="0" presId="urn:microsoft.com/office/officeart/2005/8/layout/vList2"/>
    <dgm:cxn modelId="{804277BF-4C12-46D2-87EE-C93845C12D5B}" type="presParOf" srcId="{CF37E5F1-D095-4221-BA4E-5FE91F515CE8}" destId="{B4B2CD21-BCA3-4C98-B8CD-3B785CF88B7E}" srcOrd="9" destOrd="0" presId="urn:microsoft.com/office/officeart/2005/8/layout/vList2"/>
    <dgm:cxn modelId="{D0C2E12F-C99D-44CF-8EBE-10720A938260}" type="presParOf" srcId="{CF37E5F1-D095-4221-BA4E-5FE91F515CE8}" destId="{194702A4-CA0C-4DCE-871E-1FDE88719D71}" srcOrd="10" destOrd="0" presId="urn:microsoft.com/office/officeart/2005/8/layout/vList2"/>
    <dgm:cxn modelId="{1808453A-8429-43CE-BFFE-621705D486EB}" type="presParOf" srcId="{CF37E5F1-D095-4221-BA4E-5FE91F515CE8}" destId="{F8486A9F-8BD5-4AD3-B5C6-85169B445493}" srcOrd="11" destOrd="0" presId="urn:microsoft.com/office/officeart/2005/8/layout/vList2"/>
    <dgm:cxn modelId="{88EB0BD1-ACAF-4E71-A020-3531DC55EA40}" type="presParOf" srcId="{CF37E5F1-D095-4221-BA4E-5FE91F515CE8}" destId="{698A7DE9-33B5-4783-9BE1-DBC7F428A16E}" srcOrd="12" destOrd="0" presId="urn:microsoft.com/office/officeart/2005/8/layout/vList2"/>
    <dgm:cxn modelId="{2E035B19-709A-40B0-A92B-00367435B407}" type="presParOf" srcId="{CF37E5F1-D095-4221-BA4E-5FE91F515CE8}" destId="{4A77B287-79C6-4AEE-9439-FE2A526D4FE5}" srcOrd="13" destOrd="0" presId="urn:microsoft.com/office/officeart/2005/8/layout/vList2"/>
    <dgm:cxn modelId="{2EAD0656-E467-4958-B577-F78666546E58}" type="presParOf" srcId="{CF37E5F1-D095-4221-BA4E-5FE91F515CE8}" destId="{D44CCDD4-7A42-4F09-92D4-5FCBCF329764}"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3BECB3-D08D-4309-9D34-6846FCD5D1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5E65B28-5F16-453B-9128-BF60295544B2}">
      <dgm:prSet/>
      <dgm:spPr/>
      <dgm:t>
        <a:bodyPr/>
        <a:lstStyle/>
        <a:p>
          <a:pPr rtl="0"/>
          <a:r>
            <a:rPr lang="ru-RU" smtClean="0"/>
            <a:t>кто-либо необоснованно был отстранен от участия в торгах;</a:t>
          </a:r>
          <a:endParaRPr lang="ru-RU"/>
        </a:p>
      </dgm:t>
    </dgm:pt>
    <dgm:pt modelId="{DF183A12-2A5F-4D8F-B261-F922133AA99A}" type="parTrans" cxnId="{AF794ACA-6C05-4417-802A-867699920959}">
      <dgm:prSet/>
      <dgm:spPr/>
      <dgm:t>
        <a:bodyPr/>
        <a:lstStyle/>
        <a:p>
          <a:endParaRPr lang="ru-RU"/>
        </a:p>
      </dgm:t>
    </dgm:pt>
    <dgm:pt modelId="{786ED889-C1CE-44C4-84CC-E8EE5C603175}" type="sibTrans" cxnId="{AF794ACA-6C05-4417-802A-867699920959}">
      <dgm:prSet/>
      <dgm:spPr/>
      <dgm:t>
        <a:bodyPr/>
        <a:lstStyle/>
        <a:p>
          <a:endParaRPr lang="ru-RU"/>
        </a:p>
      </dgm:t>
    </dgm:pt>
    <dgm:pt modelId="{F82B0BF2-7C71-47FC-8515-5FEC893F0B63}">
      <dgm:prSet/>
      <dgm:spPr/>
      <dgm:t>
        <a:bodyPr/>
        <a:lstStyle/>
        <a:p>
          <a:pPr rtl="0"/>
          <a:r>
            <a:rPr lang="ru-RU" smtClean="0"/>
            <a:t>на торгах неосновательно была не принята высшая предложенная цена;</a:t>
          </a:r>
          <a:endParaRPr lang="ru-RU"/>
        </a:p>
      </dgm:t>
    </dgm:pt>
    <dgm:pt modelId="{7B78CF91-426C-4927-B18A-86F99E4049F6}" type="parTrans" cxnId="{BD68CA54-9489-4D60-B217-80CF307F1F00}">
      <dgm:prSet/>
      <dgm:spPr/>
      <dgm:t>
        <a:bodyPr/>
        <a:lstStyle/>
        <a:p>
          <a:endParaRPr lang="ru-RU"/>
        </a:p>
      </dgm:t>
    </dgm:pt>
    <dgm:pt modelId="{AF488CD7-EEF6-487E-AFD4-8587F65FBC76}" type="sibTrans" cxnId="{BD68CA54-9489-4D60-B217-80CF307F1F00}">
      <dgm:prSet/>
      <dgm:spPr/>
      <dgm:t>
        <a:bodyPr/>
        <a:lstStyle/>
        <a:p>
          <a:endParaRPr lang="ru-RU"/>
        </a:p>
      </dgm:t>
    </dgm:pt>
    <dgm:pt modelId="{A50D0B42-DDFA-423B-BE38-5D3D5B97E1DA}">
      <dgm:prSet/>
      <dgm:spPr/>
      <dgm:t>
        <a:bodyPr/>
        <a:lstStyle/>
        <a:p>
          <a:pPr rtl="0"/>
          <a:r>
            <a:rPr lang="ru-RU" smtClean="0"/>
            <a:t>продажа была произведена ранее указанного в извещении срока;</a:t>
          </a:r>
          <a:endParaRPr lang="ru-RU"/>
        </a:p>
      </dgm:t>
    </dgm:pt>
    <dgm:pt modelId="{30245F0F-DE19-4667-89AF-DE9F695A91A2}" type="parTrans" cxnId="{329F1A7B-AE57-4826-8E7E-B4D37642586B}">
      <dgm:prSet/>
      <dgm:spPr/>
      <dgm:t>
        <a:bodyPr/>
        <a:lstStyle/>
        <a:p>
          <a:endParaRPr lang="ru-RU"/>
        </a:p>
      </dgm:t>
    </dgm:pt>
    <dgm:pt modelId="{626DA913-7882-4224-890F-0F09CA264D5E}" type="sibTrans" cxnId="{329F1A7B-AE57-4826-8E7E-B4D37642586B}">
      <dgm:prSet/>
      <dgm:spPr/>
      <dgm:t>
        <a:bodyPr/>
        <a:lstStyle/>
        <a:p>
          <a:endParaRPr lang="ru-RU"/>
        </a:p>
      </dgm:t>
    </dgm:pt>
    <dgm:pt modelId="{FD0C63E3-F8CD-443C-8A99-329D1ACB8726}">
      <dgm:prSet/>
      <dgm:spPr/>
      <dgm:t>
        <a:bodyPr/>
        <a:lstStyle/>
        <a:p>
          <a:pPr rtl="0"/>
          <a:r>
            <a:rPr lang="ru-RU" smtClean="0"/>
            <a:t>были допущены иные существенные нарушения порядка проведения торгов, повлекшие неправильное определение цены продажи;</a:t>
          </a:r>
          <a:endParaRPr lang="ru-RU"/>
        </a:p>
      </dgm:t>
    </dgm:pt>
    <dgm:pt modelId="{E2958F6E-0A3C-46B4-97D2-1934747BA739}" type="parTrans" cxnId="{BF241B50-E0A2-4B5C-A6F6-5EA38E8E9F92}">
      <dgm:prSet/>
      <dgm:spPr/>
      <dgm:t>
        <a:bodyPr/>
        <a:lstStyle/>
        <a:p>
          <a:endParaRPr lang="ru-RU"/>
        </a:p>
      </dgm:t>
    </dgm:pt>
    <dgm:pt modelId="{CC77CEF5-8BFD-41D4-8193-18DB3920A80D}" type="sibTrans" cxnId="{BF241B50-E0A2-4B5C-A6F6-5EA38E8E9F92}">
      <dgm:prSet/>
      <dgm:spPr/>
      <dgm:t>
        <a:bodyPr/>
        <a:lstStyle/>
        <a:p>
          <a:endParaRPr lang="ru-RU"/>
        </a:p>
      </dgm:t>
    </dgm:pt>
    <dgm:pt modelId="{6FA8B8E0-A6DE-4F2F-A055-E5A87E672356}">
      <dgm:prSet/>
      <dgm:spPr/>
      <dgm:t>
        <a:bodyPr/>
        <a:lstStyle/>
        <a:p>
          <a:pPr rtl="0"/>
          <a:r>
            <a:rPr lang="ru-RU" smtClean="0"/>
            <a:t>были допущены иные нарушения правил, установленных законом.</a:t>
          </a:r>
          <a:endParaRPr lang="ru-RU"/>
        </a:p>
      </dgm:t>
    </dgm:pt>
    <dgm:pt modelId="{250F31F1-B98A-47B6-9425-82BE2301FF7B}" type="parTrans" cxnId="{DAC59B1A-09DC-4B44-ACC4-B5F61497603C}">
      <dgm:prSet/>
      <dgm:spPr/>
      <dgm:t>
        <a:bodyPr/>
        <a:lstStyle/>
        <a:p>
          <a:endParaRPr lang="ru-RU"/>
        </a:p>
      </dgm:t>
    </dgm:pt>
    <dgm:pt modelId="{A0073E34-741F-4608-A7D0-845123D16F9D}" type="sibTrans" cxnId="{DAC59B1A-09DC-4B44-ACC4-B5F61497603C}">
      <dgm:prSet/>
      <dgm:spPr/>
      <dgm:t>
        <a:bodyPr/>
        <a:lstStyle/>
        <a:p>
          <a:endParaRPr lang="ru-RU"/>
        </a:p>
      </dgm:t>
    </dgm:pt>
    <dgm:pt modelId="{9E3D7D76-304F-4C4B-AE60-CD1E59C683B8}" type="pres">
      <dgm:prSet presAssocID="{563BECB3-D08D-4309-9D34-6846FCD5D1CD}" presName="linear" presStyleCnt="0">
        <dgm:presLayoutVars>
          <dgm:animLvl val="lvl"/>
          <dgm:resizeHandles val="exact"/>
        </dgm:presLayoutVars>
      </dgm:prSet>
      <dgm:spPr/>
      <dgm:t>
        <a:bodyPr/>
        <a:lstStyle/>
        <a:p>
          <a:endParaRPr lang="ru-RU"/>
        </a:p>
      </dgm:t>
    </dgm:pt>
    <dgm:pt modelId="{A867B81B-53C8-47C8-811B-DF37ADEC3590}" type="pres">
      <dgm:prSet presAssocID="{35E65B28-5F16-453B-9128-BF60295544B2}" presName="parentText" presStyleLbl="node1" presStyleIdx="0" presStyleCnt="5">
        <dgm:presLayoutVars>
          <dgm:chMax val="0"/>
          <dgm:bulletEnabled val="1"/>
        </dgm:presLayoutVars>
      </dgm:prSet>
      <dgm:spPr/>
      <dgm:t>
        <a:bodyPr/>
        <a:lstStyle/>
        <a:p>
          <a:endParaRPr lang="ru-RU"/>
        </a:p>
      </dgm:t>
    </dgm:pt>
    <dgm:pt modelId="{FBA37DEF-0591-495E-881E-6DE5E4F6B770}" type="pres">
      <dgm:prSet presAssocID="{786ED889-C1CE-44C4-84CC-E8EE5C603175}" presName="spacer" presStyleCnt="0"/>
      <dgm:spPr/>
    </dgm:pt>
    <dgm:pt modelId="{6AACE738-B6C3-450E-9206-94439024F1F6}" type="pres">
      <dgm:prSet presAssocID="{F82B0BF2-7C71-47FC-8515-5FEC893F0B63}" presName="parentText" presStyleLbl="node1" presStyleIdx="1" presStyleCnt="5">
        <dgm:presLayoutVars>
          <dgm:chMax val="0"/>
          <dgm:bulletEnabled val="1"/>
        </dgm:presLayoutVars>
      </dgm:prSet>
      <dgm:spPr/>
      <dgm:t>
        <a:bodyPr/>
        <a:lstStyle/>
        <a:p>
          <a:endParaRPr lang="ru-RU"/>
        </a:p>
      </dgm:t>
    </dgm:pt>
    <dgm:pt modelId="{231D15CD-9B1B-4C58-9D67-8219CD5DF8A0}" type="pres">
      <dgm:prSet presAssocID="{AF488CD7-EEF6-487E-AFD4-8587F65FBC76}" presName="spacer" presStyleCnt="0"/>
      <dgm:spPr/>
    </dgm:pt>
    <dgm:pt modelId="{F8378436-E57E-469A-A3B2-211587E5D2A8}" type="pres">
      <dgm:prSet presAssocID="{A50D0B42-DDFA-423B-BE38-5D3D5B97E1DA}" presName="parentText" presStyleLbl="node1" presStyleIdx="2" presStyleCnt="5">
        <dgm:presLayoutVars>
          <dgm:chMax val="0"/>
          <dgm:bulletEnabled val="1"/>
        </dgm:presLayoutVars>
      </dgm:prSet>
      <dgm:spPr/>
      <dgm:t>
        <a:bodyPr/>
        <a:lstStyle/>
        <a:p>
          <a:endParaRPr lang="ru-RU"/>
        </a:p>
      </dgm:t>
    </dgm:pt>
    <dgm:pt modelId="{B6049A73-AAA7-4D5C-A017-CC5A7B073606}" type="pres">
      <dgm:prSet presAssocID="{626DA913-7882-4224-890F-0F09CA264D5E}" presName="spacer" presStyleCnt="0"/>
      <dgm:spPr/>
    </dgm:pt>
    <dgm:pt modelId="{CEF2E07B-17C1-447F-A559-836107DD3735}" type="pres">
      <dgm:prSet presAssocID="{FD0C63E3-F8CD-443C-8A99-329D1ACB8726}" presName="parentText" presStyleLbl="node1" presStyleIdx="3" presStyleCnt="5">
        <dgm:presLayoutVars>
          <dgm:chMax val="0"/>
          <dgm:bulletEnabled val="1"/>
        </dgm:presLayoutVars>
      </dgm:prSet>
      <dgm:spPr/>
      <dgm:t>
        <a:bodyPr/>
        <a:lstStyle/>
        <a:p>
          <a:endParaRPr lang="ru-RU"/>
        </a:p>
      </dgm:t>
    </dgm:pt>
    <dgm:pt modelId="{C637D147-27FA-4AA8-9EEF-BD28332BC8BC}" type="pres">
      <dgm:prSet presAssocID="{CC77CEF5-8BFD-41D4-8193-18DB3920A80D}" presName="spacer" presStyleCnt="0"/>
      <dgm:spPr/>
    </dgm:pt>
    <dgm:pt modelId="{3FEC7341-CF24-414F-99ED-82AA0FBFD7D0}" type="pres">
      <dgm:prSet presAssocID="{6FA8B8E0-A6DE-4F2F-A055-E5A87E672356}" presName="parentText" presStyleLbl="node1" presStyleIdx="4" presStyleCnt="5">
        <dgm:presLayoutVars>
          <dgm:chMax val="0"/>
          <dgm:bulletEnabled val="1"/>
        </dgm:presLayoutVars>
      </dgm:prSet>
      <dgm:spPr/>
      <dgm:t>
        <a:bodyPr/>
        <a:lstStyle/>
        <a:p>
          <a:endParaRPr lang="ru-RU"/>
        </a:p>
      </dgm:t>
    </dgm:pt>
  </dgm:ptLst>
  <dgm:cxnLst>
    <dgm:cxn modelId="{BD68CA54-9489-4D60-B217-80CF307F1F00}" srcId="{563BECB3-D08D-4309-9D34-6846FCD5D1CD}" destId="{F82B0BF2-7C71-47FC-8515-5FEC893F0B63}" srcOrd="1" destOrd="0" parTransId="{7B78CF91-426C-4927-B18A-86F99E4049F6}" sibTransId="{AF488CD7-EEF6-487E-AFD4-8587F65FBC76}"/>
    <dgm:cxn modelId="{E8F366E9-1B38-4514-81B9-E48ED7A57A31}" type="presOf" srcId="{F82B0BF2-7C71-47FC-8515-5FEC893F0B63}" destId="{6AACE738-B6C3-450E-9206-94439024F1F6}" srcOrd="0" destOrd="0" presId="urn:microsoft.com/office/officeart/2005/8/layout/vList2"/>
    <dgm:cxn modelId="{329F1A7B-AE57-4826-8E7E-B4D37642586B}" srcId="{563BECB3-D08D-4309-9D34-6846FCD5D1CD}" destId="{A50D0B42-DDFA-423B-BE38-5D3D5B97E1DA}" srcOrd="2" destOrd="0" parTransId="{30245F0F-DE19-4667-89AF-DE9F695A91A2}" sibTransId="{626DA913-7882-4224-890F-0F09CA264D5E}"/>
    <dgm:cxn modelId="{DAC59B1A-09DC-4B44-ACC4-B5F61497603C}" srcId="{563BECB3-D08D-4309-9D34-6846FCD5D1CD}" destId="{6FA8B8E0-A6DE-4F2F-A055-E5A87E672356}" srcOrd="4" destOrd="0" parTransId="{250F31F1-B98A-47B6-9425-82BE2301FF7B}" sibTransId="{A0073E34-741F-4608-A7D0-845123D16F9D}"/>
    <dgm:cxn modelId="{35B4DD99-92FF-4E90-8575-F5ACFD93CC04}" type="presOf" srcId="{A50D0B42-DDFA-423B-BE38-5D3D5B97E1DA}" destId="{F8378436-E57E-469A-A3B2-211587E5D2A8}" srcOrd="0" destOrd="0" presId="urn:microsoft.com/office/officeart/2005/8/layout/vList2"/>
    <dgm:cxn modelId="{49AABA1C-846A-48A3-8431-21FD7A0B59DD}" type="presOf" srcId="{6FA8B8E0-A6DE-4F2F-A055-E5A87E672356}" destId="{3FEC7341-CF24-414F-99ED-82AA0FBFD7D0}" srcOrd="0" destOrd="0" presId="urn:microsoft.com/office/officeart/2005/8/layout/vList2"/>
    <dgm:cxn modelId="{BF241B50-E0A2-4B5C-A6F6-5EA38E8E9F92}" srcId="{563BECB3-D08D-4309-9D34-6846FCD5D1CD}" destId="{FD0C63E3-F8CD-443C-8A99-329D1ACB8726}" srcOrd="3" destOrd="0" parTransId="{E2958F6E-0A3C-46B4-97D2-1934747BA739}" sibTransId="{CC77CEF5-8BFD-41D4-8193-18DB3920A80D}"/>
    <dgm:cxn modelId="{16153002-6811-485D-897F-4602BD7B4B14}" type="presOf" srcId="{FD0C63E3-F8CD-443C-8A99-329D1ACB8726}" destId="{CEF2E07B-17C1-447F-A559-836107DD3735}" srcOrd="0" destOrd="0" presId="urn:microsoft.com/office/officeart/2005/8/layout/vList2"/>
    <dgm:cxn modelId="{158DCF08-05F9-49A3-BF47-B97DEF63720A}" type="presOf" srcId="{35E65B28-5F16-453B-9128-BF60295544B2}" destId="{A867B81B-53C8-47C8-811B-DF37ADEC3590}" srcOrd="0" destOrd="0" presId="urn:microsoft.com/office/officeart/2005/8/layout/vList2"/>
    <dgm:cxn modelId="{04E58E23-A6ED-4BCD-A70B-6D3B65D99465}" type="presOf" srcId="{563BECB3-D08D-4309-9D34-6846FCD5D1CD}" destId="{9E3D7D76-304F-4C4B-AE60-CD1E59C683B8}" srcOrd="0" destOrd="0" presId="urn:microsoft.com/office/officeart/2005/8/layout/vList2"/>
    <dgm:cxn modelId="{AF794ACA-6C05-4417-802A-867699920959}" srcId="{563BECB3-D08D-4309-9D34-6846FCD5D1CD}" destId="{35E65B28-5F16-453B-9128-BF60295544B2}" srcOrd="0" destOrd="0" parTransId="{DF183A12-2A5F-4D8F-B261-F922133AA99A}" sibTransId="{786ED889-C1CE-44C4-84CC-E8EE5C603175}"/>
    <dgm:cxn modelId="{BDCCCF3D-8CD2-4084-A499-231615D732A6}" type="presParOf" srcId="{9E3D7D76-304F-4C4B-AE60-CD1E59C683B8}" destId="{A867B81B-53C8-47C8-811B-DF37ADEC3590}" srcOrd="0" destOrd="0" presId="urn:microsoft.com/office/officeart/2005/8/layout/vList2"/>
    <dgm:cxn modelId="{94D4E063-CFF4-4ABE-A425-3B2949143C09}" type="presParOf" srcId="{9E3D7D76-304F-4C4B-AE60-CD1E59C683B8}" destId="{FBA37DEF-0591-495E-881E-6DE5E4F6B770}" srcOrd="1" destOrd="0" presId="urn:microsoft.com/office/officeart/2005/8/layout/vList2"/>
    <dgm:cxn modelId="{07430A61-9AC9-424F-8255-F72ADFE78BAF}" type="presParOf" srcId="{9E3D7D76-304F-4C4B-AE60-CD1E59C683B8}" destId="{6AACE738-B6C3-450E-9206-94439024F1F6}" srcOrd="2" destOrd="0" presId="urn:microsoft.com/office/officeart/2005/8/layout/vList2"/>
    <dgm:cxn modelId="{9E6EDC89-C3EF-4863-857E-B962F319A794}" type="presParOf" srcId="{9E3D7D76-304F-4C4B-AE60-CD1E59C683B8}" destId="{231D15CD-9B1B-4C58-9D67-8219CD5DF8A0}" srcOrd="3" destOrd="0" presId="urn:microsoft.com/office/officeart/2005/8/layout/vList2"/>
    <dgm:cxn modelId="{56C91D1D-9650-4ED5-98BD-FFA8BF82FAB6}" type="presParOf" srcId="{9E3D7D76-304F-4C4B-AE60-CD1E59C683B8}" destId="{F8378436-E57E-469A-A3B2-211587E5D2A8}" srcOrd="4" destOrd="0" presId="urn:microsoft.com/office/officeart/2005/8/layout/vList2"/>
    <dgm:cxn modelId="{DB8C35A0-E141-4073-8225-B5762B300988}" type="presParOf" srcId="{9E3D7D76-304F-4C4B-AE60-CD1E59C683B8}" destId="{B6049A73-AAA7-4D5C-A017-CC5A7B073606}" srcOrd="5" destOrd="0" presId="urn:microsoft.com/office/officeart/2005/8/layout/vList2"/>
    <dgm:cxn modelId="{BA8191E5-7839-4E81-BCC0-1A8541F24317}" type="presParOf" srcId="{9E3D7D76-304F-4C4B-AE60-CD1E59C683B8}" destId="{CEF2E07B-17C1-447F-A559-836107DD3735}" srcOrd="6" destOrd="0" presId="urn:microsoft.com/office/officeart/2005/8/layout/vList2"/>
    <dgm:cxn modelId="{BBC9A52C-AB4F-4CBA-A87D-5EF0E904407C}" type="presParOf" srcId="{9E3D7D76-304F-4C4B-AE60-CD1E59C683B8}" destId="{C637D147-27FA-4AA8-9EEF-BD28332BC8BC}" srcOrd="7" destOrd="0" presId="urn:microsoft.com/office/officeart/2005/8/layout/vList2"/>
    <dgm:cxn modelId="{A8FA1DDB-EB6C-449D-A9DD-E27366F03BEF}" type="presParOf" srcId="{9E3D7D76-304F-4C4B-AE60-CD1E59C683B8}" destId="{3FEC7341-CF24-414F-99ED-82AA0FBFD7D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55C717-EAF0-4A19-B858-B87B575B8C6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B810365-B666-4EEB-9E3A-FFBAB6D15AE0}">
      <dgm:prSet/>
      <dgm:spPr/>
      <dgm:t>
        <a:bodyPr/>
        <a:lstStyle/>
        <a:p>
          <a:pPr rtl="0"/>
          <a:r>
            <a:rPr lang="ru-RU" smtClean="0"/>
            <a:t>отсутствие у участника закупки - физического лица либо у руководителя, членов коллегиального исполнительного органа или главного бухгалтера юридического лица - участника закупки судимости за преступления в сфере экономики (за исключением лиц, у которых такая судимость погашена или снята)</a:t>
          </a:r>
          <a:endParaRPr lang="ru-RU"/>
        </a:p>
      </dgm:t>
    </dgm:pt>
    <dgm:pt modelId="{7389AE59-2332-4459-B5AF-1D73E42E6780}" type="parTrans" cxnId="{96F1DACB-FB45-4081-ADC7-2B85E2AB156E}">
      <dgm:prSet/>
      <dgm:spPr/>
      <dgm:t>
        <a:bodyPr/>
        <a:lstStyle/>
        <a:p>
          <a:endParaRPr lang="ru-RU"/>
        </a:p>
      </dgm:t>
    </dgm:pt>
    <dgm:pt modelId="{376F83D4-E551-45B5-A64D-D0CB3DF3BC99}" type="sibTrans" cxnId="{96F1DACB-FB45-4081-ADC7-2B85E2AB156E}">
      <dgm:prSet/>
      <dgm:spPr/>
      <dgm:t>
        <a:bodyPr/>
        <a:lstStyle/>
        <a:p>
          <a:endParaRPr lang="ru-RU"/>
        </a:p>
      </dgm:t>
    </dgm:pt>
    <dgm:pt modelId="{CAC05C05-FDE6-4077-94B5-14F5ABCCCF5E}">
      <dgm:prSet/>
      <dgm:spPr/>
      <dgm:t>
        <a:bodyPr/>
        <a:lstStyle/>
        <a:p>
          <a:pPr rtl="0"/>
          <a:r>
            <a:rPr lang="ru-RU" smtClean="0"/>
            <a:t>обладание участником закупки исключительными правами на результаты интеллектуальной деятельности,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финансирование проката или показа национального фильма</a:t>
          </a:r>
          <a:endParaRPr lang="ru-RU"/>
        </a:p>
      </dgm:t>
    </dgm:pt>
    <dgm:pt modelId="{81FCCA8B-63D7-4134-8C3C-641B1543FAD1}" type="parTrans" cxnId="{AFD4DBD1-2B6A-4EED-8216-D26D626D2EBF}">
      <dgm:prSet/>
      <dgm:spPr/>
      <dgm:t>
        <a:bodyPr/>
        <a:lstStyle/>
        <a:p>
          <a:endParaRPr lang="ru-RU"/>
        </a:p>
      </dgm:t>
    </dgm:pt>
    <dgm:pt modelId="{99447DCD-4EAA-4F03-8E26-AD963EB95ED3}" type="sibTrans" cxnId="{AFD4DBD1-2B6A-4EED-8216-D26D626D2EBF}">
      <dgm:prSet/>
      <dgm:spPr/>
      <dgm:t>
        <a:bodyPr/>
        <a:lstStyle/>
        <a:p>
          <a:endParaRPr lang="ru-RU"/>
        </a:p>
      </dgm:t>
    </dgm:pt>
    <dgm:pt modelId="{54F1FD6D-89E6-4140-A28E-60BFEFF46673}" type="pres">
      <dgm:prSet presAssocID="{9A55C717-EAF0-4A19-B858-B87B575B8C62}" presName="linear" presStyleCnt="0">
        <dgm:presLayoutVars>
          <dgm:animLvl val="lvl"/>
          <dgm:resizeHandles val="exact"/>
        </dgm:presLayoutVars>
      </dgm:prSet>
      <dgm:spPr/>
      <dgm:t>
        <a:bodyPr/>
        <a:lstStyle/>
        <a:p>
          <a:endParaRPr lang="ru-RU"/>
        </a:p>
      </dgm:t>
    </dgm:pt>
    <dgm:pt modelId="{97058284-B904-4DB9-B01F-2A5C4C449405}" type="pres">
      <dgm:prSet presAssocID="{0B810365-B666-4EEB-9E3A-FFBAB6D15AE0}" presName="parentText" presStyleLbl="node1" presStyleIdx="0" presStyleCnt="2">
        <dgm:presLayoutVars>
          <dgm:chMax val="0"/>
          <dgm:bulletEnabled val="1"/>
        </dgm:presLayoutVars>
      </dgm:prSet>
      <dgm:spPr/>
      <dgm:t>
        <a:bodyPr/>
        <a:lstStyle/>
        <a:p>
          <a:endParaRPr lang="ru-RU"/>
        </a:p>
      </dgm:t>
    </dgm:pt>
    <dgm:pt modelId="{5FA797D7-B304-4365-9FF1-8BCD8AA12FF3}" type="pres">
      <dgm:prSet presAssocID="{376F83D4-E551-45B5-A64D-D0CB3DF3BC99}" presName="spacer" presStyleCnt="0"/>
      <dgm:spPr/>
    </dgm:pt>
    <dgm:pt modelId="{F67F12B5-C727-486D-975A-CA251758B7CB}" type="pres">
      <dgm:prSet presAssocID="{CAC05C05-FDE6-4077-94B5-14F5ABCCCF5E}" presName="parentText" presStyleLbl="node1" presStyleIdx="1" presStyleCnt="2">
        <dgm:presLayoutVars>
          <dgm:chMax val="0"/>
          <dgm:bulletEnabled val="1"/>
        </dgm:presLayoutVars>
      </dgm:prSet>
      <dgm:spPr/>
      <dgm:t>
        <a:bodyPr/>
        <a:lstStyle/>
        <a:p>
          <a:endParaRPr lang="ru-RU"/>
        </a:p>
      </dgm:t>
    </dgm:pt>
  </dgm:ptLst>
  <dgm:cxnLst>
    <dgm:cxn modelId="{19FE0DF1-E500-4FE7-A0BB-28953A41079C}" type="presOf" srcId="{CAC05C05-FDE6-4077-94B5-14F5ABCCCF5E}" destId="{F67F12B5-C727-486D-975A-CA251758B7CB}" srcOrd="0" destOrd="0" presId="urn:microsoft.com/office/officeart/2005/8/layout/vList2"/>
    <dgm:cxn modelId="{AFD4DBD1-2B6A-4EED-8216-D26D626D2EBF}" srcId="{9A55C717-EAF0-4A19-B858-B87B575B8C62}" destId="{CAC05C05-FDE6-4077-94B5-14F5ABCCCF5E}" srcOrd="1" destOrd="0" parTransId="{81FCCA8B-63D7-4134-8C3C-641B1543FAD1}" sibTransId="{99447DCD-4EAA-4F03-8E26-AD963EB95ED3}"/>
    <dgm:cxn modelId="{A2E5FD82-1C14-44BC-BB64-DA9DADC1E395}" type="presOf" srcId="{0B810365-B666-4EEB-9E3A-FFBAB6D15AE0}" destId="{97058284-B904-4DB9-B01F-2A5C4C449405}" srcOrd="0" destOrd="0" presId="urn:microsoft.com/office/officeart/2005/8/layout/vList2"/>
    <dgm:cxn modelId="{96F1DACB-FB45-4081-ADC7-2B85E2AB156E}" srcId="{9A55C717-EAF0-4A19-B858-B87B575B8C62}" destId="{0B810365-B666-4EEB-9E3A-FFBAB6D15AE0}" srcOrd="0" destOrd="0" parTransId="{7389AE59-2332-4459-B5AF-1D73E42E6780}" sibTransId="{376F83D4-E551-45B5-A64D-D0CB3DF3BC99}"/>
    <dgm:cxn modelId="{EDBF3A56-556D-49B9-B5D9-A75A043B0412}" type="presOf" srcId="{9A55C717-EAF0-4A19-B858-B87B575B8C62}" destId="{54F1FD6D-89E6-4140-A28E-60BFEFF46673}" srcOrd="0" destOrd="0" presId="urn:microsoft.com/office/officeart/2005/8/layout/vList2"/>
    <dgm:cxn modelId="{78C72CC2-AC18-4B69-8E44-462199D822BF}" type="presParOf" srcId="{54F1FD6D-89E6-4140-A28E-60BFEFF46673}" destId="{97058284-B904-4DB9-B01F-2A5C4C449405}" srcOrd="0" destOrd="0" presId="urn:microsoft.com/office/officeart/2005/8/layout/vList2"/>
    <dgm:cxn modelId="{5D4DB749-CA80-4396-A501-BCFEA0E6F652}" type="presParOf" srcId="{54F1FD6D-89E6-4140-A28E-60BFEFF46673}" destId="{5FA797D7-B304-4365-9FF1-8BCD8AA12FF3}" srcOrd="1" destOrd="0" presId="urn:microsoft.com/office/officeart/2005/8/layout/vList2"/>
    <dgm:cxn modelId="{3D64560A-B57F-4C97-A1FA-E1E77C2D2677}" type="presParOf" srcId="{54F1FD6D-89E6-4140-A28E-60BFEFF46673}" destId="{F67F12B5-C727-486D-975A-CA251758B7C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167176-5DD8-482C-B21B-F42E63AEE13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712D2C6-D6DF-407E-B7DB-55F338E5E34F}">
      <dgm:prSet/>
      <dgm:spPr/>
      <dgm:t>
        <a:bodyPr/>
        <a:lstStyle/>
        <a:p>
          <a:pPr rtl="0"/>
          <a:r>
            <a:rPr lang="ru-RU" dirty="0" smtClean="0"/>
            <a:t>отсутствие между участником закупки и заказчиком конфликта интересов, под которым понимаются случаи, при которых руководитель заказчика, член комиссии по осуществлению закупок, руководитель контрактной службы заказчика, контрактный управляющий состоят в браке с физическими лицами, являющимися выгодоприобретателями, единоличным исполнительным органом хозяйственного общества (директором, генеральным директором, управляющим, президентом и другими), членами коллегиального исполнительного органа хозяйственного общества, руководителем (директором, генеральным директором)</a:t>
          </a:r>
          <a:endParaRPr lang="ru-RU" dirty="0"/>
        </a:p>
      </dgm:t>
    </dgm:pt>
    <dgm:pt modelId="{BAD656DB-844C-44D1-88B3-FC8C12739356}" type="parTrans" cxnId="{28CB8173-CDE2-4D03-B164-2486660E5E84}">
      <dgm:prSet/>
      <dgm:spPr/>
      <dgm:t>
        <a:bodyPr/>
        <a:lstStyle/>
        <a:p>
          <a:endParaRPr lang="ru-RU"/>
        </a:p>
      </dgm:t>
    </dgm:pt>
    <dgm:pt modelId="{70B819C7-D9C3-4395-9300-2B634A7E6F56}" type="sibTrans" cxnId="{28CB8173-CDE2-4D03-B164-2486660E5E84}">
      <dgm:prSet/>
      <dgm:spPr/>
      <dgm:t>
        <a:bodyPr/>
        <a:lstStyle/>
        <a:p>
          <a:endParaRPr lang="ru-RU"/>
        </a:p>
      </dgm:t>
    </dgm:pt>
    <dgm:pt modelId="{A83D2E13-500D-4090-AEF9-1A0AFBE62581}">
      <dgm:prSet/>
      <dgm:spPr/>
      <dgm:t>
        <a:bodyPr/>
        <a:lstStyle/>
        <a:p>
          <a:pPr rtl="0"/>
          <a:r>
            <a:rPr lang="ru-RU" smtClean="0"/>
            <a:t>участник закупки не является офшорной компанией.</a:t>
          </a:r>
          <a:endParaRPr lang="ru-RU"/>
        </a:p>
      </dgm:t>
    </dgm:pt>
    <dgm:pt modelId="{28ADC9C9-67E1-43EA-8965-6297DCFEC840}" type="parTrans" cxnId="{782358F7-380F-4BFF-8346-5694F471E066}">
      <dgm:prSet/>
      <dgm:spPr/>
      <dgm:t>
        <a:bodyPr/>
        <a:lstStyle/>
        <a:p>
          <a:endParaRPr lang="ru-RU"/>
        </a:p>
      </dgm:t>
    </dgm:pt>
    <dgm:pt modelId="{D7734C0B-C420-4596-A831-4C4D0B14DB6D}" type="sibTrans" cxnId="{782358F7-380F-4BFF-8346-5694F471E066}">
      <dgm:prSet/>
      <dgm:spPr/>
      <dgm:t>
        <a:bodyPr/>
        <a:lstStyle/>
        <a:p>
          <a:endParaRPr lang="ru-RU"/>
        </a:p>
      </dgm:t>
    </dgm:pt>
    <dgm:pt modelId="{4E954DCA-8963-49CB-924C-1B3E061CE9A0}" type="pres">
      <dgm:prSet presAssocID="{F2167176-5DD8-482C-B21B-F42E63AEE13F}" presName="linear" presStyleCnt="0">
        <dgm:presLayoutVars>
          <dgm:animLvl val="lvl"/>
          <dgm:resizeHandles val="exact"/>
        </dgm:presLayoutVars>
      </dgm:prSet>
      <dgm:spPr/>
      <dgm:t>
        <a:bodyPr/>
        <a:lstStyle/>
        <a:p>
          <a:endParaRPr lang="ru-RU"/>
        </a:p>
      </dgm:t>
    </dgm:pt>
    <dgm:pt modelId="{8D2ABE42-BE4B-4E91-908C-D548C2117505}" type="pres">
      <dgm:prSet presAssocID="{1712D2C6-D6DF-407E-B7DB-55F338E5E34F}" presName="parentText" presStyleLbl="node1" presStyleIdx="0" presStyleCnt="2">
        <dgm:presLayoutVars>
          <dgm:chMax val="0"/>
          <dgm:bulletEnabled val="1"/>
        </dgm:presLayoutVars>
      </dgm:prSet>
      <dgm:spPr/>
      <dgm:t>
        <a:bodyPr/>
        <a:lstStyle/>
        <a:p>
          <a:endParaRPr lang="ru-RU"/>
        </a:p>
      </dgm:t>
    </dgm:pt>
    <dgm:pt modelId="{500B4551-FA53-486A-B118-161582B579A3}" type="pres">
      <dgm:prSet presAssocID="{70B819C7-D9C3-4395-9300-2B634A7E6F56}" presName="spacer" presStyleCnt="0"/>
      <dgm:spPr/>
    </dgm:pt>
    <dgm:pt modelId="{D1618F5B-A43A-486A-983F-BE9F91D933A6}" type="pres">
      <dgm:prSet presAssocID="{A83D2E13-500D-4090-AEF9-1A0AFBE62581}" presName="parentText" presStyleLbl="node1" presStyleIdx="1" presStyleCnt="2">
        <dgm:presLayoutVars>
          <dgm:chMax val="0"/>
          <dgm:bulletEnabled val="1"/>
        </dgm:presLayoutVars>
      </dgm:prSet>
      <dgm:spPr/>
      <dgm:t>
        <a:bodyPr/>
        <a:lstStyle/>
        <a:p>
          <a:endParaRPr lang="ru-RU"/>
        </a:p>
      </dgm:t>
    </dgm:pt>
  </dgm:ptLst>
  <dgm:cxnLst>
    <dgm:cxn modelId="{1848CE59-0F52-4205-BEA0-52736C75B307}" type="presOf" srcId="{F2167176-5DD8-482C-B21B-F42E63AEE13F}" destId="{4E954DCA-8963-49CB-924C-1B3E061CE9A0}" srcOrd="0" destOrd="0" presId="urn:microsoft.com/office/officeart/2005/8/layout/vList2"/>
    <dgm:cxn modelId="{782358F7-380F-4BFF-8346-5694F471E066}" srcId="{F2167176-5DD8-482C-B21B-F42E63AEE13F}" destId="{A83D2E13-500D-4090-AEF9-1A0AFBE62581}" srcOrd="1" destOrd="0" parTransId="{28ADC9C9-67E1-43EA-8965-6297DCFEC840}" sibTransId="{D7734C0B-C420-4596-A831-4C4D0B14DB6D}"/>
    <dgm:cxn modelId="{28CB8173-CDE2-4D03-B164-2486660E5E84}" srcId="{F2167176-5DD8-482C-B21B-F42E63AEE13F}" destId="{1712D2C6-D6DF-407E-B7DB-55F338E5E34F}" srcOrd="0" destOrd="0" parTransId="{BAD656DB-844C-44D1-88B3-FC8C12739356}" sibTransId="{70B819C7-D9C3-4395-9300-2B634A7E6F56}"/>
    <dgm:cxn modelId="{E8E04CD4-46A4-4448-89C6-E6FA04306D9E}" type="presOf" srcId="{1712D2C6-D6DF-407E-B7DB-55F338E5E34F}" destId="{8D2ABE42-BE4B-4E91-908C-D548C2117505}" srcOrd="0" destOrd="0" presId="urn:microsoft.com/office/officeart/2005/8/layout/vList2"/>
    <dgm:cxn modelId="{DBB8F2AD-4DA0-4473-88B3-959497EC100C}" type="presOf" srcId="{A83D2E13-500D-4090-AEF9-1A0AFBE62581}" destId="{D1618F5B-A43A-486A-983F-BE9F91D933A6}" srcOrd="0" destOrd="0" presId="urn:microsoft.com/office/officeart/2005/8/layout/vList2"/>
    <dgm:cxn modelId="{E442DF9F-5834-4972-ADEE-B9A3240A4546}" type="presParOf" srcId="{4E954DCA-8963-49CB-924C-1B3E061CE9A0}" destId="{8D2ABE42-BE4B-4E91-908C-D548C2117505}" srcOrd="0" destOrd="0" presId="urn:microsoft.com/office/officeart/2005/8/layout/vList2"/>
    <dgm:cxn modelId="{F71327D7-71A6-4D0E-8940-2E18DC349193}" type="presParOf" srcId="{4E954DCA-8963-49CB-924C-1B3E061CE9A0}" destId="{500B4551-FA53-486A-B118-161582B579A3}" srcOrd="1" destOrd="0" presId="urn:microsoft.com/office/officeart/2005/8/layout/vList2"/>
    <dgm:cxn modelId="{21362E01-873E-4900-B7FE-10CEEFC798A5}" type="presParOf" srcId="{4E954DCA-8963-49CB-924C-1B3E061CE9A0}" destId="{D1618F5B-A43A-486A-983F-BE9F91D933A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1DB9E90-31A6-440A-851B-68A57967A920}" type="doc">
      <dgm:prSet loTypeId="urn:microsoft.com/office/officeart/2005/8/layout/vList2" loCatId="list" qsTypeId="urn:microsoft.com/office/officeart/2005/8/quickstyle/simple4" qsCatId="simple" csTypeId="urn:microsoft.com/office/officeart/2005/8/colors/accent1_5" csCatId="accent1"/>
      <dgm:spPr/>
      <dgm:t>
        <a:bodyPr/>
        <a:lstStyle/>
        <a:p>
          <a:endParaRPr lang="ru-RU"/>
        </a:p>
      </dgm:t>
    </dgm:pt>
    <dgm:pt modelId="{CA9C717D-BAC5-409A-A335-E17C879A443C}">
      <dgm:prSet/>
      <dgm:spPr/>
      <dgm:t>
        <a:bodyPr/>
        <a:lstStyle/>
        <a:p>
          <a:pPr rtl="0"/>
          <a:r>
            <a:rPr lang="ru-RU" smtClean="0"/>
            <a:t>- форма торгов - аукцион или конкурс (</a:t>
          </a:r>
          <a:r>
            <a:rPr lang="ru-RU" smtClean="0">
              <a:hlinkClick xmlns:r="http://schemas.openxmlformats.org/officeDocument/2006/relationships" r:id="rId1"/>
            </a:rPr>
            <a:t>п. 4 ст. 447</a:t>
          </a:r>
          <a:r>
            <a:rPr lang="ru-RU" smtClean="0"/>
            <a:t> ГК РФ);</a:t>
          </a:r>
          <a:endParaRPr lang="ru-RU"/>
        </a:p>
      </dgm:t>
    </dgm:pt>
    <dgm:pt modelId="{F37BA4DC-0AC3-4664-A00B-1F88006E559B}" type="parTrans" cxnId="{DBB26820-30DE-4176-B80C-6088E031BBE8}">
      <dgm:prSet/>
      <dgm:spPr/>
      <dgm:t>
        <a:bodyPr/>
        <a:lstStyle/>
        <a:p>
          <a:endParaRPr lang="ru-RU"/>
        </a:p>
      </dgm:t>
    </dgm:pt>
    <dgm:pt modelId="{5972475B-5574-4110-9449-F88859465C42}" type="sibTrans" cxnId="{DBB26820-30DE-4176-B80C-6088E031BBE8}">
      <dgm:prSet/>
      <dgm:spPr/>
      <dgm:t>
        <a:bodyPr/>
        <a:lstStyle/>
        <a:p>
          <a:endParaRPr lang="ru-RU"/>
        </a:p>
      </dgm:t>
    </dgm:pt>
    <dgm:pt modelId="{987892BC-E02A-410A-A4DF-B05D086EB153}">
      <dgm:prSet/>
      <dgm:spPr/>
      <dgm:t>
        <a:bodyPr/>
        <a:lstStyle/>
        <a:p>
          <a:pPr rtl="0"/>
          <a:r>
            <a:rPr lang="ru-RU" smtClean="0"/>
            <a:t>- императивный срок для извещения организатором о проведении торгов - не менее чем за тридцать дней до их проведения (</a:t>
          </a:r>
          <a:r>
            <a:rPr lang="ru-RU" smtClean="0">
              <a:hlinkClick xmlns:r="http://schemas.openxmlformats.org/officeDocument/2006/relationships" r:id="rId2"/>
            </a:rPr>
            <a:t>п. 2 ст. 448</a:t>
          </a:r>
          <a:r>
            <a:rPr lang="ru-RU" smtClean="0"/>
            <a:t> ГК РФ);</a:t>
          </a:r>
          <a:endParaRPr lang="ru-RU"/>
        </a:p>
      </dgm:t>
    </dgm:pt>
    <dgm:pt modelId="{82C93166-14B6-4A19-8D20-B7C6A8CE6368}" type="parTrans" cxnId="{825CC55C-15C3-4793-BE32-5F95F2976886}">
      <dgm:prSet/>
      <dgm:spPr/>
      <dgm:t>
        <a:bodyPr/>
        <a:lstStyle/>
        <a:p>
          <a:endParaRPr lang="ru-RU"/>
        </a:p>
      </dgm:t>
    </dgm:pt>
    <dgm:pt modelId="{ADE27930-F9BD-45E2-A5DB-93B900A5E0E1}" type="sibTrans" cxnId="{825CC55C-15C3-4793-BE32-5F95F2976886}">
      <dgm:prSet/>
      <dgm:spPr/>
      <dgm:t>
        <a:bodyPr/>
        <a:lstStyle/>
        <a:p>
          <a:endParaRPr lang="ru-RU"/>
        </a:p>
      </dgm:t>
    </dgm:pt>
    <dgm:pt modelId="{0FB5EA09-528D-49A4-945E-76D82BBAB534}">
      <dgm:prSet/>
      <dgm:spPr/>
      <dgm:t>
        <a:bodyPr/>
        <a:lstStyle/>
        <a:p>
          <a:pPr rtl="0"/>
          <a:r>
            <a:rPr lang="ru-RU" smtClean="0"/>
            <a:t>- обязательные требования к содержанию извещения о проведении торгов (</a:t>
          </a:r>
          <a:r>
            <a:rPr lang="ru-RU" smtClean="0">
              <a:hlinkClick xmlns:r="http://schemas.openxmlformats.org/officeDocument/2006/relationships" r:id="rId2"/>
            </a:rPr>
            <a:t>п. 2 ст. 448</a:t>
          </a:r>
          <a:r>
            <a:rPr lang="ru-RU" smtClean="0"/>
            <a:t> ГК РФ);</a:t>
          </a:r>
          <a:endParaRPr lang="ru-RU"/>
        </a:p>
      </dgm:t>
    </dgm:pt>
    <dgm:pt modelId="{46ED323A-1414-40A0-9FD7-2687B9D7510D}" type="parTrans" cxnId="{0B6F59C1-D77E-4F7F-8240-BAE14AFBEBF1}">
      <dgm:prSet/>
      <dgm:spPr/>
      <dgm:t>
        <a:bodyPr/>
        <a:lstStyle/>
        <a:p>
          <a:endParaRPr lang="ru-RU"/>
        </a:p>
      </dgm:t>
    </dgm:pt>
    <dgm:pt modelId="{C04B86B7-B6C6-4FF2-B2C9-7678A65350D4}" type="sibTrans" cxnId="{0B6F59C1-D77E-4F7F-8240-BAE14AFBEBF1}">
      <dgm:prSet/>
      <dgm:spPr/>
      <dgm:t>
        <a:bodyPr/>
        <a:lstStyle/>
        <a:p>
          <a:endParaRPr lang="ru-RU"/>
        </a:p>
      </dgm:t>
    </dgm:pt>
    <dgm:pt modelId="{F2CADBD3-FEB5-4AB0-B353-69977838876A}">
      <dgm:prSet/>
      <dgm:spPr/>
      <dgm:t>
        <a:bodyPr/>
        <a:lstStyle/>
        <a:p>
          <a:pPr rtl="0"/>
          <a:r>
            <a:rPr lang="ru-RU" smtClean="0"/>
            <a:t>- императивный максимальный срок для отказа организатора торгов от проведения торгов - не позднее чем за три дня до наступления даты проведения аукциона и не позднее чем за тридцать дней до проведения конкурса (</a:t>
          </a:r>
          <a:r>
            <a:rPr lang="ru-RU" smtClean="0">
              <a:hlinkClick xmlns:r="http://schemas.openxmlformats.org/officeDocument/2006/relationships" r:id="rId3"/>
            </a:rPr>
            <a:t>п. 3 ст. 448</a:t>
          </a:r>
          <a:r>
            <a:rPr lang="ru-RU" smtClean="0"/>
            <a:t> ГК РФ);</a:t>
          </a:r>
          <a:endParaRPr lang="ru-RU"/>
        </a:p>
      </dgm:t>
    </dgm:pt>
    <dgm:pt modelId="{B9AFFAE3-8EA7-4687-B94A-EE3910E61C28}" type="parTrans" cxnId="{04B4C939-385F-4FE9-93B3-178469AEB1C0}">
      <dgm:prSet/>
      <dgm:spPr/>
      <dgm:t>
        <a:bodyPr/>
        <a:lstStyle/>
        <a:p>
          <a:endParaRPr lang="ru-RU"/>
        </a:p>
      </dgm:t>
    </dgm:pt>
    <dgm:pt modelId="{718B3A5A-F8BA-4A13-90EC-D6FD17104BA8}" type="sibTrans" cxnId="{04B4C939-385F-4FE9-93B3-178469AEB1C0}">
      <dgm:prSet/>
      <dgm:spPr/>
      <dgm:t>
        <a:bodyPr/>
        <a:lstStyle/>
        <a:p>
          <a:endParaRPr lang="ru-RU"/>
        </a:p>
      </dgm:t>
    </dgm:pt>
    <dgm:pt modelId="{E6988E07-F2B7-4C4F-9BE0-4440A73DC6D3}">
      <dgm:prSet/>
      <dgm:spPr/>
      <dgm:t>
        <a:bodyPr/>
        <a:lstStyle/>
        <a:p>
          <a:pPr rtl="0"/>
          <a:r>
            <a:rPr lang="ru-RU" smtClean="0"/>
            <a:t>- обязательность возмещения организатором торгов, отказавшимся от проведения торгов, реального ущерба приглашенным участникам торгов (</a:t>
          </a:r>
          <a:r>
            <a:rPr lang="ru-RU" smtClean="0">
              <a:hlinkClick xmlns:r="http://schemas.openxmlformats.org/officeDocument/2006/relationships" r:id="rId3"/>
            </a:rPr>
            <a:t>п. 3 ст. 448</a:t>
          </a:r>
          <a:r>
            <a:rPr lang="ru-RU" smtClean="0"/>
            <a:t> ГК РФ);</a:t>
          </a:r>
          <a:endParaRPr lang="ru-RU"/>
        </a:p>
      </dgm:t>
    </dgm:pt>
    <dgm:pt modelId="{51CAA30B-6B65-460E-9B77-53A8070B441A}" type="parTrans" cxnId="{8ACB072F-8973-4257-BF5F-830FEB20086E}">
      <dgm:prSet/>
      <dgm:spPr/>
      <dgm:t>
        <a:bodyPr/>
        <a:lstStyle/>
        <a:p>
          <a:endParaRPr lang="ru-RU"/>
        </a:p>
      </dgm:t>
    </dgm:pt>
    <dgm:pt modelId="{70AD0BA4-315F-40E6-AA09-84078F27F0AA}" type="sibTrans" cxnId="{8ACB072F-8973-4257-BF5F-830FEB20086E}">
      <dgm:prSet/>
      <dgm:spPr/>
      <dgm:t>
        <a:bodyPr/>
        <a:lstStyle/>
        <a:p>
          <a:endParaRPr lang="ru-RU"/>
        </a:p>
      </dgm:t>
    </dgm:pt>
    <dgm:pt modelId="{E1597E6A-C406-4DB2-832D-82EDC010F86A}">
      <dgm:prSet/>
      <dgm:spPr/>
      <dgm:t>
        <a:bodyPr/>
        <a:lstStyle/>
        <a:p>
          <a:pPr rtl="0"/>
          <a:r>
            <a:rPr lang="ru-RU" smtClean="0"/>
            <a:t>- обязательность внесения задатков участниками торгов (</a:t>
          </a:r>
          <a:r>
            <a:rPr lang="ru-RU" smtClean="0">
              <a:hlinkClick xmlns:r="http://schemas.openxmlformats.org/officeDocument/2006/relationships" r:id="rId4"/>
            </a:rPr>
            <a:t>п. 4 ст. 448</a:t>
          </a:r>
          <a:r>
            <a:rPr lang="ru-RU" smtClean="0"/>
            <a:t> ГК РФ) и императивные условия о порядке возврата задатков (</a:t>
          </a:r>
          <a:r>
            <a:rPr lang="ru-RU" smtClean="0">
              <a:hlinkClick xmlns:r="http://schemas.openxmlformats.org/officeDocument/2006/relationships" r:id="rId5"/>
            </a:rPr>
            <a:t>п. 5 ст. 448</a:t>
          </a:r>
          <a:r>
            <a:rPr lang="ru-RU" smtClean="0"/>
            <a:t> ГК РФ);</a:t>
          </a:r>
          <a:endParaRPr lang="ru-RU"/>
        </a:p>
      </dgm:t>
    </dgm:pt>
    <dgm:pt modelId="{290E3496-BDF2-4978-91C0-BDF4C07D2515}" type="parTrans" cxnId="{ABE23E6B-67B1-4DA2-B8A9-BF4F826E445F}">
      <dgm:prSet/>
      <dgm:spPr/>
      <dgm:t>
        <a:bodyPr/>
        <a:lstStyle/>
        <a:p>
          <a:endParaRPr lang="ru-RU"/>
        </a:p>
      </dgm:t>
    </dgm:pt>
    <dgm:pt modelId="{600BC8DD-4FE4-45C6-B778-2DB35CF506FE}" type="sibTrans" cxnId="{ABE23E6B-67B1-4DA2-B8A9-BF4F826E445F}">
      <dgm:prSet/>
      <dgm:spPr/>
      <dgm:t>
        <a:bodyPr/>
        <a:lstStyle/>
        <a:p>
          <a:endParaRPr lang="ru-RU"/>
        </a:p>
      </dgm:t>
    </dgm:pt>
    <dgm:pt modelId="{607CC6D1-11BD-45FA-92F0-5F8A2D26DA3B}">
      <dgm:prSet/>
      <dgm:spPr/>
      <dgm:t>
        <a:bodyPr/>
        <a:lstStyle/>
        <a:p>
          <a:pPr rtl="0"/>
          <a:r>
            <a:rPr lang="ru-RU" smtClean="0"/>
            <a:t>- возможность признания торгов и договора, заключенного по их результатам, недействительными (</a:t>
          </a:r>
          <a:r>
            <a:rPr lang="ru-RU" smtClean="0">
              <a:hlinkClick xmlns:r="http://schemas.openxmlformats.org/officeDocument/2006/relationships" r:id="rId6"/>
            </a:rPr>
            <a:t>ст. 449</a:t>
          </a:r>
          <a:r>
            <a:rPr lang="ru-RU" smtClean="0"/>
            <a:t> ГК РФ).</a:t>
          </a:r>
          <a:endParaRPr lang="ru-RU"/>
        </a:p>
      </dgm:t>
    </dgm:pt>
    <dgm:pt modelId="{92FC77AC-0F0A-47BB-8B86-CA2C7F055CF2}" type="parTrans" cxnId="{23445334-F36A-49FC-9A56-C2C29C9EA028}">
      <dgm:prSet/>
      <dgm:spPr/>
      <dgm:t>
        <a:bodyPr/>
        <a:lstStyle/>
        <a:p>
          <a:endParaRPr lang="ru-RU"/>
        </a:p>
      </dgm:t>
    </dgm:pt>
    <dgm:pt modelId="{D728B72A-B7AA-4B7D-BDA1-37FCEDC9A2BA}" type="sibTrans" cxnId="{23445334-F36A-49FC-9A56-C2C29C9EA028}">
      <dgm:prSet/>
      <dgm:spPr/>
      <dgm:t>
        <a:bodyPr/>
        <a:lstStyle/>
        <a:p>
          <a:endParaRPr lang="ru-RU"/>
        </a:p>
      </dgm:t>
    </dgm:pt>
    <dgm:pt modelId="{536FD9A4-906A-4221-9F54-770BB6593FEA}" type="pres">
      <dgm:prSet presAssocID="{61DB9E90-31A6-440A-851B-68A57967A920}" presName="linear" presStyleCnt="0">
        <dgm:presLayoutVars>
          <dgm:animLvl val="lvl"/>
          <dgm:resizeHandles val="exact"/>
        </dgm:presLayoutVars>
      </dgm:prSet>
      <dgm:spPr/>
      <dgm:t>
        <a:bodyPr/>
        <a:lstStyle/>
        <a:p>
          <a:endParaRPr lang="ru-RU"/>
        </a:p>
      </dgm:t>
    </dgm:pt>
    <dgm:pt modelId="{F88F9527-665C-4230-845D-1BA4B6ABBB6B}" type="pres">
      <dgm:prSet presAssocID="{CA9C717D-BAC5-409A-A335-E17C879A443C}" presName="parentText" presStyleLbl="node1" presStyleIdx="0" presStyleCnt="7">
        <dgm:presLayoutVars>
          <dgm:chMax val="0"/>
          <dgm:bulletEnabled val="1"/>
        </dgm:presLayoutVars>
      </dgm:prSet>
      <dgm:spPr/>
      <dgm:t>
        <a:bodyPr/>
        <a:lstStyle/>
        <a:p>
          <a:endParaRPr lang="ru-RU"/>
        </a:p>
      </dgm:t>
    </dgm:pt>
    <dgm:pt modelId="{88CEEA36-0D81-4687-AB3D-B0AB9E815E7C}" type="pres">
      <dgm:prSet presAssocID="{5972475B-5574-4110-9449-F88859465C42}" presName="spacer" presStyleCnt="0"/>
      <dgm:spPr/>
    </dgm:pt>
    <dgm:pt modelId="{AE70828D-1484-4724-A721-BA0E61DC8071}" type="pres">
      <dgm:prSet presAssocID="{987892BC-E02A-410A-A4DF-B05D086EB153}" presName="parentText" presStyleLbl="node1" presStyleIdx="1" presStyleCnt="7">
        <dgm:presLayoutVars>
          <dgm:chMax val="0"/>
          <dgm:bulletEnabled val="1"/>
        </dgm:presLayoutVars>
      </dgm:prSet>
      <dgm:spPr/>
      <dgm:t>
        <a:bodyPr/>
        <a:lstStyle/>
        <a:p>
          <a:endParaRPr lang="ru-RU"/>
        </a:p>
      </dgm:t>
    </dgm:pt>
    <dgm:pt modelId="{94069FC6-4912-42D0-85E7-E2791E097CD0}" type="pres">
      <dgm:prSet presAssocID="{ADE27930-F9BD-45E2-A5DB-93B900A5E0E1}" presName="spacer" presStyleCnt="0"/>
      <dgm:spPr/>
    </dgm:pt>
    <dgm:pt modelId="{A9C7D80B-3A05-429C-9018-030ACED32C10}" type="pres">
      <dgm:prSet presAssocID="{0FB5EA09-528D-49A4-945E-76D82BBAB534}" presName="parentText" presStyleLbl="node1" presStyleIdx="2" presStyleCnt="7">
        <dgm:presLayoutVars>
          <dgm:chMax val="0"/>
          <dgm:bulletEnabled val="1"/>
        </dgm:presLayoutVars>
      </dgm:prSet>
      <dgm:spPr/>
      <dgm:t>
        <a:bodyPr/>
        <a:lstStyle/>
        <a:p>
          <a:endParaRPr lang="ru-RU"/>
        </a:p>
      </dgm:t>
    </dgm:pt>
    <dgm:pt modelId="{AD417457-6728-49AA-92CB-04820D196CF0}" type="pres">
      <dgm:prSet presAssocID="{C04B86B7-B6C6-4FF2-B2C9-7678A65350D4}" presName="spacer" presStyleCnt="0"/>
      <dgm:spPr/>
    </dgm:pt>
    <dgm:pt modelId="{8CC82A41-26F3-4DB3-8492-C85500398F7A}" type="pres">
      <dgm:prSet presAssocID="{F2CADBD3-FEB5-4AB0-B353-69977838876A}" presName="parentText" presStyleLbl="node1" presStyleIdx="3" presStyleCnt="7">
        <dgm:presLayoutVars>
          <dgm:chMax val="0"/>
          <dgm:bulletEnabled val="1"/>
        </dgm:presLayoutVars>
      </dgm:prSet>
      <dgm:spPr/>
      <dgm:t>
        <a:bodyPr/>
        <a:lstStyle/>
        <a:p>
          <a:endParaRPr lang="ru-RU"/>
        </a:p>
      </dgm:t>
    </dgm:pt>
    <dgm:pt modelId="{ABE0738D-1D47-47BF-A943-538B40DEEF81}" type="pres">
      <dgm:prSet presAssocID="{718B3A5A-F8BA-4A13-90EC-D6FD17104BA8}" presName="spacer" presStyleCnt="0"/>
      <dgm:spPr/>
    </dgm:pt>
    <dgm:pt modelId="{0B41D9CE-9061-4EB7-BD4E-4FDE8F93EAA2}" type="pres">
      <dgm:prSet presAssocID="{E6988E07-F2B7-4C4F-9BE0-4440A73DC6D3}" presName="parentText" presStyleLbl="node1" presStyleIdx="4" presStyleCnt="7">
        <dgm:presLayoutVars>
          <dgm:chMax val="0"/>
          <dgm:bulletEnabled val="1"/>
        </dgm:presLayoutVars>
      </dgm:prSet>
      <dgm:spPr/>
      <dgm:t>
        <a:bodyPr/>
        <a:lstStyle/>
        <a:p>
          <a:endParaRPr lang="ru-RU"/>
        </a:p>
      </dgm:t>
    </dgm:pt>
    <dgm:pt modelId="{B5F01466-D013-43FF-B9AB-C42ABDB6296F}" type="pres">
      <dgm:prSet presAssocID="{70AD0BA4-315F-40E6-AA09-84078F27F0AA}" presName="spacer" presStyleCnt="0"/>
      <dgm:spPr/>
    </dgm:pt>
    <dgm:pt modelId="{B4DDB206-2C19-437A-A117-93E394A5DB8A}" type="pres">
      <dgm:prSet presAssocID="{E1597E6A-C406-4DB2-832D-82EDC010F86A}" presName="parentText" presStyleLbl="node1" presStyleIdx="5" presStyleCnt="7">
        <dgm:presLayoutVars>
          <dgm:chMax val="0"/>
          <dgm:bulletEnabled val="1"/>
        </dgm:presLayoutVars>
      </dgm:prSet>
      <dgm:spPr/>
      <dgm:t>
        <a:bodyPr/>
        <a:lstStyle/>
        <a:p>
          <a:endParaRPr lang="ru-RU"/>
        </a:p>
      </dgm:t>
    </dgm:pt>
    <dgm:pt modelId="{53CDD710-1E14-478A-BEF3-DD2CC85BBAF8}" type="pres">
      <dgm:prSet presAssocID="{600BC8DD-4FE4-45C6-B778-2DB35CF506FE}" presName="spacer" presStyleCnt="0"/>
      <dgm:spPr/>
    </dgm:pt>
    <dgm:pt modelId="{8AF696A8-5455-4408-B516-4F15E8027506}" type="pres">
      <dgm:prSet presAssocID="{607CC6D1-11BD-45FA-92F0-5F8A2D26DA3B}" presName="parentText" presStyleLbl="node1" presStyleIdx="6" presStyleCnt="7">
        <dgm:presLayoutVars>
          <dgm:chMax val="0"/>
          <dgm:bulletEnabled val="1"/>
        </dgm:presLayoutVars>
      </dgm:prSet>
      <dgm:spPr/>
      <dgm:t>
        <a:bodyPr/>
        <a:lstStyle/>
        <a:p>
          <a:endParaRPr lang="ru-RU"/>
        </a:p>
      </dgm:t>
    </dgm:pt>
  </dgm:ptLst>
  <dgm:cxnLst>
    <dgm:cxn modelId="{7F96CEBE-8131-43CF-8CE5-539C712F2FFD}" type="presOf" srcId="{E1597E6A-C406-4DB2-832D-82EDC010F86A}" destId="{B4DDB206-2C19-437A-A117-93E394A5DB8A}" srcOrd="0" destOrd="0" presId="urn:microsoft.com/office/officeart/2005/8/layout/vList2"/>
    <dgm:cxn modelId="{04B4C939-385F-4FE9-93B3-178469AEB1C0}" srcId="{61DB9E90-31A6-440A-851B-68A57967A920}" destId="{F2CADBD3-FEB5-4AB0-B353-69977838876A}" srcOrd="3" destOrd="0" parTransId="{B9AFFAE3-8EA7-4687-B94A-EE3910E61C28}" sibTransId="{718B3A5A-F8BA-4A13-90EC-D6FD17104BA8}"/>
    <dgm:cxn modelId="{FFEAA357-F96E-4EC8-9FFF-290E6505C5A2}" type="presOf" srcId="{F2CADBD3-FEB5-4AB0-B353-69977838876A}" destId="{8CC82A41-26F3-4DB3-8492-C85500398F7A}" srcOrd="0" destOrd="0" presId="urn:microsoft.com/office/officeart/2005/8/layout/vList2"/>
    <dgm:cxn modelId="{23445334-F36A-49FC-9A56-C2C29C9EA028}" srcId="{61DB9E90-31A6-440A-851B-68A57967A920}" destId="{607CC6D1-11BD-45FA-92F0-5F8A2D26DA3B}" srcOrd="6" destOrd="0" parTransId="{92FC77AC-0F0A-47BB-8B86-CA2C7F055CF2}" sibTransId="{D728B72A-B7AA-4B7D-BDA1-37FCEDC9A2BA}"/>
    <dgm:cxn modelId="{715B57F0-4C6C-4C97-9A52-4DC8E2C9250D}" type="presOf" srcId="{0FB5EA09-528D-49A4-945E-76D82BBAB534}" destId="{A9C7D80B-3A05-429C-9018-030ACED32C10}" srcOrd="0" destOrd="0" presId="urn:microsoft.com/office/officeart/2005/8/layout/vList2"/>
    <dgm:cxn modelId="{496DACAE-40EA-40FF-B168-DE9DCEF32BEC}" type="presOf" srcId="{607CC6D1-11BD-45FA-92F0-5F8A2D26DA3B}" destId="{8AF696A8-5455-4408-B516-4F15E8027506}" srcOrd="0" destOrd="0" presId="urn:microsoft.com/office/officeart/2005/8/layout/vList2"/>
    <dgm:cxn modelId="{0FFEE8DF-E6D3-463E-AF6E-37543308087C}" type="presOf" srcId="{987892BC-E02A-410A-A4DF-B05D086EB153}" destId="{AE70828D-1484-4724-A721-BA0E61DC8071}" srcOrd="0" destOrd="0" presId="urn:microsoft.com/office/officeart/2005/8/layout/vList2"/>
    <dgm:cxn modelId="{DBB26820-30DE-4176-B80C-6088E031BBE8}" srcId="{61DB9E90-31A6-440A-851B-68A57967A920}" destId="{CA9C717D-BAC5-409A-A335-E17C879A443C}" srcOrd="0" destOrd="0" parTransId="{F37BA4DC-0AC3-4664-A00B-1F88006E559B}" sibTransId="{5972475B-5574-4110-9449-F88859465C42}"/>
    <dgm:cxn modelId="{825CC55C-15C3-4793-BE32-5F95F2976886}" srcId="{61DB9E90-31A6-440A-851B-68A57967A920}" destId="{987892BC-E02A-410A-A4DF-B05D086EB153}" srcOrd="1" destOrd="0" parTransId="{82C93166-14B6-4A19-8D20-B7C6A8CE6368}" sibTransId="{ADE27930-F9BD-45E2-A5DB-93B900A5E0E1}"/>
    <dgm:cxn modelId="{0A554822-721A-4026-B592-5B1518687C8B}" type="presOf" srcId="{61DB9E90-31A6-440A-851B-68A57967A920}" destId="{536FD9A4-906A-4221-9F54-770BB6593FEA}" srcOrd="0" destOrd="0" presId="urn:microsoft.com/office/officeart/2005/8/layout/vList2"/>
    <dgm:cxn modelId="{8ACB072F-8973-4257-BF5F-830FEB20086E}" srcId="{61DB9E90-31A6-440A-851B-68A57967A920}" destId="{E6988E07-F2B7-4C4F-9BE0-4440A73DC6D3}" srcOrd="4" destOrd="0" parTransId="{51CAA30B-6B65-460E-9B77-53A8070B441A}" sibTransId="{70AD0BA4-315F-40E6-AA09-84078F27F0AA}"/>
    <dgm:cxn modelId="{ABE23E6B-67B1-4DA2-B8A9-BF4F826E445F}" srcId="{61DB9E90-31A6-440A-851B-68A57967A920}" destId="{E1597E6A-C406-4DB2-832D-82EDC010F86A}" srcOrd="5" destOrd="0" parTransId="{290E3496-BDF2-4978-91C0-BDF4C07D2515}" sibTransId="{600BC8DD-4FE4-45C6-B778-2DB35CF506FE}"/>
    <dgm:cxn modelId="{0B6F59C1-D77E-4F7F-8240-BAE14AFBEBF1}" srcId="{61DB9E90-31A6-440A-851B-68A57967A920}" destId="{0FB5EA09-528D-49A4-945E-76D82BBAB534}" srcOrd="2" destOrd="0" parTransId="{46ED323A-1414-40A0-9FD7-2687B9D7510D}" sibTransId="{C04B86B7-B6C6-4FF2-B2C9-7678A65350D4}"/>
    <dgm:cxn modelId="{6BB11D38-B94E-4568-A495-65BA3D21DC94}" type="presOf" srcId="{E6988E07-F2B7-4C4F-9BE0-4440A73DC6D3}" destId="{0B41D9CE-9061-4EB7-BD4E-4FDE8F93EAA2}" srcOrd="0" destOrd="0" presId="urn:microsoft.com/office/officeart/2005/8/layout/vList2"/>
    <dgm:cxn modelId="{431F2ED0-317A-4683-BC5C-C7DDCBC84755}" type="presOf" srcId="{CA9C717D-BAC5-409A-A335-E17C879A443C}" destId="{F88F9527-665C-4230-845D-1BA4B6ABBB6B}" srcOrd="0" destOrd="0" presId="urn:microsoft.com/office/officeart/2005/8/layout/vList2"/>
    <dgm:cxn modelId="{71B52CE6-6F5F-45B4-8AE8-4DD35EB3AF92}" type="presParOf" srcId="{536FD9A4-906A-4221-9F54-770BB6593FEA}" destId="{F88F9527-665C-4230-845D-1BA4B6ABBB6B}" srcOrd="0" destOrd="0" presId="urn:microsoft.com/office/officeart/2005/8/layout/vList2"/>
    <dgm:cxn modelId="{5472681C-146C-404F-9C7D-989D133E0CD0}" type="presParOf" srcId="{536FD9A4-906A-4221-9F54-770BB6593FEA}" destId="{88CEEA36-0D81-4687-AB3D-B0AB9E815E7C}" srcOrd="1" destOrd="0" presId="urn:microsoft.com/office/officeart/2005/8/layout/vList2"/>
    <dgm:cxn modelId="{E62EDD4E-C918-442D-A13B-606D5262FFDD}" type="presParOf" srcId="{536FD9A4-906A-4221-9F54-770BB6593FEA}" destId="{AE70828D-1484-4724-A721-BA0E61DC8071}" srcOrd="2" destOrd="0" presId="urn:microsoft.com/office/officeart/2005/8/layout/vList2"/>
    <dgm:cxn modelId="{5A4EE222-2A9E-46AE-8F5F-F9C23E0698B7}" type="presParOf" srcId="{536FD9A4-906A-4221-9F54-770BB6593FEA}" destId="{94069FC6-4912-42D0-85E7-E2791E097CD0}" srcOrd="3" destOrd="0" presId="urn:microsoft.com/office/officeart/2005/8/layout/vList2"/>
    <dgm:cxn modelId="{7DA90431-0EEB-4925-AEEE-DCBEBCBD0F89}" type="presParOf" srcId="{536FD9A4-906A-4221-9F54-770BB6593FEA}" destId="{A9C7D80B-3A05-429C-9018-030ACED32C10}" srcOrd="4" destOrd="0" presId="urn:microsoft.com/office/officeart/2005/8/layout/vList2"/>
    <dgm:cxn modelId="{E0F275AC-60BE-4C85-B53C-01C6BCE05AFA}" type="presParOf" srcId="{536FD9A4-906A-4221-9F54-770BB6593FEA}" destId="{AD417457-6728-49AA-92CB-04820D196CF0}" srcOrd="5" destOrd="0" presId="urn:microsoft.com/office/officeart/2005/8/layout/vList2"/>
    <dgm:cxn modelId="{04948E98-0C67-447B-A3F1-6DBDA254A353}" type="presParOf" srcId="{536FD9A4-906A-4221-9F54-770BB6593FEA}" destId="{8CC82A41-26F3-4DB3-8492-C85500398F7A}" srcOrd="6" destOrd="0" presId="urn:microsoft.com/office/officeart/2005/8/layout/vList2"/>
    <dgm:cxn modelId="{298C8629-1FD8-43FE-AF40-B4DF9B2AB5A9}" type="presParOf" srcId="{536FD9A4-906A-4221-9F54-770BB6593FEA}" destId="{ABE0738D-1D47-47BF-A943-538B40DEEF81}" srcOrd="7" destOrd="0" presId="urn:microsoft.com/office/officeart/2005/8/layout/vList2"/>
    <dgm:cxn modelId="{ECA9E44C-9F90-4633-B97F-A7A3FDA7A409}" type="presParOf" srcId="{536FD9A4-906A-4221-9F54-770BB6593FEA}" destId="{0B41D9CE-9061-4EB7-BD4E-4FDE8F93EAA2}" srcOrd="8" destOrd="0" presId="urn:microsoft.com/office/officeart/2005/8/layout/vList2"/>
    <dgm:cxn modelId="{0C874BDA-9339-4FD6-9913-ADEEA98E2F7C}" type="presParOf" srcId="{536FD9A4-906A-4221-9F54-770BB6593FEA}" destId="{B5F01466-D013-43FF-B9AB-C42ABDB6296F}" srcOrd="9" destOrd="0" presId="urn:microsoft.com/office/officeart/2005/8/layout/vList2"/>
    <dgm:cxn modelId="{C16F4755-832A-431F-86BA-01EB3B175475}" type="presParOf" srcId="{536FD9A4-906A-4221-9F54-770BB6593FEA}" destId="{B4DDB206-2C19-437A-A117-93E394A5DB8A}" srcOrd="10" destOrd="0" presId="urn:microsoft.com/office/officeart/2005/8/layout/vList2"/>
    <dgm:cxn modelId="{C8A12502-5BF5-400E-BD8D-6D8D32DFD9CF}" type="presParOf" srcId="{536FD9A4-906A-4221-9F54-770BB6593FEA}" destId="{53CDD710-1E14-478A-BEF3-DD2CC85BBAF8}" srcOrd="11" destOrd="0" presId="urn:microsoft.com/office/officeart/2005/8/layout/vList2"/>
    <dgm:cxn modelId="{6448C412-A526-4FB4-8FDE-0E845B9451EB}" type="presParOf" srcId="{536FD9A4-906A-4221-9F54-770BB6593FEA}" destId="{8AF696A8-5455-4408-B516-4F15E802750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68E6C8-0A95-4CEF-BDC7-CBFA44C37696}"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61D2E754-BDC0-4FF3-B0D5-63CD13C57408}">
      <dgm:prSet/>
      <dgm:spPr/>
      <dgm:t>
        <a:bodyPr/>
        <a:lstStyle/>
        <a:p>
          <a:pPr rtl="0"/>
          <a:r>
            <a:rPr lang="ru-RU" smtClean="0"/>
            <a:t>1) о порядковых номерах заявок на участие в таком аукционе;</a:t>
          </a:r>
          <a:endParaRPr lang="ru-RU"/>
        </a:p>
      </dgm:t>
    </dgm:pt>
    <dgm:pt modelId="{2FCD1027-E494-4D88-A8E9-88D24A96434E}" type="parTrans" cxnId="{4368DEF3-6E1D-4CBF-BF78-E2C3B67471F7}">
      <dgm:prSet/>
      <dgm:spPr/>
      <dgm:t>
        <a:bodyPr/>
        <a:lstStyle/>
        <a:p>
          <a:endParaRPr lang="ru-RU"/>
        </a:p>
      </dgm:t>
    </dgm:pt>
    <dgm:pt modelId="{79524B78-40F4-435E-A66A-EEA23E07900F}" type="sibTrans" cxnId="{4368DEF3-6E1D-4CBF-BF78-E2C3B67471F7}">
      <dgm:prSet/>
      <dgm:spPr/>
      <dgm:t>
        <a:bodyPr/>
        <a:lstStyle/>
        <a:p>
          <a:endParaRPr lang="ru-RU"/>
        </a:p>
      </dgm:t>
    </dgm:pt>
    <dgm:pt modelId="{006EA741-46F0-4551-9E95-8A08BD1EDE79}">
      <dgm:prSet/>
      <dgm:spPr/>
      <dgm:t>
        <a:bodyPr/>
        <a:lstStyle/>
        <a:p>
          <a:pPr rtl="0"/>
          <a:r>
            <a:rPr lang="ru-RU" smtClean="0"/>
            <a:t>2) о допуске участника закупки, подавшего заявку на участие в таком аукционе, которой присвоен соответствующий порядковый номер, к участию в таком аукционе и признании этого участника закупки участником такого аукциона или об отказе в допуске к участию в таком аукционе с обоснованием этого решения, в том числе с указанием положений документации о таком аукционе, которым не соответствует заявка на участие в нем, положений заявки на участие в таком аукционе, которые не соответствуют требованиям, установленным документацией о нем;</a:t>
          </a:r>
          <a:endParaRPr lang="ru-RU"/>
        </a:p>
      </dgm:t>
    </dgm:pt>
    <dgm:pt modelId="{1EEBAF9F-7D90-4DCA-B57A-821C471A8A69}" type="parTrans" cxnId="{46738B0A-1A7D-4C07-8F58-EA51C34AA7FE}">
      <dgm:prSet/>
      <dgm:spPr/>
      <dgm:t>
        <a:bodyPr/>
        <a:lstStyle/>
        <a:p>
          <a:endParaRPr lang="ru-RU"/>
        </a:p>
      </dgm:t>
    </dgm:pt>
    <dgm:pt modelId="{11301C86-8898-4D3D-A04F-F2FB2205766E}" type="sibTrans" cxnId="{46738B0A-1A7D-4C07-8F58-EA51C34AA7FE}">
      <dgm:prSet/>
      <dgm:spPr/>
      <dgm:t>
        <a:bodyPr/>
        <a:lstStyle/>
        <a:p>
          <a:endParaRPr lang="ru-RU"/>
        </a:p>
      </dgm:t>
    </dgm:pt>
    <dgm:pt modelId="{EEBE7648-234A-4807-B6EA-5CF462C3EF1C}">
      <dgm:prSet/>
      <dgm:spPr/>
      <dgm:t>
        <a:bodyPr/>
        <a:lstStyle/>
        <a:p>
          <a:pPr rtl="0"/>
          <a:r>
            <a:rPr lang="ru-RU" smtClean="0"/>
            <a:t>3) о решении каждого члена аукционной комиссии в отношении каждого участника такого аукциона о допуске к участию в нем и о признании его участником или об отказе в допуске к участию в таком аукционе.</a:t>
          </a:r>
          <a:endParaRPr lang="ru-RU"/>
        </a:p>
      </dgm:t>
    </dgm:pt>
    <dgm:pt modelId="{5BBE692E-0F13-4D00-A7E4-98868EAE992D}" type="parTrans" cxnId="{C45A65BA-855D-4DB0-9C7E-F075709DCD7C}">
      <dgm:prSet/>
      <dgm:spPr/>
      <dgm:t>
        <a:bodyPr/>
        <a:lstStyle/>
        <a:p>
          <a:endParaRPr lang="ru-RU"/>
        </a:p>
      </dgm:t>
    </dgm:pt>
    <dgm:pt modelId="{7E07B4B7-68F5-47E0-86B6-9B5EA2A8A47F}" type="sibTrans" cxnId="{C45A65BA-855D-4DB0-9C7E-F075709DCD7C}">
      <dgm:prSet/>
      <dgm:spPr/>
      <dgm:t>
        <a:bodyPr/>
        <a:lstStyle/>
        <a:p>
          <a:endParaRPr lang="ru-RU"/>
        </a:p>
      </dgm:t>
    </dgm:pt>
    <dgm:pt modelId="{3FC75589-2599-4053-A2C5-783E1C523CA1}" type="pres">
      <dgm:prSet presAssocID="{5568E6C8-0A95-4CEF-BDC7-CBFA44C37696}" presName="linear" presStyleCnt="0">
        <dgm:presLayoutVars>
          <dgm:animLvl val="lvl"/>
          <dgm:resizeHandles val="exact"/>
        </dgm:presLayoutVars>
      </dgm:prSet>
      <dgm:spPr/>
      <dgm:t>
        <a:bodyPr/>
        <a:lstStyle/>
        <a:p>
          <a:endParaRPr lang="ru-RU"/>
        </a:p>
      </dgm:t>
    </dgm:pt>
    <dgm:pt modelId="{39C4C59B-D752-42A2-B31F-1C40C8E36079}" type="pres">
      <dgm:prSet presAssocID="{61D2E754-BDC0-4FF3-B0D5-63CD13C57408}" presName="parentText" presStyleLbl="node1" presStyleIdx="0" presStyleCnt="3">
        <dgm:presLayoutVars>
          <dgm:chMax val="0"/>
          <dgm:bulletEnabled val="1"/>
        </dgm:presLayoutVars>
      </dgm:prSet>
      <dgm:spPr/>
      <dgm:t>
        <a:bodyPr/>
        <a:lstStyle/>
        <a:p>
          <a:endParaRPr lang="ru-RU"/>
        </a:p>
      </dgm:t>
    </dgm:pt>
    <dgm:pt modelId="{F9C7B12C-2714-40C7-A8B6-52B9538507C8}" type="pres">
      <dgm:prSet presAssocID="{79524B78-40F4-435E-A66A-EEA23E07900F}" presName="spacer" presStyleCnt="0"/>
      <dgm:spPr/>
    </dgm:pt>
    <dgm:pt modelId="{AEF0C224-02A7-4CA7-8D02-85DEED62AF0D}" type="pres">
      <dgm:prSet presAssocID="{006EA741-46F0-4551-9E95-8A08BD1EDE79}" presName="parentText" presStyleLbl="node1" presStyleIdx="1" presStyleCnt="3">
        <dgm:presLayoutVars>
          <dgm:chMax val="0"/>
          <dgm:bulletEnabled val="1"/>
        </dgm:presLayoutVars>
      </dgm:prSet>
      <dgm:spPr/>
      <dgm:t>
        <a:bodyPr/>
        <a:lstStyle/>
        <a:p>
          <a:endParaRPr lang="ru-RU"/>
        </a:p>
      </dgm:t>
    </dgm:pt>
    <dgm:pt modelId="{96E223FA-0FD3-4DA3-B660-8E2779A08D39}" type="pres">
      <dgm:prSet presAssocID="{11301C86-8898-4D3D-A04F-F2FB2205766E}" presName="spacer" presStyleCnt="0"/>
      <dgm:spPr/>
    </dgm:pt>
    <dgm:pt modelId="{E091A98B-8A54-4E2C-8F06-69E630B20094}" type="pres">
      <dgm:prSet presAssocID="{EEBE7648-234A-4807-B6EA-5CF462C3EF1C}" presName="parentText" presStyleLbl="node1" presStyleIdx="2" presStyleCnt="3">
        <dgm:presLayoutVars>
          <dgm:chMax val="0"/>
          <dgm:bulletEnabled val="1"/>
        </dgm:presLayoutVars>
      </dgm:prSet>
      <dgm:spPr/>
      <dgm:t>
        <a:bodyPr/>
        <a:lstStyle/>
        <a:p>
          <a:endParaRPr lang="ru-RU"/>
        </a:p>
      </dgm:t>
    </dgm:pt>
  </dgm:ptLst>
  <dgm:cxnLst>
    <dgm:cxn modelId="{EB5AA8DE-FA66-4DD7-AAE9-17B2ECF0936B}" type="presOf" srcId="{5568E6C8-0A95-4CEF-BDC7-CBFA44C37696}" destId="{3FC75589-2599-4053-A2C5-783E1C523CA1}" srcOrd="0" destOrd="0" presId="urn:microsoft.com/office/officeart/2005/8/layout/vList2"/>
    <dgm:cxn modelId="{C45A65BA-855D-4DB0-9C7E-F075709DCD7C}" srcId="{5568E6C8-0A95-4CEF-BDC7-CBFA44C37696}" destId="{EEBE7648-234A-4807-B6EA-5CF462C3EF1C}" srcOrd="2" destOrd="0" parTransId="{5BBE692E-0F13-4D00-A7E4-98868EAE992D}" sibTransId="{7E07B4B7-68F5-47E0-86B6-9B5EA2A8A47F}"/>
    <dgm:cxn modelId="{7E14B8D5-AE3A-4401-BBF6-0DB545D0F572}" type="presOf" srcId="{EEBE7648-234A-4807-B6EA-5CF462C3EF1C}" destId="{E091A98B-8A54-4E2C-8F06-69E630B20094}" srcOrd="0" destOrd="0" presId="urn:microsoft.com/office/officeart/2005/8/layout/vList2"/>
    <dgm:cxn modelId="{46738B0A-1A7D-4C07-8F58-EA51C34AA7FE}" srcId="{5568E6C8-0A95-4CEF-BDC7-CBFA44C37696}" destId="{006EA741-46F0-4551-9E95-8A08BD1EDE79}" srcOrd="1" destOrd="0" parTransId="{1EEBAF9F-7D90-4DCA-B57A-821C471A8A69}" sibTransId="{11301C86-8898-4D3D-A04F-F2FB2205766E}"/>
    <dgm:cxn modelId="{9D161E8D-BBBE-4CC7-90AA-E33E217D054B}" type="presOf" srcId="{006EA741-46F0-4551-9E95-8A08BD1EDE79}" destId="{AEF0C224-02A7-4CA7-8D02-85DEED62AF0D}" srcOrd="0" destOrd="0" presId="urn:microsoft.com/office/officeart/2005/8/layout/vList2"/>
    <dgm:cxn modelId="{57A98288-E901-4A60-BF2B-6AFA6872A126}" type="presOf" srcId="{61D2E754-BDC0-4FF3-B0D5-63CD13C57408}" destId="{39C4C59B-D752-42A2-B31F-1C40C8E36079}" srcOrd="0" destOrd="0" presId="urn:microsoft.com/office/officeart/2005/8/layout/vList2"/>
    <dgm:cxn modelId="{4368DEF3-6E1D-4CBF-BF78-E2C3B67471F7}" srcId="{5568E6C8-0A95-4CEF-BDC7-CBFA44C37696}" destId="{61D2E754-BDC0-4FF3-B0D5-63CD13C57408}" srcOrd="0" destOrd="0" parTransId="{2FCD1027-E494-4D88-A8E9-88D24A96434E}" sibTransId="{79524B78-40F4-435E-A66A-EEA23E07900F}"/>
    <dgm:cxn modelId="{39A0A576-5E2B-407F-8751-D4914B88D972}" type="presParOf" srcId="{3FC75589-2599-4053-A2C5-783E1C523CA1}" destId="{39C4C59B-D752-42A2-B31F-1C40C8E36079}" srcOrd="0" destOrd="0" presId="urn:microsoft.com/office/officeart/2005/8/layout/vList2"/>
    <dgm:cxn modelId="{CA20B1CF-1032-431E-B31C-FAA6D72A7FCF}" type="presParOf" srcId="{3FC75589-2599-4053-A2C5-783E1C523CA1}" destId="{F9C7B12C-2714-40C7-A8B6-52B9538507C8}" srcOrd="1" destOrd="0" presId="urn:microsoft.com/office/officeart/2005/8/layout/vList2"/>
    <dgm:cxn modelId="{10980CAB-07AE-4BB5-AC41-73F3F28BA70F}" type="presParOf" srcId="{3FC75589-2599-4053-A2C5-783E1C523CA1}" destId="{AEF0C224-02A7-4CA7-8D02-85DEED62AF0D}" srcOrd="2" destOrd="0" presId="urn:microsoft.com/office/officeart/2005/8/layout/vList2"/>
    <dgm:cxn modelId="{A0DD30B2-8D42-47F1-A973-B1F8FA600139}" type="presParOf" srcId="{3FC75589-2599-4053-A2C5-783E1C523CA1}" destId="{96E223FA-0FD3-4DA3-B660-8E2779A08D39}" srcOrd="3" destOrd="0" presId="urn:microsoft.com/office/officeart/2005/8/layout/vList2"/>
    <dgm:cxn modelId="{D1D43565-A09A-4722-BF7B-ED1A9D973041}" type="presParOf" srcId="{3FC75589-2599-4053-A2C5-783E1C523CA1}" destId="{E091A98B-8A54-4E2C-8F06-69E630B200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4183C3E-574D-4623-B5F8-E0B1D194B872}" type="doc">
      <dgm:prSet loTypeId="urn:microsoft.com/office/officeart/2005/8/layout/vList2" loCatId="list" qsTypeId="urn:microsoft.com/office/officeart/2005/8/quickstyle/3d4" qsCatId="3D" csTypeId="urn:microsoft.com/office/officeart/2005/8/colors/accent1_3" csCatId="accent1"/>
      <dgm:spPr/>
      <dgm:t>
        <a:bodyPr/>
        <a:lstStyle/>
        <a:p>
          <a:endParaRPr lang="ru-RU"/>
        </a:p>
      </dgm:t>
    </dgm:pt>
    <dgm:pt modelId="{67A30919-3FEF-4958-99E0-F0B5362F021B}">
      <dgm:prSet/>
      <dgm:spPr/>
      <dgm:t>
        <a:bodyPr/>
        <a:lstStyle/>
        <a:p>
          <a:pPr rtl="0"/>
          <a:r>
            <a:rPr lang="ru-RU" smtClean="0"/>
            <a:t>Закупка у единственного источника – это способ закупки, при котором договор заключается с конкретным поставщиком (подрядчиком, исполнителем) без рассмотрения конкурирующих предложений.</a:t>
          </a:r>
          <a:endParaRPr lang="ru-RU"/>
        </a:p>
      </dgm:t>
    </dgm:pt>
    <dgm:pt modelId="{14A67A15-E573-46BB-B80E-7FC1AF22FB73}" type="parTrans" cxnId="{FC0376B6-18F8-4572-A118-D7EB844141BC}">
      <dgm:prSet/>
      <dgm:spPr/>
      <dgm:t>
        <a:bodyPr/>
        <a:lstStyle/>
        <a:p>
          <a:endParaRPr lang="ru-RU"/>
        </a:p>
      </dgm:t>
    </dgm:pt>
    <dgm:pt modelId="{F6003EBB-69E7-4371-84F0-B8903CAB2220}" type="sibTrans" cxnId="{FC0376B6-18F8-4572-A118-D7EB844141BC}">
      <dgm:prSet/>
      <dgm:spPr/>
      <dgm:t>
        <a:bodyPr/>
        <a:lstStyle/>
        <a:p>
          <a:endParaRPr lang="ru-RU"/>
        </a:p>
      </dgm:t>
    </dgm:pt>
    <dgm:pt modelId="{DADF38D4-2DCE-4AEF-A1E4-D976D75BF4BF}" type="pres">
      <dgm:prSet presAssocID="{04183C3E-574D-4623-B5F8-E0B1D194B872}" presName="linear" presStyleCnt="0">
        <dgm:presLayoutVars>
          <dgm:animLvl val="lvl"/>
          <dgm:resizeHandles val="exact"/>
        </dgm:presLayoutVars>
      </dgm:prSet>
      <dgm:spPr/>
      <dgm:t>
        <a:bodyPr/>
        <a:lstStyle/>
        <a:p>
          <a:endParaRPr lang="ru-RU"/>
        </a:p>
      </dgm:t>
    </dgm:pt>
    <dgm:pt modelId="{6662D4A5-8924-4DFF-B483-8EC3223C30BB}" type="pres">
      <dgm:prSet presAssocID="{67A30919-3FEF-4958-99E0-F0B5362F021B}" presName="parentText" presStyleLbl="node1" presStyleIdx="0" presStyleCnt="1">
        <dgm:presLayoutVars>
          <dgm:chMax val="0"/>
          <dgm:bulletEnabled val="1"/>
        </dgm:presLayoutVars>
      </dgm:prSet>
      <dgm:spPr/>
      <dgm:t>
        <a:bodyPr/>
        <a:lstStyle/>
        <a:p>
          <a:endParaRPr lang="ru-RU"/>
        </a:p>
      </dgm:t>
    </dgm:pt>
  </dgm:ptLst>
  <dgm:cxnLst>
    <dgm:cxn modelId="{FC0376B6-18F8-4572-A118-D7EB844141BC}" srcId="{04183C3E-574D-4623-B5F8-E0B1D194B872}" destId="{67A30919-3FEF-4958-99E0-F0B5362F021B}" srcOrd="0" destOrd="0" parTransId="{14A67A15-E573-46BB-B80E-7FC1AF22FB73}" sibTransId="{F6003EBB-69E7-4371-84F0-B8903CAB2220}"/>
    <dgm:cxn modelId="{609AB2E0-BA11-4192-8B9C-583A870FCEAC}" type="presOf" srcId="{04183C3E-574D-4623-B5F8-E0B1D194B872}" destId="{DADF38D4-2DCE-4AEF-A1E4-D976D75BF4BF}" srcOrd="0" destOrd="0" presId="urn:microsoft.com/office/officeart/2005/8/layout/vList2"/>
    <dgm:cxn modelId="{6C8E8DEE-68C8-47A2-9224-BE61938CE600}" type="presOf" srcId="{67A30919-3FEF-4958-99E0-F0B5362F021B}" destId="{6662D4A5-8924-4DFF-B483-8EC3223C30BB}" srcOrd="0" destOrd="0" presId="urn:microsoft.com/office/officeart/2005/8/layout/vList2"/>
    <dgm:cxn modelId="{8A468C31-42D5-4A4D-BB84-E1E2C3096990}" type="presParOf" srcId="{DADF38D4-2DCE-4AEF-A1E4-D976D75BF4BF}" destId="{6662D4A5-8924-4DFF-B483-8EC3223C30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4183C3E-574D-4623-B5F8-E0B1D194B872}"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ru-RU"/>
        </a:p>
      </dgm:t>
    </dgm:pt>
    <dgm:pt modelId="{67A30919-3FEF-4958-99E0-F0B5362F021B}">
      <dgm:prSet/>
      <dgm:spPr/>
      <dgm:t>
        <a:bodyPr/>
        <a:lstStyle/>
        <a:p>
          <a:pPr rtl="0"/>
          <a:r>
            <a:rPr lang="ru-RU" dirty="0" smtClean="0"/>
            <a:t>Закупка Продукции может быть осуществлена только у уникального поставщика и отсутствует ее равноценная замена;</a:t>
          </a:r>
          <a:endParaRPr lang="ru-RU" dirty="0"/>
        </a:p>
      </dgm:t>
    </dgm:pt>
    <dgm:pt modelId="{14A67A15-E573-46BB-B80E-7FC1AF22FB73}" type="parTrans" cxnId="{FC0376B6-18F8-4572-A118-D7EB844141BC}">
      <dgm:prSet/>
      <dgm:spPr/>
      <dgm:t>
        <a:bodyPr/>
        <a:lstStyle/>
        <a:p>
          <a:endParaRPr lang="ru-RU"/>
        </a:p>
      </dgm:t>
    </dgm:pt>
    <dgm:pt modelId="{F6003EBB-69E7-4371-84F0-B8903CAB2220}" type="sibTrans" cxnId="{FC0376B6-18F8-4572-A118-D7EB844141BC}">
      <dgm:prSet/>
      <dgm:spPr/>
      <dgm:t>
        <a:bodyPr/>
        <a:lstStyle/>
        <a:p>
          <a:endParaRPr lang="ru-RU"/>
        </a:p>
      </dgm:t>
    </dgm:pt>
    <dgm:pt modelId="{330CA8DF-B0BE-4484-BC37-ECC94C87ACBE}">
      <dgm:prSet/>
      <dgm:spPr/>
      <dgm:t>
        <a:bodyPr/>
        <a:lstStyle/>
        <a:p>
          <a:r>
            <a:rPr lang="ru-RU" smtClean="0"/>
            <a:t>закупки Продукции, когда по соображениям стандартизации, унификации, а также для обеспечения совместимости с ранее приобретенной Продукцией новые закупки должны быть сделаны только у того же поставщика;</a:t>
          </a:r>
          <a:endParaRPr lang="ru-RU"/>
        </a:p>
      </dgm:t>
    </dgm:pt>
    <dgm:pt modelId="{1C025BEF-8E4D-4CE8-B154-2E7D47803FED}" type="parTrans" cxnId="{C3B15F3D-E987-4DD8-87CD-57F1C13E5514}">
      <dgm:prSet/>
      <dgm:spPr/>
      <dgm:t>
        <a:bodyPr/>
        <a:lstStyle/>
        <a:p>
          <a:endParaRPr lang="ru-RU"/>
        </a:p>
      </dgm:t>
    </dgm:pt>
    <dgm:pt modelId="{88E6C535-777A-4482-A1F1-75AE3AB67D19}" type="sibTrans" cxnId="{C3B15F3D-E987-4DD8-87CD-57F1C13E5514}">
      <dgm:prSet/>
      <dgm:spPr/>
      <dgm:t>
        <a:bodyPr/>
        <a:lstStyle/>
        <a:p>
          <a:endParaRPr lang="ru-RU"/>
        </a:p>
      </dgm:t>
    </dgm:pt>
    <dgm:pt modelId="{C24F9C14-143E-4E76-8196-B6AC14D7E4B6}">
      <dgm:prSet/>
      <dgm:spPr/>
      <dgm:t>
        <a:bodyPr/>
        <a:lstStyle/>
        <a:p>
          <a:r>
            <a:rPr lang="ru-RU" smtClean="0"/>
            <a:t>дополнительные закупки Продукции (общая сумма дополнительной закупки/закупок  у данного поставщика не должна превышать 30% первоначальной закупки);</a:t>
          </a:r>
          <a:endParaRPr lang="ru-RU"/>
        </a:p>
      </dgm:t>
    </dgm:pt>
    <dgm:pt modelId="{903C5852-6175-4A00-B262-3A6C30A0D464}" type="parTrans" cxnId="{8B7A620A-4C0F-4245-B8C3-4A5696603837}">
      <dgm:prSet/>
      <dgm:spPr/>
      <dgm:t>
        <a:bodyPr/>
        <a:lstStyle/>
        <a:p>
          <a:endParaRPr lang="ru-RU"/>
        </a:p>
      </dgm:t>
    </dgm:pt>
    <dgm:pt modelId="{5EFC81E0-1403-47FC-A752-486C4A130288}" type="sibTrans" cxnId="{8B7A620A-4C0F-4245-B8C3-4A5696603837}">
      <dgm:prSet/>
      <dgm:spPr/>
      <dgm:t>
        <a:bodyPr/>
        <a:lstStyle/>
        <a:p>
          <a:endParaRPr lang="ru-RU"/>
        </a:p>
      </dgm:t>
    </dgm:pt>
    <dgm:pt modelId="{DADF38D4-2DCE-4AEF-A1E4-D976D75BF4BF}" type="pres">
      <dgm:prSet presAssocID="{04183C3E-574D-4623-B5F8-E0B1D194B872}" presName="linear" presStyleCnt="0">
        <dgm:presLayoutVars>
          <dgm:animLvl val="lvl"/>
          <dgm:resizeHandles val="exact"/>
        </dgm:presLayoutVars>
      </dgm:prSet>
      <dgm:spPr/>
      <dgm:t>
        <a:bodyPr/>
        <a:lstStyle/>
        <a:p>
          <a:endParaRPr lang="ru-RU"/>
        </a:p>
      </dgm:t>
    </dgm:pt>
    <dgm:pt modelId="{6662D4A5-8924-4DFF-B483-8EC3223C30BB}" type="pres">
      <dgm:prSet presAssocID="{67A30919-3FEF-4958-99E0-F0B5362F021B}" presName="parentText" presStyleLbl="node1" presStyleIdx="0" presStyleCnt="3">
        <dgm:presLayoutVars>
          <dgm:chMax val="0"/>
          <dgm:bulletEnabled val="1"/>
        </dgm:presLayoutVars>
      </dgm:prSet>
      <dgm:spPr/>
      <dgm:t>
        <a:bodyPr/>
        <a:lstStyle/>
        <a:p>
          <a:endParaRPr lang="ru-RU"/>
        </a:p>
      </dgm:t>
    </dgm:pt>
    <dgm:pt modelId="{1F626CFA-C83B-4D86-8115-CAA182E30680}" type="pres">
      <dgm:prSet presAssocID="{F6003EBB-69E7-4371-84F0-B8903CAB2220}" presName="spacer" presStyleCnt="0"/>
      <dgm:spPr/>
    </dgm:pt>
    <dgm:pt modelId="{18C92C6E-891C-47E2-8F30-4FC3336358E5}" type="pres">
      <dgm:prSet presAssocID="{330CA8DF-B0BE-4484-BC37-ECC94C87ACBE}" presName="parentText" presStyleLbl="node1" presStyleIdx="1" presStyleCnt="3">
        <dgm:presLayoutVars>
          <dgm:chMax val="0"/>
          <dgm:bulletEnabled val="1"/>
        </dgm:presLayoutVars>
      </dgm:prSet>
      <dgm:spPr/>
      <dgm:t>
        <a:bodyPr/>
        <a:lstStyle/>
        <a:p>
          <a:endParaRPr lang="ru-RU"/>
        </a:p>
      </dgm:t>
    </dgm:pt>
    <dgm:pt modelId="{28451D52-C796-4A9C-820E-7AB794E94914}" type="pres">
      <dgm:prSet presAssocID="{88E6C535-777A-4482-A1F1-75AE3AB67D19}" presName="spacer" presStyleCnt="0"/>
      <dgm:spPr/>
    </dgm:pt>
    <dgm:pt modelId="{ED519ED9-82D1-4B5C-9A24-05BC07780662}" type="pres">
      <dgm:prSet presAssocID="{C24F9C14-143E-4E76-8196-B6AC14D7E4B6}" presName="parentText" presStyleLbl="node1" presStyleIdx="2" presStyleCnt="3">
        <dgm:presLayoutVars>
          <dgm:chMax val="0"/>
          <dgm:bulletEnabled val="1"/>
        </dgm:presLayoutVars>
      </dgm:prSet>
      <dgm:spPr/>
      <dgm:t>
        <a:bodyPr/>
        <a:lstStyle/>
        <a:p>
          <a:endParaRPr lang="ru-RU"/>
        </a:p>
      </dgm:t>
    </dgm:pt>
  </dgm:ptLst>
  <dgm:cxnLst>
    <dgm:cxn modelId="{921CF323-6E7D-470C-B0BF-7D078FF6362A}" type="presOf" srcId="{C24F9C14-143E-4E76-8196-B6AC14D7E4B6}" destId="{ED519ED9-82D1-4B5C-9A24-05BC07780662}" srcOrd="0" destOrd="0" presId="urn:microsoft.com/office/officeart/2005/8/layout/vList2"/>
    <dgm:cxn modelId="{FC0376B6-18F8-4572-A118-D7EB844141BC}" srcId="{04183C3E-574D-4623-B5F8-E0B1D194B872}" destId="{67A30919-3FEF-4958-99E0-F0B5362F021B}" srcOrd="0" destOrd="0" parTransId="{14A67A15-E573-46BB-B80E-7FC1AF22FB73}" sibTransId="{F6003EBB-69E7-4371-84F0-B8903CAB2220}"/>
    <dgm:cxn modelId="{9EAC6032-6B76-4CF3-BF6F-8644D158FC6C}" type="presOf" srcId="{67A30919-3FEF-4958-99E0-F0B5362F021B}" destId="{6662D4A5-8924-4DFF-B483-8EC3223C30BB}" srcOrd="0" destOrd="0" presId="urn:microsoft.com/office/officeart/2005/8/layout/vList2"/>
    <dgm:cxn modelId="{8B7A620A-4C0F-4245-B8C3-4A5696603837}" srcId="{04183C3E-574D-4623-B5F8-E0B1D194B872}" destId="{C24F9C14-143E-4E76-8196-B6AC14D7E4B6}" srcOrd="2" destOrd="0" parTransId="{903C5852-6175-4A00-B262-3A6C30A0D464}" sibTransId="{5EFC81E0-1403-47FC-A752-486C4A130288}"/>
    <dgm:cxn modelId="{3FE9B2E8-85C5-47B4-8E03-1481675DA1FC}" type="presOf" srcId="{04183C3E-574D-4623-B5F8-E0B1D194B872}" destId="{DADF38D4-2DCE-4AEF-A1E4-D976D75BF4BF}" srcOrd="0" destOrd="0" presId="urn:microsoft.com/office/officeart/2005/8/layout/vList2"/>
    <dgm:cxn modelId="{C3B15F3D-E987-4DD8-87CD-57F1C13E5514}" srcId="{04183C3E-574D-4623-B5F8-E0B1D194B872}" destId="{330CA8DF-B0BE-4484-BC37-ECC94C87ACBE}" srcOrd="1" destOrd="0" parTransId="{1C025BEF-8E4D-4CE8-B154-2E7D47803FED}" sibTransId="{88E6C535-777A-4482-A1F1-75AE3AB67D19}"/>
    <dgm:cxn modelId="{C28C22D4-C8BC-47FA-BEA3-28E9B4C7F459}" type="presOf" srcId="{330CA8DF-B0BE-4484-BC37-ECC94C87ACBE}" destId="{18C92C6E-891C-47E2-8F30-4FC3336358E5}" srcOrd="0" destOrd="0" presId="urn:microsoft.com/office/officeart/2005/8/layout/vList2"/>
    <dgm:cxn modelId="{CDAF7DD0-3B12-48DC-9FA2-5BAFB69515E1}" type="presParOf" srcId="{DADF38D4-2DCE-4AEF-A1E4-D976D75BF4BF}" destId="{6662D4A5-8924-4DFF-B483-8EC3223C30BB}" srcOrd="0" destOrd="0" presId="urn:microsoft.com/office/officeart/2005/8/layout/vList2"/>
    <dgm:cxn modelId="{5DFDBAFC-B346-4051-853E-078A80B340AA}" type="presParOf" srcId="{DADF38D4-2DCE-4AEF-A1E4-D976D75BF4BF}" destId="{1F626CFA-C83B-4D86-8115-CAA182E30680}" srcOrd="1" destOrd="0" presId="urn:microsoft.com/office/officeart/2005/8/layout/vList2"/>
    <dgm:cxn modelId="{C50271E4-B2B3-493E-9AA8-547CE135F665}" type="presParOf" srcId="{DADF38D4-2DCE-4AEF-A1E4-D976D75BF4BF}" destId="{18C92C6E-891C-47E2-8F30-4FC3336358E5}" srcOrd="2" destOrd="0" presId="urn:microsoft.com/office/officeart/2005/8/layout/vList2"/>
    <dgm:cxn modelId="{C3AACF12-5997-4E9D-A8AA-9021D43E2BD0}" type="presParOf" srcId="{DADF38D4-2DCE-4AEF-A1E4-D976D75BF4BF}" destId="{28451D52-C796-4A9C-820E-7AB794E94914}" srcOrd="3" destOrd="0" presId="urn:microsoft.com/office/officeart/2005/8/layout/vList2"/>
    <dgm:cxn modelId="{58EA31E3-A227-48A6-B3A1-A45DFF651208}" type="presParOf" srcId="{DADF38D4-2DCE-4AEF-A1E4-D976D75BF4BF}" destId="{ED519ED9-82D1-4B5C-9A24-05BC077806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1D960-031D-48A7-8B1E-BCCAC6E12E0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9FB899E-D8E2-4700-986F-9104D032F55C}">
      <dgm:prSet/>
      <dgm:spPr/>
      <dgm:t>
        <a:bodyPr/>
        <a:lstStyle/>
        <a:p>
          <a:pPr rtl="0"/>
          <a:r>
            <a:rPr lang="ru-RU" i="1" smtClean="0"/>
            <a:t>копия свидетельства о вступлении в саморегулируемых организациях (СРО);</a:t>
          </a:r>
          <a:endParaRPr lang="ru-RU"/>
        </a:p>
      </dgm:t>
    </dgm:pt>
    <dgm:pt modelId="{728453CF-4335-48BE-B5A3-DEDF7654D10A}" type="parTrans" cxnId="{6756EE21-5865-46BE-B79C-769B95DE897B}">
      <dgm:prSet/>
      <dgm:spPr/>
      <dgm:t>
        <a:bodyPr/>
        <a:lstStyle/>
        <a:p>
          <a:endParaRPr lang="ru-RU"/>
        </a:p>
      </dgm:t>
    </dgm:pt>
    <dgm:pt modelId="{0242E64B-EF22-42A7-80EA-7883F86E9F55}" type="sibTrans" cxnId="{6756EE21-5865-46BE-B79C-769B95DE897B}">
      <dgm:prSet/>
      <dgm:spPr/>
      <dgm:t>
        <a:bodyPr/>
        <a:lstStyle/>
        <a:p>
          <a:endParaRPr lang="ru-RU"/>
        </a:p>
      </dgm:t>
    </dgm:pt>
    <dgm:pt modelId="{1FF088AF-7AAB-45DB-95BC-B46DBF68003B}">
      <dgm:prSet/>
      <dgm:spPr/>
      <dgm:t>
        <a:bodyPr/>
        <a:lstStyle/>
        <a:p>
          <a:pPr rtl="0"/>
          <a:r>
            <a:rPr lang="ru-RU" i="1" smtClean="0"/>
            <a:t>копия баланса, справку о финансовых результатах на последнюю отчетную дату с отметкой налоговой инспекции (отчет о прибылях и убытках);</a:t>
          </a:r>
          <a:endParaRPr lang="ru-RU"/>
        </a:p>
      </dgm:t>
    </dgm:pt>
    <dgm:pt modelId="{4F1997E2-B545-43BA-B9B6-FEB11493EF26}" type="parTrans" cxnId="{7785A202-5570-4ADE-8CA7-CFE4C5CF740D}">
      <dgm:prSet/>
      <dgm:spPr/>
      <dgm:t>
        <a:bodyPr/>
        <a:lstStyle/>
        <a:p>
          <a:endParaRPr lang="ru-RU"/>
        </a:p>
      </dgm:t>
    </dgm:pt>
    <dgm:pt modelId="{9127A42F-E83D-472E-A9B0-63498EFE3E5F}" type="sibTrans" cxnId="{7785A202-5570-4ADE-8CA7-CFE4C5CF740D}">
      <dgm:prSet/>
      <dgm:spPr/>
      <dgm:t>
        <a:bodyPr/>
        <a:lstStyle/>
        <a:p>
          <a:endParaRPr lang="ru-RU"/>
        </a:p>
      </dgm:t>
    </dgm:pt>
    <dgm:pt modelId="{4B4DFC07-0373-45F1-A7FA-7477ADBDCF4E}">
      <dgm:prSet/>
      <dgm:spPr/>
      <dgm:t>
        <a:bodyPr/>
        <a:lstStyle/>
        <a:p>
          <a:pPr rtl="0"/>
          <a:r>
            <a:rPr lang="ru-RU" i="1" smtClean="0"/>
            <a:t>копия свидетельства о постановке на учет в налоговом органе;</a:t>
          </a:r>
          <a:endParaRPr lang="ru-RU"/>
        </a:p>
      </dgm:t>
    </dgm:pt>
    <dgm:pt modelId="{BE8B9BC8-88A3-4731-9DF0-A5C2C0D45F84}" type="parTrans" cxnId="{26C4E88A-CA5E-49FF-B6A1-9BAEC1319897}">
      <dgm:prSet/>
      <dgm:spPr/>
      <dgm:t>
        <a:bodyPr/>
        <a:lstStyle/>
        <a:p>
          <a:endParaRPr lang="ru-RU"/>
        </a:p>
      </dgm:t>
    </dgm:pt>
    <dgm:pt modelId="{B568AB91-BE8F-49AC-A3B8-2A7F7FF204B1}" type="sibTrans" cxnId="{26C4E88A-CA5E-49FF-B6A1-9BAEC1319897}">
      <dgm:prSet/>
      <dgm:spPr/>
      <dgm:t>
        <a:bodyPr/>
        <a:lstStyle/>
        <a:p>
          <a:endParaRPr lang="ru-RU"/>
        </a:p>
      </dgm:t>
    </dgm:pt>
    <dgm:pt modelId="{CB4C8585-904C-431B-B828-8F020A44F96F}">
      <dgm:prSet/>
      <dgm:spPr/>
      <dgm:t>
        <a:bodyPr/>
        <a:lstStyle/>
        <a:p>
          <a:pPr rtl="0"/>
          <a:r>
            <a:rPr lang="ru-RU" i="1" smtClean="0"/>
            <a:t>копия свидетельства о внесении записи в Единый государственный реестр юридических лиц;</a:t>
          </a:r>
          <a:endParaRPr lang="ru-RU"/>
        </a:p>
      </dgm:t>
    </dgm:pt>
    <dgm:pt modelId="{13FEF401-6BA8-4CB5-993F-2BF7199D83C9}" type="parTrans" cxnId="{EF8CBDA6-1E48-45E7-B852-0EB0C4259F66}">
      <dgm:prSet/>
      <dgm:spPr/>
      <dgm:t>
        <a:bodyPr/>
        <a:lstStyle/>
        <a:p>
          <a:endParaRPr lang="ru-RU"/>
        </a:p>
      </dgm:t>
    </dgm:pt>
    <dgm:pt modelId="{BE8DB3F1-833E-4302-A7D1-ED76F05E5576}" type="sibTrans" cxnId="{EF8CBDA6-1E48-45E7-B852-0EB0C4259F66}">
      <dgm:prSet/>
      <dgm:spPr/>
      <dgm:t>
        <a:bodyPr/>
        <a:lstStyle/>
        <a:p>
          <a:endParaRPr lang="ru-RU"/>
        </a:p>
      </dgm:t>
    </dgm:pt>
    <dgm:pt modelId="{E4067614-EF29-4BA2-B6FC-47F6598EEDE8}">
      <dgm:prSet/>
      <dgm:spPr/>
      <dgm:t>
        <a:bodyPr/>
        <a:lstStyle/>
        <a:p>
          <a:pPr rtl="0"/>
          <a:r>
            <a:rPr lang="ru-RU" i="1" smtClean="0"/>
            <a:t>нотариально заверенная копия устава с изменениями и дополнениями;</a:t>
          </a:r>
          <a:endParaRPr lang="ru-RU"/>
        </a:p>
      </dgm:t>
    </dgm:pt>
    <dgm:pt modelId="{B7A63E0A-29B2-42C9-86A4-022B72B5CB61}" type="parTrans" cxnId="{C6B2D5E0-0B86-4959-AA5E-53E74FB7C325}">
      <dgm:prSet/>
      <dgm:spPr/>
      <dgm:t>
        <a:bodyPr/>
        <a:lstStyle/>
        <a:p>
          <a:endParaRPr lang="ru-RU"/>
        </a:p>
      </dgm:t>
    </dgm:pt>
    <dgm:pt modelId="{1534529C-8F0C-422B-B606-09B9B53761A7}" type="sibTrans" cxnId="{C6B2D5E0-0B86-4959-AA5E-53E74FB7C325}">
      <dgm:prSet/>
      <dgm:spPr/>
      <dgm:t>
        <a:bodyPr/>
        <a:lstStyle/>
        <a:p>
          <a:endParaRPr lang="ru-RU"/>
        </a:p>
      </dgm:t>
    </dgm:pt>
    <dgm:pt modelId="{0EBC4C5E-0A66-4125-A1E5-766A0BE89DB6}">
      <dgm:prSet/>
      <dgm:spPr/>
      <dgm:t>
        <a:bodyPr/>
        <a:lstStyle/>
        <a:p>
          <a:pPr rtl="0"/>
          <a:r>
            <a:rPr lang="ru-RU" i="1" smtClean="0"/>
            <a:t>копии лицензий на право осуществления соответствующего вида деятельности (если деятельность подлежит лицензированию);</a:t>
          </a:r>
          <a:endParaRPr lang="ru-RU"/>
        </a:p>
      </dgm:t>
    </dgm:pt>
    <dgm:pt modelId="{780557D3-2897-4F74-841D-BCA9189A23BA}" type="parTrans" cxnId="{EACE9593-E3B6-488B-80D8-32DD6576510B}">
      <dgm:prSet/>
      <dgm:spPr/>
      <dgm:t>
        <a:bodyPr/>
        <a:lstStyle/>
        <a:p>
          <a:endParaRPr lang="ru-RU"/>
        </a:p>
      </dgm:t>
    </dgm:pt>
    <dgm:pt modelId="{E7750228-5E5E-47C7-83AC-8EAED33D643E}" type="sibTrans" cxnId="{EACE9593-E3B6-488B-80D8-32DD6576510B}">
      <dgm:prSet/>
      <dgm:spPr/>
      <dgm:t>
        <a:bodyPr/>
        <a:lstStyle/>
        <a:p>
          <a:endParaRPr lang="ru-RU"/>
        </a:p>
      </dgm:t>
    </dgm:pt>
    <dgm:pt modelId="{8E572BEA-3569-4D90-A415-E87847726A02}">
      <dgm:prSet/>
      <dgm:spPr/>
      <dgm:t>
        <a:bodyPr/>
        <a:lstStyle/>
        <a:p>
          <a:pPr rtl="0"/>
          <a:r>
            <a:rPr lang="ru-RU" i="1" smtClean="0"/>
            <a:t>коммерческое предложение (проектно–сметная и техническая документация)</a:t>
          </a:r>
          <a:endParaRPr lang="ru-RU"/>
        </a:p>
      </dgm:t>
    </dgm:pt>
    <dgm:pt modelId="{87E3F882-0E81-4435-8AF9-B31B67A9A253}" type="parTrans" cxnId="{B6DB4FFE-91AD-4A70-8754-A332B12C0266}">
      <dgm:prSet/>
      <dgm:spPr/>
      <dgm:t>
        <a:bodyPr/>
        <a:lstStyle/>
        <a:p>
          <a:endParaRPr lang="ru-RU"/>
        </a:p>
      </dgm:t>
    </dgm:pt>
    <dgm:pt modelId="{749815BC-7CC2-47F7-A815-B08B9B0EB647}" type="sibTrans" cxnId="{B6DB4FFE-91AD-4A70-8754-A332B12C0266}">
      <dgm:prSet/>
      <dgm:spPr/>
      <dgm:t>
        <a:bodyPr/>
        <a:lstStyle/>
        <a:p>
          <a:endParaRPr lang="ru-RU"/>
        </a:p>
      </dgm:t>
    </dgm:pt>
    <dgm:pt modelId="{76688443-E35A-4801-84E3-F80408BBAFB0}" type="pres">
      <dgm:prSet presAssocID="{1EA1D960-031D-48A7-8B1E-BCCAC6E12E05}" presName="linear" presStyleCnt="0">
        <dgm:presLayoutVars>
          <dgm:animLvl val="lvl"/>
          <dgm:resizeHandles val="exact"/>
        </dgm:presLayoutVars>
      </dgm:prSet>
      <dgm:spPr/>
      <dgm:t>
        <a:bodyPr/>
        <a:lstStyle/>
        <a:p>
          <a:endParaRPr lang="ru-RU"/>
        </a:p>
      </dgm:t>
    </dgm:pt>
    <dgm:pt modelId="{C209AADD-0964-47AF-8B1F-60252F1EF596}" type="pres">
      <dgm:prSet presAssocID="{E9FB899E-D8E2-4700-986F-9104D032F55C}" presName="parentText" presStyleLbl="node1" presStyleIdx="0" presStyleCnt="7">
        <dgm:presLayoutVars>
          <dgm:chMax val="0"/>
          <dgm:bulletEnabled val="1"/>
        </dgm:presLayoutVars>
      </dgm:prSet>
      <dgm:spPr/>
      <dgm:t>
        <a:bodyPr/>
        <a:lstStyle/>
        <a:p>
          <a:endParaRPr lang="ru-RU"/>
        </a:p>
      </dgm:t>
    </dgm:pt>
    <dgm:pt modelId="{C18CE2A0-9393-4238-814E-045C0C417FF8}" type="pres">
      <dgm:prSet presAssocID="{0242E64B-EF22-42A7-80EA-7883F86E9F55}" presName="spacer" presStyleCnt="0"/>
      <dgm:spPr/>
    </dgm:pt>
    <dgm:pt modelId="{330D56B2-58A0-490E-88E5-756D3ECBFBAE}" type="pres">
      <dgm:prSet presAssocID="{1FF088AF-7AAB-45DB-95BC-B46DBF68003B}" presName="parentText" presStyleLbl="node1" presStyleIdx="1" presStyleCnt="7">
        <dgm:presLayoutVars>
          <dgm:chMax val="0"/>
          <dgm:bulletEnabled val="1"/>
        </dgm:presLayoutVars>
      </dgm:prSet>
      <dgm:spPr/>
      <dgm:t>
        <a:bodyPr/>
        <a:lstStyle/>
        <a:p>
          <a:endParaRPr lang="ru-RU"/>
        </a:p>
      </dgm:t>
    </dgm:pt>
    <dgm:pt modelId="{217906B3-BE71-4C8F-8A4D-3731D44AC071}" type="pres">
      <dgm:prSet presAssocID="{9127A42F-E83D-472E-A9B0-63498EFE3E5F}" presName="spacer" presStyleCnt="0"/>
      <dgm:spPr/>
    </dgm:pt>
    <dgm:pt modelId="{F1A49D88-9CED-4D0E-AF06-41A781E375D3}" type="pres">
      <dgm:prSet presAssocID="{4B4DFC07-0373-45F1-A7FA-7477ADBDCF4E}" presName="parentText" presStyleLbl="node1" presStyleIdx="2" presStyleCnt="7">
        <dgm:presLayoutVars>
          <dgm:chMax val="0"/>
          <dgm:bulletEnabled val="1"/>
        </dgm:presLayoutVars>
      </dgm:prSet>
      <dgm:spPr/>
      <dgm:t>
        <a:bodyPr/>
        <a:lstStyle/>
        <a:p>
          <a:endParaRPr lang="ru-RU"/>
        </a:p>
      </dgm:t>
    </dgm:pt>
    <dgm:pt modelId="{AD31DB2E-1374-46D8-A0AB-EACF7882EBD5}" type="pres">
      <dgm:prSet presAssocID="{B568AB91-BE8F-49AC-A3B8-2A7F7FF204B1}" presName="spacer" presStyleCnt="0"/>
      <dgm:spPr/>
    </dgm:pt>
    <dgm:pt modelId="{363929CC-3915-4486-8F7F-413E9245C52F}" type="pres">
      <dgm:prSet presAssocID="{CB4C8585-904C-431B-B828-8F020A44F96F}" presName="parentText" presStyleLbl="node1" presStyleIdx="3" presStyleCnt="7">
        <dgm:presLayoutVars>
          <dgm:chMax val="0"/>
          <dgm:bulletEnabled val="1"/>
        </dgm:presLayoutVars>
      </dgm:prSet>
      <dgm:spPr/>
      <dgm:t>
        <a:bodyPr/>
        <a:lstStyle/>
        <a:p>
          <a:endParaRPr lang="ru-RU"/>
        </a:p>
      </dgm:t>
    </dgm:pt>
    <dgm:pt modelId="{1AB30B6A-2F11-4751-A53D-743B101D945E}" type="pres">
      <dgm:prSet presAssocID="{BE8DB3F1-833E-4302-A7D1-ED76F05E5576}" presName="spacer" presStyleCnt="0"/>
      <dgm:spPr/>
    </dgm:pt>
    <dgm:pt modelId="{27D17516-A485-48F2-92B2-6C732755144D}" type="pres">
      <dgm:prSet presAssocID="{E4067614-EF29-4BA2-B6FC-47F6598EEDE8}" presName="parentText" presStyleLbl="node1" presStyleIdx="4" presStyleCnt="7">
        <dgm:presLayoutVars>
          <dgm:chMax val="0"/>
          <dgm:bulletEnabled val="1"/>
        </dgm:presLayoutVars>
      </dgm:prSet>
      <dgm:spPr/>
      <dgm:t>
        <a:bodyPr/>
        <a:lstStyle/>
        <a:p>
          <a:endParaRPr lang="ru-RU"/>
        </a:p>
      </dgm:t>
    </dgm:pt>
    <dgm:pt modelId="{8E98AF40-0B06-41D4-9407-39E4D74EF46E}" type="pres">
      <dgm:prSet presAssocID="{1534529C-8F0C-422B-B606-09B9B53761A7}" presName="spacer" presStyleCnt="0"/>
      <dgm:spPr/>
    </dgm:pt>
    <dgm:pt modelId="{654DCDE8-901F-43CD-A227-2F3540339857}" type="pres">
      <dgm:prSet presAssocID="{0EBC4C5E-0A66-4125-A1E5-766A0BE89DB6}" presName="parentText" presStyleLbl="node1" presStyleIdx="5" presStyleCnt="7">
        <dgm:presLayoutVars>
          <dgm:chMax val="0"/>
          <dgm:bulletEnabled val="1"/>
        </dgm:presLayoutVars>
      </dgm:prSet>
      <dgm:spPr/>
      <dgm:t>
        <a:bodyPr/>
        <a:lstStyle/>
        <a:p>
          <a:endParaRPr lang="ru-RU"/>
        </a:p>
      </dgm:t>
    </dgm:pt>
    <dgm:pt modelId="{A4A97920-6C8C-4C89-81DD-6EF570A66410}" type="pres">
      <dgm:prSet presAssocID="{E7750228-5E5E-47C7-83AC-8EAED33D643E}" presName="spacer" presStyleCnt="0"/>
      <dgm:spPr/>
    </dgm:pt>
    <dgm:pt modelId="{7065C048-A9C3-454B-8750-4BC36AE5AD13}" type="pres">
      <dgm:prSet presAssocID="{8E572BEA-3569-4D90-A415-E87847726A02}" presName="parentText" presStyleLbl="node1" presStyleIdx="6" presStyleCnt="7">
        <dgm:presLayoutVars>
          <dgm:chMax val="0"/>
          <dgm:bulletEnabled val="1"/>
        </dgm:presLayoutVars>
      </dgm:prSet>
      <dgm:spPr/>
      <dgm:t>
        <a:bodyPr/>
        <a:lstStyle/>
        <a:p>
          <a:endParaRPr lang="ru-RU"/>
        </a:p>
      </dgm:t>
    </dgm:pt>
  </dgm:ptLst>
  <dgm:cxnLst>
    <dgm:cxn modelId="{7ABB5082-B43F-4C09-BE07-49DE928254BA}" type="presOf" srcId="{1EA1D960-031D-48A7-8B1E-BCCAC6E12E05}" destId="{76688443-E35A-4801-84E3-F80408BBAFB0}" srcOrd="0" destOrd="0" presId="urn:microsoft.com/office/officeart/2005/8/layout/vList2"/>
    <dgm:cxn modelId="{586DE903-62D9-478C-AD2A-CC549D2FF556}" type="presOf" srcId="{0EBC4C5E-0A66-4125-A1E5-766A0BE89DB6}" destId="{654DCDE8-901F-43CD-A227-2F3540339857}" srcOrd="0" destOrd="0" presId="urn:microsoft.com/office/officeart/2005/8/layout/vList2"/>
    <dgm:cxn modelId="{C6B2D5E0-0B86-4959-AA5E-53E74FB7C325}" srcId="{1EA1D960-031D-48A7-8B1E-BCCAC6E12E05}" destId="{E4067614-EF29-4BA2-B6FC-47F6598EEDE8}" srcOrd="4" destOrd="0" parTransId="{B7A63E0A-29B2-42C9-86A4-022B72B5CB61}" sibTransId="{1534529C-8F0C-422B-B606-09B9B53761A7}"/>
    <dgm:cxn modelId="{EACE9593-E3B6-488B-80D8-32DD6576510B}" srcId="{1EA1D960-031D-48A7-8B1E-BCCAC6E12E05}" destId="{0EBC4C5E-0A66-4125-A1E5-766A0BE89DB6}" srcOrd="5" destOrd="0" parTransId="{780557D3-2897-4F74-841D-BCA9189A23BA}" sibTransId="{E7750228-5E5E-47C7-83AC-8EAED33D643E}"/>
    <dgm:cxn modelId="{3AAF5318-940F-4D19-9EC8-6A79351DBF57}" type="presOf" srcId="{1FF088AF-7AAB-45DB-95BC-B46DBF68003B}" destId="{330D56B2-58A0-490E-88E5-756D3ECBFBAE}" srcOrd="0" destOrd="0" presId="urn:microsoft.com/office/officeart/2005/8/layout/vList2"/>
    <dgm:cxn modelId="{25381A90-0324-4978-8846-5B4233C6C0F4}" type="presOf" srcId="{CB4C8585-904C-431B-B828-8F020A44F96F}" destId="{363929CC-3915-4486-8F7F-413E9245C52F}" srcOrd="0" destOrd="0" presId="urn:microsoft.com/office/officeart/2005/8/layout/vList2"/>
    <dgm:cxn modelId="{16D207BD-A7A1-4D13-9B69-BDE7F875A53B}" type="presOf" srcId="{E9FB899E-D8E2-4700-986F-9104D032F55C}" destId="{C209AADD-0964-47AF-8B1F-60252F1EF596}" srcOrd="0" destOrd="0" presId="urn:microsoft.com/office/officeart/2005/8/layout/vList2"/>
    <dgm:cxn modelId="{6756EE21-5865-46BE-B79C-769B95DE897B}" srcId="{1EA1D960-031D-48A7-8B1E-BCCAC6E12E05}" destId="{E9FB899E-D8E2-4700-986F-9104D032F55C}" srcOrd="0" destOrd="0" parTransId="{728453CF-4335-48BE-B5A3-DEDF7654D10A}" sibTransId="{0242E64B-EF22-42A7-80EA-7883F86E9F55}"/>
    <dgm:cxn modelId="{652769F1-E2BE-4DD5-BAC6-B7C5A040DAB7}" type="presOf" srcId="{E4067614-EF29-4BA2-B6FC-47F6598EEDE8}" destId="{27D17516-A485-48F2-92B2-6C732755144D}" srcOrd="0" destOrd="0" presId="urn:microsoft.com/office/officeart/2005/8/layout/vList2"/>
    <dgm:cxn modelId="{26C4E88A-CA5E-49FF-B6A1-9BAEC1319897}" srcId="{1EA1D960-031D-48A7-8B1E-BCCAC6E12E05}" destId="{4B4DFC07-0373-45F1-A7FA-7477ADBDCF4E}" srcOrd="2" destOrd="0" parTransId="{BE8B9BC8-88A3-4731-9DF0-A5C2C0D45F84}" sibTransId="{B568AB91-BE8F-49AC-A3B8-2A7F7FF204B1}"/>
    <dgm:cxn modelId="{EF8CBDA6-1E48-45E7-B852-0EB0C4259F66}" srcId="{1EA1D960-031D-48A7-8B1E-BCCAC6E12E05}" destId="{CB4C8585-904C-431B-B828-8F020A44F96F}" srcOrd="3" destOrd="0" parTransId="{13FEF401-6BA8-4CB5-993F-2BF7199D83C9}" sibTransId="{BE8DB3F1-833E-4302-A7D1-ED76F05E5576}"/>
    <dgm:cxn modelId="{251BC83D-5733-4E71-897B-C03878A89505}" type="presOf" srcId="{8E572BEA-3569-4D90-A415-E87847726A02}" destId="{7065C048-A9C3-454B-8750-4BC36AE5AD13}" srcOrd="0" destOrd="0" presId="urn:microsoft.com/office/officeart/2005/8/layout/vList2"/>
    <dgm:cxn modelId="{7785A202-5570-4ADE-8CA7-CFE4C5CF740D}" srcId="{1EA1D960-031D-48A7-8B1E-BCCAC6E12E05}" destId="{1FF088AF-7AAB-45DB-95BC-B46DBF68003B}" srcOrd="1" destOrd="0" parTransId="{4F1997E2-B545-43BA-B9B6-FEB11493EF26}" sibTransId="{9127A42F-E83D-472E-A9B0-63498EFE3E5F}"/>
    <dgm:cxn modelId="{B6DB4FFE-91AD-4A70-8754-A332B12C0266}" srcId="{1EA1D960-031D-48A7-8B1E-BCCAC6E12E05}" destId="{8E572BEA-3569-4D90-A415-E87847726A02}" srcOrd="6" destOrd="0" parTransId="{87E3F882-0E81-4435-8AF9-B31B67A9A253}" sibTransId="{749815BC-7CC2-47F7-A815-B08B9B0EB647}"/>
    <dgm:cxn modelId="{3DE98348-98D2-4693-B22B-578BCB6CB830}" type="presOf" srcId="{4B4DFC07-0373-45F1-A7FA-7477ADBDCF4E}" destId="{F1A49D88-9CED-4D0E-AF06-41A781E375D3}" srcOrd="0" destOrd="0" presId="urn:microsoft.com/office/officeart/2005/8/layout/vList2"/>
    <dgm:cxn modelId="{D8C07BDC-50FC-408C-AC39-7B6E5A7E3476}" type="presParOf" srcId="{76688443-E35A-4801-84E3-F80408BBAFB0}" destId="{C209AADD-0964-47AF-8B1F-60252F1EF596}" srcOrd="0" destOrd="0" presId="urn:microsoft.com/office/officeart/2005/8/layout/vList2"/>
    <dgm:cxn modelId="{72810D27-CD7E-4E23-88A6-559ACCF64203}" type="presParOf" srcId="{76688443-E35A-4801-84E3-F80408BBAFB0}" destId="{C18CE2A0-9393-4238-814E-045C0C417FF8}" srcOrd="1" destOrd="0" presId="urn:microsoft.com/office/officeart/2005/8/layout/vList2"/>
    <dgm:cxn modelId="{E3E16EEB-8FB6-4E87-94D6-343554868A8B}" type="presParOf" srcId="{76688443-E35A-4801-84E3-F80408BBAFB0}" destId="{330D56B2-58A0-490E-88E5-756D3ECBFBAE}" srcOrd="2" destOrd="0" presId="urn:microsoft.com/office/officeart/2005/8/layout/vList2"/>
    <dgm:cxn modelId="{F568B066-48E3-4A92-9097-5BEDB47EDCF2}" type="presParOf" srcId="{76688443-E35A-4801-84E3-F80408BBAFB0}" destId="{217906B3-BE71-4C8F-8A4D-3731D44AC071}" srcOrd="3" destOrd="0" presId="urn:microsoft.com/office/officeart/2005/8/layout/vList2"/>
    <dgm:cxn modelId="{78BAE959-54BD-40CD-8E69-1EBCD19493EF}" type="presParOf" srcId="{76688443-E35A-4801-84E3-F80408BBAFB0}" destId="{F1A49D88-9CED-4D0E-AF06-41A781E375D3}" srcOrd="4" destOrd="0" presId="urn:microsoft.com/office/officeart/2005/8/layout/vList2"/>
    <dgm:cxn modelId="{D5C6891B-2F96-48B0-B4DF-41C2D4A3DDFA}" type="presParOf" srcId="{76688443-E35A-4801-84E3-F80408BBAFB0}" destId="{AD31DB2E-1374-46D8-A0AB-EACF7882EBD5}" srcOrd="5" destOrd="0" presId="urn:microsoft.com/office/officeart/2005/8/layout/vList2"/>
    <dgm:cxn modelId="{EBC2DA25-360B-4016-BF15-3D252E06DD00}" type="presParOf" srcId="{76688443-E35A-4801-84E3-F80408BBAFB0}" destId="{363929CC-3915-4486-8F7F-413E9245C52F}" srcOrd="6" destOrd="0" presId="urn:microsoft.com/office/officeart/2005/8/layout/vList2"/>
    <dgm:cxn modelId="{00447D97-C99C-4C38-B674-A0F82F5D7748}" type="presParOf" srcId="{76688443-E35A-4801-84E3-F80408BBAFB0}" destId="{1AB30B6A-2F11-4751-A53D-743B101D945E}" srcOrd="7" destOrd="0" presId="urn:microsoft.com/office/officeart/2005/8/layout/vList2"/>
    <dgm:cxn modelId="{2B03FFC7-7E3B-42E1-84EF-6BAFC4B3B491}" type="presParOf" srcId="{76688443-E35A-4801-84E3-F80408BBAFB0}" destId="{27D17516-A485-48F2-92B2-6C732755144D}" srcOrd="8" destOrd="0" presId="urn:microsoft.com/office/officeart/2005/8/layout/vList2"/>
    <dgm:cxn modelId="{34C9332B-2887-42FE-BA5C-67B5D7A59773}" type="presParOf" srcId="{76688443-E35A-4801-84E3-F80408BBAFB0}" destId="{8E98AF40-0B06-41D4-9407-39E4D74EF46E}" srcOrd="9" destOrd="0" presId="urn:microsoft.com/office/officeart/2005/8/layout/vList2"/>
    <dgm:cxn modelId="{726A41F8-C5AD-46A2-8FDD-2B8B484EE480}" type="presParOf" srcId="{76688443-E35A-4801-84E3-F80408BBAFB0}" destId="{654DCDE8-901F-43CD-A227-2F3540339857}" srcOrd="10" destOrd="0" presId="urn:microsoft.com/office/officeart/2005/8/layout/vList2"/>
    <dgm:cxn modelId="{BADD71DA-1D55-4EDA-976A-B0CFA462EE27}" type="presParOf" srcId="{76688443-E35A-4801-84E3-F80408BBAFB0}" destId="{A4A97920-6C8C-4C89-81DD-6EF570A66410}" srcOrd="11" destOrd="0" presId="urn:microsoft.com/office/officeart/2005/8/layout/vList2"/>
    <dgm:cxn modelId="{DEDE32AC-874E-46A2-86EA-269A010E7A6D}" type="presParOf" srcId="{76688443-E35A-4801-84E3-F80408BBAFB0}" destId="{7065C048-A9C3-454B-8750-4BC36AE5AD1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4183C3E-574D-4623-B5F8-E0B1D194B872}"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ru-RU"/>
        </a:p>
      </dgm:t>
    </dgm:pt>
    <dgm:pt modelId="{67A30919-3FEF-4958-99E0-F0B5362F021B}">
      <dgm:prSet/>
      <dgm:spPr/>
      <dgm:t>
        <a:bodyPr/>
        <a:lstStyle/>
        <a:p>
          <a:pPr rtl="0"/>
          <a:r>
            <a:rPr lang="ru-RU" smtClean="0"/>
            <a:t>закупки работ, услуг, являющихся естественным продолжением работы, услуги, оказанной ранее, у исполнителя такой работы, услуги, в случаях, когда необходимо обеспечить преемственность работ, услуг, и приобретенный исполнителем в ходе выполнения работ, оказания услуг опыт необходим для выполнения, оказания закупаемых работ, услуг;</a:t>
          </a:r>
          <a:endParaRPr lang="ru-RU" dirty="0"/>
        </a:p>
      </dgm:t>
    </dgm:pt>
    <dgm:pt modelId="{14A67A15-E573-46BB-B80E-7FC1AF22FB73}" type="parTrans" cxnId="{FC0376B6-18F8-4572-A118-D7EB844141BC}">
      <dgm:prSet/>
      <dgm:spPr/>
      <dgm:t>
        <a:bodyPr/>
        <a:lstStyle/>
        <a:p>
          <a:endParaRPr lang="ru-RU"/>
        </a:p>
      </dgm:t>
    </dgm:pt>
    <dgm:pt modelId="{F6003EBB-69E7-4371-84F0-B8903CAB2220}" type="sibTrans" cxnId="{FC0376B6-18F8-4572-A118-D7EB844141BC}">
      <dgm:prSet/>
      <dgm:spPr/>
      <dgm:t>
        <a:bodyPr/>
        <a:lstStyle/>
        <a:p>
          <a:endParaRPr lang="ru-RU"/>
        </a:p>
      </dgm:t>
    </dgm:pt>
    <dgm:pt modelId="{86344496-6F10-43E5-9016-9A62D027A0CD}">
      <dgm:prSet/>
      <dgm:spPr/>
      <dgm:t>
        <a:bodyPr/>
        <a:lstStyle/>
        <a:p>
          <a:r>
            <a:rPr lang="ru-RU" smtClean="0"/>
            <a:t>закупки в случаях, когда проведенная процедура по выбору контрагента  признана несостоявшейся;</a:t>
          </a:r>
          <a:endParaRPr lang="ru-RU"/>
        </a:p>
      </dgm:t>
    </dgm:pt>
    <dgm:pt modelId="{4D2E26E0-D2D9-44B3-A1DF-A403B269FF3B}" type="parTrans" cxnId="{0C530308-77E6-49D9-8E4C-6726ACF45995}">
      <dgm:prSet/>
      <dgm:spPr/>
      <dgm:t>
        <a:bodyPr/>
        <a:lstStyle/>
        <a:p>
          <a:endParaRPr lang="ru-RU"/>
        </a:p>
      </dgm:t>
    </dgm:pt>
    <dgm:pt modelId="{FCC16663-B661-42D7-9522-49FFC578CB80}" type="sibTrans" cxnId="{0C530308-77E6-49D9-8E4C-6726ACF45995}">
      <dgm:prSet/>
      <dgm:spPr/>
      <dgm:t>
        <a:bodyPr/>
        <a:lstStyle/>
        <a:p>
          <a:endParaRPr lang="ru-RU"/>
        </a:p>
      </dgm:t>
    </dgm:pt>
    <dgm:pt modelId="{A01CFC8E-0295-49D9-9583-73A77334F37C}">
      <dgm:prSet/>
      <dgm:spPr/>
      <dgm:t>
        <a:bodyPr/>
        <a:lstStyle/>
        <a:p>
          <a:r>
            <a:rPr lang="ru-RU" smtClean="0"/>
            <a:t>при закупках Продукции, когда проведение иных процедур экономически нецелесообразно (например, существование возможности купить в течение короткого промежутка времени на экономически выгодных условиях, подтвержденных результатами мониторинга рынка); </a:t>
          </a:r>
          <a:endParaRPr lang="ru-RU"/>
        </a:p>
      </dgm:t>
    </dgm:pt>
    <dgm:pt modelId="{96E7BAFD-39BE-48F2-B72A-1EFEFB6D1D8A}" type="parTrans" cxnId="{AAC48F18-A0F6-4537-8393-826113E9CBE7}">
      <dgm:prSet/>
      <dgm:spPr/>
      <dgm:t>
        <a:bodyPr/>
        <a:lstStyle/>
        <a:p>
          <a:endParaRPr lang="ru-RU"/>
        </a:p>
      </dgm:t>
    </dgm:pt>
    <dgm:pt modelId="{CD150617-D526-41B6-AD8E-3051EEBB83CB}" type="sibTrans" cxnId="{AAC48F18-A0F6-4537-8393-826113E9CBE7}">
      <dgm:prSet/>
      <dgm:spPr/>
      <dgm:t>
        <a:bodyPr/>
        <a:lstStyle/>
        <a:p>
          <a:endParaRPr lang="ru-RU"/>
        </a:p>
      </dgm:t>
    </dgm:pt>
    <dgm:pt modelId="{DADF38D4-2DCE-4AEF-A1E4-D976D75BF4BF}" type="pres">
      <dgm:prSet presAssocID="{04183C3E-574D-4623-B5F8-E0B1D194B872}" presName="linear" presStyleCnt="0">
        <dgm:presLayoutVars>
          <dgm:animLvl val="lvl"/>
          <dgm:resizeHandles val="exact"/>
        </dgm:presLayoutVars>
      </dgm:prSet>
      <dgm:spPr/>
      <dgm:t>
        <a:bodyPr/>
        <a:lstStyle/>
        <a:p>
          <a:endParaRPr lang="ru-RU"/>
        </a:p>
      </dgm:t>
    </dgm:pt>
    <dgm:pt modelId="{6662D4A5-8924-4DFF-B483-8EC3223C30BB}" type="pres">
      <dgm:prSet presAssocID="{67A30919-3FEF-4958-99E0-F0B5362F021B}" presName="parentText" presStyleLbl="node1" presStyleIdx="0" presStyleCnt="3">
        <dgm:presLayoutVars>
          <dgm:chMax val="0"/>
          <dgm:bulletEnabled val="1"/>
        </dgm:presLayoutVars>
      </dgm:prSet>
      <dgm:spPr/>
      <dgm:t>
        <a:bodyPr/>
        <a:lstStyle/>
        <a:p>
          <a:endParaRPr lang="ru-RU"/>
        </a:p>
      </dgm:t>
    </dgm:pt>
    <dgm:pt modelId="{1F626CFA-C83B-4D86-8115-CAA182E30680}" type="pres">
      <dgm:prSet presAssocID="{F6003EBB-69E7-4371-84F0-B8903CAB2220}" presName="spacer" presStyleCnt="0"/>
      <dgm:spPr/>
    </dgm:pt>
    <dgm:pt modelId="{13D3B19E-B29A-4CF5-82B7-7B0CB888CF0B}" type="pres">
      <dgm:prSet presAssocID="{86344496-6F10-43E5-9016-9A62D027A0CD}" presName="parentText" presStyleLbl="node1" presStyleIdx="1" presStyleCnt="3">
        <dgm:presLayoutVars>
          <dgm:chMax val="0"/>
          <dgm:bulletEnabled val="1"/>
        </dgm:presLayoutVars>
      </dgm:prSet>
      <dgm:spPr/>
      <dgm:t>
        <a:bodyPr/>
        <a:lstStyle/>
        <a:p>
          <a:endParaRPr lang="ru-RU"/>
        </a:p>
      </dgm:t>
    </dgm:pt>
    <dgm:pt modelId="{6F6F51BF-3537-4627-91B0-4A3FFEA64E3A}" type="pres">
      <dgm:prSet presAssocID="{FCC16663-B661-42D7-9522-49FFC578CB80}" presName="spacer" presStyleCnt="0"/>
      <dgm:spPr/>
    </dgm:pt>
    <dgm:pt modelId="{8FE75303-CC73-492A-ABA2-2BD5EC692E61}" type="pres">
      <dgm:prSet presAssocID="{A01CFC8E-0295-49D9-9583-73A77334F37C}" presName="parentText" presStyleLbl="node1" presStyleIdx="2" presStyleCnt="3">
        <dgm:presLayoutVars>
          <dgm:chMax val="0"/>
          <dgm:bulletEnabled val="1"/>
        </dgm:presLayoutVars>
      </dgm:prSet>
      <dgm:spPr/>
      <dgm:t>
        <a:bodyPr/>
        <a:lstStyle/>
        <a:p>
          <a:endParaRPr lang="ru-RU"/>
        </a:p>
      </dgm:t>
    </dgm:pt>
  </dgm:ptLst>
  <dgm:cxnLst>
    <dgm:cxn modelId="{CFD7D804-BCBE-4EC2-BD14-29AEE3FADED3}" type="presOf" srcId="{67A30919-3FEF-4958-99E0-F0B5362F021B}" destId="{6662D4A5-8924-4DFF-B483-8EC3223C30BB}" srcOrd="0" destOrd="0" presId="urn:microsoft.com/office/officeart/2005/8/layout/vList2"/>
    <dgm:cxn modelId="{FC0376B6-18F8-4572-A118-D7EB844141BC}" srcId="{04183C3E-574D-4623-B5F8-E0B1D194B872}" destId="{67A30919-3FEF-4958-99E0-F0B5362F021B}" srcOrd="0" destOrd="0" parTransId="{14A67A15-E573-46BB-B80E-7FC1AF22FB73}" sibTransId="{F6003EBB-69E7-4371-84F0-B8903CAB2220}"/>
    <dgm:cxn modelId="{8B6F150C-B07E-4607-8EDA-5FAA94EF9CB6}" type="presOf" srcId="{04183C3E-574D-4623-B5F8-E0B1D194B872}" destId="{DADF38D4-2DCE-4AEF-A1E4-D976D75BF4BF}" srcOrd="0" destOrd="0" presId="urn:microsoft.com/office/officeart/2005/8/layout/vList2"/>
    <dgm:cxn modelId="{AAC48F18-A0F6-4537-8393-826113E9CBE7}" srcId="{04183C3E-574D-4623-B5F8-E0B1D194B872}" destId="{A01CFC8E-0295-49D9-9583-73A77334F37C}" srcOrd="2" destOrd="0" parTransId="{96E7BAFD-39BE-48F2-B72A-1EFEFB6D1D8A}" sibTransId="{CD150617-D526-41B6-AD8E-3051EEBB83CB}"/>
    <dgm:cxn modelId="{C63990FB-355A-4639-914B-24806B924401}" type="presOf" srcId="{86344496-6F10-43E5-9016-9A62D027A0CD}" destId="{13D3B19E-B29A-4CF5-82B7-7B0CB888CF0B}" srcOrd="0" destOrd="0" presId="urn:microsoft.com/office/officeart/2005/8/layout/vList2"/>
    <dgm:cxn modelId="{0C530308-77E6-49D9-8E4C-6726ACF45995}" srcId="{04183C3E-574D-4623-B5F8-E0B1D194B872}" destId="{86344496-6F10-43E5-9016-9A62D027A0CD}" srcOrd="1" destOrd="0" parTransId="{4D2E26E0-D2D9-44B3-A1DF-A403B269FF3B}" sibTransId="{FCC16663-B661-42D7-9522-49FFC578CB80}"/>
    <dgm:cxn modelId="{C62EA7BD-52D5-46BD-AB42-FC50B27C4BC9}" type="presOf" srcId="{A01CFC8E-0295-49D9-9583-73A77334F37C}" destId="{8FE75303-CC73-492A-ABA2-2BD5EC692E61}" srcOrd="0" destOrd="0" presId="urn:microsoft.com/office/officeart/2005/8/layout/vList2"/>
    <dgm:cxn modelId="{3891E498-4D3A-4B10-97AA-9C1FAB97681E}" type="presParOf" srcId="{DADF38D4-2DCE-4AEF-A1E4-D976D75BF4BF}" destId="{6662D4A5-8924-4DFF-B483-8EC3223C30BB}" srcOrd="0" destOrd="0" presId="urn:microsoft.com/office/officeart/2005/8/layout/vList2"/>
    <dgm:cxn modelId="{F7559FB3-99F8-40C7-888C-54098E4C13B3}" type="presParOf" srcId="{DADF38D4-2DCE-4AEF-A1E4-D976D75BF4BF}" destId="{1F626CFA-C83B-4D86-8115-CAA182E30680}" srcOrd="1" destOrd="0" presId="urn:microsoft.com/office/officeart/2005/8/layout/vList2"/>
    <dgm:cxn modelId="{145D117E-EA45-4E82-A499-3583D1D5B041}" type="presParOf" srcId="{DADF38D4-2DCE-4AEF-A1E4-D976D75BF4BF}" destId="{13D3B19E-B29A-4CF5-82B7-7B0CB888CF0B}" srcOrd="2" destOrd="0" presId="urn:microsoft.com/office/officeart/2005/8/layout/vList2"/>
    <dgm:cxn modelId="{B7BC8EB5-A196-4C65-919C-49E4A63E6135}" type="presParOf" srcId="{DADF38D4-2DCE-4AEF-A1E4-D976D75BF4BF}" destId="{6F6F51BF-3537-4627-91B0-4A3FFEA64E3A}" srcOrd="3" destOrd="0" presId="urn:microsoft.com/office/officeart/2005/8/layout/vList2"/>
    <dgm:cxn modelId="{9A0C3FE7-AE33-4FF2-8732-D915227AE1F0}" type="presParOf" srcId="{DADF38D4-2DCE-4AEF-A1E4-D976D75BF4BF}" destId="{8FE75303-CC73-492A-ABA2-2BD5EC692E6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4183C3E-574D-4623-B5F8-E0B1D194B872}"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ru-RU"/>
        </a:p>
      </dgm:t>
    </dgm:pt>
    <dgm:pt modelId="{67A30919-3FEF-4958-99E0-F0B5362F021B}">
      <dgm:prSet/>
      <dgm:spPr/>
      <dgm:t>
        <a:bodyPr/>
        <a:lstStyle/>
        <a:p>
          <a:pPr rtl="0"/>
          <a:r>
            <a:rPr lang="ru-RU" smtClean="0"/>
            <a:t>возникновение потребности в определенной Продукции вследствие чрезвычайных событий, а также по иным основаниям, требующим незамедлительной закупки, в связи с которыми применение иных способов размещения заказа, требующих затрат времени, нецелесообразно;</a:t>
          </a:r>
          <a:endParaRPr lang="ru-RU" dirty="0"/>
        </a:p>
      </dgm:t>
    </dgm:pt>
    <dgm:pt modelId="{14A67A15-E573-46BB-B80E-7FC1AF22FB73}" type="parTrans" cxnId="{FC0376B6-18F8-4572-A118-D7EB844141BC}">
      <dgm:prSet/>
      <dgm:spPr/>
      <dgm:t>
        <a:bodyPr/>
        <a:lstStyle/>
        <a:p>
          <a:endParaRPr lang="ru-RU"/>
        </a:p>
      </dgm:t>
    </dgm:pt>
    <dgm:pt modelId="{F6003EBB-69E7-4371-84F0-B8903CAB2220}" type="sibTrans" cxnId="{FC0376B6-18F8-4572-A118-D7EB844141BC}">
      <dgm:prSet/>
      <dgm:spPr/>
      <dgm:t>
        <a:bodyPr/>
        <a:lstStyle/>
        <a:p>
          <a:endParaRPr lang="ru-RU"/>
        </a:p>
      </dgm:t>
    </dgm:pt>
    <dgm:pt modelId="{F04CEAAB-D6F0-419F-AE2E-9E0DDADA78C0}">
      <dgm:prSet/>
      <dgm:spPr/>
      <dgm:t>
        <a:bodyPr/>
        <a:lstStyle/>
        <a:p>
          <a:r>
            <a:rPr lang="ru-RU" smtClean="0"/>
            <a:t>поставки Продукции относятся к сфере деятельности субъектов естественных монополий в соответствии с Федеральным законом от 17 августа 1995г. №147 «О естественных монополиях»;</a:t>
          </a:r>
          <a:endParaRPr lang="ru-RU"/>
        </a:p>
      </dgm:t>
    </dgm:pt>
    <dgm:pt modelId="{01AE34A0-0DC5-4FEB-BE45-D533A76B5F05}" type="parTrans" cxnId="{E132F358-9961-42FB-ADE1-C2817FC0670B}">
      <dgm:prSet/>
      <dgm:spPr/>
      <dgm:t>
        <a:bodyPr/>
        <a:lstStyle/>
        <a:p>
          <a:endParaRPr lang="ru-RU"/>
        </a:p>
      </dgm:t>
    </dgm:pt>
    <dgm:pt modelId="{E9CA89E8-69AA-4DA7-B644-E8C9ADFA90E6}" type="sibTrans" cxnId="{E132F358-9961-42FB-ADE1-C2817FC0670B}">
      <dgm:prSet/>
      <dgm:spPr/>
      <dgm:t>
        <a:bodyPr/>
        <a:lstStyle/>
        <a:p>
          <a:endParaRPr lang="ru-RU"/>
        </a:p>
      </dgm:t>
    </dgm:pt>
    <dgm:pt modelId="{5B5C22C9-E03A-4187-BFDB-7398A6B18912}">
      <dgm:prSet/>
      <dgm:spPr/>
      <dgm:t>
        <a:bodyPr/>
        <a:lstStyle/>
        <a:p>
          <a:r>
            <a:rPr lang="ru-RU" smtClean="0"/>
            <a:t>при приобретении услуг водоснабжения, водоотведения, канализации, теплоснабжения, газоснабжения, подключения (присоединения) к сетям инженерно-технического обеспечения по регулируемым в соответствии с законодательством РФ ценам (тарифам);</a:t>
          </a:r>
          <a:endParaRPr lang="ru-RU"/>
        </a:p>
      </dgm:t>
    </dgm:pt>
    <dgm:pt modelId="{E8EB4B1C-24D3-41F9-9716-E434D3D07748}" type="parTrans" cxnId="{70100509-5FBA-4A86-813A-E4C0B9A92CD3}">
      <dgm:prSet/>
      <dgm:spPr/>
      <dgm:t>
        <a:bodyPr/>
        <a:lstStyle/>
        <a:p>
          <a:endParaRPr lang="ru-RU"/>
        </a:p>
      </dgm:t>
    </dgm:pt>
    <dgm:pt modelId="{098A2C45-FB6F-4076-ADD6-F78B48159AB6}" type="sibTrans" cxnId="{70100509-5FBA-4A86-813A-E4C0B9A92CD3}">
      <dgm:prSet/>
      <dgm:spPr/>
      <dgm:t>
        <a:bodyPr/>
        <a:lstStyle/>
        <a:p>
          <a:endParaRPr lang="ru-RU"/>
        </a:p>
      </dgm:t>
    </dgm:pt>
    <dgm:pt modelId="{DADF38D4-2DCE-4AEF-A1E4-D976D75BF4BF}" type="pres">
      <dgm:prSet presAssocID="{04183C3E-574D-4623-B5F8-E0B1D194B872}" presName="linear" presStyleCnt="0">
        <dgm:presLayoutVars>
          <dgm:animLvl val="lvl"/>
          <dgm:resizeHandles val="exact"/>
        </dgm:presLayoutVars>
      </dgm:prSet>
      <dgm:spPr/>
      <dgm:t>
        <a:bodyPr/>
        <a:lstStyle/>
        <a:p>
          <a:endParaRPr lang="ru-RU"/>
        </a:p>
      </dgm:t>
    </dgm:pt>
    <dgm:pt modelId="{6662D4A5-8924-4DFF-B483-8EC3223C30BB}" type="pres">
      <dgm:prSet presAssocID="{67A30919-3FEF-4958-99E0-F0B5362F021B}" presName="parentText" presStyleLbl="node1" presStyleIdx="0" presStyleCnt="3">
        <dgm:presLayoutVars>
          <dgm:chMax val="0"/>
          <dgm:bulletEnabled val="1"/>
        </dgm:presLayoutVars>
      </dgm:prSet>
      <dgm:spPr/>
      <dgm:t>
        <a:bodyPr/>
        <a:lstStyle/>
        <a:p>
          <a:endParaRPr lang="ru-RU"/>
        </a:p>
      </dgm:t>
    </dgm:pt>
    <dgm:pt modelId="{1F626CFA-C83B-4D86-8115-CAA182E30680}" type="pres">
      <dgm:prSet presAssocID="{F6003EBB-69E7-4371-84F0-B8903CAB2220}" presName="spacer" presStyleCnt="0"/>
      <dgm:spPr/>
    </dgm:pt>
    <dgm:pt modelId="{1A0F8DEE-05F4-4823-9809-C716372A1618}" type="pres">
      <dgm:prSet presAssocID="{F04CEAAB-D6F0-419F-AE2E-9E0DDADA78C0}" presName="parentText" presStyleLbl="node1" presStyleIdx="1" presStyleCnt="3">
        <dgm:presLayoutVars>
          <dgm:chMax val="0"/>
          <dgm:bulletEnabled val="1"/>
        </dgm:presLayoutVars>
      </dgm:prSet>
      <dgm:spPr/>
      <dgm:t>
        <a:bodyPr/>
        <a:lstStyle/>
        <a:p>
          <a:endParaRPr lang="ru-RU"/>
        </a:p>
      </dgm:t>
    </dgm:pt>
    <dgm:pt modelId="{30455B37-BFBB-46C2-B0C8-C6365C3F4ABE}" type="pres">
      <dgm:prSet presAssocID="{E9CA89E8-69AA-4DA7-B644-E8C9ADFA90E6}" presName="spacer" presStyleCnt="0"/>
      <dgm:spPr/>
    </dgm:pt>
    <dgm:pt modelId="{C68F0890-FA9A-4DC4-A5D8-4334A266105B}" type="pres">
      <dgm:prSet presAssocID="{5B5C22C9-E03A-4187-BFDB-7398A6B18912}" presName="parentText" presStyleLbl="node1" presStyleIdx="2" presStyleCnt="3">
        <dgm:presLayoutVars>
          <dgm:chMax val="0"/>
          <dgm:bulletEnabled val="1"/>
        </dgm:presLayoutVars>
      </dgm:prSet>
      <dgm:spPr/>
      <dgm:t>
        <a:bodyPr/>
        <a:lstStyle/>
        <a:p>
          <a:endParaRPr lang="ru-RU"/>
        </a:p>
      </dgm:t>
    </dgm:pt>
  </dgm:ptLst>
  <dgm:cxnLst>
    <dgm:cxn modelId="{D3BC5400-9BD9-4E68-B070-901872D70389}" type="presOf" srcId="{F04CEAAB-D6F0-419F-AE2E-9E0DDADA78C0}" destId="{1A0F8DEE-05F4-4823-9809-C716372A1618}" srcOrd="0" destOrd="0" presId="urn:microsoft.com/office/officeart/2005/8/layout/vList2"/>
    <dgm:cxn modelId="{FC0376B6-18F8-4572-A118-D7EB844141BC}" srcId="{04183C3E-574D-4623-B5F8-E0B1D194B872}" destId="{67A30919-3FEF-4958-99E0-F0B5362F021B}" srcOrd="0" destOrd="0" parTransId="{14A67A15-E573-46BB-B80E-7FC1AF22FB73}" sibTransId="{F6003EBB-69E7-4371-84F0-B8903CAB2220}"/>
    <dgm:cxn modelId="{E132F358-9961-42FB-ADE1-C2817FC0670B}" srcId="{04183C3E-574D-4623-B5F8-E0B1D194B872}" destId="{F04CEAAB-D6F0-419F-AE2E-9E0DDADA78C0}" srcOrd="1" destOrd="0" parTransId="{01AE34A0-0DC5-4FEB-BE45-D533A76B5F05}" sibTransId="{E9CA89E8-69AA-4DA7-B644-E8C9ADFA90E6}"/>
    <dgm:cxn modelId="{329F6F3C-45F0-46CC-A075-DDF2758AA3D8}" type="presOf" srcId="{67A30919-3FEF-4958-99E0-F0B5362F021B}" destId="{6662D4A5-8924-4DFF-B483-8EC3223C30BB}" srcOrd="0" destOrd="0" presId="urn:microsoft.com/office/officeart/2005/8/layout/vList2"/>
    <dgm:cxn modelId="{70100509-5FBA-4A86-813A-E4C0B9A92CD3}" srcId="{04183C3E-574D-4623-B5F8-E0B1D194B872}" destId="{5B5C22C9-E03A-4187-BFDB-7398A6B18912}" srcOrd="2" destOrd="0" parTransId="{E8EB4B1C-24D3-41F9-9716-E434D3D07748}" sibTransId="{098A2C45-FB6F-4076-ADD6-F78B48159AB6}"/>
    <dgm:cxn modelId="{979A37F6-28E8-4385-852E-02C666A768A2}" type="presOf" srcId="{5B5C22C9-E03A-4187-BFDB-7398A6B18912}" destId="{C68F0890-FA9A-4DC4-A5D8-4334A266105B}" srcOrd="0" destOrd="0" presId="urn:microsoft.com/office/officeart/2005/8/layout/vList2"/>
    <dgm:cxn modelId="{97765C55-362B-4638-806C-DBB0947F03EA}" type="presOf" srcId="{04183C3E-574D-4623-B5F8-E0B1D194B872}" destId="{DADF38D4-2DCE-4AEF-A1E4-D976D75BF4BF}" srcOrd="0" destOrd="0" presId="urn:microsoft.com/office/officeart/2005/8/layout/vList2"/>
    <dgm:cxn modelId="{E2D01E24-0E54-45DB-8859-8AACD78F3020}" type="presParOf" srcId="{DADF38D4-2DCE-4AEF-A1E4-D976D75BF4BF}" destId="{6662D4A5-8924-4DFF-B483-8EC3223C30BB}" srcOrd="0" destOrd="0" presId="urn:microsoft.com/office/officeart/2005/8/layout/vList2"/>
    <dgm:cxn modelId="{6E7087B5-8C8E-44A4-8E0D-02696DAED7D9}" type="presParOf" srcId="{DADF38D4-2DCE-4AEF-A1E4-D976D75BF4BF}" destId="{1F626CFA-C83B-4D86-8115-CAA182E30680}" srcOrd="1" destOrd="0" presId="urn:microsoft.com/office/officeart/2005/8/layout/vList2"/>
    <dgm:cxn modelId="{21B1E563-E45C-4868-B1C2-5F43300A2A12}" type="presParOf" srcId="{DADF38D4-2DCE-4AEF-A1E4-D976D75BF4BF}" destId="{1A0F8DEE-05F4-4823-9809-C716372A1618}" srcOrd="2" destOrd="0" presId="urn:microsoft.com/office/officeart/2005/8/layout/vList2"/>
    <dgm:cxn modelId="{F0C24B9B-C028-467D-AA9D-30E637AE7A61}" type="presParOf" srcId="{DADF38D4-2DCE-4AEF-A1E4-D976D75BF4BF}" destId="{30455B37-BFBB-46C2-B0C8-C6365C3F4ABE}" srcOrd="3" destOrd="0" presId="urn:microsoft.com/office/officeart/2005/8/layout/vList2"/>
    <dgm:cxn modelId="{E81101D3-988D-4697-B2B1-BEFA34A6FE76}" type="presParOf" srcId="{DADF38D4-2DCE-4AEF-A1E4-D976D75BF4BF}" destId="{C68F0890-FA9A-4DC4-A5D8-4334A266105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4183C3E-574D-4623-B5F8-E0B1D194B872}" type="doc">
      <dgm:prSet loTypeId="urn:microsoft.com/office/officeart/2005/8/layout/vList2" loCatId="list" qsTypeId="urn:microsoft.com/office/officeart/2005/8/quickstyle/3d4" qsCatId="3D" csTypeId="urn:microsoft.com/office/officeart/2005/8/colors/accent1_3" csCatId="accent1" phldr="1"/>
      <dgm:spPr/>
      <dgm:t>
        <a:bodyPr/>
        <a:lstStyle/>
        <a:p>
          <a:endParaRPr lang="ru-RU"/>
        </a:p>
      </dgm:t>
    </dgm:pt>
    <dgm:pt modelId="{67A30919-3FEF-4958-99E0-F0B5362F021B}">
      <dgm:prSet/>
      <dgm:spPr/>
      <dgm:t>
        <a:bodyPr/>
        <a:lstStyle/>
        <a:p>
          <a:pPr rtl="0"/>
          <a:r>
            <a:rPr lang="ru-RU" dirty="0" smtClean="0"/>
            <a:t>возникновение потребности в определенной Продукции вследствие чрезвычайных событий, а также по иным основаниям, требующим незамедлительной закупки, в связи с которыми применение иных способов размещения заказа, требующих затрат времени, нецелесообразно;</a:t>
          </a:r>
          <a:endParaRPr lang="ru-RU" dirty="0"/>
        </a:p>
      </dgm:t>
    </dgm:pt>
    <dgm:pt modelId="{14A67A15-E573-46BB-B80E-7FC1AF22FB73}" type="parTrans" cxnId="{FC0376B6-18F8-4572-A118-D7EB844141BC}">
      <dgm:prSet/>
      <dgm:spPr/>
      <dgm:t>
        <a:bodyPr/>
        <a:lstStyle/>
        <a:p>
          <a:endParaRPr lang="ru-RU"/>
        </a:p>
      </dgm:t>
    </dgm:pt>
    <dgm:pt modelId="{F6003EBB-69E7-4371-84F0-B8903CAB2220}" type="sibTrans" cxnId="{FC0376B6-18F8-4572-A118-D7EB844141BC}">
      <dgm:prSet/>
      <dgm:spPr/>
      <dgm:t>
        <a:bodyPr/>
        <a:lstStyle/>
        <a:p>
          <a:endParaRPr lang="ru-RU"/>
        </a:p>
      </dgm:t>
    </dgm:pt>
    <dgm:pt modelId="{F04CEAAB-D6F0-419F-AE2E-9E0DDADA78C0}">
      <dgm:prSet/>
      <dgm:spPr/>
      <dgm:t>
        <a:bodyPr/>
        <a:lstStyle/>
        <a:p>
          <a:r>
            <a:rPr lang="ru-RU" dirty="0" smtClean="0"/>
            <a:t>поставки Продукции относятся к сфере деятельности субъектов естественных монополий в соответствии с Федеральным законом от 17 августа 1995г. №147 «О естественных монополиях»;</a:t>
          </a:r>
          <a:endParaRPr lang="ru-RU" dirty="0"/>
        </a:p>
      </dgm:t>
    </dgm:pt>
    <dgm:pt modelId="{01AE34A0-0DC5-4FEB-BE45-D533A76B5F05}" type="parTrans" cxnId="{E132F358-9961-42FB-ADE1-C2817FC0670B}">
      <dgm:prSet/>
      <dgm:spPr/>
      <dgm:t>
        <a:bodyPr/>
        <a:lstStyle/>
        <a:p>
          <a:endParaRPr lang="ru-RU"/>
        </a:p>
      </dgm:t>
    </dgm:pt>
    <dgm:pt modelId="{E9CA89E8-69AA-4DA7-B644-E8C9ADFA90E6}" type="sibTrans" cxnId="{E132F358-9961-42FB-ADE1-C2817FC0670B}">
      <dgm:prSet/>
      <dgm:spPr/>
      <dgm:t>
        <a:bodyPr/>
        <a:lstStyle/>
        <a:p>
          <a:endParaRPr lang="ru-RU"/>
        </a:p>
      </dgm:t>
    </dgm:pt>
    <dgm:pt modelId="{5B5C22C9-E03A-4187-BFDB-7398A6B18912}">
      <dgm:prSet/>
      <dgm:spPr/>
      <dgm:t>
        <a:bodyPr/>
        <a:lstStyle/>
        <a:p>
          <a:r>
            <a:rPr lang="ru-RU" dirty="0" smtClean="0"/>
            <a:t>при приобретении услуг водоснабжения, водоотведения, канализации, теплоснабжения, газоснабжения, подключения (присоединения) к сетям инженерно-технического обеспечения по при заключении договора энергоснабжения или купли-продажи электрической энергии с гарантирующим поставщиком электрической энергии;</a:t>
          </a:r>
          <a:endParaRPr lang="ru-RU" dirty="0"/>
        </a:p>
      </dgm:t>
    </dgm:pt>
    <dgm:pt modelId="{E8EB4B1C-24D3-41F9-9716-E434D3D07748}" type="parTrans" cxnId="{70100509-5FBA-4A86-813A-E4C0B9A92CD3}">
      <dgm:prSet/>
      <dgm:spPr/>
      <dgm:t>
        <a:bodyPr/>
        <a:lstStyle/>
        <a:p>
          <a:endParaRPr lang="ru-RU"/>
        </a:p>
      </dgm:t>
    </dgm:pt>
    <dgm:pt modelId="{098A2C45-FB6F-4076-ADD6-F78B48159AB6}" type="sibTrans" cxnId="{70100509-5FBA-4A86-813A-E4C0B9A92CD3}">
      <dgm:prSet/>
      <dgm:spPr/>
      <dgm:t>
        <a:bodyPr/>
        <a:lstStyle/>
        <a:p>
          <a:endParaRPr lang="ru-RU"/>
        </a:p>
      </dgm:t>
    </dgm:pt>
    <dgm:pt modelId="{71B52B1B-4EF6-4B6B-88E1-00DDADAC4D7F}">
      <dgm:prSet/>
      <dgm:spPr/>
      <dgm:t>
        <a:bodyPr/>
        <a:lstStyle/>
        <a:p>
          <a:r>
            <a:rPr lang="ru-RU" smtClean="0"/>
            <a:t>при приобретении работ, услуг, выполнение или оказание которых может осуществляться исключительно органами исполнительной власти в соответствии с их полномочиями или подведомственными им государственными учреждениями, государственными унитарными предприятиями, соответствующие полномочия которых устанавливаются нормативными правовыми актами Российской Федерации, нормативными правовыми актами субъекта Российской Федерации;</a:t>
          </a:r>
          <a:endParaRPr lang="ru-RU"/>
        </a:p>
      </dgm:t>
    </dgm:pt>
    <dgm:pt modelId="{916220BC-A8BD-4336-AA43-1C3CC9278556}" type="parTrans" cxnId="{9EF5EF6A-60CE-40FE-BDA9-978DAC2EA8FD}">
      <dgm:prSet/>
      <dgm:spPr/>
      <dgm:t>
        <a:bodyPr/>
        <a:lstStyle/>
        <a:p>
          <a:endParaRPr lang="ru-RU"/>
        </a:p>
      </dgm:t>
    </dgm:pt>
    <dgm:pt modelId="{8451ABF0-26B0-4875-9629-359D0217598D}" type="sibTrans" cxnId="{9EF5EF6A-60CE-40FE-BDA9-978DAC2EA8FD}">
      <dgm:prSet/>
      <dgm:spPr/>
      <dgm:t>
        <a:bodyPr/>
        <a:lstStyle/>
        <a:p>
          <a:endParaRPr lang="ru-RU"/>
        </a:p>
      </dgm:t>
    </dgm:pt>
    <dgm:pt modelId="{9BB43886-9277-4BA6-8E73-C695B64CE9CA}">
      <dgm:prSet/>
      <dgm:spPr/>
      <dgm:t>
        <a:bodyPr/>
        <a:lstStyle/>
        <a:p>
          <a:r>
            <a:rPr lang="ru-RU" smtClean="0"/>
            <a:t>при приобретении услуг, связанных с направлением работника в служебную командировку (проезд к месту служебной командировки и обратно, наем жилого помещения, транспортное обслуживание, обеспечение питания)</a:t>
          </a:r>
          <a:endParaRPr lang="ru-RU"/>
        </a:p>
      </dgm:t>
    </dgm:pt>
    <dgm:pt modelId="{1419F6D7-F1DB-4FDD-8A14-4E1E43B86BA1}" type="parTrans" cxnId="{C5E4C0DB-6C6C-4FEB-A807-5B5833FAD9FF}">
      <dgm:prSet/>
      <dgm:spPr/>
      <dgm:t>
        <a:bodyPr/>
        <a:lstStyle/>
        <a:p>
          <a:endParaRPr lang="ru-RU"/>
        </a:p>
      </dgm:t>
    </dgm:pt>
    <dgm:pt modelId="{935DD1C5-FE43-474F-9792-7DA0BFE8F47A}" type="sibTrans" cxnId="{C5E4C0DB-6C6C-4FEB-A807-5B5833FAD9FF}">
      <dgm:prSet/>
      <dgm:spPr/>
      <dgm:t>
        <a:bodyPr/>
        <a:lstStyle/>
        <a:p>
          <a:endParaRPr lang="ru-RU"/>
        </a:p>
      </dgm:t>
    </dgm:pt>
    <dgm:pt modelId="{B7EC955E-CE1D-4CDA-B28A-154434F64155}">
      <dgm:prSet/>
      <dgm:spPr/>
      <dgm:t>
        <a:bodyPr/>
        <a:lstStyle/>
        <a:p>
          <a:r>
            <a:rPr lang="ru-RU" smtClean="0"/>
            <a:t>соответствии </a:t>
          </a:r>
          <a:r>
            <a:rPr lang="ru-RU" dirty="0" smtClean="0"/>
            <a:t>с законодательством РФ ценам (тарифам);</a:t>
          </a:r>
          <a:endParaRPr lang="ru-RU"/>
        </a:p>
      </dgm:t>
    </dgm:pt>
    <dgm:pt modelId="{9D42949D-AC05-43F4-B06B-B8096668344B}" type="parTrans" cxnId="{66F5A754-CAAF-4E73-9E88-6FDF82617517}">
      <dgm:prSet/>
      <dgm:spPr/>
    </dgm:pt>
    <dgm:pt modelId="{649E8583-9E92-45C1-87D1-699ED8463E65}" type="sibTrans" cxnId="{66F5A754-CAAF-4E73-9E88-6FDF82617517}">
      <dgm:prSet/>
      <dgm:spPr/>
    </dgm:pt>
    <dgm:pt modelId="{DADF38D4-2DCE-4AEF-A1E4-D976D75BF4BF}" type="pres">
      <dgm:prSet presAssocID="{04183C3E-574D-4623-B5F8-E0B1D194B872}" presName="linear" presStyleCnt="0">
        <dgm:presLayoutVars>
          <dgm:animLvl val="lvl"/>
          <dgm:resizeHandles val="exact"/>
        </dgm:presLayoutVars>
      </dgm:prSet>
      <dgm:spPr/>
      <dgm:t>
        <a:bodyPr/>
        <a:lstStyle/>
        <a:p>
          <a:endParaRPr lang="ru-RU"/>
        </a:p>
      </dgm:t>
    </dgm:pt>
    <dgm:pt modelId="{6662D4A5-8924-4DFF-B483-8EC3223C30BB}" type="pres">
      <dgm:prSet presAssocID="{67A30919-3FEF-4958-99E0-F0B5362F021B}" presName="parentText" presStyleLbl="node1" presStyleIdx="0" presStyleCnt="6">
        <dgm:presLayoutVars>
          <dgm:chMax val="0"/>
          <dgm:bulletEnabled val="1"/>
        </dgm:presLayoutVars>
      </dgm:prSet>
      <dgm:spPr/>
      <dgm:t>
        <a:bodyPr/>
        <a:lstStyle/>
        <a:p>
          <a:endParaRPr lang="ru-RU"/>
        </a:p>
      </dgm:t>
    </dgm:pt>
    <dgm:pt modelId="{1F626CFA-C83B-4D86-8115-CAA182E30680}" type="pres">
      <dgm:prSet presAssocID="{F6003EBB-69E7-4371-84F0-B8903CAB2220}" presName="spacer" presStyleCnt="0"/>
      <dgm:spPr/>
    </dgm:pt>
    <dgm:pt modelId="{1A0F8DEE-05F4-4823-9809-C716372A1618}" type="pres">
      <dgm:prSet presAssocID="{F04CEAAB-D6F0-419F-AE2E-9E0DDADA78C0}" presName="parentText" presStyleLbl="node1" presStyleIdx="1" presStyleCnt="6">
        <dgm:presLayoutVars>
          <dgm:chMax val="0"/>
          <dgm:bulletEnabled val="1"/>
        </dgm:presLayoutVars>
      </dgm:prSet>
      <dgm:spPr/>
      <dgm:t>
        <a:bodyPr/>
        <a:lstStyle/>
        <a:p>
          <a:endParaRPr lang="ru-RU"/>
        </a:p>
      </dgm:t>
    </dgm:pt>
    <dgm:pt modelId="{30455B37-BFBB-46C2-B0C8-C6365C3F4ABE}" type="pres">
      <dgm:prSet presAssocID="{E9CA89E8-69AA-4DA7-B644-E8C9ADFA90E6}" presName="spacer" presStyleCnt="0"/>
      <dgm:spPr/>
    </dgm:pt>
    <dgm:pt modelId="{C68F0890-FA9A-4DC4-A5D8-4334A266105B}" type="pres">
      <dgm:prSet presAssocID="{5B5C22C9-E03A-4187-BFDB-7398A6B18912}" presName="parentText" presStyleLbl="node1" presStyleIdx="2" presStyleCnt="6">
        <dgm:presLayoutVars>
          <dgm:chMax val="0"/>
          <dgm:bulletEnabled val="1"/>
        </dgm:presLayoutVars>
      </dgm:prSet>
      <dgm:spPr/>
      <dgm:t>
        <a:bodyPr/>
        <a:lstStyle/>
        <a:p>
          <a:endParaRPr lang="ru-RU"/>
        </a:p>
      </dgm:t>
    </dgm:pt>
    <dgm:pt modelId="{038BBF59-F078-4CB4-A3D8-335BB06E68A7}" type="pres">
      <dgm:prSet presAssocID="{098A2C45-FB6F-4076-ADD6-F78B48159AB6}" presName="spacer" presStyleCnt="0"/>
      <dgm:spPr/>
    </dgm:pt>
    <dgm:pt modelId="{7E5F4D84-C63B-4161-AD21-2DB37B2B726F}" type="pres">
      <dgm:prSet presAssocID="{71B52B1B-4EF6-4B6B-88E1-00DDADAC4D7F}" presName="parentText" presStyleLbl="node1" presStyleIdx="3" presStyleCnt="6">
        <dgm:presLayoutVars>
          <dgm:chMax val="0"/>
          <dgm:bulletEnabled val="1"/>
        </dgm:presLayoutVars>
      </dgm:prSet>
      <dgm:spPr/>
      <dgm:t>
        <a:bodyPr/>
        <a:lstStyle/>
        <a:p>
          <a:endParaRPr lang="ru-RU"/>
        </a:p>
      </dgm:t>
    </dgm:pt>
    <dgm:pt modelId="{B619644A-A4A3-42E1-AD0D-5ADC586C8058}" type="pres">
      <dgm:prSet presAssocID="{8451ABF0-26B0-4875-9629-359D0217598D}" presName="spacer" presStyleCnt="0"/>
      <dgm:spPr/>
    </dgm:pt>
    <dgm:pt modelId="{70E6254E-6463-4EF9-97D9-781A34AA580B}" type="pres">
      <dgm:prSet presAssocID="{9BB43886-9277-4BA6-8E73-C695B64CE9CA}" presName="parentText" presStyleLbl="node1" presStyleIdx="4" presStyleCnt="6">
        <dgm:presLayoutVars>
          <dgm:chMax val="0"/>
          <dgm:bulletEnabled val="1"/>
        </dgm:presLayoutVars>
      </dgm:prSet>
      <dgm:spPr/>
      <dgm:t>
        <a:bodyPr/>
        <a:lstStyle/>
        <a:p>
          <a:endParaRPr lang="ru-RU"/>
        </a:p>
      </dgm:t>
    </dgm:pt>
    <dgm:pt modelId="{C43674E7-45A3-4ECF-B0D5-42053B665B84}" type="pres">
      <dgm:prSet presAssocID="{935DD1C5-FE43-474F-9792-7DA0BFE8F47A}" presName="spacer" presStyleCnt="0"/>
      <dgm:spPr/>
    </dgm:pt>
    <dgm:pt modelId="{1B38F041-FEC1-4F3F-9B42-74DE8B535910}" type="pres">
      <dgm:prSet presAssocID="{B7EC955E-CE1D-4CDA-B28A-154434F64155}" presName="parentText" presStyleLbl="node1" presStyleIdx="5" presStyleCnt="6">
        <dgm:presLayoutVars>
          <dgm:chMax val="0"/>
          <dgm:bulletEnabled val="1"/>
        </dgm:presLayoutVars>
      </dgm:prSet>
      <dgm:spPr/>
      <dgm:t>
        <a:bodyPr/>
        <a:lstStyle/>
        <a:p>
          <a:endParaRPr lang="ru-RU"/>
        </a:p>
      </dgm:t>
    </dgm:pt>
  </dgm:ptLst>
  <dgm:cxnLst>
    <dgm:cxn modelId="{53A72B27-09CB-4891-A1C7-A68F923B42C5}" type="presOf" srcId="{67A30919-3FEF-4958-99E0-F0B5362F021B}" destId="{6662D4A5-8924-4DFF-B483-8EC3223C30BB}" srcOrd="0" destOrd="0" presId="urn:microsoft.com/office/officeart/2005/8/layout/vList2"/>
    <dgm:cxn modelId="{66F5A754-CAAF-4E73-9E88-6FDF82617517}" srcId="{04183C3E-574D-4623-B5F8-E0B1D194B872}" destId="{B7EC955E-CE1D-4CDA-B28A-154434F64155}" srcOrd="5" destOrd="0" parTransId="{9D42949D-AC05-43F4-B06B-B8096668344B}" sibTransId="{649E8583-9E92-45C1-87D1-699ED8463E65}"/>
    <dgm:cxn modelId="{446EF803-944B-4D65-BB66-C48F501AABDA}" type="presOf" srcId="{04183C3E-574D-4623-B5F8-E0B1D194B872}" destId="{DADF38D4-2DCE-4AEF-A1E4-D976D75BF4BF}" srcOrd="0" destOrd="0" presId="urn:microsoft.com/office/officeart/2005/8/layout/vList2"/>
    <dgm:cxn modelId="{FC0376B6-18F8-4572-A118-D7EB844141BC}" srcId="{04183C3E-574D-4623-B5F8-E0B1D194B872}" destId="{67A30919-3FEF-4958-99E0-F0B5362F021B}" srcOrd="0" destOrd="0" parTransId="{14A67A15-E573-46BB-B80E-7FC1AF22FB73}" sibTransId="{F6003EBB-69E7-4371-84F0-B8903CAB2220}"/>
    <dgm:cxn modelId="{E132F358-9961-42FB-ADE1-C2817FC0670B}" srcId="{04183C3E-574D-4623-B5F8-E0B1D194B872}" destId="{F04CEAAB-D6F0-419F-AE2E-9E0DDADA78C0}" srcOrd="1" destOrd="0" parTransId="{01AE34A0-0DC5-4FEB-BE45-D533A76B5F05}" sibTransId="{E9CA89E8-69AA-4DA7-B644-E8C9ADFA90E6}"/>
    <dgm:cxn modelId="{70100509-5FBA-4A86-813A-E4C0B9A92CD3}" srcId="{04183C3E-574D-4623-B5F8-E0B1D194B872}" destId="{5B5C22C9-E03A-4187-BFDB-7398A6B18912}" srcOrd="2" destOrd="0" parTransId="{E8EB4B1C-24D3-41F9-9716-E434D3D07748}" sibTransId="{098A2C45-FB6F-4076-ADD6-F78B48159AB6}"/>
    <dgm:cxn modelId="{C5E4C0DB-6C6C-4FEB-A807-5B5833FAD9FF}" srcId="{04183C3E-574D-4623-B5F8-E0B1D194B872}" destId="{9BB43886-9277-4BA6-8E73-C695B64CE9CA}" srcOrd="4" destOrd="0" parTransId="{1419F6D7-F1DB-4FDD-8A14-4E1E43B86BA1}" sibTransId="{935DD1C5-FE43-474F-9792-7DA0BFE8F47A}"/>
    <dgm:cxn modelId="{9EF5EF6A-60CE-40FE-BDA9-978DAC2EA8FD}" srcId="{04183C3E-574D-4623-B5F8-E0B1D194B872}" destId="{71B52B1B-4EF6-4B6B-88E1-00DDADAC4D7F}" srcOrd="3" destOrd="0" parTransId="{916220BC-A8BD-4336-AA43-1C3CC9278556}" sibTransId="{8451ABF0-26B0-4875-9629-359D0217598D}"/>
    <dgm:cxn modelId="{CFBB134C-FB00-4D33-9EA4-1E6C43BF61E3}" type="presOf" srcId="{B7EC955E-CE1D-4CDA-B28A-154434F64155}" destId="{1B38F041-FEC1-4F3F-9B42-74DE8B535910}" srcOrd="0" destOrd="0" presId="urn:microsoft.com/office/officeart/2005/8/layout/vList2"/>
    <dgm:cxn modelId="{035AADAE-D19F-492F-B3B5-28CA03D260CA}" type="presOf" srcId="{F04CEAAB-D6F0-419F-AE2E-9E0DDADA78C0}" destId="{1A0F8DEE-05F4-4823-9809-C716372A1618}" srcOrd="0" destOrd="0" presId="urn:microsoft.com/office/officeart/2005/8/layout/vList2"/>
    <dgm:cxn modelId="{E5F7128E-BF66-412E-837B-38EEE1C406CF}" type="presOf" srcId="{9BB43886-9277-4BA6-8E73-C695B64CE9CA}" destId="{70E6254E-6463-4EF9-97D9-781A34AA580B}" srcOrd="0" destOrd="0" presId="urn:microsoft.com/office/officeart/2005/8/layout/vList2"/>
    <dgm:cxn modelId="{F478292D-391E-4C47-A3EC-5999584074CA}" type="presOf" srcId="{71B52B1B-4EF6-4B6B-88E1-00DDADAC4D7F}" destId="{7E5F4D84-C63B-4161-AD21-2DB37B2B726F}" srcOrd="0" destOrd="0" presId="urn:microsoft.com/office/officeart/2005/8/layout/vList2"/>
    <dgm:cxn modelId="{5B9B1DA5-A06C-4324-BF30-EC6DB048F567}" type="presOf" srcId="{5B5C22C9-E03A-4187-BFDB-7398A6B18912}" destId="{C68F0890-FA9A-4DC4-A5D8-4334A266105B}" srcOrd="0" destOrd="0" presId="urn:microsoft.com/office/officeart/2005/8/layout/vList2"/>
    <dgm:cxn modelId="{856712DE-32D4-4BE4-A036-578F7F4C9A18}" type="presParOf" srcId="{DADF38D4-2DCE-4AEF-A1E4-D976D75BF4BF}" destId="{6662D4A5-8924-4DFF-B483-8EC3223C30BB}" srcOrd="0" destOrd="0" presId="urn:microsoft.com/office/officeart/2005/8/layout/vList2"/>
    <dgm:cxn modelId="{25F44AF1-A16D-4EAC-A682-298178080F4C}" type="presParOf" srcId="{DADF38D4-2DCE-4AEF-A1E4-D976D75BF4BF}" destId="{1F626CFA-C83B-4D86-8115-CAA182E30680}" srcOrd="1" destOrd="0" presId="urn:microsoft.com/office/officeart/2005/8/layout/vList2"/>
    <dgm:cxn modelId="{78D4193B-AAD8-4354-90C5-CF03CB8957AB}" type="presParOf" srcId="{DADF38D4-2DCE-4AEF-A1E4-D976D75BF4BF}" destId="{1A0F8DEE-05F4-4823-9809-C716372A1618}" srcOrd="2" destOrd="0" presId="urn:microsoft.com/office/officeart/2005/8/layout/vList2"/>
    <dgm:cxn modelId="{F87B8BE4-4707-46FE-B553-F9876083863E}" type="presParOf" srcId="{DADF38D4-2DCE-4AEF-A1E4-D976D75BF4BF}" destId="{30455B37-BFBB-46C2-B0C8-C6365C3F4ABE}" srcOrd="3" destOrd="0" presId="urn:microsoft.com/office/officeart/2005/8/layout/vList2"/>
    <dgm:cxn modelId="{EEC3B6A4-6EE0-415C-9020-20E067BA6696}" type="presParOf" srcId="{DADF38D4-2DCE-4AEF-A1E4-D976D75BF4BF}" destId="{C68F0890-FA9A-4DC4-A5D8-4334A266105B}" srcOrd="4" destOrd="0" presId="urn:microsoft.com/office/officeart/2005/8/layout/vList2"/>
    <dgm:cxn modelId="{BFE8B970-84FE-4F9F-8107-FC541FD435B4}" type="presParOf" srcId="{DADF38D4-2DCE-4AEF-A1E4-D976D75BF4BF}" destId="{038BBF59-F078-4CB4-A3D8-335BB06E68A7}" srcOrd="5" destOrd="0" presId="urn:microsoft.com/office/officeart/2005/8/layout/vList2"/>
    <dgm:cxn modelId="{6927FECB-9B78-42B5-AF81-47B15987840C}" type="presParOf" srcId="{DADF38D4-2DCE-4AEF-A1E4-D976D75BF4BF}" destId="{7E5F4D84-C63B-4161-AD21-2DB37B2B726F}" srcOrd="6" destOrd="0" presId="urn:microsoft.com/office/officeart/2005/8/layout/vList2"/>
    <dgm:cxn modelId="{9865C9B5-76AF-4BCD-9CC4-DA360FD96665}" type="presParOf" srcId="{DADF38D4-2DCE-4AEF-A1E4-D976D75BF4BF}" destId="{B619644A-A4A3-42E1-AD0D-5ADC586C8058}" srcOrd="7" destOrd="0" presId="urn:microsoft.com/office/officeart/2005/8/layout/vList2"/>
    <dgm:cxn modelId="{911FA92E-FF70-4630-968D-C944C43FF2C9}" type="presParOf" srcId="{DADF38D4-2DCE-4AEF-A1E4-D976D75BF4BF}" destId="{70E6254E-6463-4EF9-97D9-781A34AA580B}" srcOrd="8" destOrd="0" presId="urn:microsoft.com/office/officeart/2005/8/layout/vList2"/>
    <dgm:cxn modelId="{F09A6DC6-0424-47FE-9D8F-12163C7F494F}" type="presParOf" srcId="{DADF38D4-2DCE-4AEF-A1E4-D976D75BF4BF}" destId="{C43674E7-45A3-4ECF-B0D5-42053B665B84}" srcOrd="9" destOrd="0" presId="urn:microsoft.com/office/officeart/2005/8/layout/vList2"/>
    <dgm:cxn modelId="{3DB45C81-00DC-4186-93D4-6EBBD835ABF7}" type="presParOf" srcId="{DADF38D4-2DCE-4AEF-A1E4-D976D75BF4BF}" destId="{1B38F041-FEC1-4F3F-9B42-74DE8B5359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A4BF27-3C25-4C27-93AC-D7DDBEC12D25}" type="doc">
      <dgm:prSet loTypeId="urn:microsoft.com/office/officeart/2005/8/layout/vList2" loCatId="list" qsTypeId="urn:microsoft.com/office/officeart/2005/8/quickstyle/3d4" qsCatId="3D" csTypeId="urn:microsoft.com/office/officeart/2005/8/colors/accent1_2" csCatId="accent1"/>
      <dgm:spPr/>
      <dgm:t>
        <a:bodyPr/>
        <a:lstStyle/>
        <a:p>
          <a:endParaRPr lang="ru-RU"/>
        </a:p>
      </dgm:t>
    </dgm:pt>
    <dgm:pt modelId="{7FF4CF9B-A2CE-455F-BD7C-0B9B557B378C}">
      <dgm:prSet/>
      <dgm:spPr/>
      <dgm:t>
        <a:bodyPr/>
        <a:lstStyle/>
        <a:p>
          <a:pPr rtl="0"/>
          <a:r>
            <a:rPr lang="ru-RU" smtClean="0"/>
            <a:t>1) закупки иностранным юридическим лицом в целях осуществления деятельности на территории иностранного государства;</a:t>
          </a:r>
          <a:endParaRPr lang="ru-RU"/>
        </a:p>
      </dgm:t>
    </dgm:pt>
    <dgm:pt modelId="{028B21F3-A4F3-434E-B117-F0A840D6F61E}" type="parTrans" cxnId="{DFFD38BA-C6E6-41D3-B909-DD56A5C773C2}">
      <dgm:prSet/>
      <dgm:spPr/>
      <dgm:t>
        <a:bodyPr/>
        <a:lstStyle/>
        <a:p>
          <a:endParaRPr lang="ru-RU"/>
        </a:p>
      </dgm:t>
    </dgm:pt>
    <dgm:pt modelId="{92BCDABC-8D87-43DF-8CAB-6BE596B4DEB2}" type="sibTrans" cxnId="{DFFD38BA-C6E6-41D3-B909-DD56A5C773C2}">
      <dgm:prSet/>
      <dgm:spPr/>
      <dgm:t>
        <a:bodyPr/>
        <a:lstStyle/>
        <a:p>
          <a:endParaRPr lang="ru-RU"/>
        </a:p>
      </dgm:t>
    </dgm:pt>
    <dgm:pt modelId="{6BCAB687-489F-4AFA-8185-638BF4A335D9}">
      <dgm:prSet/>
      <dgm:spPr/>
      <dgm:t>
        <a:bodyPr/>
        <a:lstStyle/>
        <a:p>
          <a:pPr rtl="0"/>
          <a:r>
            <a:rPr lang="ru-RU" smtClean="0"/>
            <a:t>2) закупки, связанные с исполнением заказчиком заключенного с иностранным юридическим лицом договора, предметом которого являются действия, совершаемые за пределами России.</a:t>
          </a:r>
          <a:endParaRPr lang="ru-RU"/>
        </a:p>
      </dgm:t>
    </dgm:pt>
    <dgm:pt modelId="{F26F2500-6C03-42C1-8D57-FD864B2B0CE7}" type="parTrans" cxnId="{A081401D-920C-4D06-A2A4-35020ADD341C}">
      <dgm:prSet/>
      <dgm:spPr/>
      <dgm:t>
        <a:bodyPr/>
        <a:lstStyle/>
        <a:p>
          <a:endParaRPr lang="ru-RU"/>
        </a:p>
      </dgm:t>
    </dgm:pt>
    <dgm:pt modelId="{460A91AA-FC07-474A-8681-2F3396339B6E}" type="sibTrans" cxnId="{A081401D-920C-4D06-A2A4-35020ADD341C}">
      <dgm:prSet/>
      <dgm:spPr/>
      <dgm:t>
        <a:bodyPr/>
        <a:lstStyle/>
        <a:p>
          <a:endParaRPr lang="ru-RU"/>
        </a:p>
      </dgm:t>
    </dgm:pt>
    <dgm:pt modelId="{84DF2B0F-BF2A-4A23-BFC4-FF3337F2B895}" type="pres">
      <dgm:prSet presAssocID="{1FA4BF27-3C25-4C27-93AC-D7DDBEC12D25}" presName="linear" presStyleCnt="0">
        <dgm:presLayoutVars>
          <dgm:animLvl val="lvl"/>
          <dgm:resizeHandles val="exact"/>
        </dgm:presLayoutVars>
      </dgm:prSet>
      <dgm:spPr/>
      <dgm:t>
        <a:bodyPr/>
        <a:lstStyle/>
        <a:p>
          <a:endParaRPr lang="ru-RU"/>
        </a:p>
      </dgm:t>
    </dgm:pt>
    <dgm:pt modelId="{E322BC3A-D3AB-4406-BE72-B9C5B7D99CEC}" type="pres">
      <dgm:prSet presAssocID="{7FF4CF9B-A2CE-455F-BD7C-0B9B557B378C}" presName="parentText" presStyleLbl="node1" presStyleIdx="0" presStyleCnt="2">
        <dgm:presLayoutVars>
          <dgm:chMax val="0"/>
          <dgm:bulletEnabled val="1"/>
        </dgm:presLayoutVars>
      </dgm:prSet>
      <dgm:spPr/>
      <dgm:t>
        <a:bodyPr/>
        <a:lstStyle/>
        <a:p>
          <a:endParaRPr lang="ru-RU"/>
        </a:p>
      </dgm:t>
    </dgm:pt>
    <dgm:pt modelId="{3FC3DFF8-4F1F-4AE2-8DA4-B50B035917C7}" type="pres">
      <dgm:prSet presAssocID="{92BCDABC-8D87-43DF-8CAB-6BE596B4DEB2}" presName="spacer" presStyleCnt="0"/>
      <dgm:spPr/>
    </dgm:pt>
    <dgm:pt modelId="{5EADEDED-AD5D-45D9-BC2F-E1DD26F9B428}" type="pres">
      <dgm:prSet presAssocID="{6BCAB687-489F-4AFA-8185-638BF4A335D9}" presName="parentText" presStyleLbl="node1" presStyleIdx="1" presStyleCnt="2">
        <dgm:presLayoutVars>
          <dgm:chMax val="0"/>
          <dgm:bulletEnabled val="1"/>
        </dgm:presLayoutVars>
      </dgm:prSet>
      <dgm:spPr/>
      <dgm:t>
        <a:bodyPr/>
        <a:lstStyle/>
        <a:p>
          <a:endParaRPr lang="ru-RU"/>
        </a:p>
      </dgm:t>
    </dgm:pt>
  </dgm:ptLst>
  <dgm:cxnLst>
    <dgm:cxn modelId="{A081401D-920C-4D06-A2A4-35020ADD341C}" srcId="{1FA4BF27-3C25-4C27-93AC-D7DDBEC12D25}" destId="{6BCAB687-489F-4AFA-8185-638BF4A335D9}" srcOrd="1" destOrd="0" parTransId="{F26F2500-6C03-42C1-8D57-FD864B2B0CE7}" sibTransId="{460A91AA-FC07-474A-8681-2F3396339B6E}"/>
    <dgm:cxn modelId="{155F62EA-7101-41F3-A3F2-4E9346CFD5A8}" type="presOf" srcId="{6BCAB687-489F-4AFA-8185-638BF4A335D9}" destId="{5EADEDED-AD5D-45D9-BC2F-E1DD26F9B428}" srcOrd="0" destOrd="0" presId="urn:microsoft.com/office/officeart/2005/8/layout/vList2"/>
    <dgm:cxn modelId="{DFFD38BA-C6E6-41D3-B909-DD56A5C773C2}" srcId="{1FA4BF27-3C25-4C27-93AC-D7DDBEC12D25}" destId="{7FF4CF9B-A2CE-455F-BD7C-0B9B557B378C}" srcOrd="0" destOrd="0" parTransId="{028B21F3-A4F3-434E-B117-F0A840D6F61E}" sibTransId="{92BCDABC-8D87-43DF-8CAB-6BE596B4DEB2}"/>
    <dgm:cxn modelId="{B02994A3-BDE9-46D8-825E-04710E86F6BE}" type="presOf" srcId="{1FA4BF27-3C25-4C27-93AC-D7DDBEC12D25}" destId="{84DF2B0F-BF2A-4A23-BFC4-FF3337F2B895}" srcOrd="0" destOrd="0" presId="urn:microsoft.com/office/officeart/2005/8/layout/vList2"/>
    <dgm:cxn modelId="{B9553DB1-EA0D-4127-A3C1-B3FE97E2926D}" type="presOf" srcId="{7FF4CF9B-A2CE-455F-BD7C-0B9B557B378C}" destId="{E322BC3A-D3AB-4406-BE72-B9C5B7D99CEC}" srcOrd="0" destOrd="0" presId="urn:microsoft.com/office/officeart/2005/8/layout/vList2"/>
    <dgm:cxn modelId="{1B4B071E-2CCA-4831-AE01-71D0BCB54CC3}" type="presParOf" srcId="{84DF2B0F-BF2A-4A23-BFC4-FF3337F2B895}" destId="{E322BC3A-D3AB-4406-BE72-B9C5B7D99CEC}" srcOrd="0" destOrd="0" presId="urn:microsoft.com/office/officeart/2005/8/layout/vList2"/>
    <dgm:cxn modelId="{FC3635DA-76FC-4DBD-B45E-0B4041884C0A}" type="presParOf" srcId="{84DF2B0F-BF2A-4A23-BFC4-FF3337F2B895}" destId="{3FC3DFF8-4F1F-4AE2-8DA4-B50B035917C7}" srcOrd="1" destOrd="0" presId="urn:microsoft.com/office/officeart/2005/8/layout/vList2"/>
    <dgm:cxn modelId="{07BE66CA-46C6-4684-BF1B-657A7CC763DE}" type="presParOf" srcId="{84DF2B0F-BF2A-4A23-BFC4-FF3337F2B895}" destId="{5EADEDED-AD5D-45D9-BC2F-E1DD26F9B42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FA4BF27-3C25-4C27-93AC-D7DDBEC12D25}"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ru-RU"/>
        </a:p>
      </dgm:t>
    </dgm:pt>
    <dgm:pt modelId="{7FF4CF9B-A2CE-455F-BD7C-0B9B557B378C}">
      <dgm:prSet/>
      <dgm:spPr/>
      <dgm:t>
        <a:bodyPr/>
        <a:lstStyle/>
        <a:p>
          <a:pPr rtl="0"/>
          <a:r>
            <a:rPr lang="ru-RU" b="0" i="0" smtClean="0"/>
            <a:t>1) утверждение типового положения о закупках;</a:t>
          </a:r>
          <a:endParaRPr lang="ru-RU" dirty="0"/>
        </a:p>
      </dgm:t>
    </dgm:pt>
    <dgm:pt modelId="{028B21F3-A4F3-434E-B117-F0A840D6F61E}" type="parTrans" cxnId="{DFFD38BA-C6E6-41D3-B909-DD56A5C773C2}">
      <dgm:prSet/>
      <dgm:spPr/>
      <dgm:t>
        <a:bodyPr/>
        <a:lstStyle/>
        <a:p>
          <a:endParaRPr lang="ru-RU"/>
        </a:p>
      </dgm:t>
    </dgm:pt>
    <dgm:pt modelId="{92BCDABC-8D87-43DF-8CAB-6BE596B4DEB2}" type="sibTrans" cxnId="{DFFD38BA-C6E6-41D3-B909-DD56A5C773C2}">
      <dgm:prSet/>
      <dgm:spPr/>
      <dgm:t>
        <a:bodyPr/>
        <a:lstStyle/>
        <a:p>
          <a:endParaRPr lang="ru-RU"/>
        </a:p>
      </dgm:t>
    </dgm:pt>
    <dgm:pt modelId="{9B7AFE69-CEF4-4BB3-ACE8-A8B95A0CE158}">
      <dgm:prSet/>
      <dgm:spPr/>
      <dgm:t>
        <a:bodyPr/>
        <a:lstStyle/>
        <a:p>
          <a:r>
            <a:rPr lang="ru-RU" b="0" i="0" smtClean="0"/>
            <a:t>2) присоединение к положению о закупках материнской компании.</a:t>
          </a:r>
          <a:endParaRPr lang="ru-RU" b="0" i="0"/>
        </a:p>
      </dgm:t>
    </dgm:pt>
    <dgm:pt modelId="{DE62642C-309F-4493-8A79-AC0C89E6B1A2}" type="parTrans" cxnId="{73D7929A-711E-4254-BE62-163C0DE885AE}">
      <dgm:prSet/>
      <dgm:spPr/>
      <dgm:t>
        <a:bodyPr/>
        <a:lstStyle/>
        <a:p>
          <a:endParaRPr lang="ru-RU"/>
        </a:p>
      </dgm:t>
    </dgm:pt>
    <dgm:pt modelId="{D4C30C62-293A-40F5-B45A-FBE9928BC334}" type="sibTrans" cxnId="{73D7929A-711E-4254-BE62-163C0DE885AE}">
      <dgm:prSet/>
      <dgm:spPr/>
      <dgm:t>
        <a:bodyPr/>
        <a:lstStyle/>
        <a:p>
          <a:endParaRPr lang="ru-RU"/>
        </a:p>
      </dgm:t>
    </dgm:pt>
    <dgm:pt modelId="{84DF2B0F-BF2A-4A23-BFC4-FF3337F2B895}" type="pres">
      <dgm:prSet presAssocID="{1FA4BF27-3C25-4C27-93AC-D7DDBEC12D25}" presName="linear" presStyleCnt="0">
        <dgm:presLayoutVars>
          <dgm:animLvl val="lvl"/>
          <dgm:resizeHandles val="exact"/>
        </dgm:presLayoutVars>
      </dgm:prSet>
      <dgm:spPr/>
      <dgm:t>
        <a:bodyPr/>
        <a:lstStyle/>
        <a:p>
          <a:endParaRPr lang="ru-RU"/>
        </a:p>
      </dgm:t>
    </dgm:pt>
    <dgm:pt modelId="{E322BC3A-D3AB-4406-BE72-B9C5B7D99CEC}" type="pres">
      <dgm:prSet presAssocID="{7FF4CF9B-A2CE-455F-BD7C-0B9B557B378C}" presName="parentText" presStyleLbl="node1" presStyleIdx="0" presStyleCnt="2">
        <dgm:presLayoutVars>
          <dgm:chMax val="0"/>
          <dgm:bulletEnabled val="1"/>
        </dgm:presLayoutVars>
      </dgm:prSet>
      <dgm:spPr/>
      <dgm:t>
        <a:bodyPr/>
        <a:lstStyle/>
        <a:p>
          <a:endParaRPr lang="ru-RU"/>
        </a:p>
      </dgm:t>
    </dgm:pt>
    <dgm:pt modelId="{3FC3DFF8-4F1F-4AE2-8DA4-B50B035917C7}" type="pres">
      <dgm:prSet presAssocID="{92BCDABC-8D87-43DF-8CAB-6BE596B4DEB2}" presName="spacer" presStyleCnt="0"/>
      <dgm:spPr/>
    </dgm:pt>
    <dgm:pt modelId="{8843E720-1958-4D27-B217-A312A32C719E}" type="pres">
      <dgm:prSet presAssocID="{9B7AFE69-CEF4-4BB3-ACE8-A8B95A0CE158}" presName="parentText" presStyleLbl="node1" presStyleIdx="1" presStyleCnt="2">
        <dgm:presLayoutVars>
          <dgm:chMax val="0"/>
          <dgm:bulletEnabled val="1"/>
        </dgm:presLayoutVars>
      </dgm:prSet>
      <dgm:spPr/>
      <dgm:t>
        <a:bodyPr/>
        <a:lstStyle/>
        <a:p>
          <a:endParaRPr lang="ru-RU"/>
        </a:p>
      </dgm:t>
    </dgm:pt>
  </dgm:ptLst>
  <dgm:cxnLst>
    <dgm:cxn modelId="{9525D2BF-A740-476F-9A3B-7FAF7B291281}" type="presOf" srcId="{7FF4CF9B-A2CE-455F-BD7C-0B9B557B378C}" destId="{E322BC3A-D3AB-4406-BE72-B9C5B7D99CEC}" srcOrd="0" destOrd="0" presId="urn:microsoft.com/office/officeart/2005/8/layout/vList2"/>
    <dgm:cxn modelId="{73D7929A-711E-4254-BE62-163C0DE885AE}" srcId="{1FA4BF27-3C25-4C27-93AC-D7DDBEC12D25}" destId="{9B7AFE69-CEF4-4BB3-ACE8-A8B95A0CE158}" srcOrd="1" destOrd="0" parTransId="{DE62642C-309F-4493-8A79-AC0C89E6B1A2}" sibTransId="{D4C30C62-293A-40F5-B45A-FBE9928BC334}"/>
    <dgm:cxn modelId="{E24C3275-53EB-4C18-8A69-DE47F6F796B3}" type="presOf" srcId="{9B7AFE69-CEF4-4BB3-ACE8-A8B95A0CE158}" destId="{8843E720-1958-4D27-B217-A312A32C719E}" srcOrd="0" destOrd="0" presId="urn:microsoft.com/office/officeart/2005/8/layout/vList2"/>
    <dgm:cxn modelId="{6851BC5D-9E02-4DA8-A162-CC09686FA1BA}" type="presOf" srcId="{1FA4BF27-3C25-4C27-93AC-D7DDBEC12D25}" destId="{84DF2B0F-BF2A-4A23-BFC4-FF3337F2B895}" srcOrd="0" destOrd="0" presId="urn:microsoft.com/office/officeart/2005/8/layout/vList2"/>
    <dgm:cxn modelId="{DFFD38BA-C6E6-41D3-B909-DD56A5C773C2}" srcId="{1FA4BF27-3C25-4C27-93AC-D7DDBEC12D25}" destId="{7FF4CF9B-A2CE-455F-BD7C-0B9B557B378C}" srcOrd="0" destOrd="0" parTransId="{028B21F3-A4F3-434E-B117-F0A840D6F61E}" sibTransId="{92BCDABC-8D87-43DF-8CAB-6BE596B4DEB2}"/>
    <dgm:cxn modelId="{4B7D629D-CA72-4959-B8B4-A7B74CB92569}" type="presParOf" srcId="{84DF2B0F-BF2A-4A23-BFC4-FF3337F2B895}" destId="{E322BC3A-D3AB-4406-BE72-B9C5B7D99CEC}" srcOrd="0" destOrd="0" presId="urn:microsoft.com/office/officeart/2005/8/layout/vList2"/>
    <dgm:cxn modelId="{A4362A06-A3BF-4F26-B9BE-1D8E55E4C83E}" type="presParOf" srcId="{84DF2B0F-BF2A-4A23-BFC4-FF3337F2B895}" destId="{3FC3DFF8-4F1F-4AE2-8DA4-B50B035917C7}" srcOrd="1" destOrd="0" presId="urn:microsoft.com/office/officeart/2005/8/layout/vList2"/>
    <dgm:cxn modelId="{B3781629-03D3-478F-852D-6ECA4A56FCDE}" type="presParOf" srcId="{84DF2B0F-BF2A-4A23-BFC4-FF3337F2B895}" destId="{8843E720-1958-4D27-B217-A312A32C719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F9D0F42-2505-438C-91E7-F27AB2295993}" type="doc">
      <dgm:prSet loTypeId="urn:microsoft.com/office/officeart/2005/8/layout/vList2" loCatId="list" qsTypeId="urn:microsoft.com/office/officeart/2005/8/quickstyle/3d4" qsCatId="3D" csTypeId="urn:microsoft.com/office/officeart/2005/8/colors/accent1_2" csCatId="accent1"/>
      <dgm:spPr/>
      <dgm:t>
        <a:bodyPr/>
        <a:lstStyle/>
        <a:p>
          <a:endParaRPr lang="ru-RU"/>
        </a:p>
      </dgm:t>
    </dgm:pt>
    <dgm:pt modelId="{96C2331D-E6DD-4913-A577-3B5BDF360F7A}">
      <dgm:prSet/>
      <dgm:spPr/>
      <dgm:t>
        <a:bodyPr/>
        <a:lstStyle/>
        <a:p>
          <a:pPr rtl="0"/>
          <a:r>
            <a:rPr lang="ru-RU" smtClean="0"/>
            <a:t>нарушение обязательств со стороны контрагентов исполнителя; </a:t>
          </a:r>
          <a:endParaRPr lang="ru-RU"/>
        </a:p>
      </dgm:t>
    </dgm:pt>
    <dgm:pt modelId="{8DCBA3BD-42A5-4087-8B91-8F0ACB3115EA}" type="parTrans" cxnId="{1DD3C34E-41B7-4C06-9036-8D5259128A1A}">
      <dgm:prSet/>
      <dgm:spPr/>
      <dgm:t>
        <a:bodyPr/>
        <a:lstStyle/>
        <a:p>
          <a:endParaRPr lang="ru-RU"/>
        </a:p>
      </dgm:t>
    </dgm:pt>
    <dgm:pt modelId="{38B2C8FE-D962-436E-87C7-6D6DB14B0E46}" type="sibTrans" cxnId="{1DD3C34E-41B7-4C06-9036-8D5259128A1A}">
      <dgm:prSet/>
      <dgm:spPr/>
      <dgm:t>
        <a:bodyPr/>
        <a:lstStyle/>
        <a:p>
          <a:endParaRPr lang="ru-RU"/>
        </a:p>
      </dgm:t>
    </dgm:pt>
    <dgm:pt modelId="{A997E1C8-23A7-4F9A-A1DC-0CD6196ADD79}">
      <dgm:prSet/>
      <dgm:spPr/>
      <dgm:t>
        <a:bodyPr/>
        <a:lstStyle/>
        <a:p>
          <a:pPr rtl="0"/>
          <a:r>
            <a:rPr lang="ru-RU" smtClean="0"/>
            <a:t>отсутствие необходимых для исполнения контракта товаров на рынке; </a:t>
          </a:r>
          <a:endParaRPr lang="ru-RU"/>
        </a:p>
      </dgm:t>
    </dgm:pt>
    <dgm:pt modelId="{4E72C565-B034-483E-97CD-BC2FB872C35B}" type="parTrans" cxnId="{FB5D1471-B541-4D68-9CFB-B8C7852613AD}">
      <dgm:prSet/>
      <dgm:spPr/>
      <dgm:t>
        <a:bodyPr/>
        <a:lstStyle/>
        <a:p>
          <a:endParaRPr lang="ru-RU"/>
        </a:p>
      </dgm:t>
    </dgm:pt>
    <dgm:pt modelId="{9E936FED-7644-410B-923F-30AA0FEF08FC}" type="sibTrans" cxnId="{FB5D1471-B541-4D68-9CFB-B8C7852613AD}">
      <dgm:prSet/>
      <dgm:spPr/>
      <dgm:t>
        <a:bodyPr/>
        <a:lstStyle/>
        <a:p>
          <a:endParaRPr lang="ru-RU"/>
        </a:p>
      </dgm:t>
    </dgm:pt>
    <dgm:pt modelId="{DDAD6E40-D484-4D30-975C-A6EF192EA5C6}">
      <dgm:prSet/>
      <dgm:spPr/>
      <dgm:t>
        <a:bodyPr/>
        <a:lstStyle/>
        <a:p>
          <a:pPr rtl="0"/>
          <a:r>
            <a:rPr lang="ru-RU" smtClean="0"/>
            <a:t>недостаточное количество денежных средств у должника. </a:t>
          </a:r>
          <a:endParaRPr lang="ru-RU"/>
        </a:p>
      </dgm:t>
    </dgm:pt>
    <dgm:pt modelId="{1D41A6F3-040E-4C34-A2F6-632F86C34E1D}" type="parTrans" cxnId="{064E34C9-F76E-4CA9-A913-10BAA5BBF530}">
      <dgm:prSet/>
      <dgm:spPr/>
      <dgm:t>
        <a:bodyPr/>
        <a:lstStyle/>
        <a:p>
          <a:endParaRPr lang="ru-RU"/>
        </a:p>
      </dgm:t>
    </dgm:pt>
    <dgm:pt modelId="{A8B4549F-1885-4054-A09C-D54523EFD03F}" type="sibTrans" cxnId="{064E34C9-F76E-4CA9-A913-10BAA5BBF530}">
      <dgm:prSet/>
      <dgm:spPr/>
      <dgm:t>
        <a:bodyPr/>
        <a:lstStyle/>
        <a:p>
          <a:endParaRPr lang="ru-RU"/>
        </a:p>
      </dgm:t>
    </dgm:pt>
    <dgm:pt modelId="{AC9C6A42-71BD-4005-9074-1FB92800D417}" type="pres">
      <dgm:prSet presAssocID="{EF9D0F42-2505-438C-91E7-F27AB2295993}" presName="linear" presStyleCnt="0">
        <dgm:presLayoutVars>
          <dgm:animLvl val="lvl"/>
          <dgm:resizeHandles val="exact"/>
        </dgm:presLayoutVars>
      </dgm:prSet>
      <dgm:spPr/>
      <dgm:t>
        <a:bodyPr/>
        <a:lstStyle/>
        <a:p>
          <a:endParaRPr lang="ru-RU"/>
        </a:p>
      </dgm:t>
    </dgm:pt>
    <dgm:pt modelId="{B18A175B-089B-4B6C-8293-4A41596B2510}" type="pres">
      <dgm:prSet presAssocID="{96C2331D-E6DD-4913-A577-3B5BDF360F7A}" presName="parentText" presStyleLbl="node1" presStyleIdx="0" presStyleCnt="3">
        <dgm:presLayoutVars>
          <dgm:chMax val="0"/>
          <dgm:bulletEnabled val="1"/>
        </dgm:presLayoutVars>
      </dgm:prSet>
      <dgm:spPr/>
      <dgm:t>
        <a:bodyPr/>
        <a:lstStyle/>
        <a:p>
          <a:endParaRPr lang="ru-RU"/>
        </a:p>
      </dgm:t>
    </dgm:pt>
    <dgm:pt modelId="{A238F75E-AEB5-4DA2-AB28-658FE6266841}" type="pres">
      <dgm:prSet presAssocID="{38B2C8FE-D962-436E-87C7-6D6DB14B0E46}" presName="spacer" presStyleCnt="0"/>
      <dgm:spPr/>
    </dgm:pt>
    <dgm:pt modelId="{A75652FF-3CA9-406A-AD46-17875CD9A1ED}" type="pres">
      <dgm:prSet presAssocID="{A997E1C8-23A7-4F9A-A1DC-0CD6196ADD79}" presName="parentText" presStyleLbl="node1" presStyleIdx="1" presStyleCnt="3">
        <dgm:presLayoutVars>
          <dgm:chMax val="0"/>
          <dgm:bulletEnabled val="1"/>
        </dgm:presLayoutVars>
      </dgm:prSet>
      <dgm:spPr/>
      <dgm:t>
        <a:bodyPr/>
        <a:lstStyle/>
        <a:p>
          <a:endParaRPr lang="ru-RU"/>
        </a:p>
      </dgm:t>
    </dgm:pt>
    <dgm:pt modelId="{E4590713-FB83-4BB2-9441-5BF9448BFE1D}" type="pres">
      <dgm:prSet presAssocID="{9E936FED-7644-410B-923F-30AA0FEF08FC}" presName="spacer" presStyleCnt="0"/>
      <dgm:spPr/>
    </dgm:pt>
    <dgm:pt modelId="{5C2C9C35-52E3-4D1B-AF38-08F206B2E7F6}" type="pres">
      <dgm:prSet presAssocID="{DDAD6E40-D484-4D30-975C-A6EF192EA5C6}" presName="parentText" presStyleLbl="node1" presStyleIdx="2" presStyleCnt="3">
        <dgm:presLayoutVars>
          <dgm:chMax val="0"/>
          <dgm:bulletEnabled val="1"/>
        </dgm:presLayoutVars>
      </dgm:prSet>
      <dgm:spPr/>
      <dgm:t>
        <a:bodyPr/>
        <a:lstStyle/>
        <a:p>
          <a:endParaRPr lang="ru-RU"/>
        </a:p>
      </dgm:t>
    </dgm:pt>
  </dgm:ptLst>
  <dgm:cxnLst>
    <dgm:cxn modelId="{1DD3C34E-41B7-4C06-9036-8D5259128A1A}" srcId="{EF9D0F42-2505-438C-91E7-F27AB2295993}" destId="{96C2331D-E6DD-4913-A577-3B5BDF360F7A}" srcOrd="0" destOrd="0" parTransId="{8DCBA3BD-42A5-4087-8B91-8F0ACB3115EA}" sibTransId="{38B2C8FE-D962-436E-87C7-6D6DB14B0E46}"/>
    <dgm:cxn modelId="{FB5D1471-B541-4D68-9CFB-B8C7852613AD}" srcId="{EF9D0F42-2505-438C-91E7-F27AB2295993}" destId="{A997E1C8-23A7-4F9A-A1DC-0CD6196ADD79}" srcOrd="1" destOrd="0" parTransId="{4E72C565-B034-483E-97CD-BC2FB872C35B}" sibTransId="{9E936FED-7644-410B-923F-30AA0FEF08FC}"/>
    <dgm:cxn modelId="{AF9D71A7-C124-4D52-85F8-852272A4E97B}" type="presOf" srcId="{96C2331D-E6DD-4913-A577-3B5BDF360F7A}" destId="{B18A175B-089B-4B6C-8293-4A41596B2510}" srcOrd="0" destOrd="0" presId="urn:microsoft.com/office/officeart/2005/8/layout/vList2"/>
    <dgm:cxn modelId="{8B25770E-EB1F-4124-B806-6043054BFF59}" type="presOf" srcId="{A997E1C8-23A7-4F9A-A1DC-0CD6196ADD79}" destId="{A75652FF-3CA9-406A-AD46-17875CD9A1ED}" srcOrd="0" destOrd="0" presId="urn:microsoft.com/office/officeart/2005/8/layout/vList2"/>
    <dgm:cxn modelId="{064E34C9-F76E-4CA9-A913-10BAA5BBF530}" srcId="{EF9D0F42-2505-438C-91E7-F27AB2295993}" destId="{DDAD6E40-D484-4D30-975C-A6EF192EA5C6}" srcOrd="2" destOrd="0" parTransId="{1D41A6F3-040E-4C34-A2F6-632F86C34E1D}" sibTransId="{A8B4549F-1885-4054-A09C-D54523EFD03F}"/>
    <dgm:cxn modelId="{CD00F8BB-9276-4B8A-BAEA-F6C6EE5EC669}" type="presOf" srcId="{EF9D0F42-2505-438C-91E7-F27AB2295993}" destId="{AC9C6A42-71BD-4005-9074-1FB92800D417}" srcOrd="0" destOrd="0" presId="urn:microsoft.com/office/officeart/2005/8/layout/vList2"/>
    <dgm:cxn modelId="{93C43D9A-8576-4BE1-B39A-E1BA24E918BB}" type="presOf" srcId="{DDAD6E40-D484-4D30-975C-A6EF192EA5C6}" destId="{5C2C9C35-52E3-4D1B-AF38-08F206B2E7F6}" srcOrd="0" destOrd="0" presId="urn:microsoft.com/office/officeart/2005/8/layout/vList2"/>
    <dgm:cxn modelId="{E4A515F4-A6EA-48AB-B615-0252F55B9E6C}" type="presParOf" srcId="{AC9C6A42-71BD-4005-9074-1FB92800D417}" destId="{B18A175B-089B-4B6C-8293-4A41596B2510}" srcOrd="0" destOrd="0" presId="urn:microsoft.com/office/officeart/2005/8/layout/vList2"/>
    <dgm:cxn modelId="{C64ACFAB-DE7E-440C-B2CA-1070518B202F}" type="presParOf" srcId="{AC9C6A42-71BD-4005-9074-1FB92800D417}" destId="{A238F75E-AEB5-4DA2-AB28-658FE6266841}" srcOrd="1" destOrd="0" presId="urn:microsoft.com/office/officeart/2005/8/layout/vList2"/>
    <dgm:cxn modelId="{84CE34D0-3D8C-4E14-997B-EE50D64F36A4}" type="presParOf" srcId="{AC9C6A42-71BD-4005-9074-1FB92800D417}" destId="{A75652FF-3CA9-406A-AD46-17875CD9A1ED}" srcOrd="2" destOrd="0" presId="urn:microsoft.com/office/officeart/2005/8/layout/vList2"/>
    <dgm:cxn modelId="{ADFF4B1A-9DE5-465E-91B7-69E63BA17524}" type="presParOf" srcId="{AC9C6A42-71BD-4005-9074-1FB92800D417}" destId="{E4590713-FB83-4BB2-9441-5BF9448BFE1D}" srcOrd="3" destOrd="0" presId="urn:microsoft.com/office/officeart/2005/8/layout/vList2"/>
    <dgm:cxn modelId="{B8FF3C89-52BA-4640-9046-FD0FC2EE9FFE}" type="presParOf" srcId="{AC9C6A42-71BD-4005-9074-1FB92800D417}" destId="{5C2C9C35-52E3-4D1B-AF38-08F206B2E7F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F9D0F42-2505-438C-91E7-F27AB2295993}"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ru-RU"/>
        </a:p>
      </dgm:t>
    </dgm:pt>
    <dgm:pt modelId="{96C2331D-E6DD-4913-A577-3B5BDF360F7A}">
      <dgm:prSet/>
      <dgm:spPr/>
      <dgm:t>
        <a:bodyPr/>
        <a:lstStyle/>
        <a:p>
          <a:pPr rtl="0"/>
          <a:r>
            <a:rPr lang="ru-RU" b="0" i="0" dirty="0" smtClean="0"/>
            <a:t>О возникновении чрезвычайной ситуации, которая препятствует подписанию контракта в установленные сроки, поставщик обязан уведомить заказчика в течение одного дня. В таком случае указанные сроки будут приостановлены максимум на 30 дней. Известить покупателя необходимо и в случае, когда форс-мажорные обстоятельства перестают действовать. На это также дается один день (ч. 9 ст. 54, ч. 16 ст. 70, ч. 15 ст. 78, ч. 21 ст. 83). - это фрагмент статьи с портала </a:t>
          </a:r>
          <a:r>
            <a:rPr lang="ru-RU" b="0" i="0" dirty="0" err="1" smtClean="0"/>
            <a:t>Госконтракт</a:t>
          </a:r>
          <a:r>
            <a:rPr lang="ru-RU" b="0" i="0" dirty="0" smtClean="0"/>
            <a:t>. </a:t>
          </a:r>
          <a:endParaRPr lang="ru-RU" dirty="0"/>
        </a:p>
      </dgm:t>
    </dgm:pt>
    <dgm:pt modelId="{8DCBA3BD-42A5-4087-8B91-8F0ACB3115EA}" type="parTrans" cxnId="{1DD3C34E-41B7-4C06-9036-8D5259128A1A}">
      <dgm:prSet/>
      <dgm:spPr/>
      <dgm:t>
        <a:bodyPr/>
        <a:lstStyle/>
        <a:p>
          <a:endParaRPr lang="ru-RU"/>
        </a:p>
      </dgm:t>
    </dgm:pt>
    <dgm:pt modelId="{38B2C8FE-D962-436E-87C7-6D6DB14B0E46}" type="sibTrans" cxnId="{1DD3C34E-41B7-4C06-9036-8D5259128A1A}">
      <dgm:prSet/>
      <dgm:spPr/>
      <dgm:t>
        <a:bodyPr/>
        <a:lstStyle/>
        <a:p>
          <a:endParaRPr lang="ru-RU"/>
        </a:p>
      </dgm:t>
    </dgm:pt>
    <dgm:pt modelId="{AC9C6A42-71BD-4005-9074-1FB92800D417}" type="pres">
      <dgm:prSet presAssocID="{EF9D0F42-2505-438C-91E7-F27AB2295993}" presName="linear" presStyleCnt="0">
        <dgm:presLayoutVars>
          <dgm:animLvl val="lvl"/>
          <dgm:resizeHandles val="exact"/>
        </dgm:presLayoutVars>
      </dgm:prSet>
      <dgm:spPr/>
      <dgm:t>
        <a:bodyPr/>
        <a:lstStyle/>
        <a:p>
          <a:endParaRPr lang="ru-RU"/>
        </a:p>
      </dgm:t>
    </dgm:pt>
    <dgm:pt modelId="{B18A175B-089B-4B6C-8293-4A41596B2510}" type="pres">
      <dgm:prSet presAssocID="{96C2331D-E6DD-4913-A577-3B5BDF360F7A}" presName="parentText" presStyleLbl="node1" presStyleIdx="0" presStyleCnt="1">
        <dgm:presLayoutVars>
          <dgm:chMax val="0"/>
          <dgm:bulletEnabled val="1"/>
        </dgm:presLayoutVars>
      </dgm:prSet>
      <dgm:spPr/>
      <dgm:t>
        <a:bodyPr/>
        <a:lstStyle/>
        <a:p>
          <a:endParaRPr lang="ru-RU"/>
        </a:p>
      </dgm:t>
    </dgm:pt>
  </dgm:ptLst>
  <dgm:cxnLst>
    <dgm:cxn modelId="{1DD3C34E-41B7-4C06-9036-8D5259128A1A}" srcId="{EF9D0F42-2505-438C-91E7-F27AB2295993}" destId="{96C2331D-E6DD-4913-A577-3B5BDF360F7A}" srcOrd="0" destOrd="0" parTransId="{8DCBA3BD-42A5-4087-8B91-8F0ACB3115EA}" sibTransId="{38B2C8FE-D962-436E-87C7-6D6DB14B0E46}"/>
    <dgm:cxn modelId="{2A744873-56D1-4F4D-BA23-1ACF1838937E}" type="presOf" srcId="{EF9D0F42-2505-438C-91E7-F27AB2295993}" destId="{AC9C6A42-71BD-4005-9074-1FB92800D417}" srcOrd="0" destOrd="0" presId="urn:microsoft.com/office/officeart/2005/8/layout/vList2"/>
    <dgm:cxn modelId="{8CD70423-2C5A-4F4B-8986-DE72CFAF98B8}" type="presOf" srcId="{96C2331D-E6DD-4913-A577-3B5BDF360F7A}" destId="{B18A175B-089B-4B6C-8293-4A41596B2510}" srcOrd="0" destOrd="0" presId="urn:microsoft.com/office/officeart/2005/8/layout/vList2"/>
    <dgm:cxn modelId="{E8E7F4C0-6CEA-448F-BF1E-7BEAEEEC1CBB}" type="presParOf" srcId="{AC9C6A42-71BD-4005-9074-1FB92800D417}" destId="{B18A175B-089B-4B6C-8293-4A41596B25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686CEC0-74AF-4740-BFCC-FD7E3330B5C8}" type="doc">
      <dgm:prSet loTypeId="urn:microsoft.com/office/officeart/2005/8/layout/vList2" loCatId="list" qsTypeId="urn:microsoft.com/office/officeart/2005/8/quickstyle/3d4" qsCatId="3D" csTypeId="urn:microsoft.com/office/officeart/2005/8/colors/accent1_2" csCatId="accent1"/>
      <dgm:spPr/>
      <dgm:t>
        <a:bodyPr/>
        <a:lstStyle/>
        <a:p>
          <a:endParaRPr lang="ru-RU"/>
        </a:p>
      </dgm:t>
    </dgm:pt>
    <dgm:pt modelId="{51D7E8AD-459A-4086-A00A-8278C9A2F4D5}">
      <dgm:prSet/>
      <dgm:spPr/>
      <dgm:t>
        <a:bodyPr/>
        <a:lstStyle/>
        <a:p>
          <a:pPr rtl="0"/>
          <a:r>
            <a:rPr lang="ru-RU" smtClean="0"/>
            <a:t>количество участников;</a:t>
          </a:r>
          <a:endParaRPr lang="ru-RU"/>
        </a:p>
      </dgm:t>
    </dgm:pt>
    <dgm:pt modelId="{DD731D37-5ECE-4ECB-93C9-A843322BC3D3}" type="parTrans" cxnId="{1D3828C1-C48A-4FFA-A6C9-DB2349A6F4E4}">
      <dgm:prSet/>
      <dgm:spPr/>
      <dgm:t>
        <a:bodyPr/>
        <a:lstStyle/>
        <a:p>
          <a:endParaRPr lang="ru-RU"/>
        </a:p>
      </dgm:t>
    </dgm:pt>
    <dgm:pt modelId="{02AE8776-5E15-4F9D-9066-7D413BFC7EAB}" type="sibTrans" cxnId="{1D3828C1-C48A-4FFA-A6C9-DB2349A6F4E4}">
      <dgm:prSet/>
      <dgm:spPr/>
      <dgm:t>
        <a:bodyPr/>
        <a:lstStyle/>
        <a:p>
          <a:endParaRPr lang="ru-RU"/>
        </a:p>
      </dgm:t>
    </dgm:pt>
    <dgm:pt modelId="{F0D9BDB6-3D5B-4C12-BC70-88DDB5C09B4D}">
      <dgm:prSet/>
      <dgm:spPr/>
      <dgm:t>
        <a:bodyPr/>
        <a:lstStyle/>
        <a:p>
          <a:pPr rtl="0"/>
          <a:r>
            <a:rPr lang="ru-RU" smtClean="0"/>
            <a:t>имена/названия участников;</a:t>
          </a:r>
          <a:endParaRPr lang="ru-RU"/>
        </a:p>
      </dgm:t>
    </dgm:pt>
    <dgm:pt modelId="{3642D65F-D8C9-4396-911B-CD53985ED9FF}" type="parTrans" cxnId="{81CED559-4C8A-484D-862E-7B8AF919119A}">
      <dgm:prSet/>
      <dgm:spPr/>
      <dgm:t>
        <a:bodyPr/>
        <a:lstStyle/>
        <a:p>
          <a:endParaRPr lang="ru-RU"/>
        </a:p>
      </dgm:t>
    </dgm:pt>
    <dgm:pt modelId="{E5FF6D89-CF6E-4BCC-A3EF-24E0319D430C}" type="sibTrans" cxnId="{81CED559-4C8A-484D-862E-7B8AF919119A}">
      <dgm:prSet/>
      <dgm:spPr/>
      <dgm:t>
        <a:bodyPr/>
        <a:lstStyle/>
        <a:p>
          <a:endParaRPr lang="ru-RU"/>
        </a:p>
      </dgm:t>
    </dgm:pt>
    <dgm:pt modelId="{4864564C-BE1D-4B22-B519-93972AAF54A5}">
      <dgm:prSet/>
      <dgm:spPr/>
      <dgm:t>
        <a:bodyPr/>
        <a:lstStyle/>
        <a:p>
          <a:pPr rtl="0"/>
          <a:r>
            <a:rPr lang="ru-RU" smtClean="0"/>
            <a:t>победителя торгов;</a:t>
          </a:r>
          <a:endParaRPr lang="ru-RU"/>
        </a:p>
      </dgm:t>
    </dgm:pt>
    <dgm:pt modelId="{EA4C021A-B403-43C0-B1A1-45A4088F5AF0}" type="parTrans" cxnId="{10868541-F431-4356-938A-92F3D3254F8D}">
      <dgm:prSet/>
      <dgm:spPr/>
      <dgm:t>
        <a:bodyPr/>
        <a:lstStyle/>
        <a:p>
          <a:endParaRPr lang="ru-RU"/>
        </a:p>
      </dgm:t>
    </dgm:pt>
    <dgm:pt modelId="{5526B8F1-CCBF-4B7C-940A-601E13A2C379}" type="sibTrans" cxnId="{10868541-F431-4356-938A-92F3D3254F8D}">
      <dgm:prSet/>
      <dgm:spPr/>
      <dgm:t>
        <a:bodyPr/>
        <a:lstStyle/>
        <a:p>
          <a:endParaRPr lang="ru-RU"/>
        </a:p>
      </dgm:t>
    </dgm:pt>
    <dgm:pt modelId="{912DCB68-90EA-4C30-B21F-4522E470EBBC}">
      <dgm:prSet/>
      <dgm:spPr/>
      <dgm:t>
        <a:bodyPr/>
        <a:lstStyle/>
        <a:p>
          <a:pPr rtl="0"/>
          <a:r>
            <a:rPr lang="ru-RU" smtClean="0"/>
            <a:t>ценовые колебания;</a:t>
          </a:r>
          <a:endParaRPr lang="ru-RU"/>
        </a:p>
      </dgm:t>
    </dgm:pt>
    <dgm:pt modelId="{D1D25A39-1764-4EFB-9E79-D4E652CB3505}" type="parTrans" cxnId="{EC86768A-6162-4F88-825B-5B6AAA027032}">
      <dgm:prSet/>
      <dgm:spPr/>
      <dgm:t>
        <a:bodyPr/>
        <a:lstStyle/>
        <a:p>
          <a:endParaRPr lang="ru-RU"/>
        </a:p>
      </dgm:t>
    </dgm:pt>
    <dgm:pt modelId="{D4C1532B-FC2E-4FBA-9FAF-24513AEF6E81}" type="sibTrans" cxnId="{EC86768A-6162-4F88-825B-5B6AAA027032}">
      <dgm:prSet/>
      <dgm:spPr/>
      <dgm:t>
        <a:bodyPr/>
        <a:lstStyle/>
        <a:p>
          <a:endParaRPr lang="ru-RU"/>
        </a:p>
      </dgm:t>
    </dgm:pt>
    <dgm:pt modelId="{2685066E-0588-4747-BCE7-0689B9810A6A}">
      <dgm:prSet/>
      <dgm:spPr/>
      <dgm:t>
        <a:bodyPr/>
        <a:lstStyle/>
        <a:p>
          <a:pPr rtl="0"/>
          <a:r>
            <a:rPr lang="ru-RU" smtClean="0"/>
            <a:t>итоговый процент снижения цены.</a:t>
          </a:r>
          <a:endParaRPr lang="ru-RU"/>
        </a:p>
      </dgm:t>
    </dgm:pt>
    <dgm:pt modelId="{ECE38A21-0F34-435D-AF57-891F750EA43A}" type="parTrans" cxnId="{1DDBC336-8028-4D43-BAFA-5347479F5C3D}">
      <dgm:prSet/>
      <dgm:spPr/>
      <dgm:t>
        <a:bodyPr/>
        <a:lstStyle/>
        <a:p>
          <a:endParaRPr lang="ru-RU"/>
        </a:p>
      </dgm:t>
    </dgm:pt>
    <dgm:pt modelId="{0A4AE371-70D7-4DFD-980B-568AEF9C4C01}" type="sibTrans" cxnId="{1DDBC336-8028-4D43-BAFA-5347479F5C3D}">
      <dgm:prSet/>
      <dgm:spPr/>
      <dgm:t>
        <a:bodyPr/>
        <a:lstStyle/>
        <a:p>
          <a:endParaRPr lang="ru-RU"/>
        </a:p>
      </dgm:t>
    </dgm:pt>
    <dgm:pt modelId="{6C87B819-345B-49CC-8964-DDEDEDD261D6}" type="pres">
      <dgm:prSet presAssocID="{5686CEC0-74AF-4740-BFCC-FD7E3330B5C8}" presName="linear" presStyleCnt="0">
        <dgm:presLayoutVars>
          <dgm:animLvl val="lvl"/>
          <dgm:resizeHandles val="exact"/>
        </dgm:presLayoutVars>
      </dgm:prSet>
      <dgm:spPr/>
      <dgm:t>
        <a:bodyPr/>
        <a:lstStyle/>
        <a:p>
          <a:endParaRPr lang="ru-RU"/>
        </a:p>
      </dgm:t>
    </dgm:pt>
    <dgm:pt modelId="{1AC88B17-4EA8-4A85-AE6E-D0804EACDCA6}" type="pres">
      <dgm:prSet presAssocID="{51D7E8AD-459A-4086-A00A-8278C9A2F4D5}" presName="parentText" presStyleLbl="node1" presStyleIdx="0" presStyleCnt="5">
        <dgm:presLayoutVars>
          <dgm:chMax val="0"/>
          <dgm:bulletEnabled val="1"/>
        </dgm:presLayoutVars>
      </dgm:prSet>
      <dgm:spPr/>
      <dgm:t>
        <a:bodyPr/>
        <a:lstStyle/>
        <a:p>
          <a:endParaRPr lang="ru-RU"/>
        </a:p>
      </dgm:t>
    </dgm:pt>
    <dgm:pt modelId="{BE7565D5-F4A4-444F-B27B-444217AFB155}" type="pres">
      <dgm:prSet presAssocID="{02AE8776-5E15-4F9D-9066-7D413BFC7EAB}" presName="spacer" presStyleCnt="0"/>
      <dgm:spPr/>
    </dgm:pt>
    <dgm:pt modelId="{43AA1F17-DD07-4CE1-A598-CD0C8A073F63}" type="pres">
      <dgm:prSet presAssocID="{F0D9BDB6-3D5B-4C12-BC70-88DDB5C09B4D}" presName="parentText" presStyleLbl="node1" presStyleIdx="1" presStyleCnt="5">
        <dgm:presLayoutVars>
          <dgm:chMax val="0"/>
          <dgm:bulletEnabled val="1"/>
        </dgm:presLayoutVars>
      </dgm:prSet>
      <dgm:spPr/>
      <dgm:t>
        <a:bodyPr/>
        <a:lstStyle/>
        <a:p>
          <a:endParaRPr lang="ru-RU"/>
        </a:p>
      </dgm:t>
    </dgm:pt>
    <dgm:pt modelId="{36901D6B-E1CF-4201-8BBC-DCD33682EDCA}" type="pres">
      <dgm:prSet presAssocID="{E5FF6D89-CF6E-4BCC-A3EF-24E0319D430C}" presName="spacer" presStyleCnt="0"/>
      <dgm:spPr/>
    </dgm:pt>
    <dgm:pt modelId="{E6F30F4A-990A-4098-94A9-F6662EECC95F}" type="pres">
      <dgm:prSet presAssocID="{4864564C-BE1D-4B22-B519-93972AAF54A5}" presName="parentText" presStyleLbl="node1" presStyleIdx="2" presStyleCnt="5">
        <dgm:presLayoutVars>
          <dgm:chMax val="0"/>
          <dgm:bulletEnabled val="1"/>
        </dgm:presLayoutVars>
      </dgm:prSet>
      <dgm:spPr/>
      <dgm:t>
        <a:bodyPr/>
        <a:lstStyle/>
        <a:p>
          <a:endParaRPr lang="ru-RU"/>
        </a:p>
      </dgm:t>
    </dgm:pt>
    <dgm:pt modelId="{B50BB830-6EC6-4B50-B325-D2CD0CE73735}" type="pres">
      <dgm:prSet presAssocID="{5526B8F1-CCBF-4B7C-940A-601E13A2C379}" presName="spacer" presStyleCnt="0"/>
      <dgm:spPr/>
    </dgm:pt>
    <dgm:pt modelId="{EBD9A9BC-E04B-4BE4-B074-525F112F7EBC}" type="pres">
      <dgm:prSet presAssocID="{912DCB68-90EA-4C30-B21F-4522E470EBBC}" presName="parentText" presStyleLbl="node1" presStyleIdx="3" presStyleCnt="5">
        <dgm:presLayoutVars>
          <dgm:chMax val="0"/>
          <dgm:bulletEnabled val="1"/>
        </dgm:presLayoutVars>
      </dgm:prSet>
      <dgm:spPr/>
      <dgm:t>
        <a:bodyPr/>
        <a:lstStyle/>
        <a:p>
          <a:endParaRPr lang="ru-RU"/>
        </a:p>
      </dgm:t>
    </dgm:pt>
    <dgm:pt modelId="{4E4635F3-5EB7-4DF4-BABD-F9EECE3D756A}" type="pres">
      <dgm:prSet presAssocID="{D4C1532B-FC2E-4FBA-9FAF-24513AEF6E81}" presName="spacer" presStyleCnt="0"/>
      <dgm:spPr/>
    </dgm:pt>
    <dgm:pt modelId="{224BA685-0CF6-424C-9FE0-17CD86E9855A}" type="pres">
      <dgm:prSet presAssocID="{2685066E-0588-4747-BCE7-0689B9810A6A}" presName="parentText" presStyleLbl="node1" presStyleIdx="4" presStyleCnt="5">
        <dgm:presLayoutVars>
          <dgm:chMax val="0"/>
          <dgm:bulletEnabled val="1"/>
        </dgm:presLayoutVars>
      </dgm:prSet>
      <dgm:spPr/>
      <dgm:t>
        <a:bodyPr/>
        <a:lstStyle/>
        <a:p>
          <a:endParaRPr lang="ru-RU"/>
        </a:p>
      </dgm:t>
    </dgm:pt>
  </dgm:ptLst>
  <dgm:cxnLst>
    <dgm:cxn modelId="{E812EA15-A8BC-41F7-9EC4-99ED25EB176C}" type="presOf" srcId="{51D7E8AD-459A-4086-A00A-8278C9A2F4D5}" destId="{1AC88B17-4EA8-4A85-AE6E-D0804EACDCA6}" srcOrd="0" destOrd="0" presId="urn:microsoft.com/office/officeart/2005/8/layout/vList2"/>
    <dgm:cxn modelId="{8AA2058D-DB72-4C83-A71D-3B875E1E4461}" type="presOf" srcId="{2685066E-0588-4747-BCE7-0689B9810A6A}" destId="{224BA685-0CF6-424C-9FE0-17CD86E9855A}" srcOrd="0" destOrd="0" presId="urn:microsoft.com/office/officeart/2005/8/layout/vList2"/>
    <dgm:cxn modelId="{EC86768A-6162-4F88-825B-5B6AAA027032}" srcId="{5686CEC0-74AF-4740-BFCC-FD7E3330B5C8}" destId="{912DCB68-90EA-4C30-B21F-4522E470EBBC}" srcOrd="3" destOrd="0" parTransId="{D1D25A39-1764-4EFB-9E79-D4E652CB3505}" sibTransId="{D4C1532B-FC2E-4FBA-9FAF-24513AEF6E81}"/>
    <dgm:cxn modelId="{10868541-F431-4356-938A-92F3D3254F8D}" srcId="{5686CEC0-74AF-4740-BFCC-FD7E3330B5C8}" destId="{4864564C-BE1D-4B22-B519-93972AAF54A5}" srcOrd="2" destOrd="0" parTransId="{EA4C021A-B403-43C0-B1A1-45A4088F5AF0}" sibTransId="{5526B8F1-CCBF-4B7C-940A-601E13A2C379}"/>
    <dgm:cxn modelId="{1D3828C1-C48A-4FFA-A6C9-DB2349A6F4E4}" srcId="{5686CEC0-74AF-4740-BFCC-FD7E3330B5C8}" destId="{51D7E8AD-459A-4086-A00A-8278C9A2F4D5}" srcOrd="0" destOrd="0" parTransId="{DD731D37-5ECE-4ECB-93C9-A843322BC3D3}" sibTransId="{02AE8776-5E15-4F9D-9066-7D413BFC7EAB}"/>
    <dgm:cxn modelId="{BC4A17E5-AD33-4DAD-8C4F-AE2BA2C52F4B}" type="presOf" srcId="{5686CEC0-74AF-4740-BFCC-FD7E3330B5C8}" destId="{6C87B819-345B-49CC-8964-DDEDEDD261D6}" srcOrd="0" destOrd="0" presId="urn:microsoft.com/office/officeart/2005/8/layout/vList2"/>
    <dgm:cxn modelId="{179ECDE6-DC6A-40D0-933F-08F2F906DA5E}" type="presOf" srcId="{4864564C-BE1D-4B22-B519-93972AAF54A5}" destId="{E6F30F4A-990A-4098-94A9-F6662EECC95F}" srcOrd="0" destOrd="0" presId="urn:microsoft.com/office/officeart/2005/8/layout/vList2"/>
    <dgm:cxn modelId="{1DDBC336-8028-4D43-BAFA-5347479F5C3D}" srcId="{5686CEC0-74AF-4740-BFCC-FD7E3330B5C8}" destId="{2685066E-0588-4747-BCE7-0689B9810A6A}" srcOrd="4" destOrd="0" parTransId="{ECE38A21-0F34-435D-AF57-891F750EA43A}" sibTransId="{0A4AE371-70D7-4DFD-980B-568AEF9C4C01}"/>
    <dgm:cxn modelId="{7A87B681-2871-48ED-9DF9-E9691E704C55}" type="presOf" srcId="{F0D9BDB6-3D5B-4C12-BC70-88DDB5C09B4D}" destId="{43AA1F17-DD07-4CE1-A598-CD0C8A073F63}" srcOrd="0" destOrd="0" presId="urn:microsoft.com/office/officeart/2005/8/layout/vList2"/>
    <dgm:cxn modelId="{F67BCFFB-3B1D-4896-A47F-4499714DDB09}" type="presOf" srcId="{912DCB68-90EA-4C30-B21F-4522E470EBBC}" destId="{EBD9A9BC-E04B-4BE4-B074-525F112F7EBC}" srcOrd="0" destOrd="0" presId="urn:microsoft.com/office/officeart/2005/8/layout/vList2"/>
    <dgm:cxn modelId="{81CED559-4C8A-484D-862E-7B8AF919119A}" srcId="{5686CEC0-74AF-4740-BFCC-FD7E3330B5C8}" destId="{F0D9BDB6-3D5B-4C12-BC70-88DDB5C09B4D}" srcOrd="1" destOrd="0" parTransId="{3642D65F-D8C9-4396-911B-CD53985ED9FF}" sibTransId="{E5FF6D89-CF6E-4BCC-A3EF-24E0319D430C}"/>
    <dgm:cxn modelId="{10065180-4E9C-43A1-B921-D43A271892D4}" type="presParOf" srcId="{6C87B819-345B-49CC-8964-DDEDEDD261D6}" destId="{1AC88B17-4EA8-4A85-AE6E-D0804EACDCA6}" srcOrd="0" destOrd="0" presId="urn:microsoft.com/office/officeart/2005/8/layout/vList2"/>
    <dgm:cxn modelId="{1E9C070C-4ECA-4596-B7ED-6395BDB34A0D}" type="presParOf" srcId="{6C87B819-345B-49CC-8964-DDEDEDD261D6}" destId="{BE7565D5-F4A4-444F-B27B-444217AFB155}" srcOrd="1" destOrd="0" presId="urn:microsoft.com/office/officeart/2005/8/layout/vList2"/>
    <dgm:cxn modelId="{34E11290-5CBA-4048-A406-969AA12CFF5E}" type="presParOf" srcId="{6C87B819-345B-49CC-8964-DDEDEDD261D6}" destId="{43AA1F17-DD07-4CE1-A598-CD0C8A073F63}" srcOrd="2" destOrd="0" presId="urn:microsoft.com/office/officeart/2005/8/layout/vList2"/>
    <dgm:cxn modelId="{0C820BE8-8275-47E0-9EE2-FFAA279D86D4}" type="presParOf" srcId="{6C87B819-345B-49CC-8964-DDEDEDD261D6}" destId="{36901D6B-E1CF-4201-8BBC-DCD33682EDCA}" srcOrd="3" destOrd="0" presId="urn:microsoft.com/office/officeart/2005/8/layout/vList2"/>
    <dgm:cxn modelId="{25309255-1109-4667-A29F-9E78F59D9FEC}" type="presParOf" srcId="{6C87B819-345B-49CC-8964-DDEDEDD261D6}" destId="{E6F30F4A-990A-4098-94A9-F6662EECC95F}" srcOrd="4" destOrd="0" presId="urn:microsoft.com/office/officeart/2005/8/layout/vList2"/>
    <dgm:cxn modelId="{93BD356C-91BF-4665-87A2-CA0679133A39}" type="presParOf" srcId="{6C87B819-345B-49CC-8964-DDEDEDD261D6}" destId="{B50BB830-6EC6-4B50-B325-D2CD0CE73735}" srcOrd="5" destOrd="0" presId="urn:microsoft.com/office/officeart/2005/8/layout/vList2"/>
    <dgm:cxn modelId="{CE4A22DB-9595-421C-824C-74A860B9E166}" type="presParOf" srcId="{6C87B819-345B-49CC-8964-DDEDEDD261D6}" destId="{EBD9A9BC-E04B-4BE4-B074-525F112F7EBC}" srcOrd="6" destOrd="0" presId="urn:microsoft.com/office/officeart/2005/8/layout/vList2"/>
    <dgm:cxn modelId="{013746A9-91F9-4929-AAF0-C1351E4ED816}" type="presParOf" srcId="{6C87B819-345B-49CC-8964-DDEDEDD261D6}" destId="{4E4635F3-5EB7-4DF4-BABD-F9EECE3D756A}" srcOrd="7" destOrd="0" presId="urn:microsoft.com/office/officeart/2005/8/layout/vList2"/>
    <dgm:cxn modelId="{8B9D2BB6-2EC4-436A-AC0A-C96CB7540EF5}" type="presParOf" srcId="{6C87B819-345B-49CC-8964-DDEDEDD261D6}" destId="{224BA685-0CF6-424C-9FE0-17CD86E9855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8E2EC72-CC0E-4422-BC93-B5BF0D0A62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3D831052-0A15-4B8C-8FF5-87D42334F501}">
      <dgm:prSet/>
      <dgm:spPr/>
      <dgm:t>
        <a:bodyPr/>
        <a:lstStyle/>
        <a:p>
          <a:pPr rtl="0"/>
          <a:r>
            <a:rPr lang="ru-RU" smtClean="0"/>
            <a:t>процедура определения поставщика отменена (</a:t>
          </a:r>
          <a:r>
            <a:rPr lang="ru-RU" smtClean="0">
              <a:hlinkClick xmlns:r="http://schemas.openxmlformats.org/officeDocument/2006/relationships" r:id="rId1"/>
            </a:rPr>
            <a:t>п. 2 ч. 6 ст. 44 44-ФЗ</a:t>
          </a:r>
          <a:r>
            <a:rPr lang="ru-RU" smtClean="0"/>
            <a:t>);</a:t>
          </a:r>
          <a:endParaRPr lang="ru-RU"/>
        </a:p>
      </dgm:t>
    </dgm:pt>
    <dgm:pt modelId="{DC6A31E5-4FFB-4EFB-BCC0-73C74DA058D9}" type="parTrans" cxnId="{C7D07CC9-0D78-46DA-BA60-CBE8F97B5E80}">
      <dgm:prSet/>
      <dgm:spPr/>
      <dgm:t>
        <a:bodyPr/>
        <a:lstStyle/>
        <a:p>
          <a:endParaRPr lang="ru-RU"/>
        </a:p>
      </dgm:t>
    </dgm:pt>
    <dgm:pt modelId="{10844211-C857-4FAC-8432-B201D53D9736}" type="sibTrans" cxnId="{C7D07CC9-0D78-46DA-BA60-CBE8F97B5E80}">
      <dgm:prSet/>
      <dgm:spPr/>
      <dgm:t>
        <a:bodyPr/>
        <a:lstStyle/>
        <a:p>
          <a:endParaRPr lang="ru-RU"/>
        </a:p>
      </dgm:t>
    </dgm:pt>
    <dgm:pt modelId="{25EBB2F5-0AA2-4AC4-9695-E5EA816F4375}">
      <dgm:prSet/>
      <dgm:spPr/>
      <dgm:t>
        <a:bodyPr/>
        <a:lstStyle/>
        <a:p>
          <a:pPr rtl="0"/>
          <a:r>
            <a:rPr lang="ru-RU" smtClean="0"/>
            <a:t>поставщик отозвал заявку до окончания срока подачи заявок (</a:t>
          </a:r>
          <a:r>
            <a:rPr lang="ru-RU" smtClean="0">
              <a:hlinkClick xmlns:r="http://schemas.openxmlformats.org/officeDocument/2006/relationships" r:id="rId1"/>
            </a:rPr>
            <a:t>п. 4 ч. 6 ст. 44 44-ФЗ</a:t>
          </a:r>
          <a:r>
            <a:rPr lang="ru-RU" smtClean="0"/>
            <a:t>);</a:t>
          </a:r>
          <a:endParaRPr lang="ru-RU"/>
        </a:p>
      </dgm:t>
    </dgm:pt>
    <dgm:pt modelId="{756F841B-E310-4A70-BF6A-34CC59787E42}" type="parTrans" cxnId="{011B8E69-7694-4197-9822-A38BE8A457B6}">
      <dgm:prSet/>
      <dgm:spPr/>
      <dgm:t>
        <a:bodyPr/>
        <a:lstStyle/>
        <a:p>
          <a:endParaRPr lang="ru-RU"/>
        </a:p>
      </dgm:t>
    </dgm:pt>
    <dgm:pt modelId="{76EF385C-F017-4BD1-9FBC-A84696B19B81}" type="sibTrans" cxnId="{011B8E69-7694-4197-9822-A38BE8A457B6}">
      <dgm:prSet/>
      <dgm:spPr/>
      <dgm:t>
        <a:bodyPr/>
        <a:lstStyle/>
        <a:p>
          <a:endParaRPr lang="ru-RU"/>
        </a:p>
      </dgm:t>
    </dgm:pt>
    <dgm:pt modelId="{BA84C348-982B-42EF-AA6F-FDC4B5B6075A}">
      <dgm:prSet/>
      <dgm:spPr/>
      <dgm:t>
        <a:bodyPr/>
        <a:lstStyle/>
        <a:p>
          <a:pPr rtl="0"/>
          <a:r>
            <a:rPr lang="ru-RU" smtClean="0"/>
            <a:t>поставщик подал заявку на участие в определении поставщика после окончания срока подачи заявок (</a:t>
          </a:r>
          <a:r>
            <a:rPr lang="ru-RU" smtClean="0">
              <a:hlinkClick xmlns:r="http://schemas.openxmlformats.org/officeDocument/2006/relationships" r:id="rId1"/>
            </a:rPr>
            <a:t>п. 5 ч. 6 ст. 44 44-ФЗ</a:t>
          </a:r>
          <a:r>
            <a:rPr lang="ru-RU" smtClean="0"/>
            <a:t>);</a:t>
          </a:r>
          <a:endParaRPr lang="ru-RU"/>
        </a:p>
      </dgm:t>
    </dgm:pt>
    <dgm:pt modelId="{874CBEEC-D54A-41B2-BE04-3BEB62FEF54F}" type="parTrans" cxnId="{06CEAB6E-DA49-48A3-8D61-8061084DE4A7}">
      <dgm:prSet/>
      <dgm:spPr/>
      <dgm:t>
        <a:bodyPr/>
        <a:lstStyle/>
        <a:p>
          <a:endParaRPr lang="ru-RU"/>
        </a:p>
      </dgm:t>
    </dgm:pt>
    <dgm:pt modelId="{47784DEF-7E2D-4DCC-959D-E91381F9AEAE}" type="sibTrans" cxnId="{06CEAB6E-DA49-48A3-8D61-8061084DE4A7}">
      <dgm:prSet/>
      <dgm:spPr/>
      <dgm:t>
        <a:bodyPr/>
        <a:lstStyle/>
        <a:p>
          <a:endParaRPr lang="ru-RU"/>
        </a:p>
      </dgm:t>
    </dgm:pt>
    <dgm:pt modelId="{8600984A-2224-4532-A375-10EA7963A913}">
      <dgm:prSet/>
      <dgm:spPr/>
      <dgm:t>
        <a:bodyPr/>
        <a:lstStyle/>
        <a:p>
          <a:pPr rtl="0"/>
          <a:r>
            <a:rPr lang="ru-RU" smtClean="0"/>
            <a:t>заявку поставщика отклонили по результатам рассмотрения первых частей (</a:t>
          </a:r>
          <a:r>
            <a:rPr lang="ru-RU" smtClean="0">
              <a:hlinkClick xmlns:r="http://schemas.openxmlformats.org/officeDocument/2006/relationships" r:id="rId1"/>
            </a:rPr>
            <a:t>ч. 22 ст. 44 44-ФЗ</a:t>
          </a:r>
          <a:r>
            <a:rPr lang="ru-RU" smtClean="0"/>
            <a:t>),</a:t>
          </a:r>
          <a:endParaRPr lang="ru-RU"/>
        </a:p>
      </dgm:t>
    </dgm:pt>
    <dgm:pt modelId="{6927A772-5029-469E-A0CB-B4994A3EBFF1}" type="parTrans" cxnId="{B9678440-A031-4967-9922-4B5735245754}">
      <dgm:prSet/>
      <dgm:spPr/>
      <dgm:t>
        <a:bodyPr/>
        <a:lstStyle/>
        <a:p>
          <a:endParaRPr lang="ru-RU"/>
        </a:p>
      </dgm:t>
    </dgm:pt>
    <dgm:pt modelId="{E720DDAB-A05B-4CD9-9422-F12EC09BBA6B}" type="sibTrans" cxnId="{B9678440-A031-4967-9922-4B5735245754}">
      <dgm:prSet/>
      <dgm:spPr/>
      <dgm:t>
        <a:bodyPr/>
        <a:lstStyle/>
        <a:p>
          <a:endParaRPr lang="ru-RU"/>
        </a:p>
      </dgm:t>
    </dgm:pt>
    <dgm:pt modelId="{675F6B51-9102-4264-886F-1A7EAB7E79B5}">
      <dgm:prSet/>
      <dgm:spPr/>
      <dgm:t>
        <a:bodyPr/>
        <a:lstStyle/>
        <a:p>
          <a:pPr rtl="0"/>
          <a:r>
            <a:rPr lang="ru-RU" smtClean="0"/>
            <a:t>поставщика отклонили по результатам рассмотрения заявок на участие в конкурсе или закрытом аукционе (</a:t>
          </a:r>
          <a:r>
            <a:rPr lang="ru-RU" smtClean="0">
              <a:hlinkClick xmlns:r="http://schemas.openxmlformats.org/officeDocument/2006/relationships" r:id="rId1"/>
            </a:rPr>
            <a:t>п. 3 ч. 6 ст. 44 44-ФЗ</a:t>
          </a:r>
          <a:r>
            <a:rPr lang="ru-RU" smtClean="0"/>
            <a:t>);</a:t>
          </a:r>
          <a:endParaRPr lang="ru-RU"/>
        </a:p>
      </dgm:t>
    </dgm:pt>
    <dgm:pt modelId="{00F34E80-25FD-4BBC-A18F-3E79E61DD54C}" type="parTrans" cxnId="{0C4D5B88-D8D1-4A9B-9F85-4B11BF127266}">
      <dgm:prSet/>
      <dgm:spPr/>
      <dgm:t>
        <a:bodyPr/>
        <a:lstStyle/>
        <a:p>
          <a:endParaRPr lang="ru-RU"/>
        </a:p>
      </dgm:t>
    </dgm:pt>
    <dgm:pt modelId="{AFA7405A-FFB9-41DD-9B4C-2DD0C6ACCA11}" type="sibTrans" cxnId="{0C4D5B88-D8D1-4A9B-9F85-4B11BF127266}">
      <dgm:prSet/>
      <dgm:spPr/>
      <dgm:t>
        <a:bodyPr/>
        <a:lstStyle/>
        <a:p>
          <a:endParaRPr lang="ru-RU"/>
        </a:p>
      </dgm:t>
    </dgm:pt>
    <dgm:pt modelId="{2BBF71F7-C93D-40B5-8473-A998E133CF89}">
      <dgm:prSet/>
      <dgm:spPr/>
      <dgm:t>
        <a:bodyPr/>
        <a:lstStyle/>
        <a:p>
          <a:pPr rtl="0"/>
          <a:r>
            <a:rPr lang="ru-RU" smtClean="0"/>
            <a:t>во время торгов поставщик не подавал предложений (</a:t>
          </a:r>
          <a:r>
            <a:rPr lang="ru-RU" smtClean="0">
              <a:hlinkClick xmlns:r="http://schemas.openxmlformats.org/officeDocument/2006/relationships" r:id="rId1"/>
            </a:rPr>
            <a:t>ч. 23 ст. 44 44-ФЗ</a:t>
          </a:r>
          <a:r>
            <a:rPr lang="ru-RU" smtClean="0"/>
            <a:t>);</a:t>
          </a:r>
          <a:endParaRPr lang="ru-RU"/>
        </a:p>
      </dgm:t>
    </dgm:pt>
    <dgm:pt modelId="{9BAA5B85-A597-418C-B062-3C04C57EFEB9}" type="parTrans" cxnId="{B0212267-E04F-4B8D-89CD-798431C8CD09}">
      <dgm:prSet/>
      <dgm:spPr/>
      <dgm:t>
        <a:bodyPr/>
        <a:lstStyle/>
        <a:p>
          <a:endParaRPr lang="ru-RU"/>
        </a:p>
      </dgm:t>
    </dgm:pt>
    <dgm:pt modelId="{CBB7D536-4642-47D1-8EE0-4182E6FFC6FD}" type="sibTrans" cxnId="{B0212267-E04F-4B8D-89CD-798431C8CD09}">
      <dgm:prSet/>
      <dgm:spPr/>
      <dgm:t>
        <a:bodyPr/>
        <a:lstStyle/>
        <a:p>
          <a:endParaRPr lang="ru-RU"/>
        </a:p>
      </dgm:t>
    </dgm:pt>
    <dgm:pt modelId="{B03C5964-2580-4CFB-BF64-3629049A30FE}">
      <dgm:prSet/>
      <dgm:spPr/>
      <dgm:t>
        <a:bodyPr/>
        <a:lstStyle/>
        <a:p>
          <a:pPr rtl="0"/>
          <a:r>
            <a:rPr lang="ru-RU" smtClean="0"/>
            <a:t>поставщика отклонили по результатам рассмотрения вторых частей (</a:t>
          </a:r>
          <a:r>
            <a:rPr lang="ru-RU" smtClean="0">
              <a:hlinkClick xmlns:r="http://schemas.openxmlformats.org/officeDocument/2006/relationships" r:id="rId1"/>
            </a:rPr>
            <a:t>ч. 24 ст. 44 44-ФЗ</a:t>
          </a:r>
          <a:r>
            <a:rPr lang="ru-RU" smtClean="0"/>
            <a:t>);</a:t>
          </a:r>
          <a:endParaRPr lang="ru-RU"/>
        </a:p>
      </dgm:t>
    </dgm:pt>
    <dgm:pt modelId="{EBDC1D0C-AA8C-44CA-8FE1-52452DB6842F}" type="parTrans" cxnId="{421384AB-7A0E-4A3E-B880-2032F5D5B6D7}">
      <dgm:prSet/>
      <dgm:spPr/>
      <dgm:t>
        <a:bodyPr/>
        <a:lstStyle/>
        <a:p>
          <a:endParaRPr lang="ru-RU"/>
        </a:p>
      </dgm:t>
    </dgm:pt>
    <dgm:pt modelId="{F0629742-CFB2-4F8E-BBA5-055BD0B3EA8C}" type="sibTrans" cxnId="{421384AB-7A0E-4A3E-B880-2032F5D5B6D7}">
      <dgm:prSet/>
      <dgm:spPr/>
      <dgm:t>
        <a:bodyPr/>
        <a:lstStyle/>
        <a:p>
          <a:endParaRPr lang="ru-RU"/>
        </a:p>
      </dgm:t>
    </dgm:pt>
    <dgm:pt modelId="{B8907C00-41DF-4380-A319-6CA2575EC75C}">
      <dgm:prSet/>
      <dgm:spPr/>
      <dgm:t>
        <a:bodyPr/>
        <a:lstStyle/>
        <a:p>
          <a:pPr rtl="0"/>
          <a:r>
            <a:rPr lang="ru-RU" smtClean="0"/>
            <a:t>поставщик не стал победителем по результатам оценки заявок на участие в конкурсе или по результатам подведения итогов аукциона (</a:t>
          </a:r>
          <a:r>
            <a:rPr lang="ru-RU" smtClean="0">
              <a:hlinkClick xmlns:r="http://schemas.openxmlformats.org/officeDocument/2006/relationships" r:id="rId1"/>
            </a:rPr>
            <a:t>п. 1 ч. 6 ст. 44 44-ФЗ</a:t>
          </a:r>
          <a:r>
            <a:rPr lang="ru-RU" smtClean="0"/>
            <a:t>);</a:t>
          </a:r>
          <a:endParaRPr lang="ru-RU"/>
        </a:p>
      </dgm:t>
    </dgm:pt>
    <dgm:pt modelId="{797E270A-1175-48BC-85D8-3B78DAE3FEC7}" type="parTrans" cxnId="{09D00656-1CC5-4683-A501-54ACB7D67890}">
      <dgm:prSet/>
      <dgm:spPr/>
      <dgm:t>
        <a:bodyPr/>
        <a:lstStyle/>
        <a:p>
          <a:endParaRPr lang="ru-RU"/>
        </a:p>
      </dgm:t>
    </dgm:pt>
    <dgm:pt modelId="{E4BB3252-F7C6-4B70-A8FB-027D779891D7}" type="sibTrans" cxnId="{09D00656-1CC5-4683-A501-54ACB7D67890}">
      <dgm:prSet/>
      <dgm:spPr/>
      <dgm:t>
        <a:bodyPr/>
        <a:lstStyle/>
        <a:p>
          <a:endParaRPr lang="ru-RU"/>
        </a:p>
      </dgm:t>
    </dgm:pt>
    <dgm:pt modelId="{4DED8148-6E94-409A-8783-418F82E84554}">
      <dgm:prSet/>
      <dgm:spPr/>
      <dgm:t>
        <a:bodyPr/>
        <a:lstStyle/>
        <a:p>
          <a:pPr rtl="0"/>
          <a:r>
            <a:rPr lang="ru-RU" smtClean="0"/>
            <a:t>контрольный орган в сфере закупок отказал заказчику в согласовании контракта с единственным поставщиком (</a:t>
          </a:r>
          <a:r>
            <a:rPr lang="ru-RU" smtClean="0">
              <a:hlinkClick xmlns:r="http://schemas.openxmlformats.org/officeDocument/2006/relationships" r:id="rId1"/>
            </a:rPr>
            <a:t>п. 7 ч. 6 ст. 44 44-ФЗ</a:t>
          </a:r>
          <a:r>
            <a:rPr lang="ru-RU" smtClean="0"/>
            <a:t>).</a:t>
          </a:r>
          <a:endParaRPr lang="ru-RU"/>
        </a:p>
      </dgm:t>
    </dgm:pt>
    <dgm:pt modelId="{677D7BEB-30B9-4A1F-8300-A099FA460E72}" type="parTrans" cxnId="{E82DE8DF-391C-4E2B-B0D1-7B463AADA48B}">
      <dgm:prSet/>
      <dgm:spPr/>
      <dgm:t>
        <a:bodyPr/>
        <a:lstStyle/>
        <a:p>
          <a:endParaRPr lang="ru-RU"/>
        </a:p>
      </dgm:t>
    </dgm:pt>
    <dgm:pt modelId="{382E793D-13EC-4AAB-9F6D-646CD8E322C4}" type="sibTrans" cxnId="{E82DE8DF-391C-4E2B-B0D1-7B463AADA48B}">
      <dgm:prSet/>
      <dgm:spPr/>
      <dgm:t>
        <a:bodyPr/>
        <a:lstStyle/>
        <a:p>
          <a:endParaRPr lang="ru-RU"/>
        </a:p>
      </dgm:t>
    </dgm:pt>
    <dgm:pt modelId="{AF5CA539-5C35-4B48-AA85-F74D9FB434B4}" type="pres">
      <dgm:prSet presAssocID="{68E2EC72-CC0E-4422-BC93-B5BF0D0A6254}" presName="linear" presStyleCnt="0">
        <dgm:presLayoutVars>
          <dgm:animLvl val="lvl"/>
          <dgm:resizeHandles val="exact"/>
        </dgm:presLayoutVars>
      </dgm:prSet>
      <dgm:spPr/>
      <dgm:t>
        <a:bodyPr/>
        <a:lstStyle/>
        <a:p>
          <a:endParaRPr lang="ru-RU"/>
        </a:p>
      </dgm:t>
    </dgm:pt>
    <dgm:pt modelId="{EB927486-FF75-4B87-A38C-5E671F75E4B0}" type="pres">
      <dgm:prSet presAssocID="{3D831052-0A15-4B8C-8FF5-87D42334F501}" presName="parentText" presStyleLbl="node1" presStyleIdx="0" presStyleCnt="9">
        <dgm:presLayoutVars>
          <dgm:chMax val="0"/>
          <dgm:bulletEnabled val="1"/>
        </dgm:presLayoutVars>
      </dgm:prSet>
      <dgm:spPr/>
      <dgm:t>
        <a:bodyPr/>
        <a:lstStyle/>
        <a:p>
          <a:endParaRPr lang="ru-RU"/>
        </a:p>
      </dgm:t>
    </dgm:pt>
    <dgm:pt modelId="{37777FFD-AB95-4532-91E3-AC23A7D43723}" type="pres">
      <dgm:prSet presAssocID="{10844211-C857-4FAC-8432-B201D53D9736}" presName="spacer" presStyleCnt="0"/>
      <dgm:spPr/>
    </dgm:pt>
    <dgm:pt modelId="{74555616-5641-4EAC-9663-55478F87710E}" type="pres">
      <dgm:prSet presAssocID="{25EBB2F5-0AA2-4AC4-9695-E5EA816F4375}" presName="parentText" presStyleLbl="node1" presStyleIdx="1" presStyleCnt="9">
        <dgm:presLayoutVars>
          <dgm:chMax val="0"/>
          <dgm:bulletEnabled val="1"/>
        </dgm:presLayoutVars>
      </dgm:prSet>
      <dgm:spPr/>
      <dgm:t>
        <a:bodyPr/>
        <a:lstStyle/>
        <a:p>
          <a:endParaRPr lang="ru-RU"/>
        </a:p>
      </dgm:t>
    </dgm:pt>
    <dgm:pt modelId="{514AEAAE-6C66-4D8A-B8E2-E88DA590F45E}" type="pres">
      <dgm:prSet presAssocID="{76EF385C-F017-4BD1-9FBC-A84696B19B81}" presName="spacer" presStyleCnt="0"/>
      <dgm:spPr/>
    </dgm:pt>
    <dgm:pt modelId="{4F427E2A-2210-4B86-9E14-36813E405A49}" type="pres">
      <dgm:prSet presAssocID="{BA84C348-982B-42EF-AA6F-FDC4B5B6075A}" presName="parentText" presStyleLbl="node1" presStyleIdx="2" presStyleCnt="9">
        <dgm:presLayoutVars>
          <dgm:chMax val="0"/>
          <dgm:bulletEnabled val="1"/>
        </dgm:presLayoutVars>
      </dgm:prSet>
      <dgm:spPr/>
      <dgm:t>
        <a:bodyPr/>
        <a:lstStyle/>
        <a:p>
          <a:endParaRPr lang="ru-RU"/>
        </a:p>
      </dgm:t>
    </dgm:pt>
    <dgm:pt modelId="{0D73304C-297A-4E29-989E-EB3222DC2D30}" type="pres">
      <dgm:prSet presAssocID="{47784DEF-7E2D-4DCC-959D-E91381F9AEAE}" presName="spacer" presStyleCnt="0"/>
      <dgm:spPr/>
    </dgm:pt>
    <dgm:pt modelId="{05890ED1-1A1E-4BB1-B96A-AF36420A7B70}" type="pres">
      <dgm:prSet presAssocID="{8600984A-2224-4532-A375-10EA7963A913}" presName="parentText" presStyleLbl="node1" presStyleIdx="3" presStyleCnt="9">
        <dgm:presLayoutVars>
          <dgm:chMax val="0"/>
          <dgm:bulletEnabled val="1"/>
        </dgm:presLayoutVars>
      </dgm:prSet>
      <dgm:spPr/>
      <dgm:t>
        <a:bodyPr/>
        <a:lstStyle/>
        <a:p>
          <a:endParaRPr lang="ru-RU"/>
        </a:p>
      </dgm:t>
    </dgm:pt>
    <dgm:pt modelId="{C2E2236B-4DF5-4426-B119-84577E10C340}" type="pres">
      <dgm:prSet presAssocID="{E720DDAB-A05B-4CD9-9422-F12EC09BBA6B}" presName="spacer" presStyleCnt="0"/>
      <dgm:spPr/>
    </dgm:pt>
    <dgm:pt modelId="{5ADD48F8-B0DF-4B84-892F-9D56D40EF733}" type="pres">
      <dgm:prSet presAssocID="{675F6B51-9102-4264-886F-1A7EAB7E79B5}" presName="parentText" presStyleLbl="node1" presStyleIdx="4" presStyleCnt="9">
        <dgm:presLayoutVars>
          <dgm:chMax val="0"/>
          <dgm:bulletEnabled val="1"/>
        </dgm:presLayoutVars>
      </dgm:prSet>
      <dgm:spPr/>
      <dgm:t>
        <a:bodyPr/>
        <a:lstStyle/>
        <a:p>
          <a:endParaRPr lang="ru-RU"/>
        </a:p>
      </dgm:t>
    </dgm:pt>
    <dgm:pt modelId="{ED9AAA8F-F836-4A79-873C-F8C75690A6EA}" type="pres">
      <dgm:prSet presAssocID="{AFA7405A-FFB9-41DD-9B4C-2DD0C6ACCA11}" presName="spacer" presStyleCnt="0"/>
      <dgm:spPr/>
    </dgm:pt>
    <dgm:pt modelId="{0E75E5AB-B63B-4986-89CA-BF7DA27538D0}" type="pres">
      <dgm:prSet presAssocID="{2BBF71F7-C93D-40B5-8473-A998E133CF89}" presName="parentText" presStyleLbl="node1" presStyleIdx="5" presStyleCnt="9">
        <dgm:presLayoutVars>
          <dgm:chMax val="0"/>
          <dgm:bulletEnabled val="1"/>
        </dgm:presLayoutVars>
      </dgm:prSet>
      <dgm:spPr/>
      <dgm:t>
        <a:bodyPr/>
        <a:lstStyle/>
        <a:p>
          <a:endParaRPr lang="ru-RU"/>
        </a:p>
      </dgm:t>
    </dgm:pt>
    <dgm:pt modelId="{E2A674F3-87A7-4BEA-8E24-7C9D5E15A923}" type="pres">
      <dgm:prSet presAssocID="{CBB7D536-4642-47D1-8EE0-4182E6FFC6FD}" presName="spacer" presStyleCnt="0"/>
      <dgm:spPr/>
    </dgm:pt>
    <dgm:pt modelId="{E5048C36-52F1-4B45-87D5-0D168332E438}" type="pres">
      <dgm:prSet presAssocID="{B03C5964-2580-4CFB-BF64-3629049A30FE}" presName="parentText" presStyleLbl="node1" presStyleIdx="6" presStyleCnt="9">
        <dgm:presLayoutVars>
          <dgm:chMax val="0"/>
          <dgm:bulletEnabled val="1"/>
        </dgm:presLayoutVars>
      </dgm:prSet>
      <dgm:spPr/>
      <dgm:t>
        <a:bodyPr/>
        <a:lstStyle/>
        <a:p>
          <a:endParaRPr lang="ru-RU"/>
        </a:p>
      </dgm:t>
    </dgm:pt>
    <dgm:pt modelId="{AEEEECC2-E5C7-4007-935C-0DC5C8E716D8}" type="pres">
      <dgm:prSet presAssocID="{F0629742-CFB2-4F8E-BBA5-055BD0B3EA8C}" presName="spacer" presStyleCnt="0"/>
      <dgm:spPr/>
    </dgm:pt>
    <dgm:pt modelId="{4FF64C84-7F7C-459F-87CF-237AABFE9A13}" type="pres">
      <dgm:prSet presAssocID="{B8907C00-41DF-4380-A319-6CA2575EC75C}" presName="parentText" presStyleLbl="node1" presStyleIdx="7" presStyleCnt="9">
        <dgm:presLayoutVars>
          <dgm:chMax val="0"/>
          <dgm:bulletEnabled val="1"/>
        </dgm:presLayoutVars>
      </dgm:prSet>
      <dgm:spPr/>
      <dgm:t>
        <a:bodyPr/>
        <a:lstStyle/>
        <a:p>
          <a:endParaRPr lang="ru-RU"/>
        </a:p>
      </dgm:t>
    </dgm:pt>
    <dgm:pt modelId="{D2F715E1-007A-42A4-9EFC-965E6D1FA2DA}" type="pres">
      <dgm:prSet presAssocID="{E4BB3252-F7C6-4B70-A8FB-027D779891D7}" presName="spacer" presStyleCnt="0"/>
      <dgm:spPr/>
    </dgm:pt>
    <dgm:pt modelId="{F1629470-7365-419C-9048-BC81A86167B4}" type="pres">
      <dgm:prSet presAssocID="{4DED8148-6E94-409A-8783-418F82E84554}" presName="parentText" presStyleLbl="node1" presStyleIdx="8" presStyleCnt="9">
        <dgm:presLayoutVars>
          <dgm:chMax val="0"/>
          <dgm:bulletEnabled val="1"/>
        </dgm:presLayoutVars>
      </dgm:prSet>
      <dgm:spPr/>
      <dgm:t>
        <a:bodyPr/>
        <a:lstStyle/>
        <a:p>
          <a:endParaRPr lang="ru-RU"/>
        </a:p>
      </dgm:t>
    </dgm:pt>
  </dgm:ptLst>
  <dgm:cxnLst>
    <dgm:cxn modelId="{C0295FE8-B652-4F17-A354-BC0FECA6F2ED}" type="presOf" srcId="{3D831052-0A15-4B8C-8FF5-87D42334F501}" destId="{EB927486-FF75-4B87-A38C-5E671F75E4B0}" srcOrd="0" destOrd="0" presId="urn:microsoft.com/office/officeart/2005/8/layout/vList2"/>
    <dgm:cxn modelId="{421384AB-7A0E-4A3E-B880-2032F5D5B6D7}" srcId="{68E2EC72-CC0E-4422-BC93-B5BF0D0A6254}" destId="{B03C5964-2580-4CFB-BF64-3629049A30FE}" srcOrd="6" destOrd="0" parTransId="{EBDC1D0C-AA8C-44CA-8FE1-52452DB6842F}" sibTransId="{F0629742-CFB2-4F8E-BBA5-055BD0B3EA8C}"/>
    <dgm:cxn modelId="{99EBB07C-7464-4F00-A746-57BBCE9336EF}" type="presOf" srcId="{675F6B51-9102-4264-886F-1A7EAB7E79B5}" destId="{5ADD48F8-B0DF-4B84-892F-9D56D40EF733}" srcOrd="0" destOrd="0" presId="urn:microsoft.com/office/officeart/2005/8/layout/vList2"/>
    <dgm:cxn modelId="{163A7218-8113-4A3B-9D19-3CD85FEACE4B}" type="presOf" srcId="{BA84C348-982B-42EF-AA6F-FDC4B5B6075A}" destId="{4F427E2A-2210-4B86-9E14-36813E405A49}" srcOrd="0" destOrd="0" presId="urn:microsoft.com/office/officeart/2005/8/layout/vList2"/>
    <dgm:cxn modelId="{AD774B8B-1D48-4CE4-9452-C51B9FCE0267}" type="presOf" srcId="{25EBB2F5-0AA2-4AC4-9695-E5EA816F4375}" destId="{74555616-5641-4EAC-9663-55478F87710E}" srcOrd="0" destOrd="0" presId="urn:microsoft.com/office/officeart/2005/8/layout/vList2"/>
    <dgm:cxn modelId="{A2B7E3B4-71E5-4D24-A7B1-3F5EDFD220E4}" type="presOf" srcId="{2BBF71F7-C93D-40B5-8473-A998E133CF89}" destId="{0E75E5AB-B63B-4986-89CA-BF7DA27538D0}" srcOrd="0" destOrd="0" presId="urn:microsoft.com/office/officeart/2005/8/layout/vList2"/>
    <dgm:cxn modelId="{06CEAB6E-DA49-48A3-8D61-8061084DE4A7}" srcId="{68E2EC72-CC0E-4422-BC93-B5BF0D0A6254}" destId="{BA84C348-982B-42EF-AA6F-FDC4B5B6075A}" srcOrd="2" destOrd="0" parTransId="{874CBEEC-D54A-41B2-BE04-3BEB62FEF54F}" sibTransId="{47784DEF-7E2D-4DCC-959D-E91381F9AEAE}"/>
    <dgm:cxn modelId="{011B8E69-7694-4197-9822-A38BE8A457B6}" srcId="{68E2EC72-CC0E-4422-BC93-B5BF0D0A6254}" destId="{25EBB2F5-0AA2-4AC4-9695-E5EA816F4375}" srcOrd="1" destOrd="0" parTransId="{756F841B-E310-4A70-BF6A-34CC59787E42}" sibTransId="{76EF385C-F017-4BD1-9FBC-A84696B19B81}"/>
    <dgm:cxn modelId="{C7D07CC9-0D78-46DA-BA60-CBE8F97B5E80}" srcId="{68E2EC72-CC0E-4422-BC93-B5BF0D0A6254}" destId="{3D831052-0A15-4B8C-8FF5-87D42334F501}" srcOrd="0" destOrd="0" parTransId="{DC6A31E5-4FFB-4EFB-BCC0-73C74DA058D9}" sibTransId="{10844211-C857-4FAC-8432-B201D53D9736}"/>
    <dgm:cxn modelId="{D7192C68-DD67-437D-B2FE-6C4EA69AD06A}" type="presOf" srcId="{8600984A-2224-4532-A375-10EA7963A913}" destId="{05890ED1-1A1E-4BB1-B96A-AF36420A7B70}" srcOrd="0" destOrd="0" presId="urn:microsoft.com/office/officeart/2005/8/layout/vList2"/>
    <dgm:cxn modelId="{E82DE8DF-391C-4E2B-B0D1-7B463AADA48B}" srcId="{68E2EC72-CC0E-4422-BC93-B5BF0D0A6254}" destId="{4DED8148-6E94-409A-8783-418F82E84554}" srcOrd="8" destOrd="0" parTransId="{677D7BEB-30B9-4A1F-8300-A099FA460E72}" sibTransId="{382E793D-13EC-4AAB-9F6D-646CD8E322C4}"/>
    <dgm:cxn modelId="{4E91B022-88A8-4B12-BF6B-429DB4E5B1E8}" type="presOf" srcId="{4DED8148-6E94-409A-8783-418F82E84554}" destId="{F1629470-7365-419C-9048-BC81A86167B4}" srcOrd="0" destOrd="0" presId="urn:microsoft.com/office/officeart/2005/8/layout/vList2"/>
    <dgm:cxn modelId="{B9678440-A031-4967-9922-4B5735245754}" srcId="{68E2EC72-CC0E-4422-BC93-B5BF0D0A6254}" destId="{8600984A-2224-4532-A375-10EA7963A913}" srcOrd="3" destOrd="0" parTransId="{6927A772-5029-469E-A0CB-B4994A3EBFF1}" sibTransId="{E720DDAB-A05B-4CD9-9422-F12EC09BBA6B}"/>
    <dgm:cxn modelId="{09D00656-1CC5-4683-A501-54ACB7D67890}" srcId="{68E2EC72-CC0E-4422-BC93-B5BF0D0A6254}" destId="{B8907C00-41DF-4380-A319-6CA2575EC75C}" srcOrd="7" destOrd="0" parTransId="{797E270A-1175-48BC-85D8-3B78DAE3FEC7}" sibTransId="{E4BB3252-F7C6-4B70-A8FB-027D779891D7}"/>
    <dgm:cxn modelId="{0C4D5B88-D8D1-4A9B-9F85-4B11BF127266}" srcId="{68E2EC72-CC0E-4422-BC93-B5BF0D0A6254}" destId="{675F6B51-9102-4264-886F-1A7EAB7E79B5}" srcOrd="4" destOrd="0" parTransId="{00F34E80-25FD-4BBC-A18F-3E79E61DD54C}" sibTransId="{AFA7405A-FFB9-41DD-9B4C-2DD0C6ACCA11}"/>
    <dgm:cxn modelId="{B0212267-E04F-4B8D-89CD-798431C8CD09}" srcId="{68E2EC72-CC0E-4422-BC93-B5BF0D0A6254}" destId="{2BBF71F7-C93D-40B5-8473-A998E133CF89}" srcOrd="5" destOrd="0" parTransId="{9BAA5B85-A597-418C-B062-3C04C57EFEB9}" sibTransId="{CBB7D536-4642-47D1-8EE0-4182E6FFC6FD}"/>
    <dgm:cxn modelId="{7E6B9F4A-AC1C-4C15-B13E-97D1FDDE85E2}" type="presOf" srcId="{68E2EC72-CC0E-4422-BC93-B5BF0D0A6254}" destId="{AF5CA539-5C35-4B48-AA85-F74D9FB434B4}" srcOrd="0" destOrd="0" presId="urn:microsoft.com/office/officeart/2005/8/layout/vList2"/>
    <dgm:cxn modelId="{5B45AF2A-6FD9-475A-BC86-AA3149231EFD}" type="presOf" srcId="{B03C5964-2580-4CFB-BF64-3629049A30FE}" destId="{E5048C36-52F1-4B45-87D5-0D168332E438}" srcOrd="0" destOrd="0" presId="urn:microsoft.com/office/officeart/2005/8/layout/vList2"/>
    <dgm:cxn modelId="{345CF824-31E9-4FD2-99FC-5396BA410E3E}" type="presOf" srcId="{B8907C00-41DF-4380-A319-6CA2575EC75C}" destId="{4FF64C84-7F7C-459F-87CF-237AABFE9A13}" srcOrd="0" destOrd="0" presId="urn:microsoft.com/office/officeart/2005/8/layout/vList2"/>
    <dgm:cxn modelId="{D324E924-524A-4C66-A651-00735E4563B2}" type="presParOf" srcId="{AF5CA539-5C35-4B48-AA85-F74D9FB434B4}" destId="{EB927486-FF75-4B87-A38C-5E671F75E4B0}" srcOrd="0" destOrd="0" presId="urn:microsoft.com/office/officeart/2005/8/layout/vList2"/>
    <dgm:cxn modelId="{5CBCAEE5-46D7-49A3-BD20-EBFF54750A02}" type="presParOf" srcId="{AF5CA539-5C35-4B48-AA85-F74D9FB434B4}" destId="{37777FFD-AB95-4532-91E3-AC23A7D43723}" srcOrd="1" destOrd="0" presId="urn:microsoft.com/office/officeart/2005/8/layout/vList2"/>
    <dgm:cxn modelId="{98A25069-77EF-441E-9F20-7E74957BCE9F}" type="presParOf" srcId="{AF5CA539-5C35-4B48-AA85-F74D9FB434B4}" destId="{74555616-5641-4EAC-9663-55478F87710E}" srcOrd="2" destOrd="0" presId="urn:microsoft.com/office/officeart/2005/8/layout/vList2"/>
    <dgm:cxn modelId="{11E605D4-470C-4623-9250-6F46A49731A1}" type="presParOf" srcId="{AF5CA539-5C35-4B48-AA85-F74D9FB434B4}" destId="{514AEAAE-6C66-4D8A-B8E2-E88DA590F45E}" srcOrd="3" destOrd="0" presId="urn:microsoft.com/office/officeart/2005/8/layout/vList2"/>
    <dgm:cxn modelId="{15CA9FAE-B230-42A0-8038-E01B95CC702D}" type="presParOf" srcId="{AF5CA539-5C35-4B48-AA85-F74D9FB434B4}" destId="{4F427E2A-2210-4B86-9E14-36813E405A49}" srcOrd="4" destOrd="0" presId="urn:microsoft.com/office/officeart/2005/8/layout/vList2"/>
    <dgm:cxn modelId="{025E4A0C-AD7A-4AA3-8FDD-FDDE599C5885}" type="presParOf" srcId="{AF5CA539-5C35-4B48-AA85-F74D9FB434B4}" destId="{0D73304C-297A-4E29-989E-EB3222DC2D30}" srcOrd="5" destOrd="0" presId="urn:microsoft.com/office/officeart/2005/8/layout/vList2"/>
    <dgm:cxn modelId="{4B867766-574B-4748-B4D7-7A365FE50BA8}" type="presParOf" srcId="{AF5CA539-5C35-4B48-AA85-F74D9FB434B4}" destId="{05890ED1-1A1E-4BB1-B96A-AF36420A7B70}" srcOrd="6" destOrd="0" presId="urn:microsoft.com/office/officeart/2005/8/layout/vList2"/>
    <dgm:cxn modelId="{1A70040C-4484-40B6-BE04-CE4F964FA6DF}" type="presParOf" srcId="{AF5CA539-5C35-4B48-AA85-F74D9FB434B4}" destId="{C2E2236B-4DF5-4426-B119-84577E10C340}" srcOrd="7" destOrd="0" presId="urn:microsoft.com/office/officeart/2005/8/layout/vList2"/>
    <dgm:cxn modelId="{DD1414D1-5F7E-4F0D-A33A-BD6A3996F98C}" type="presParOf" srcId="{AF5CA539-5C35-4B48-AA85-F74D9FB434B4}" destId="{5ADD48F8-B0DF-4B84-892F-9D56D40EF733}" srcOrd="8" destOrd="0" presId="urn:microsoft.com/office/officeart/2005/8/layout/vList2"/>
    <dgm:cxn modelId="{D48458F0-A9BC-4F31-A6A2-5AF5578730F5}" type="presParOf" srcId="{AF5CA539-5C35-4B48-AA85-F74D9FB434B4}" destId="{ED9AAA8F-F836-4A79-873C-F8C75690A6EA}" srcOrd="9" destOrd="0" presId="urn:microsoft.com/office/officeart/2005/8/layout/vList2"/>
    <dgm:cxn modelId="{3B56E1F9-803E-4D89-8444-0AE9851D2129}" type="presParOf" srcId="{AF5CA539-5C35-4B48-AA85-F74D9FB434B4}" destId="{0E75E5AB-B63B-4986-89CA-BF7DA27538D0}" srcOrd="10" destOrd="0" presId="urn:microsoft.com/office/officeart/2005/8/layout/vList2"/>
    <dgm:cxn modelId="{EB4DD38B-6260-4A73-A81A-05FCCCBECF12}" type="presParOf" srcId="{AF5CA539-5C35-4B48-AA85-F74D9FB434B4}" destId="{E2A674F3-87A7-4BEA-8E24-7C9D5E15A923}" srcOrd="11" destOrd="0" presId="urn:microsoft.com/office/officeart/2005/8/layout/vList2"/>
    <dgm:cxn modelId="{B9BB49DF-9958-484F-95D2-C6A9DD14E695}" type="presParOf" srcId="{AF5CA539-5C35-4B48-AA85-F74D9FB434B4}" destId="{E5048C36-52F1-4B45-87D5-0D168332E438}" srcOrd="12" destOrd="0" presId="urn:microsoft.com/office/officeart/2005/8/layout/vList2"/>
    <dgm:cxn modelId="{FEAF1358-00CE-4F72-903A-24D71B5F01FF}" type="presParOf" srcId="{AF5CA539-5C35-4B48-AA85-F74D9FB434B4}" destId="{AEEEECC2-E5C7-4007-935C-0DC5C8E716D8}" srcOrd="13" destOrd="0" presId="urn:microsoft.com/office/officeart/2005/8/layout/vList2"/>
    <dgm:cxn modelId="{521A9680-278B-4355-A823-6E2957CF126A}" type="presParOf" srcId="{AF5CA539-5C35-4B48-AA85-F74D9FB434B4}" destId="{4FF64C84-7F7C-459F-87CF-237AABFE9A13}" srcOrd="14" destOrd="0" presId="urn:microsoft.com/office/officeart/2005/8/layout/vList2"/>
    <dgm:cxn modelId="{2BD4434D-656D-4FBC-923B-B6A5ED7B2089}" type="presParOf" srcId="{AF5CA539-5C35-4B48-AA85-F74D9FB434B4}" destId="{D2F715E1-007A-42A4-9EFC-965E6D1FA2DA}" srcOrd="15" destOrd="0" presId="urn:microsoft.com/office/officeart/2005/8/layout/vList2"/>
    <dgm:cxn modelId="{D97B03BF-0C28-47EA-9E9F-49BFD4003B89}" type="presParOf" srcId="{AF5CA539-5C35-4B48-AA85-F74D9FB434B4}" destId="{F1629470-7365-419C-9048-BC81A86167B4}"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66E3A59-B24C-41E9-88A5-FD86A72278EB}"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79ACA829-8518-497D-B19E-607715FAD733}">
      <dgm:prSet/>
      <dgm:spPr/>
      <dgm:t>
        <a:bodyPr/>
        <a:lstStyle/>
        <a:p>
          <a:pPr rtl="0"/>
          <a:r>
            <a:rPr lang="ru-RU" smtClean="0"/>
            <a:t>При рассмотрении вопроса участия в конкурсе или аукционе необходимо оценить размер обеспечения контракта, поскольку подрядчик или исполнитель фактически отвлекают свои денежные средства.</a:t>
          </a:r>
          <a:endParaRPr lang="ru-RU"/>
        </a:p>
      </dgm:t>
    </dgm:pt>
    <dgm:pt modelId="{365DD05D-D63C-40BD-99BB-5CE7D6D4FB87}" type="parTrans" cxnId="{AD0BB495-7886-495E-BCE1-91807B815A1D}">
      <dgm:prSet/>
      <dgm:spPr/>
      <dgm:t>
        <a:bodyPr/>
        <a:lstStyle/>
        <a:p>
          <a:endParaRPr lang="ru-RU"/>
        </a:p>
      </dgm:t>
    </dgm:pt>
    <dgm:pt modelId="{E356937D-6560-4CEF-9277-4683394BE665}" type="sibTrans" cxnId="{AD0BB495-7886-495E-BCE1-91807B815A1D}">
      <dgm:prSet/>
      <dgm:spPr/>
      <dgm:t>
        <a:bodyPr/>
        <a:lstStyle/>
        <a:p>
          <a:endParaRPr lang="ru-RU"/>
        </a:p>
      </dgm:t>
    </dgm:pt>
    <dgm:pt modelId="{8AF4A72E-B69A-43A8-8F8B-FB93FED16D16}">
      <dgm:prSet/>
      <dgm:spPr/>
      <dgm:t>
        <a:bodyPr/>
        <a:lstStyle/>
        <a:p>
          <a:pPr rtl="0"/>
          <a:r>
            <a:rPr lang="ru-RU" smtClean="0"/>
            <a:t>В случае неправомерного отказа в заключении договора, возможно оспорить решение Заказчика в Федеральной антимонопольной службе или в судебном порядке.</a:t>
          </a:r>
          <a:endParaRPr lang="ru-RU"/>
        </a:p>
      </dgm:t>
    </dgm:pt>
    <dgm:pt modelId="{E0EE9A08-A693-4B17-A21A-F82BC0DE23CA}" type="parTrans" cxnId="{CDB98917-DD24-4E77-861F-883FDC408D99}">
      <dgm:prSet/>
      <dgm:spPr/>
      <dgm:t>
        <a:bodyPr/>
        <a:lstStyle/>
        <a:p>
          <a:endParaRPr lang="ru-RU"/>
        </a:p>
      </dgm:t>
    </dgm:pt>
    <dgm:pt modelId="{1C71BBC7-072D-4CFB-B61D-A66411908FAD}" type="sibTrans" cxnId="{CDB98917-DD24-4E77-861F-883FDC408D99}">
      <dgm:prSet/>
      <dgm:spPr/>
      <dgm:t>
        <a:bodyPr/>
        <a:lstStyle/>
        <a:p>
          <a:endParaRPr lang="ru-RU"/>
        </a:p>
      </dgm:t>
    </dgm:pt>
    <dgm:pt modelId="{339A5C4B-5A8C-49C8-9404-A3F11531C85A}" type="pres">
      <dgm:prSet presAssocID="{D66E3A59-B24C-41E9-88A5-FD86A72278EB}" presName="linear" presStyleCnt="0">
        <dgm:presLayoutVars>
          <dgm:animLvl val="lvl"/>
          <dgm:resizeHandles val="exact"/>
        </dgm:presLayoutVars>
      </dgm:prSet>
      <dgm:spPr/>
      <dgm:t>
        <a:bodyPr/>
        <a:lstStyle/>
        <a:p>
          <a:endParaRPr lang="ru-RU"/>
        </a:p>
      </dgm:t>
    </dgm:pt>
    <dgm:pt modelId="{0A221802-2934-409B-B3EA-530BEF6DA037}" type="pres">
      <dgm:prSet presAssocID="{79ACA829-8518-497D-B19E-607715FAD733}" presName="parentText" presStyleLbl="node1" presStyleIdx="0" presStyleCnt="2">
        <dgm:presLayoutVars>
          <dgm:chMax val="0"/>
          <dgm:bulletEnabled val="1"/>
        </dgm:presLayoutVars>
      </dgm:prSet>
      <dgm:spPr/>
      <dgm:t>
        <a:bodyPr/>
        <a:lstStyle/>
        <a:p>
          <a:endParaRPr lang="ru-RU"/>
        </a:p>
      </dgm:t>
    </dgm:pt>
    <dgm:pt modelId="{2BAAD732-3B88-49AE-AFD9-C26692ACBB12}" type="pres">
      <dgm:prSet presAssocID="{E356937D-6560-4CEF-9277-4683394BE665}" presName="spacer" presStyleCnt="0"/>
      <dgm:spPr/>
    </dgm:pt>
    <dgm:pt modelId="{EB6C4D45-678A-4822-B187-EE2924FD8D7E}" type="pres">
      <dgm:prSet presAssocID="{8AF4A72E-B69A-43A8-8F8B-FB93FED16D16}" presName="parentText" presStyleLbl="node1" presStyleIdx="1" presStyleCnt="2">
        <dgm:presLayoutVars>
          <dgm:chMax val="0"/>
          <dgm:bulletEnabled val="1"/>
        </dgm:presLayoutVars>
      </dgm:prSet>
      <dgm:spPr/>
      <dgm:t>
        <a:bodyPr/>
        <a:lstStyle/>
        <a:p>
          <a:endParaRPr lang="ru-RU"/>
        </a:p>
      </dgm:t>
    </dgm:pt>
  </dgm:ptLst>
  <dgm:cxnLst>
    <dgm:cxn modelId="{AD0BB495-7886-495E-BCE1-91807B815A1D}" srcId="{D66E3A59-B24C-41E9-88A5-FD86A72278EB}" destId="{79ACA829-8518-497D-B19E-607715FAD733}" srcOrd="0" destOrd="0" parTransId="{365DD05D-D63C-40BD-99BB-5CE7D6D4FB87}" sibTransId="{E356937D-6560-4CEF-9277-4683394BE665}"/>
    <dgm:cxn modelId="{F14698E6-F946-4655-B6C4-04985CCFAEFF}" type="presOf" srcId="{8AF4A72E-B69A-43A8-8F8B-FB93FED16D16}" destId="{EB6C4D45-678A-4822-B187-EE2924FD8D7E}" srcOrd="0" destOrd="0" presId="urn:microsoft.com/office/officeart/2005/8/layout/vList2"/>
    <dgm:cxn modelId="{5777231B-16FD-49E6-A270-5166FA8278DB}" type="presOf" srcId="{79ACA829-8518-497D-B19E-607715FAD733}" destId="{0A221802-2934-409B-B3EA-530BEF6DA037}" srcOrd="0" destOrd="0" presId="urn:microsoft.com/office/officeart/2005/8/layout/vList2"/>
    <dgm:cxn modelId="{F50F7FB9-F4B3-42DF-B889-99FDEAC6710D}" type="presOf" srcId="{D66E3A59-B24C-41E9-88A5-FD86A72278EB}" destId="{339A5C4B-5A8C-49C8-9404-A3F11531C85A}" srcOrd="0" destOrd="0" presId="urn:microsoft.com/office/officeart/2005/8/layout/vList2"/>
    <dgm:cxn modelId="{CDB98917-DD24-4E77-861F-883FDC408D99}" srcId="{D66E3A59-B24C-41E9-88A5-FD86A72278EB}" destId="{8AF4A72E-B69A-43A8-8F8B-FB93FED16D16}" srcOrd="1" destOrd="0" parTransId="{E0EE9A08-A693-4B17-A21A-F82BC0DE23CA}" sibTransId="{1C71BBC7-072D-4CFB-B61D-A66411908FAD}"/>
    <dgm:cxn modelId="{E03B3748-F989-4FE9-AE03-0943E9B8ADA9}" type="presParOf" srcId="{339A5C4B-5A8C-49C8-9404-A3F11531C85A}" destId="{0A221802-2934-409B-B3EA-530BEF6DA037}" srcOrd="0" destOrd="0" presId="urn:microsoft.com/office/officeart/2005/8/layout/vList2"/>
    <dgm:cxn modelId="{A7FFDE5B-3925-445D-A560-7F6A8E80A1C0}" type="presParOf" srcId="{339A5C4B-5A8C-49C8-9404-A3F11531C85A}" destId="{2BAAD732-3B88-49AE-AFD9-C26692ACBB12}" srcOrd="1" destOrd="0" presId="urn:microsoft.com/office/officeart/2005/8/layout/vList2"/>
    <dgm:cxn modelId="{CEE67752-D4F3-460C-8761-2CE867746B31}" type="presParOf" srcId="{339A5C4B-5A8C-49C8-9404-A3F11531C85A}" destId="{EB6C4D45-678A-4822-B187-EE2924FD8D7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8CB39-2E62-4AB6-A72A-7920F85C66DF}"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38E8DB64-90E9-4D2F-A66A-5210284D77A3}">
      <dgm:prSet/>
      <dgm:spPr/>
      <dgm:t>
        <a:bodyPr/>
        <a:lstStyle/>
        <a:p>
          <a:pPr rtl="0"/>
          <a:r>
            <a:rPr lang="ru-RU" i="1" smtClean="0"/>
            <a:t>отсутствие процесса ликвидации участника закупок – юридического лица и отсутствие решения арбитражного суда о признании участника закупок– юридического лица, индивидуального предпринимателя банкротом и об открытии конкурсного производства, на день подачи заявки на участие в конкурсе, заявки на участие в аукционе, котировочной заявки;</a:t>
          </a:r>
          <a:endParaRPr lang="ru-RU"/>
        </a:p>
      </dgm:t>
    </dgm:pt>
    <dgm:pt modelId="{FE504F77-8DBF-4468-9892-8D1B59B03C04}" type="parTrans" cxnId="{A032F462-7C10-4362-A3C3-B7C7EDCC5797}">
      <dgm:prSet/>
      <dgm:spPr/>
      <dgm:t>
        <a:bodyPr/>
        <a:lstStyle/>
        <a:p>
          <a:endParaRPr lang="ru-RU"/>
        </a:p>
      </dgm:t>
    </dgm:pt>
    <dgm:pt modelId="{0BAC56C8-C194-4B3A-A655-4FE831C9C110}" type="sibTrans" cxnId="{A032F462-7C10-4362-A3C3-B7C7EDCC5797}">
      <dgm:prSet/>
      <dgm:spPr/>
      <dgm:t>
        <a:bodyPr/>
        <a:lstStyle/>
        <a:p>
          <a:endParaRPr lang="ru-RU"/>
        </a:p>
      </dgm:t>
    </dgm:pt>
    <dgm:pt modelId="{19F5A669-13F7-49AF-B6CE-21718F1B04A0}">
      <dgm:prSet/>
      <dgm:spPr/>
      <dgm:t>
        <a:bodyPr/>
        <a:lstStyle/>
        <a:p>
          <a:pPr rtl="0"/>
          <a:r>
            <a:rPr lang="ru-RU" i="1" smtClean="0"/>
            <a:t>неприостановление деятельности участника закупок</a:t>
          </a:r>
          <a:endParaRPr lang="ru-RU"/>
        </a:p>
      </dgm:t>
    </dgm:pt>
    <dgm:pt modelId="{F53EDC63-2EEA-4CC7-8247-A38F115B99B0}" type="parTrans" cxnId="{DB9699C3-6807-4F11-969C-AD93BC80CC78}">
      <dgm:prSet/>
      <dgm:spPr/>
      <dgm:t>
        <a:bodyPr/>
        <a:lstStyle/>
        <a:p>
          <a:endParaRPr lang="ru-RU"/>
        </a:p>
      </dgm:t>
    </dgm:pt>
    <dgm:pt modelId="{FB12EA9C-BAFB-460C-9565-901D15CCFE85}" type="sibTrans" cxnId="{DB9699C3-6807-4F11-969C-AD93BC80CC78}">
      <dgm:prSet/>
      <dgm:spPr/>
      <dgm:t>
        <a:bodyPr/>
        <a:lstStyle/>
        <a:p>
          <a:endParaRPr lang="ru-RU"/>
        </a:p>
      </dgm:t>
    </dgm:pt>
    <dgm:pt modelId="{0AFCE5B5-EC98-4C67-A03C-C81FB2CB4725}">
      <dgm:prSet/>
      <dgm:spPr/>
      <dgm:t>
        <a:bodyPr/>
        <a:lstStyle/>
        <a:p>
          <a:pPr rtl="0"/>
          <a:r>
            <a:rPr lang="ru-RU" i="1" smtClean="0"/>
            <a:t>отсутствие в предусмотренном Федеральным </a:t>
          </a:r>
          <a:r>
            <a:rPr lang="ru-RU" i="1" smtClean="0">
              <a:hlinkClick xmlns:r="http://schemas.openxmlformats.org/officeDocument/2006/relationships" r:id="rId1"/>
            </a:rPr>
            <a:t>законом</a:t>
          </a:r>
          <a:r>
            <a:rPr lang="ru-RU" i="1" smtClean="0"/>
            <a:t> от 21 июля 2005 года           № 94-ФЗ «О размещении заказов на поставки товаров, выполнение работ, оказание услуг для государственных и муниципальных нужд» реестре недобросовестных поставщиков сведений об участниках размещения заказа;</a:t>
          </a:r>
          <a:endParaRPr lang="ru-RU"/>
        </a:p>
      </dgm:t>
    </dgm:pt>
    <dgm:pt modelId="{E7FF094F-B510-41A9-B114-9AA988EC8208}" type="parTrans" cxnId="{48EB3D1A-8403-4D93-8D53-2B5F7802F50B}">
      <dgm:prSet/>
      <dgm:spPr/>
      <dgm:t>
        <a:bodyPr/>
        <a:lstStyle/>
        <a:p>
          <a:endParaRPr lang="ru-RU"/>
        </a:p>
      </dgm:t>
    </dgm:pt>
    <dgm:pt modelId="{C6C955E0-C016-4768-9D32-883940FE14FD}" type="sibTrans" cxnId="{48EB3D1A-8403-4D93-8D53-2B5F7802F50B}">
      <dgm:prSet/>
      <dgm:spPr/>
      <dgm:t>
        <a:bodyPr/>
        <a:lstStyle/>
        <a:p>
          <a:endParaRPr lang="ru-RU"/>
        </a:p>
      </dgm:t>
    </dgm:pt>
    <dgm:pt modelId="{4B19E8B3-FEC8-41FB-AD1E-95629CA0F007}">
      <dgm:prSet/>
      <dgm:spPr/>
      <dgm:t>
        <a:bodyPr/>
        <a:lstStyle/>
        <a:p>
          <a:pPr rtl="0"/>
          <a:r>
            <a:rPr lang="ru-RU" i="1" smtClean="0"/>
            <a:t>отсутствие в предусмотренном Федеральным законом от 18 июля 2011 года № 223-ФЗ «О закупках товаров, работ и услуг  отдельными видами юридических лиц» реестре недобросовестных поставщиков сведений об участниках закупок.</a:t>
          </a:r>
          <a:endParaRPr lang="ru-RU"/>
        </a:p>
      </dgm:t>
    </dgm:pt>
    <dgm:pt modelId="{8BAAD276-6D16-4D96-B14D-A5B9339AE855}" type="parTrans" cxnId="{FCB84293-D8DA-43EE-9C67-1932C79ADD13}">
      <dgm:prSet/>
      <dgm:spPr/>
      <dgm:t>
        <a:bodyPr/>
        <a:lstStyle/>
        <a:p>
          <a:endParaRPr lang="ru-RU"/>
        </a:p>
      </dgm:t>
    </dgm:pt>
    <dgm:pt modelId="{19964998-2D97-4C6C-947B-7A3064557272}" type="sibTrans" cxnId="{FCB84293-D8DA-43EE-9C67-1932C79ADD13}">
      <dgm:prSet/>
      <dgm:spPr/>
      <dgm:t>
        <a:bodyPr/>
        <a:lstStyle/>
        <a:p>
          <a:endParaRPr lang="ru-RU"/>
        </a:p>
      </dgm:t>
    </dgm:pt>
    <dgm:pt modelId="{58364BE2-9B8C-4A0B-8E98-A86D98618EEC}" type="pres">
      <dgm:prSet presAssocID="{9BD8CB39-2E62-4AB6-A72A-7920F85C66DF}" presName="linear" presStyleCnt="0">
        <dgm:presLayoutVars>
          <dgm:animLvl val="lvl"/>
          <dgm:resizeHandles val="exact"/>
        </dgm:presLayoutVars>
      </dgm:prSet>
      <dgm:spPr/>
      <dgm:t>
        <a:bodyPr/>
        <a:lstStyle/>
        <a:p>
          <a:endParaRPr lang="ru-RU"/>
        </a:p>
      </dgm:t>
    </dgm:pt>
    <dgm:pt modelId="{0B6B26F1-C58C-4FAC-9DB8-4F7B9CF05F74}" type="pres">
      <dgm:prSet presAssocID="{38E8DB64-90E9-4D2F-A66A-5210284D77A3}" presName="parentText" presStyleLbl="node1" presStyleIdx="0" presStyleCnt="4">
        <dgm:presLayoutVars>
          <dgm:chMax val="0"/>
          <dgm:bulletEnabled val="1"/>
        </dgm:presLayoutVars>
      </dgm:prSet>
      <dgm:spPr/>
      <dgm:t>
        <a:bodyPr/>
        <a:lstStyle/>
        <a:p>
          <a:endParaRPr lang="ru-RU"/>
        </a:p>
      </dgm:t>
    </dgm:pt>
    <dgm:pt modelId="{E1AD3A81-F5BB-44C1-97DE-67A2677FB0BB}" type="pres">
      <dgm:prSet presAssocID="{0BAC56C8-C194-4B3A-A655-4FE831C9C110}" presName="spacer" presStyleCnt="0"/>
      <dgm:spPr/>
    </dgm:pt>
    <dgm:pt modelId="{F078D45C-3AEA-4E7F-89E2-31EDC5A6BB75}" type="pres">
      <dgm:prSet presAssocID="{19F5A669-13F7-49AF-B6CE-21718F1B04A0}" presName="parentText" presStyleLbl="node1" presStyleIdx="1" presStyleCnt="4">
        <dgm:presLayoutVars>
          <dgm:chMax val="0"/>
          <dgm:bulletEnabled val="1"/>
        </dgm:presLayoutVars>
      </dgm:prSet>
      <dgm:spPr/>
      <dgm:t>
        <a:bodyPr/>
        <a:lstStyle/>
        <a:p>
          <a:endParaRPr lang="ru-RU"/>
        </a:p>
      </dgm:t>
    </dgm:pt>
    <dgm:pt modelId="{33CCF8FF-93FE-4F11-BDBB-236697F2A66F}" type="pres">
      <dgm:prSet presAssocID="{FB12EA9C-BAFB-460C-9565-901D15CCFE85}" presName="spacer" presStyleCnt="0"/>
      <dgm:spPr/>
    </dgm:pt>
    <dgm:pt modelId="{3A0A59E9-A7A3-4514-9792-CC5136AB5B06}" type="pres">
      <dgm:prSet presAssocID="{0AFCE5B5-EC98-4C67-A03C-C81FB2CB4725}" presName="parentText" presStyleLbl="node1" presStyleIdx="2" presStyleCnt="4">
        <dgm:presLayoutVars>
          <dgm:chMax val="0"/>
          <dgm:bulletEnabled val="1"/>
        </dgm:presLayoutVars>
      </dgm:prSet>
      <dgm:spPr/>
      <dgm:t>
        <a:bodyPr/>
        <a:lstStyle/>
        <a:p>
          <a:endParaRPr lang="ru-RU"/>
        </a:p>
      </dgm:t>
    </dgm:pt>
    <dgm:pt modelId="{3AE6AB17-94E9-48E9-A7D5-68D5F73A3480}" type="pres">
      <dgm:prSet presAssocID="{C6C955E0-C016-4768-9D32-883940FE14FD}" presName="spacer" presStyleCnt="0"/>
      <dgm:spPr/>
    </dgm:pt>
    <dgm:pt modelId="{E64FD54F-ED22-483E-9124-9B60E8C6FAB8}" type="pres">
      <dgm:prSet presAssocID="{4B19E8B3-FEC8-41FB-AD1E-95629CA0F007}" presName="parentText" presStyleLbl="node1" presStyleIdx="3" presStyleCnt="4">
        <dgm:presLayoutVars>
          <dgm:chMax val="0"/>
          <dgm:bulletEnabled val="1"/>
        </dgm:presLayoutVars>
      </dgm:prSet>
      <dgm:spPr/>
      <dgm:t>
        <a:bodyPr/>
        <a:lstStyle/>
        <a:p>
          <a:endParaRPr lang="ru-RU"/>
        </a:p>
      </dgm:t>
    </dgm:pt>
  </dgm:ptLst>
  <dgm:cxnLst>
    <dgm:cxn modelId="{FCB84293-D8DA-43EE-9C67-1932C79ADD13}" srcId="{9BD8CB39-2E62-4AB6-A72A-7920F85C66DF}" destId="{4B19E8B3-FEC8-41FB-AD1E-95629CA0F007}" srcOrd="3" destOrd="0" parTransId="{8BAAD276-6D16-4D96-B14D-A5B9339AE855}" sibTransId="{19964998-2D97-4C6C-947B-7A3064557272}"/>
    <dgm:cxn modelId="{CAEB807E-F906-4F2F-9916-032DAB312C96}" type="presOf" srcId="{0AFCE5B5-EC98-4C67-A03C-C81FB2CB4725}" destId="{3A0A59E9-A7A3-4514-9792-CC5136AB5B06}" srcOrd="0" destOrd="0" presId="urn:microsoft.com/office/officeart/2005/8/layout/vList2"/>
    <dgm:cxn modelId="{5AAB5084-73BD-464A-8155-51A36068EAAE}" type="presOf" srcId="{38E8DB64-90E9-4D2F-A66A-5210284D77A3}" destId="{0B6B26F1-C58C-4FAC-9DB8-4F7B9CF05F74}" srcOrd="0" destOrd="0" presId="urn:microsoft.com/office/officeart/2005/8/layout/vList2"/>
    <dgm:cxn modelId="{0DFC822C-9C09-4408-AFB1-19841B029114}" type="presOf" srcId="{4B19E8B3-FEC8-41FB-AD1E-95629CA0F007}" destId="{E64FD54F-ED22-483E-9124-9B60E8C6FAB8}" srcOrd="0" destOrd="0" presId="urn:microsoft.com/office/officeart/2005/8/layout/vList2"/>
    <dgm:cxn modelId="{BEC63BAD-3278-4E67-A6CB-74CABB8A70BE}" type="presOf" srcId="{9BD8CB39-2E62-4AB6-A72A-7920F85C66DF}" destId="{58364BE2-9B8C-4A0B-8E98-A86D98618EEC}" srcOrd="0" destOrd="0" presId="urn:microsoft.com/office/officeart/2005/8/layout/vList2"/>
    <dgm:cxn modelId="{6FAE2067-C590-4839-B857-8EF1B932DD6A}" type="presOf" srcId="{19F5A669-13F7-49AF-B6CE-21718F1B04A0}" destId="{F078D45C-3AEA-4E7F-89E2-31EDC5A6BB75}" srcOrd="0" destOrd="0" presId="urn:microsoft.com/office/officeart/2005/8/layout/vList2"/>
    <dgm:cxn modelId="{48EB3D1A-8403-4D93-8D53-2B5F7802F50B}" srcId="{9BD8CB39-2E62-4AB6-A72A-7920F85C66DF}" destId="{0AFCE5B5-EC98-4C67-A03C-C81FB2CB4725}" srcOrd="2" destOrd="0" parTransId="{E7FF094F-B510-41A9-B114-9AA988EC8208}" sibTransId="{C6C955E0-C016-4768-9D32-883940FE14FD}"/>
    <dgm:cxn modelId="{DB9699C3-6807-4F11-969C-AD93BC80CC78}" srcId="{9BD8CB39-2E62-4AB6-A72A-7920F85C66DF}" destId="{19F5A669-13F7-49AF-B6CE-21718F1B04A0}" srcOrd="1" destOrd="0" parTransId="{F53EDC63-2EEA-4CC7-8247-A38F115B99B0}" sibTransId="{FB12EA9C-BAFB-460C-9565-901D15CCFE85}"/>
    <dgm:cxn modelId="{A032F462-7C10-4362-A3C3-B7C7EDCC5797}" srcId="{9BD8CB39-2E62-4AB6-A72A-7920F85C66DF}" destId="{38E8DB64-90E9-4D2F-A66A-5210284D77A3}" srcOrd="0" destOrd="0" parTransId="{FE504F77-8DBF-4468-9892-8D1B59B03C04}" sibTransId="{0BAC56C8-C194-4B3A-A655-4FE831C9C110}"/>
    <dgm:cxn modelId="{5385AFC2-8BFB-4A04-B1EA-43FBA4FB11D7}" type="presParOf" srcId="{58364BE2-9B8C-4A0B-8E98-A86D98618EEC}" destId="{0B6B26F1-C58C-4FAC-9DB8-4F7B9CF05F74}" srcOrd="0" destOrd="0" presId="urn:microsoft.com/office/officeart/2005/8/layout/vList2"/>
    <dgm:cxn modelId="{E23B2802-8174-4945-B4F0-AC1A3A48C112}" type="presParOf" srcId="{58364BE2-9B8C-4A0B-8E98-A86D98618EEC}" destId="{E1AD3A81-F5BB-44C1-97DE-67A2677FB0BB}" srcOrd="1" destOrd="0" presId="urn:microsoft.com/office/officeart/2005/8/layout/vList2"/>
    <dgm:cxn modelId="{7F006686-AF36-4682-B34D-D0BC4126628C}" type="presParOf" srcId="{58364BE2-9B8C-4A0B-8E98-A86D98618EEC}" destId="{F078D45C-3AEA-4E7F-89E2-31EDC5A6BB75}" srcOrd="2" destOrd="0" presId="urn:microsoft.com/office/officeart/2005/8/layout/vList2"/>
    <dgm:cxn modelId="{0488D6F1-45C6-4BCC-AA01-A588B3F596B4}" type="presParOf" srcId="{58364BE2-9B8C-4A0B-8E98-A86D98618EEC}" destId="{33CCF8FF-93FE-4F11-BDBB-236697F2A66F}" srcOrd="3" destOrd="0" presId="urn:microsoft.com/office/officeart/2005/8/layout/vList2"/>
    <dgm:cxn modelId="{527C2F2F-F369-4794-B43F-2BE8A1F37064}" type="presParOf" srcId="{58364BE2-9B8C-4A0B-8E98-A86D98618EEC}" destId="{3A0A59E9-A7A3-4514-9792-CC5136AB5B06}" srcOrd="4" destOrd="0" presId="urn:microsoft.com/office/officeart/2005/8/layout/vList2"/>
    <dgm:cxn modelId="{62C613E6-CF9C-4D87-BD43-ED40C009FABB}" type="presParOf" srcId="{58364BE2-9B8C-4A0B-8E98-A86D98618EEC}" destId="{3AE6AB17-94E9-48E9-A7D5-68D5F73A3480}" srcOrd="5" destOrd="0" presId="urn:microsoft.com/office/officeart/2005/8/layout/vList2"/>
    <dgm:cxn modelId="{8442EE80-727D-43BF-9B3D-FD64437B206A}" type="presParOf" srcId="{58364BE2-9B8C-4A0B-8E98-A86D98618EEC}" destId="{E64FD54F-ED22-483E-9124-9B60E8C6FAB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F968079-F918-4F9C-9475-C22F1F06B6C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C64FAF24-7533-4AC8-BAFF-6AB2C5318C58}">
      <dgm:prSet/>
      <dgm:spPr/>
      <dgm:t>
        <a:bodyPr/>
        <a:lstStyle/>
        <a:p>
          <a:pPr rtl="0"/>
          <a:r>
            <a:rPr lang="ru-RU" smtClean="0"/>
            <a:t>Во-первых, необходимо при определении цены заложить дополнительные расходы, которые могут возникнуть при реализации контракта, например, на дополнительное обслуживание, гарантийный ремонт и т.д.</a:t>
          </a:r>
          <a:endParaRPr lang="ru-RU"/>
        </a:p>
      </dgm:t>
    </dgm:pt>
    <dgm:pt modelId="{4E012F11-0162-4519-8822-5150082ADABB}" type="parTrans" cxnId="{0C928F7D-D11E-4C54-9E7C-CE8917F9BC81}">
      <dgm:prSet/>
      <dgm:spPr/>
      <dgm:t>
        <a:bodyPr/>
        <a:lstStyle/>
        <a:p>
          <a:endParaRPr lang="ru-RU"/>
        </a:p>
      </dgm:t>
    </dgm:pt>
    <dgm:pt modelId="{77F112A5-A618-48B8-A0FB-B0EB19DAAD57}" type="sibTrans" cxnId="{0C928F7D-D11E-4C54-9E7C-CE8917F9BC81}">
      <dgm:prSet/>
      <dgm:spPr/>
      <dgm:t>
        <a:bodyPr/>
        <a:lstStyle/>
        <a:p>
          <a:endParaRPr lang="ru-RU"/>
        </a:p>
      </dgm:t>
    </dgm:pt>
    <dgm:pt modelId="{6FF82101-0B68-4339-8812-A4346F51BAD6}">
      <dgm:prSet/>
      <dgm:spPr/>
      <dgm:t>
        <a:bodyPr/>
        <a:lstStyle/>
        <a:p>
          <a:pPr rtl="0"/>
          <a:r>
            <a:rPr lang="ru-RU" smtClean="0"/>
            <a:t>Во-вторых, возможно обговорить пересмотр позиций по контракту, если это предусмотрено договором.</a:t>
          </a:r>
          <a:endParaRPr lang="ru-RU"/>
        </a:p>
      </dgm:t>
    </dgm:pt>
    <dgm:pt modelId="{1E2AB669-ACFB-42F2-8BAE-ACB84DD93A90}" type="parTrans" cxnId="{F153BE94-1D89-417B-AB0C-7093DCBD5D79}">
      <dgm:prSet/>
      <dgm:spPr/>
      <dgm:t>
        <a:bodyPr/>
        <a:lstStyle/>
        <a:p>
          <a:endParaRPr lang="ru-RU"/>
        </a:p>
      </dgm:t>
    </dgm:pt>
    <dgm:pt modelId="{B59A85EE-E589-4050-BEB5-5260A5AE23DE}" type="sibTrans" cxnId="{F153BE94-1D89-417B-AB0C-7093DCBD5D79}">
      <dgm:prSet/>
      <dgm:spPr/>
      <dgm:t>
        <a:bodyPr/>
        <a:lstStyle/>
        <a:p>
          <a:endParaRPr lang="ru-RU"/>
        </a:p>
      </dgm:t>
    </dgm:pt>
    <dgm:pt modelId="{700CC3B3-E0F8-4D87-84B3-EF08000C5DBD}">
      <dgm:prSet/>
      <dgm:spPr/>
      <dgm:t>
        <a:bodyPr/>
        <a:lstStyle/>
        <a:p>
          <a:pPr rtl="0"/>
          <a:r>
            <a:rPr lang="ru-RU" smtClean="0"/>
            <a:t>В-третьих, важно предусмотреть возможность расторжения договора, например, если реализация контракта принесла большие убытки для поставщика.</a:t>
          </a:r>
          <a:endParaRPr lang="ru-RU"/>
        </a:p>
      </dgm:t>
    </dgm:pt>
    <dgm:pt modelId="{8AF96353-355F-4584-A950-ABD99EDDF5B7}" type="parTrans" cxnId="{A00C9348-767B-4E06-8EF3-80BF8EB36472}">
      <dgm:prSet/>
      <dgm:spPr/>
      <dgm:t>
        <a:bodyPr/>
        <a:lstStyle/>
        <a:p>
          <a:endParaRPr lang="ru-RU"/>
        </a:p>
      </dgm:t>
    </dgm:pt>
    <dgm:pt modelId="{F92F8F0A-4809-489F-87EF-0B9D504B5725}" type="sibTrans" cxnId="{A00C9348-767B-4E06-8EF3-80BF8EB36472}">
      <dgm:prSet/>
      <dgm:spPr/>
      <dgm:t>
        <a:bodyPr/>
        <a:lstStyle/>
        <a:p>
          <a:endParaRPr lang="ru-RU"/>
        </a:p>
      </dgm:t>
    </dgm:pt>
    <dgm:pt modelId="{D9941DB2-6885-4AF3-977A-52CE0F995723}" type="pres">
      <dgm:prSet presAssocID="{DF968079-F918-4F9C-9475-C22F1F06B6C6}" presName="linear" presStyleCnt="0">
        <dgm:presLayoutVars>
          <dgm:animLvl val="lvl"/>
          <dgm:resizeHandles val="exact"/>
        </dgm:presLayoutVars>
      </dgm:prSet>
      <dgm:spPr/>
      <dgm:t>
        <a:bodyPr/>
        <a:lstStyle/>
        <a:p>
          <a:endParaRPr lang="ru-RU"/>
        </a:p>
      </dgm:t>
    </dgm:pt>
    <dgm:pt modelId="{A6DE8F05-3A03-4508-8B36-8E70AD005EED}" type="pres">
      <dgm:prSet presAssocID="{C64FAF24-7533-4AC8-BAFF-6AB2C5318C58}" presName="parentText" presStyleLbl="node1" presStyleIdx="0" presStyleCnt="3">
        <dgm:presLayoutVars>
          <dgm:chMax val="0"/>
          <dgm:bulletEnabled val="1"/>
        </dgm:presLayoutVars>
      </dgm:prSet>
      <dgm:spPr/>
      <dgm:t>
        <a:bodyPr/>
        <a:lstStyle/>
        <a:p>
          <a:endParaRPr lang="ru-RU"/>
        </a:p>
      </dgm:t>
    </dgm:pt>
    <dgm:pt modelId="{70419C20-EFD4-4AB7-BB16-8E9D89B33BBE}" type="pres">
      <dgm:prSet presAssocID="{77F112A5-A618-48B8-A0FB-B0EB19DAAD57}" presName="spacer" presStyleCnt="0"/>
      <dgm:spPr/>
    </dgm:pt>
    <dgm:pt modelId="{960EC9A2-077F-4A18-82DD-13493A2960A6}" type="pres">
      <dgm:prSet presAssocID="{6FF82101-0B68-4339-8812-A4346F51BAD6}" presName="parentText" presStyleLbl="node1" presStyleIdx="1" presStyleCnt="3">
        <dgm:presLayoutVars>
          <dgm:chMax val="0"/>
          <dgm:bulletEnabled val="1"/>
        </dgm:presLayoutVars>
      </dgm:prSet>
      <dgm:spPr/>
      <dgm:t>
        <a:bodyPr/>
        <a:lstStyle/>
        <a:p>
          <a:endParaRPr lang="ru-RU"/>
        </a:p>
      </dgm:t>
    </dgm:pt>
    <dgm:pt modelId="{F3CFAB30-0B94-4B5B-9DC9-5FD0B83733C5}" type="pres">
      <dgm:prSet presAssocID="{B59A85EE-E589-4050-BEB5-5260A5AE23DE}" presName="spacer" presStyleCnt="0"/>
      <dgm:spPr/>
    </dgm:pt>
    <dgm:pt modelId="{B3A893A2-EA42-420C-87F1-3BB3332DD522}" type="pres">
      <dgm:prSet presAssocID="{700CC3B3-E0F8-4D87-84B3-EF08000C5DBD}" presName="parentText" presStyleLbl="node1" presStyleIdx="2" presStyleCnt="3">
        <dgm:presLayoutVars>
          <dgm:chMax val="0"/>
          <dgm:bulletEnabled val="1"/>
        </dgm:presLayoutVars>
      </dgm:prSet>
      <dgm:spPr/>
      <dgm:t>
        <a:bodyPr/>
        <a:lstStyle/>
        <a:p>
          <a:endParaRPr lang="ru-RU"/>
        </a:p>
      </dgm:t>
    </dgm:pt>
  </dgm:ptLst>
  <dgm:cxnLst>
    <dgm:cxn modelId="{F153BE94-1D89-417B-AB0C-7093DCBD5D79}" srcId="{DF968079-F918-4F9C-9475-C22F1F06B6C6}" destId="{6FF82101-0B68-4339-8812-A4346F51BAD6}" srcOrd="1" destOrd="0" parTransId="{1E2AB669-ACFB-42F2-8BAE-ACB84DD93A90}" sibTransId="{B59A85EE-E589-4050-BEB5-5260A5AE23DE}"/>
    <dgm:cxn modelId="{B60BEA34-E817-4C1D-A845-A4B4A8A8B602}" type="presOf" srcId="{C64FAF24-7533-4AC8-BAFF-6AB2C5318C58}" destId="{A6DE8F05-3A03-4508-8B36-8E70AD005EED}" srcOrd="0" destOrd="0" presId="urn:microsoft.com/office/officeart/2005/8/layout/vList2"/>
    <dgm:cxn modelId="{ADBB844F-C991-40E5-8873-B22B7F206CFB}" type="presOf" srcId="{6FF82101-0B68-4339-8812-A4346F51BAD6}" destId="{960EC9A2-077F-4A18-82DD-13493A2960A6}" srcOrd="0" destOrd="0" presId="urn:microsoft.com/office/officeart/2005/8/layout/vList2"/>
    <dgm:cxn modelId="{4D556DAD-10E6-4121-B8DD-033D2E235601}" type="presOf" srcId="{700CC3B3-E0F8-4D87-84B3-EF08000C5DBD}" destId="{B3A893A2-EA42-420C-87F1-3BB3332DD522}" srcOrd="0" destOrd="0" presId="urn:microsoft.com/office/officeart/2005/8/layout/vList2"/>
    <dgm:cxn modelId="{0C928F7D-D11E-4C54-9E7C-CE8917F9BC81}" srcId="{DF968079-F918-4F9C-9475-C22F1F06B6C6}" destId="{C64FAF24-7533-4AC8-BAFF-6AB2C5318C58}" srcOrd="0" destOrd="0" parTransId="{4E012F11-0162-4519-8822-5150082ADABB}" sibTransId="{77F112A5-A618-48B8-A0FB-B0EB19DAAD57}"/>
    <dgm:cxn modelId="{A00C9348-767B-4E06-8EF3-80BF8EB36472}" srcId="{DF968079-F918-4F9C-9475-C22F1F06B6C6}" destId="{700CC3B3-E0F8-4D87-84B3-EF08000C5DBD}" srcOrd="2" destOrd="0" parTransId="{8AF96353-355F-4584-A950-ABD99EDDF5B7}" sibTransId="{F92F8F0A-4809-489F-87EF-0B9D504B5725}"/>
    <dgm:cxn modelId="{D7B44423-7DD5-4325-975F-F4C58DB4E9C0}" type="presOf" srcId="{DF968079-F918-4F9C-9475-C22F1F06B6C6}" destId="{D9941DB2-6885-4AF3-977A-52CE0F995723}" srcOrd="0" destOrd="0" presId="urn:microsoft.com/office/officeart/2005/8/layout/vList2"/>
    <dgm:cxn modelId="{CC4F5EE0-7617-4273-A866-43BA3021B814}" type="presParOf" srcId="{D9941DB2-6885-4AF3-977A-52CE0F995723}" destId="{A6DE8F05-3A03-4508-8B36-8E70AD005EED}" srcOrd="0" destOrd="0" presId="urn:microsoft.com/office/officeart/2005/8/layout/vList2"/>
    <dgm:cxn modelId="{9458E139-35E3-4BBC-B3D6-0EE17DED460F}" type="presParOf" srcId="{D9941DB2-6885-4AF3-977A-52CE0F995723}" destId="{70419C20-EFD4-4AB7-BB16-8E9D89B33BBE}" srcOrd="1" destOrd="0" presId="urn:microsoft.com/office/officeart/2005/8/layout/vList2"/>
    <dgm:cxn modelId="{4C378D7D-DEA0-4FD4-A6F6-DC6135AD1877}" type="presParOf" srcId="{D9941DB2-6885-4AF3-977A-52CE0F995723}" destId="{960EC9A2-077F-4A18-82DD-13493A2960A6}" srcOrd="2" destOrd="0" presId="urn:microsoft.com/office/officeart/2005/8/layout/vList2"/>
    <dgm:cxn modelId="{24509758-3BD8-4E58-B3FC-1B9BEE88239C}" type="presParOf" srcId="{D9941DB2-6885-4AF3-977A-52CE0F995723}" destId="{F3CFAB30-0B94-4B5B-9DC9-5FD0B83733C5}" srcOrd="3" destOrd="0" presId="urn:microsoft.com/office/officeart/2005/8/layout/vList2"/>
    <dgm:cxn modelId="{C9FBF61D-06C9-4D21-AC34-85B747D7D71C}" type="presParOf" srcId="{D9941DB2-6885-4AF3-977A-52CE0F995723}" destId="{B3A893A2-EA42-420C-87F1-3BB3332DD5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E1A2ABA-FDFC-4A0B-BA0B-850B11FB1D3E}"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DC283D6C-65F5-4A33-B67B-B4EE270B6BDD}">
      <dgm:prSet/>
      <dgm:spPr/>
      <dgm:t>
        <a:bodyPr/>
        <a:lstStyle/>
        <a:p>
          <a:pPr rtl="0"/>
          <a:r>
            <a:rPr lang="ru-RU" smtClean="0"/>
            <a:t>1) сумму банковской гарантии, подлежащую уплате гарантом заказчику</a:t>
          </a:r>
          <a:endParaRPr lang="ru-RU"/>
        </a:p>
      </dgm:t>
    </dgm:pt>
    <dgm:pt modelId="{FA78F0E6-CBF7-4737-9FC5-14CF03A9501E}" type="parTrans" cxnId="{02715C7F-34EE-428D-B74C-3156487DD554}">
      <dgm:prSet/>
      <dgm:spPr/>
      <dgm:t>
        <a:bodyPr/>
        <a:lstStyle/>
        <a:p>
          <a:endParaRPr lang="ru-RU"/>
        </a:p>
      </dgm:t>
    </dgm:pt>
    <dgm:pt modelId="{F982AC73-5D8E-47F7-8BA8-034CA3D1EDF1}" type="sibTrans" cxnId="{02715C7F-34EE-428D-B74C-3156487DD554}">
      <dgm:prSet/>
      <dgm:spPr/>
      <dgm:t>
        <a:bodyPr/>
        <a:lstStyle/>
        <a:p>
          <a:endParaRPr lang="ru-RU"/>
        </a:p>
      </dgm:t>
    </dgm:pt>
    <dgm:pt modelId="{11302FD1-DD73-47AF-9D91-83C7702D2D3C}">
      <dgm:prSet/>
      <dgm:spPr/>
      <dgm:t>
        <a:bodyPr/>
        <a:lstStyle/>
        <a:p>
          <a:pPr rtl="0"/>
          <a:r>
            <a:rPr lang="ru-RU" smtClean="0"/>
            <a:t>2) обязательства принципала, надлежащее исполнение которых обеспечивается банковской гарантией;</a:t>
          </a:r>
          <a:endParaRPr lang="ru-RU"/>
        </a:p>
      </dgm:t>
    </dgm:pt>
    <dgm:pt modelId="{7222DF54-E7F4-4E96-82EE-613681BDA204}" type="parTrans" cxnId="{A0CCD6D7-779B-480B-A5FD-4D439D2C99E2}">
      <dgm:prSet/>
      <dgm:spPr/>
      <dgm:t>
        <a:bodyPr/>
        <a:lstStyle/>
        <a:p>
          <a:endParaRPr lang="ru-RU"/>
        </a:p>
      </dgm:t>
    </dgm:pt>
    <dgm:pt modelId="{3A9E141C-3243-4A03-9FFF-37F11A394168}" type="sibTrans" cxnId="{A0CCD6D7-779B-480B-A5FD-4D439D2C99E2}">
      <dgm:prSet/>
      <dgm:spPr/>
      <dgm:t>
        <a:bodyPr/>
        <a:lstStyle/>
        <a:p>
          <a:endParaRPr lang="ru-RU"/>
        </a:p>
      </dgm:t>
    </dgm:pt>
    <dgm:pt modelId="{23D5CDF9-7D94-4CAD-849D-435C586B89D9}">
      <dgm:prSet/>
      <dgm:spPr/>
      <dgm:t>
        <a:bodyPr/>
        <a:lstStyle/>
        <a:p>
          <a:pPr rtl="0"/>
          <a:r>
            <a:rPr lang="ru-RU" smtClean="0"/>
            <a:t>3) обязанность гаранта уплатить заказчику неустойку в размере 0,1 процента денежной суммы, подлежащей уплате, за каждый день просрочки;</a:t>
          </a:r>
          <a:endParaRPr lang="ru-RU"/>
        </a:p>
      </dgm:t>
    </dgm:pt>
    <dgm:pt modelId="{E4212C6A-3B00-4C74-8DAA-DB78AB89F9EE}" type="parTrans" cxnId="{5126CF1B-C00B-488A-A36C-01427E2A8DCE}">
      <dgm:prSet/>
      <dgm:spPr/>
      <dgm:t>
        <a:bodyPr/>
        <a:lstStyle/>
        <a:p>
          <a:endParaRPr lang="ru-RU"/>
        </a:p>
      </dgm:t>
    </dgm:pt>
    <dgm:pt modelId="{0986DB6F-39C3-44AD-85A4-029F9ADA1BAC}" type="sibTrans" cxnId="{5126CF1B-C00B-488A-A36C-01427E2A8DCE}">
      <dgm:prSet/>
      <dgm:spPr/>
      <dgm:t>
        <a:bodyPr/>
        <a:lstStyle/>
        <a:p>
          <a:endParaRPr lang="ru-RU"/>
        </a:p>
      </dgm:t>
    </dgm:pt>
    <dgm:pt modelId="{51279D5A-EC36-4B35-AA0D-86C0638762D5}">
      <dgm:prSet/>
      <dgm:spPr/>
      <dgm:t>
        <a:bodyPr/>
        <a:lstStyle/>
        <a:p>
          <a:pPr rtl="0"/>
          <a:r>
            <a:rPr lang="ru-RU" smtClean="0"/>
            <a:t>4) условие, согласно которому исполнением обязательств гаранта по банковской гарантии является фактическое поступление денежных сумм на счет, на котором в соответствии с законодательством Российской Федерации учитываются операции со средствами, поступающими заказчику;</a:t>
          </a:r>
          <a:endParaRPr lang="ru-RU"/>
        </a:p>
      </dgm:t>
    </dgm:pt>
    <dgm:pt modelId="{C6C74C65-0BD5-44FD-9657-D4385C490C98}" type="parTrans" cxnId="{DA289DA1-FBCA-4418-8331-33E0CB7C1B31}">
      <dgm:prSet/>
      <dgm:spPr/>
      <dgm:t>
        <a:bodyPr/>
        <a:lstStyle/>
        <a:p>
          <a:endParaRPr lang="ru-RU"/>
        </a:p>
      </dgm:t>
    </dgm:pt>
    <dgm:pt modelId="{59DEEBFE-2C7B-4AA5-8AAE-3EBF8B4A958E}" type="sibTrans" cxnId="{DA289DA1-FBCA-4418-8331-33E0CB7C1B31}">
      <dgm:prSet/>
      <dgm:spPr/>
      <dgm:t>
        <a:bodyPr/>
        <a:lstStyle/>
        <a:p>
          <a:endParaRPr lang="ru-RU"/>
        </a:p>
      </dgm:t>
    </dgm:pt>
    <dgm:pt modelId="{FEADF9C4-6B38-4FA1-BDF1-FFA89E5034FF}">
      <dgm:prSet/>
      <dgm:spPr/>
      <dgm:t>
        <a:bodyPr/>
        <a:lstStyle/>
        <a:p>
          <a:pPr rtl="0"/>
          <a:r>
            <a:rPr lang="ru-RU" smtClean="0"/>
            <a:t>5) срок действия не менее чем 2 месяца с даты окончания срока подачи заявок.</a:t>
          </a:r>
          <a:endParaRPr lang="ru-RU"/>
        </a:p>
      </dgm:t>
    </dgm:pt>
    <dgm:pt modelId="{79C4D5B4-ABB7-40E5-B984-9180F0E56887}" type="parTrans" cxnId="{9FD27DA2-50A5-4AEF-9CC9-C813D0BFB908}">
      <dgm:prSet/>
      <dgm:spPr/>
      <dgm:t>
        <a:bodyPr/>
        <a:lstStyle/>
        <a:p>
          <a:endParaRPr lang="ru-RU"/>
        </a:p>
      </dgm:t>
    </dgm:pt>
    <dgm:pt modelId="{E305D6DB-052F-4ECB-94AC-671579E6452E}" type="sibTrans" cxnId="{9FD27DA2-50A5-4AEF-9CC9-C813D0BFB908}">
      <dgm:prSet/>
      <dgm:spPr/>
      <dgm:t>
        <a:bodyPr/>
        <a:lstStyle/>
        <a:p>
          <a:endParaRPr lang="ru-RU"/>
        </a:p>
      </dgm:t>
    </dgm:pt>
    <dgm:pt modelId="{832E0EBB-362D-42BF-80A9-98D42D1E441B}">
      <dgm:prSet/>
      <dgm:spPr/>
      <dgm:t>
        <a:bodyPr/>
        <a:lstStyle/>
        <a:p>
          <a:pPr rtl="0"/>
          <a:r>
            <a:rPr lang="ru-RU" smtClean="0"/>
            <a:t>6) отлагательное условие, предусматривающее заключение договора предоставления банковской гарантии по обязательствам принципала, возникшим из контракта при его заключении, в случае предоставления банковской гарантии в качестве обеспечения исполнения контракта (статья 45 Закона 44-ФЗ).</a:t>
          </a:r>
          <a:endParaRPr lang="ru-RU"/>
        </a:p>
      </dgm:t>
    </dgm:pt>
    <dgm:pt modelId="{4A722A78-8E3F-4A7D-9B1B-75015DF62308}" type="parTrans" cxnId="{909F0B3B-8249-431F-9F3A-A89782D87D9E}">
      <dgm:prSet/>
      <dgm:spPr/>
      <dgm:t>
        <a:bodyPr/>
        <a:lstStyle/>
        <a:p>
          <a:endParaRPr lang="ru-RU"/>
        </a:p>
      </dgm:t>
    </dgm:pt>
    <dgm:pt modelId="{E01E4F08-8308-4FFB-A3B7-FE2189EDA75D}" type="sibTrans" cxnId="{909F0B3B-8249-431F-9F3A-A89782D87D9E}">
      <dgm:prSet/>
      <dgm:spPr/>
      <dgm:t>
        <a:bodyPr/>
        <a:lstStyle/>
        <a:p>
          <a:endParaRPr lang="ru-RU"/>
        </a:p>
      </dgm:t>
    </dgm:pt>
    <dgm:pt modelId="{F2B0AD77-2065-4235-B9F3-03B03A852426}" type="pres">
      <dgm:prSet presAssocID="{9E1A2ABA-FDFC-4A0B-BA0B-850B11FB1D3E}" presName="linear" presStyleCnt="0">
        <dgm:presLayoutVars>
          <dgm:animLvl val="lvl"/>
          <dgm:resizeHandles val="exact"/>
        </dgm:presLayoutVars>
      </dgm:prSet>
      <dgm:spPr/>
      <dgm:t>
        <a:bodyPr/>
        <a:lstStyle/>
        <a:p>
          <a:endParaRPr lang="ru-RU"/>
        </a:p>
      </dgm:t>
    </dgm:pt>
    <dgm:pt modelId="{925D426C-B77E-4C1B-8576-B71F6251EE1A}" type="pres">
      <dgm:prSet presAssocID="{DC283D6C-65F5-4A33-B67B-B4EE270B6BDD}" presName="parentText" presStyleLbl="node1" presStyleIdx="0" presStyleCnt="6">
        <dgm:presLayoutVars>
          <dgm:chMax val="0"/>
          <dgm:bulletEnabled val="1"/>
        </dgm:presLayoutVars>
      </dgm:prSet>
      <dgm:spPr/>
      <dgm:t>
        <a:bodyPr/>
        <a:lstStyle/>
        <a:p>
          <a:endParaRPr lang="ru-RU"/>
        </a:p>
      </dgm:t>
    </dgm:pt>
    <dgm:pt modelId="{A4516853-12AA-4AF7-B612-5834D3D90F65}" type="pres">
      <dgm:prSet presAssocID="{F982AC73-5D8E-47F7-8BA8-034CA3D1EDF1}" presName="spacer" presStyleCnt="0"/>
      <dgm:spPr/>
    </dgm:pt>
    <dgm:pt modelId="{28F3D075-6607-4B10-AA71-478449A4EEEF}" type="pres">
      <dgm:prSet presAssocID="{11302FD1-DD73-47AF-9D91-83C7702D2D3C}" presName="parentText" presStyleLbl="node1" presStyleIdx="1" presStyleCnt="6">
        <dgm:presLayoutVars>
          <dgm:chMax val="0"/>
          <dgm:bulletEnabled val="1"/>
        </dgm:presLayoutVars>
      </dgm:prSet>
      <dgm:spPr/>
      <dgm:t>
        <a:bodyPr/>
        <a:lstStyle/>
        <a:p>
          <a:endParaRPr lang="ru-RU"/>
        </a:p>
      </dgm:t>
    </dgm:pt>
    <dgm:pt modelId="{C69EA56F-3758-4C0C-AB5B-43DADEC99986}" type="pres">
      <dgm:prSet presAssocID="{3A9E141C-3243-4A03-9FFF-37F11A394168}" presName="spacer" presStyleCnt="0"/>
      <dgm:spPr/>
    </dgm:pt>
    <dgm:pt modelId="{BF068278-CFEA-43A4-89AE-124F1DDB2F95}" type="pres">
      <dgm:prSet presAssocID="{23D5CDF9-7D94-4CAD-849D-435C586B89D9}" presName="parentText" presStyleLbl="node1" presStyleIdx="2" presStyleCnt="6">
        <dgm:presLayoutVars>
          <dgm:chMax val="0"/>
          <dgm:bulletEnabled val="1"/>
        </dgm:presLayoutVars>
      </dgm:prSet>
      <dgm:spPr/>
      <dgm:t>
        <a:bodyPr/>
        <a:lstStyle/>
        <a:p>
          <a:endParaRPr lang="ru-RU"/>
        </a:p>
      </dgm:t>
    </dgm:pt>
    <dgm:pt modelId="{3930F01B-D12A-463E-B504-0868D9B5B83E}" type="pres">
      <dgm:prSet presAssocID="{0986DB6F-39C3-44AD-85A4-029F9ADA1BAC}" presName="spacer" presStyleCnt="0"/>
      <dgm:spPr/>
    </dgm:pt>
    <dgm:pt modelId="{C39C8B52-3F0D-46DC-93F0-9CF1D88CF182}" type="pres">
      <dgm:prSet presAssocID="{51279D5A-EC36-4B35-AA0D-86C0638762D5}" presName="parentText" presStyleLbl="node1" presStyleIdx="3" presStyleCnt="6">
        <dgm:presLayoutVars>
          <dgm:chMax val="0"/>
          <dgm:bulletEnabled val="1"/>
        </dgm:presLayoutVars>
      </dgm:prSet>
      <dgm:spPr/>
      <dgm:t>
        <a:bodyPr/>
        <a:lstStyle/>
        <a:p>
          <a:endParaRPr lang="ru-RU"/>
        </a:p>
      </dgm:t>
    </dgm:pt>
    <dgm:pt modelId="{02494939-991D-492B-854E-7556D1EB06B6}" type="pres">
      <dgm:prSet presAssocID="{59DEEBFE-2C7B-4AA5-8AAE-3EBF8B4A958E}" presName="spacer" presStyleCnt="0"/>
      <dgm:spPr/>
    </dgm:pt>
    <dgm:pt modelId="{C12B1155-9F1C-4617-BAFF-D584AE122357}" type="pres">
      <dgm:prSet presAssocID="{FEADF9C4-6B38-4FA1-BDF1-FFA89E5034FF}" presName="parentText" presStyleLbl="node1" presStyleIdx="4" presStyleCnt="6">
        <dgm:presLayoutVars>
          <dgm:chMax val="0"/>
          <dgm:bulletEnabled val="1"/>
        </dgm:presLayoutVars>
      </dgm:prSet>
      <dgm:spPr/>
      <dgm:t>
        <a:bodyPr/>
        <a:lstStyle/>
        <a:p>
          <a:endParaRPr lang="ru-RU"/>
        </a:p>
      </dgm:t>
    </dgm:pt>
    <dgm:pt modelId="{FFF78221-4488-40C3-B620-62939DD4C39D}" type="pres">
      <dgm:prSet presAssocID="{E305D6DB-052F-4ECB-94AC-671579E6452E}" presName="spacer" presStyleCnt="0"/>
      <dgm:spPr/>
    </dgm:pt>
    <dgm:pt modelId="{D88650B4-3E01-4970-B94A-64E42EAED53B}" type="pres">
      <dgm:prSet presAssocID="{832E0EBB-362D-42BF-80A9-98D42D1E441B}" presName="parentText" presStyleLbl="node1" presStyleIdx="5" presStyleCnt="6">
        <dgm:presLayoutVars>
          <dgm:chMax val="0"/>
          <dgm:bulletEnabled val="1"/>
        </dgm:presLayoutVars>
      </dgm:prSet>
      <dgm:spPr/>
      <dgm:t>
        <a:bodyPr/>
        <a:lstStyle/>
        <a:p>
          <a:endParaRPr lang="ru-RU"/>
        </a:p>
      </dgm:t>
    </dgm:pt>
  </dgm:ptLst>
  <dgm:cxnLst>
    <dgm:cxn modelId="{7092E219-A296-415D-B9D3-5E7C7E8831DA}" type="presOf" srcId="{9E1A2ABA-FDFC-4A0B-BA0B-850B11FB1D3E}" destId="{F2B0AD77-2065-4235-B9F3-03B03A852426}" srcOrd="0" destOrd="0" presId="urn:microsoft.com/office/officeart/2005/8/layout/vList2"/>
    <dgm:cxn modelId="{E9ED60A1-1888-46F2-856E-DFF1250628CA}" type="presOf" srcId="{DC283D6C-65F5-4A33-B67B-B4EE270B6BDD}" destId="{925D426C-B77E-4C1B-8576-B71F6251EE1A}" srcOrd="0" destOrd="0" presId="urn:microsoft.com/office/officeart/2005/8/layout/vList2"/>
    <dgm:cxn modelId="{DA289DA1-FBCA-4418-8331-33E0CB7C1B31}" srcId="{9E1A2ABA-FDFC-4A0B-BA0B-850B11FB1D3E}" destId="{51279D5A-EC36-4B35-AA0D-86C0638762D5}" srcOrd="3" destOrd="0" parTransId="{C6C74C65-0BD5-44FD-9657-D4385C490C98}" sibTransId="{59DEEBFE-2C7B-4AA5-8AAE-3EBF8B4A958E}"/>
    <dgm:cxn modelId="{D5FF4D8D-D3DB-41DE-94DB-F8CD49CD8F67}" type="presOf" srcId="{FEADF9C4-6B38-4FA1-BDF1-FFA89E5034FF}" destId="{C12B1155-9F1C-4617-BAFF-D584AE122357}" srcOrd="0" destOrd="0" presId="urn:microsoft.com/office/officeart/2005/8/layout/vList2"/>
    <dgm:cxn modelId="{02715C7F-34EE-428D-B74C-3156487DD554}" srcId="{9E1A2ABA-FDFC-4A0B-BA0B-850B11FB1D3E}" destId="{DC283D6C-65F5-4A33-B67B-B4EE270B6BDD}" srcOrd="0" destOrd="0" parTransId="{FA78F0E6-CBF7-4737-9FC5-14CF03A9501E}" sibTransId="{F982AC73-5D8E-47F7-8BA8-034CA3D1EDF1}"/>
    <dgm:cxn modelId="{909F0B3B-8249-431F-9F3A-A89782D87D9E}" srcId="{9E1A2ABA-FDFC-4A0B-BA0B-850B11FB1D3E}" destId="{832E0EBB-362D-42BF-80A9-98D42D1E441B}" srcOrd="5" destOrd="0" parTransId="{4A722A78-8E3F-4A7D-9B1B-75015DF62308}" sibTransId="{E01E4F08-8308-4FFB-A3B7-FE2189EDA75D}"/>
    <dgm:cxn modelId="{76D10433-D68C-47FD-9FF9-15BADB21E60A}" type="presOf" srcId="{51279D5A-EC36-4B35-AA0D-86C0638762D5}" destId="{C39C8B52-3F0D-46DC-93F0-9CF1D88CF182}" srcOrd="0" destOrd="0" presId="urn:microsoft.com/office/officeart/2005/8/layout/vList2"/>
    <dgm:cxn modelId="{795CF19E-9B96-4628-AF42-630341471B70}" type="presOf" srcId="{23D5CDF9-7D94-4CAD-849D-435C586B89D9}" destId="{BF068278-CFEA-43A4-89AE-124F1DDB2F95}" srcOrd="0" destOrd="0" presId="urn:microsoft.com/office/officeart/2005/8/layout/vList2"/>
    <dgm:cxn modelId="{A0CCD6D7-779B-480B-A5FD-4D439D2C99E2}" srcId="{9E1A2ABA-FDFC-4A0B-BA0B-850B11FB1D3E}" destId="{11302FD1-DD73-47AF-9D91-83C7702D2D3C}" srcOrd="1" destOrd="0" parTransId="{7222DF54-E7F4-4E96-82EE-613681BDA204}" sibTransId="{3A9E141C-3243-4A03-9FFF-37F11A394168}"/>
    <dgm:cxn modelId="{9FD27DA2-50A5-4AEF-9CC9-C813D0BFB908}" srcId="{9E1A2ABA-FDFC-4A0B-BA0B-850B11FB1D3E}" destId="{FEADF9C4-6B38-4FA1-BDF1-FFA89E5034FF}" srcOrd="4" destOrd="0" parTransId="{79C4D5B4-ABB7-40E5-B984-9180F0E56887}" sibTransId="{E305D6DB-052F-4ECB-94AC-671579E6452E}"/>
    <dgm:cxn modelId="{930DE5A4-9270-45E9-884D-3920A4EE5908}" type="presOf" srcId="{832E0EBB-362D-42BF-80A9-98D42D1E441B}" destId="{D88650B4-3E01-4970-B94A-64E42EAED53B}" srcOrd="0" destOrd="0" presId="urn:microsoft.com/office/officeart/2005/8/layout/vList2"/>
    <dgm:cxn modelId="{5126CF1B-C00B-488A-A36C-01427E2A8DCE}" srcId="{9E1A2ABA-FDFC-4A0B-BA0B-850B11FB1D3E}" destId="{23D5CDF9-7D94-4CAD-849D-435C586B89D9}" srcOrd="2" destOrd="0" parTransId="{E4212C6A-3B00-4C74-8DAA-DB78AB89F9EE}" sibTransId="{0986DB6F-39C3-44AD-85A4-029F9ADA1BAC}"/>
    <dgm:cxn modelId="{8F7972FA-F406-4DDE-A47D-6068108C3D57}" type="presOf" srcId="{11302FD1-DD73-47AF-9D91-83C7702D2D3C}" destId="{28F3D075-6607-4B10-AA71-478449A4EEEF}" srcOrd="0" destOrd="0" presId="urn:microsoft.com/office/officeart/2005/8/layout/vList2"/>
    <dgm:cxn modelId="{EEC1DA9A-1DC8-4C49-B138-798EB2A6659F}" type="presParOf" srcId="{F2B0AD77-2065-4235-B9F3-03B03A852426}" destId="{925D426C-B77E-4C1B-8576-B71F6251EE1A}" srcOrd="0" destOrd="0" presId="urn:microsoft.com/office/officeart/2005/8/layout/vList2"/>
    <dgm:cxn modelId="{2E5BC687-3A60-4BDF-A735-DB07B4FDBBEB}" type="presParOf" srcId="{F2B0AD77-2065-4235-B9F3-03B03A852426}" destId="{A4516853-12AA-4AF7-B612-5834D3D90F65}" srcOrd="1" destOrd="0" presId="urn:microsoft.com/office/officeart/2005/8/layout/vList2"/>
    <dgm:cxn modelId="{D1119FD6-F8E2-482F-B633-AC03D8A0F070}" type="presParOf" srcId="{F2B0AD77-2065-4235-B9F3-03B03A852426}" destId="{28F3D075-6607-4B10-AA71-478449A4EEEF}" srcOrd="2" destOrd="0" presId="urn:microsoft.com/office/officeart/2005/8/layout/vList2"/>
    <dgm:cxn modelId="{DF902E18-32B1-45FC-9FA1-FB24019DFE20}" type="presParOf" srcId="{F2B0AD77-2065-4235-B9F3-03B03A852426}" destId="{C69EA56F-3758-4C0C-AB5B-43DADEC99986}" srcOrd="3" destOrd="0" presId="urn:microsoft.com/office/officeart/2005/8/layout/vList2"/>
    <dgm:cxn modelId="{F94BA164-7D71-4EB3-B2B9-E4C15F92B202}" type="presParOf" srcId="{F2B0AD77-2065-4235-B9F3-03B03A852426}" destId="{BF068278-CFEA-43A4-89AE-124F1DDB2F95}" srcOrd="4" destOrd="0" presId="urn:microsoft.com/office/officeart/2005/8/layout/vList2"/>
    <dgm:cxn modelId="{5BCD8810-DF20-4631-A67E-B0877BC6104A}" type="presParOf" srcId="{F2B0AD77-2065-4235-B9F3-03B03A852426}" destId="{3930F01B-D12A-463E-B504-0868D9B5B83E}" srcOrd="5" destOrd="0" presId="urn:microsoft.com/office/officeart/2005/8/layout/vList2"/>
    <dgm:cxn modelId="{D145F3F4-0572-4B48-8443-8F2BF46239B1}" type="presParOf" srcId="{F2B0AD77-2065-4235-B9F3-03B03A852426}" destId="{C39C8B52-3F0D-46DC-93F0-9CF1D88CF182}" srcOrd="6" destOrd="0" presId="urn:microsoft.com/office/officeart/2005/8/layout/vList2"/>
    <dgm:cxn modelId="{3F591786-89C0-43F1-B57E-2D7DCD9E3FBF}" type="presParOf" srcId="{F2B0AD77-2065-4235-B9F3-03B03A852426}" destId="{02494939-991D-492B-854E-7556D1EB06B6}" srcOrd="7" destOrd="0" presId="urn:microsoft.com/office/officeart/2005/8/layout/vList2"/>
    <dgm:cxn modelId="{060F29AC-7171-467D-87C8-445637E49D9B}" type="presParOf" srcId="{F2B0AD77-2065-4235-B9F3-03B03A852426}" destId="{C12B1155-9F1C-4617-BAFF-D584AE122357}" srcOrd="8" destOrd="0" presId="urn:microsoft.com/office/officeart/2005/8/layout/vList2"/>
    <dgm:cxn modelId="{B4595915-4D7F-4A77-A04B-0773B6229A96}" type="presParOf" srcId="{F2B0AD77-2065-4235-B9F3-03B03A852426}" destId="{FFF78221-4488-40C3-B620-62939DD4C39D}" srcOrd="9" destOrd="0" presId="urn:microsoft.com/office/officeart/2005/8/layout/vList2"/>
    <dgm:cxn modelId="{9D8740BA-5FE1-4D26-A027-833C9C8C1EB0}" type="presParOf" srcId="{F2B0AD77-2065-4235-B9F3-03B03A852426}" destId="{D88650B4-3E01-4970-B94A-64E42EAED53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B50059E-5968-4371-B923-9E7CD976649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B468763-8D1D-4237-B651-B9CF4CB01287}">
      <dgm:prSet/>
      <dgm:spPr/>
      <dgm:t>
        <a:bodyPr/>
        <a:lstStyle/>
        <a:p>
          <a:pPr rtl="0"/>
          <a:r>
            <a:rPr lang="ru-RU" smtClean="0"/>
            <a:t>1) отсутствие информации о банковской гарантии в реестрах банковских гарантий, выдаваемых банком;</a:t>
          </a:r>
          <a:endParaRPr lang="ru-RU"/>
        </a:p>
      </dgm:t>
    </dgm:pt>
    <dgm:pt modelId="{B785ABCD-0350-45A3-A269-A1554E39846F}" type="parTrans" cxnId="{DDDB8CA1-B689-45BD-9CC1-DBBA8D5BEAA4}">
      <dgm:prSet/>
      <dgm:spPr/>
      <dgm:t>
        <a:bodyPr/>
        <a:lstStyle/>
        <a:p>
          <a:endParaRPr lang="ru-RU"/>
        </a:p>
      </dgm:t>
    </dgm:pt>
    <dgm:pt modelId="{8E6B76B9-8EFC-4982-BC83-6CA0C9352CF9}" type="sibTrans" cxnId="{DDDB8CA1-B689-45BD-9CC1-DBBA8D5BEAA4}">
      <dgm:prSet/>
      <dgm:spPr/>
      <dgm:t>
        <a:bodyPr/>
        <a:lstStyle/>
        <a:p>
          <a:endParaRPr lang="ru-RU"/>
        </a:p>
      </dgm:t>
    </dgm:pt>
    <dgm:pt modelId="{8E21E530-80A8-4651-A6FE-E141EAF2F92C}">
      <dgm:prSet/>
      <dgm:spPr/>
      <dgm:t>
        <a:bodyPr/>
        <a:lstStyle/>
        <a:p>
          <a:pPr rtl="0"/>
          <a:r>
            <a:rPr lang="ru-RU" smtClean="0"/>
            <a:t>2) несоответствие банковской гарантии условиям тендера</a:t>
          </a:r>
          <a:endParaRPr lang="ru-RU"/>
        </a:p>
      </dgm:t>
    </dgm:pt>
    <dgm:pt modelId="{45B777CC-70BC-47A5-92EE-4769D0838F05}" type="parTrans" cxnId="{31C3CF0E-27FC-4BC2-A617-DEF91E9E4F11}">
      <dgm:prSet/>
      <dgm:spPr/>
      <dgm:t>
        <a:bodyPr/>
        <a:lstStyle/>
        <a:p>
          <a:endParaRPr lang="ru-RU"/>
        </a:p>
      </dgm:t>
    </dgm:pt>
    <dgm:pt modelId="{DEC449CE-E7A2-48F7-8075-882CAE6E455F}" type="sibTrans" cxnId="{31C3CF0E-27FC-4BC2-A617-DEF91E9E4F11}">
      <dgm:prSet/>
      <dgm:spPr/>
      <dgm:t>
        <a:bodyPr/>
        <a:lstStyle/>
        <a:p>
          <a:endParaRPr lang="ru-RU"/>
        </a:p>
      </dgm:t>
    </dgm:pt>
    <dgm:pt modelId="{DD2B4429-9A4E-42EF-8C64-AEE20B8946C7}">
      <dgm:prSet/>
      <dgm:spPr/>
      <dgm:t>
        <a:bodyPr/>
        <a:lstStyle/>
        <a:p>
          <a:pPr rtl="0"/>
          <a:r>
            <a:rPr lang="ru-RU" smtClean="0"/>
            <a:t>3) несоответствие банковской гарантии требованиям, содержащимся в извещении об осуществлении закупки, приглашении принять участие в определении поставщика (подрядчика, исполнителя), документации о закупке, проекте контракта, который заключается с единственным поставщиком (подрядчиком, исполнителем).</a:t>
          </a:r>
          <a:endParaRPr lang="ru-RU"/>
        </a:p>
      </dgm:t>
    </dgm:pt>
    <dgm:pt modelId="{5A1F023C-0922-4715-BB7A-0D27C2A51326}" type="parTrans" cxnId="{18CB1C83-D39C-4EDB-AF9E-1392F5E6672A}">
      <dgm:prSet/>
      <dgm:spPr/>
      <dgm:t>
        <a:bodyPr/>
        <a:lstStyle/>
        <a:p>
          <a:endParaRPr lang="ru-RU"/>
        </a:p>
      </dgm:t>
    </dgm:pt>
    <dgm:pt modelId="{AE856819-4A04-4366-B395-281B8F3B1D89}" type="sibTrans" cxnId="{18CB1C83-D39C-4EDB-AF9E-1392F5E6672A}">
      <dgm:prSet/>
      <dgm:spPr/>
      <dgm:t>
        <a:bodyPr/>
        <a:lstStyle/>
        <a:p>
          <a:endParaRPr lang="ru-RU"/>
        </a:p>
      </dgm:t>
    </dgm:pt>
    <dgm:pt modelId="{87CF92F9-F331-45AA-B89D-2E2BEF98D47C}" type="pres">
      <dgm:prSet presAssocID="{FB50059E-5968-4371-B923-9E7CD9766494}" presName="linear" presStyleCnt="0">
        <dgm:presLayoutVars>
          <dgm:animLvl val="lvl"/>
          <dgm:resizeHandles val="exact"/>
        </dgm:presLayoutVars>
      </dgm:prSet>
      <dgm:spPr/>
      <dgm:t>
        <a:bodyPr/>
        <a:lstStyle/>
        <a:p>
          <a:endParaRPr lang="ru-RU"/>
        </a:p>
      </dgm:t>
    </dgm:pt>
    <dgm:pt modelId="{4C536976-8B1E-4774-BEDE-1AE0F483364E}" type="pres">
      <dgm:prSet presAssocID="{6B468763-8D1D-4237-B651-B9CF4CB01287}" presName="parentText" presStyleLbl="node1" presStyleIdx="0" presStyleCnt="3">
        <dgm:presLayoutVars>
          <dgm:chMax val="0"/>
          <dgm:bulletEnabled val="1"/>
        </dgm:presLayoutVars>
      </dgm:prSet>
      <dgm:spPr/>
      <dgm:t>
        <a:bodyPr/>
        <a:lstStyle/>
        <a:p>
          <a:endParaRPr lang="ru-RU"/>
        </a:p>
      </dgm:t>
    </dgm:pt>
    <dgm:pt modelId="{B0171E31-3362-4A72-B6E7-C60721C1720A}" type="pres">
      <dgm:prSet presAssocID="{8E6B76B9-8EFC-4982-BC83-6CA0C9352CF9}" presName="spacer" presStyleCnt="0"/>
      <dgm:spPr/>
    </dgm:pt>
    <dgm:pt modelId="{E44F9A50-FDF2-4D49-8AD8-06D27D360EDF}" type="pres">
      <dgm:prSet presAssocID="{8E21E530-80A8-4651-A6FE-E141EAF2F92C}" presName="parentText" presStyleLbl="node1" presStyleIdx="1" presStyleCnt="3">
        <dgm:presLayoutVars>
          <dgm:chMax val="0"/>
          <dgm:bulletEnabled val="1"/>
        </dgm:presLayoutVars>
      </dgm:prSet>
      <dgm:spPr/>
      <dgm:t>
        <a:bodyPr/>
        <a:lstStyle/>
        <a:p>
          <a:endParaRPr lang="ru-RU"/>
        </a:p>
      </dgm:t>
    </dgm:pt>
    <dgm:pt modelId="{83F9AF48-17BA-4E27-94E6-79B79761E5BF}" type="pres">
      <dgm:prSet presAssocID="{DEC449CE-E7A2-48F7-8075-882CAE6E455F}" presName="spacer" presStyleCnt="0"/>
      <dgm:spPr/>
    </dgm:pt>
    <dgm:pt modelId="{5B5DC8B3-2F66-4D1C-AC77-F003E539C502}" type="pres">
      <dgm:prSet presAssocID="{DD2B4429-9A4E-42EF-8C64-AEE20B8946C7}" presName="parentText" presStyleLbl="node1" presStyleIdx="2" presStyleCnt="3">
        <dgm:presLayoutVars>
          <dgm:chMax val="0"/>
          <dgm:bulletEnabled val="1"/>
        </dgm:presLayoutVars>
      </dgm:prSet>
      <dgm:spPr/>
      <dgm:t>
        <a:bodyPr/>
        <a:lstStyle/>
        <a:p>
          <a:endParaRPr lang="ru-RU"/>
        </a:p>
      </dgm:t>
    </dgm:pt>
  </dgm:ptLst>
  <dgm:cxnLst>
    <dgm:cxn modelId="{47EAAED4-3154-41C0-B274-FD655418BB86}" type="presOf" srcId="{DD2B4429-9A4E-42EF-8C64-AEE20B8946C7}" destId="{5B5DC8B3-2F66-4D1C-AC77-F003E539C502}" srcOrd="0" destOrd="0" presId="urn:microsoft.com/office/officeart/2005/8/layout/vList2"/>
    <dgm:cxn modelId="{8182CF70-7E27-4DFF-9B3F-AD87ABD67E9A}" type="presOf" srcId="{6B468763-8D1D-4237-B651-B9CF4CB01287}" destId="{4C536976-8B1E-4774-BEDE-1AE0F483364E}" srcOrd="0" destOrd="0" presId="urn:microsoft.com/office/officeart/2005/8/layout/vList2"/>
    <dgm:cxn modelId="{18CB1C83-D39C-4EDB-AF9E-1392F5E6672A}" srcId="{FB50059E-5968-4371-B923-9E7CD9766494}" destId="{DD2B4429-9A4E-42EF-8C64-AEE20B8946C7}" srcOrd="2" destOrd="0" parTransId="{5A1F023C-0922-4715-BB7A-0D27C2A51326}" sibTransId="{AE856819-4A04-4366-B395-281B8F3B1D89}"/>
    <dgm:cxn modelId="{9CB28D87-AD35-49E3-9380-5AB6FB456689}" type="presOf" srcId="{8E21E530-80A8-4651-A6FE-E141EAF2F92C}" destId="{E44F9A50-FDF2-4D49-8AD8-06D27D360EDF}" srcOrd="0" destOrd="0" presId="urn:microsoft.com/office/officeart/2005/8/layout/vList2"/>
    <dgm:cxn modelId="{2D18D37A-7DFA-4186-80E5-136203365C4A}" type="presOf" srcId="{FB50059E-5968-4371-B923-9E7CD9766494}" destId="{87CF92F9-F331-45AA-B89D-2E2BEF98D47C}" srcOrd="0" destOrd="0" presId="urn:microsoft.com/office/officeart/2005/8/layout/vList2"/>
    <dgm:cxn modelId="{DDDB8CA1-B689-45BD-9CC1-DBBA8D5BEAA4}" srcId="{FB50059E-5968-4371-B923-9E7CD9766494}" destId="{6B468763-8D1D-4237-B651-B9CF4CB01287}" srcOrd="0" destOrd="0" parTransId="{B785ABCD-0350-45A3-A269-A1554E39846F}" sibTransId="{8E6B76B9-8EFC-4982-BC83-6CA0C9352CF9}"/>
    <dgm:cxn modelId="{31C3CF0E-27FC-4BC2-A617-DEF91E9E4F11}" srcId="{FB50059E-5968-4371-B923-9E7CD9766494}" destId="{8E21E530-80A8-4651-A6FE-E141EAF2F92C}" srcOrd="1" destOrd="0" parTransId="{45B777CC-70BC-47A5-92EE-4769D0838F05}" sibTransId="{DEC449CE-E7A2-48F7-8075-882CAE6E455F}"/>
    <dgm:cxn modelId="{BC96B3BF-5367-4E79-B2DC-518BA3AB6EA5}" type="presParOf" srcId="{87CF92F9-F331-45AA-B89D-2E2BEF98D47C}" destId="{4C536976-8B1E-4774-BEDE-1AE0F483364E}" srcOrd="0" destOrd="0" presId="urn:microsoft.com/office/officeart/2005/8/layout/vList2"/>
    <dgm:cxn modelId="{E7DD24E8-78C9-4FD6-A731-88EC2FC12BF3}" type="presParOf" srcId="{87CF92F9-F331-45AA-B89D-2E2BEF98D47C}" destId="{B0171E31-3362-4A72-B6E7-C60721C1720A}" srcOrd="1" destOrd="0" presId="urn:microsoft.com/office/officeart/2005/8/layout/vList2"/>
    <dgm:cxn modelId="{E61851FC-B098-45E3-A222-57D89B05C5C8}" type="presParOf" srcId="{87CF92F9-F331-45AA-B89D-2E2BEF98D47C}" destId="{E44F9A50-FDF2-4D49-8AD8-06D27D360EDF}" srcOrd="2" destOrd="0" presId="urn:microsoft.com/office/officeart/2005/8/layout/vList2"/>
    <dgm:cxn modelId="{94FF5F87-3D15-4D8C-8A0C-139FC0DB31E8}" type="presParOf" srcId="{87CF92F9-F331-45AA-B89D-2E2BEF98D47C}" destId="{83F9AF48-17BA-4E27-94E6-79B79761E5BF}" srcOrd="3" destOrd="0" presId="urn:microsoft.com/office/officeart/2005/8/layout/vList2"/>
    <dgm:cxn modelId="{3EECCEE7-7AA8-425C-8E6D-31DE402AA8B2}" type="presParOf" srcId="{87CF92F9-F331-45AA-B89D-2E2BEF98D47C}" destId="{5B5DC8B3-2F66-4D1C-AC77-F003E539C50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9B267F5-6FDE-44F8-84AB-EC00603FF61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3BB6C2AB-F0C8-4913-B04A-248225B0007E}">
      <dgm:prSet/>
      <dgm:spPr/>
      <dgm:t>
        <a:bodyPr/>
        <a:lstStyle/>
        <a:p>
          <a:pPr rtl="0"/>
          <a:r>
            <a:rPr lang="ru-RU" smtClean="0"/>
            <a:t>В большинстве случаев имущество, которым пользуется налогоплательщик, не принадлежит самому налогоплательщику, а взято в аренду: получается, что взыскать не с чего. Это первая причина недополучения сумм в бюджет. </a:t>
          </a:r>
          <a:endParaRPr lang="ru-RU"/>
        </a:p>
      </dgm:t>
    </dgm:pt>
    <dgm:pt modelId="{9E6BA06C-11CF-44ED-8BB6-9DE2D225421C}" type="parTrans" cxnId="{D6710108-C71F-4324-B9C4-3959ADE3F230}">
      <dgm:prSet/>
      <dgm:spPr/>
      <dgm:t>
        <a:bodyPr/>
        <a:lstStyle/>
        <a:p>
          <a:endParaRPr lang="ru-RU"/>
        </a:p>
      </dgm:t>
    </dgm:pt>
    <dgm:pt modelId="{017AB311-4EF2-4EED-A897-CE9BF655DB91}" type="sibTrans" cxnId="{D6710108-C71F-4324-B9C4-3959ADE3F230}">
      <dgm:prSet/>
      <dgm:spPr/>
      <dgm:t>
        <a:bodyPr/>
        <a:lstStyle/>
        <a:p>
          <a:endParaRPr lang="ru-RU"/>
        </a:p>
      </dgm:t>
    </dgm:pt>
    <dgm:pt modelId="{40091D26-D134-4036-AA90-A71A93AF2457}">
      <dgm:prSet/>
      <dgm:spPr/>
      <dgm:t>
        <a:bodyPr/>
        <a:lstStyle/>
        <a:p>
          <a:pPr rtl="0"/>
          <a:r>
            <a:rPr lang="ru-RU" smtClean="0"/>
            <a:t>Вторым фактором, снижающим поступления, является неэффективная служба внутреннего контроля в организациях. Об обязанности осуществлять внутренний контроль указывается в 19 статье 402-ФЗ «О бухгалтерском учете», но о том, как и какие конкретно проводить мероприятия контроля, в законе не сказано. Возможно, законодательно прописанные, конкретные мероприятия контроля за ведением бухгалтерского, а также налогового учета, позволили бы снизить «внезапные» для организации доначисления, и вовремя и правильно исполнять налоговые обязательства.</a:t>
          </a:r>
          <a:br>
            <a:rPr lang="ru-RU" smtClean="0"/>
          </a:br>
          <a:r>
            <a:rPr lang="ru-RU" smtClean="0"/>
            <a:t/>
          </a:r>
          <a:br>
            <a:rPr lang="ru-RU" smtClean="0"/>
          </a:br>
          <a:endParaRPr lang="ru-RU"/>
        </a:p>
      </dgm:t>
    </dgm:pt>
    <dgm:pt modelId="{C3070404-E128-4341-9879-C61FB37D86EA}" type="parTrans" cxnId="{5E2390F1-B526-44AE-9820-6D371ECC689E}">
      <dgm:prSet/>
      <dgm:spPr/>
      <dgm:t>
        <a:bodyPr/>
        <a:lstStyle/>
        <a:p>
          <a:endParaRPr lang="ru-RU"/>
        </a:p>
      </dgm:t>
    </dgm:pt>
    <dgm:pt modelId="{1AB3D52A-9FC4-47DA-A928-E96AE6BB225F}" type="sibTrans" cxnId="{5E2390F1-B526-44AE-9820-6D371ECC689E}">
      <dgm:prSet/>
      <dgm:spPr/>
      <dgm:t>
        <a:bodyPr/>
        <a:lstStyle/>
        <a:p>
          <a:endParaRPr lang="ru-RU"/>
        </a:p>
      </dgm:t>
    </dgm:pt>
    <dgm:pt modelId="{70E6FC84-B535-4F03-BC81-F0433EC756CD}" type="pres">
      <dgm:prSet presAssocID="{79B267F5-6FDE-44F8-84AB-EC00603FF61F}" presName="linear" presStyleCnt="0">
        <dgm:presLayoutVars>
          <dgm:animLvl val="lvl"/>
          <dgm:resizeHandles val="exact"/>
        </dgm:presLayoutVars>
      </dgm:prSet>
      <dgm:spPr/>
      <dgm:t>
        <a:bodyPr/>
        <a:lstStyle/>
        <a:p>
          <a:endParaRPr lang="ru-RU"/>
        </a:p>
      </dgm:t>
    </dgm:pt>
    <dgm:pt modelId="{8A163574-AC2E-4E61-8493-E35B4CA3346D}" type="pres">
      <dgm:prSet presAssocID="{3BB6C2AB-F0C8-4913-B04A-248225B0007E}" presName="parentText" presStyleLbl="node1" presStyleIdx="0" presStyleCnt="2">
        <dgm:presLayoutVars>
          <dgm:chMax val="0"/>
          <dgm:bulletEnabled val="1"/>
        </dgm:presLayoutVars>
      </dgm:prSet>
      <dgm:spPr/>
      <dgm:t>
        <a:bodyPr/>
        <a:lstStyle/>
        <a:p>
          <a:endParaRPr lang="ru-RU"/>
        </a:p>
      </dgm:t>
    </dgm:pt>
    <dgm:pt modelId="{0BD861E3-6BDF-4382-81E9-BDEBF7868CEF}" type="pres">
      <dgm:prSet presAssocID="{017AB311-4EF2-4EED-A897-CE9BF655DB91}" presName="spacer" presStyleCnt="0"/>
      <dgm:spPr/>
    </dgm:pt>
    <dgm:pt modelId="{4AA101FD-A82D-419E-A3B2-E56A9B25EEE4}" type="pres">
      <dgm:prSet presAssocID="{40091D26-D134-4036-AA90-A71A93AF2457}" presName="parentText" presStyleLbl="node1" presStyleIdx="1" presStyleCnt="2">
        <dgm:presLayoutVars>
          <dgm:chMax val="0"/>
          <dgm:bulletEnabled val="1"/>
        </dgm:presLayoutVars>
      </dgm:prSet>
      <dgm:spPr/>
      <dgm:t>
        <a:bodyPr/>
        <a:lstStyle/>
        <a:p>
          <a:endParaRPr lang="ru-RU"/>
        </a:p>
      </dgm:t>
    </dgm:pt>
  </dgm:ptLst>
  <dgm:cxnLst>
    <dgm:cxn modelId="{1367A669-8DCC-44EE-8CF9-376AA9478CB5}" type="presOf" srcId="{40091D26-D134-4036-AA90-A71A93AF2457}" destId="{4AA101FD-A82D-419E-A3B2-E56A9B25EEE4}" srcOrd="0" destOrd="0" presId="urn:microsoft.com/office/officeart/2005/8/layout/vList2"/>
    <dgm:cxn modelId="{5E2390F1-B526-44AE-9820-6D371ECC689E}" srcId="{79B267F5-6FDE-44F8-84AB-EC00603FF61F}" destId="{40091D26-D134-4036-AA90-A71A93AF2457}" srcOrd="1" destOrd="0" parTransId="{C3070404-E128-4341-9879-C61FB37D86EA}" sibTransId="{1AB3D52A-9FC4-47DA-A928-E96AE6BB225F}"/>
    <dgm:cxn modelId="{D6710108-C71F-4324-B9C4-3959ADE3F230}" srcId="{79B267F5-6FDE-44F8-84AB-EC00603FF61F}" destId="{3BB6C2AB-F0C8-4913-B04A-248225B0007E}" srcOrd="0" destOrd="0" parTransId="{9E6BA06C-11CF-44ED-8BB6-9DE2D225421C}" sibTransId="{017AB311-4EF2-4EED-A897-CE9BF655DB91}"/>
    <dgm:cxn modelId="{83F40C88-2EDA-4A09-89A4-E1D4DD00AFFD}" type="presOf" srcId="{3BB6C2AB-F0C8-4913-B04A-248225B0007E}" destId="{8A163574-AC2E-4E61-8493-E35B4CA3346D}" srcOrd="0" destOrd="0" presId="urn:microsoft.com/office/officeart/2005/8/layout/vList2"/>
    <dgm:cxn modelId="{2FA2D0A7-63B5-4552-ABCE-1C7909749766}" type="presOf" srcId="{79B267F5-6FDE-44F8-84AB-EC00603FF61F}" destId="{70E6FC84-B535-4F03-BC81-F0433EC756CD}" srcOrd="0" destOrd="0" presId="urn:microsoft.com/office/officeart/2005/8/layout/vList2"/>
    <dgm:cxn modelId="{2E7CA4B9-DDC1-4EC6-951B-A455D7565689}" type="presParOf" srcId="{70E6FC84-B535-4F03-BC81-F0433EC756CD}" destId="{8A163574-AC2E-4E61-8493-E35B4CA3346D}" srcOrd="0" destOrd="0" presId="urn:microsoft.com/office/officeart/2005/8/layout/vList2"/>
    <dgm:cxn modelId="{DA8B668A-F319-4FC2-AFCE-70D910B8D65E}" type="presParOf" srcId="{70E6FC84-B535-4F03-BC81-F0433EC756CD}" destId="{0BD861E3-6BDF-4382-81E9-BDEBF7868CEF}" srcOrd="1" destOrd="0" presId="urn:microsoft.com/office/officeart/2005/8/layout/vList2"/>
    <dgm:cxn modelId="{191A93C9-DD55-4476-8E26-9D09C670CE7B}" type="presParOf" srcId="{70E6FC84-B535-4F03-BC81-F0433EC756CD}" destId="{4AA101FD-A82D-419E-A3B2-E56A9B25EE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3945E91-216F-483B-9F57-7ACE89411649}"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4389B1F9-D0EF-4164-BDA8-D510C5C5073B}">
      <dgm:prSet/>
      <dgm:spPr/>
      <dgm:t>
        <a:bodyPr/>
        <a:lstStyle/>
        <a:p>
          <a:pPr rtl="0"/>
          <a:r>
            <a:rPr lang="ru-RU" smtClean="0"/>
            <a:t>13 июля 2017 года ФНС выпустила </a:t>
          </a:r>
          <a:r>
            <a:rPr lang="ru-RU" smtClean="0">
              <a:hlinkClick xmlns:r="http://schemas.openxmlformats.org/officeDocument/2006/relationships" r:id="rId1"/>
            </a:rPr>
            <a:t>письмо №ЕД-4-2/13650@</a:t>
          </a:r>
          <a:r>
            <a:rPr lang="ru-RU" smtClean="0"/>
            <a:t> (методические рекомендации) о том, как доказывать, что бизнесмен не заплатил налоги умышленно. Эти рекомендации составлялись совместно со Следственным комитетом.</a:t>
          </a:r>
          <a:endParaRPr lang="ru-RU"/>
        </a:p>
      </dgm:t>
    </dgm:pt>
    <dgm:pt modelId="{8D5DB8FF-5666-41D2-8010-DE1040D67520}" type="parTrans" cxnId="{F92D7622-93A6-4C60-BD80-85CE80EAFC4E}">
      <dgm:prSet/>
      <dgm:spPr/>
      <dgm:t>
        <a:bodyPr/>
        <a:lstStyle/>
        <a:p>
          <a:endParaRPr lang="ru-RU"/>
        </a:p>
      </dgm:t>
    </dgm:pt>
    <dgm:pt modelId="{D9CADDED-9DF9-4509-B357-97D586637ED5}" type="sibTrans" cxnId="{F92D7622-93A6-4C60-BD80-85CE80EAFC4E}">
      <dgm:prSet/>
      <dgm:spPr/>
      <dgm:t>
        <a:bodyPr/>
        <a:lstStyle/>
        <a:p>
          <a:endParaRPr lang="ru-RU"/>
        </a:p>
      </dgm:t>
    </dgm:pt>
    <dgm:pt modelId="{7F1AF93B-9FA0-45C1-AF97-2822BA5893FE}" type="pres">
      <dgm:prSet presAssocID="{F3945E91-216F-483B-9F57-7ACE89411649}" presName="linear" presStyleCnt="0">
        <dgm:presLayoutVars>
          <dgm:animLvl val="lvl"/>
          <dgm:resizeHandles val="exact"/>
        </dgm:presLayoutVars>
      </dgm:prSet>
      <dgm:spPr/>
      <dgm:t>
        <a:bodyPr/>
        <a:lstStyle/>
        <a:p>
          <a:endParaRPr lang="ru-RU"/>
        </a:p>
      </dgm:t>
    </dgm:pt>
    <dgm:pt modelId="{DD510FCA-B1AA-4682-845D-C72EA1E1F6E6}" type="pres">
      <dgm:prSet presAssocID="{4389B1F9-D0EF-4164-BDA8-D510C5C5073B}" presName="parentText" presStyleLbl="node1" presStyleIdx="0" presStyleCnt="1">
        <dgm:presLayoutVars>
          <dgm:chMax val="0"/>
          <dgm:bulletEnabled val="1"/>
        </dgm:presLayoutVars>
      </dgm:prSet>
      <dgm:spPr/>
      <dgm:t>
        <a:bodyPr/>
        <a:lstStyle/>
        <a:p>
          <a:endParaRPr lang="ru-RU"/>
        </a:p>
      </dgm:t>
    </dgm:pt>
  </dgm:ptLst>
  <dgm:cxnLst>
    <dgm:cxn modelId="{89A02122-8A70-46B5-A5CA-41612F89BD92}" type="presOf" srcId="{4389B1F9-D0EF-4164-BDA8-D510C5C5073B}" destId="{DD510FCA-B1AA-4682-845D-C72EA1E1F6E6}" srcOrd="0" destOrd="0" presId="urn:microsoft.com/office/officeart/2005/8/layout/vList2"/>
    <dgm:cxn modelId="{F92D7622-93A6-4C60-BD80-85CE80EAFC4E}" srcId="{F3945E91-216F-483B-9F57-7ACE89411649}" destId="{4389B1F9-D0EF-4164-BDA8-D510C5C5073B}" srcOrd="0" destOrd="0" parTransId="{8D5DB8FF-5666-41D2-8010-DE1040D67520}" sibTransId="{D9CADDED-9DF9-4509-B357-97D586637ED5}"/>
    <dgm:cxn modelId="{7B598E35-0830-4F1A-A920-EC8CE57957E7}" type="presOf" srcId="{F3945E91-216F-483B-9F57-7ACE89411649}" destId="{7F1AF93B-9FA0-45C1-AF97-2822BA5893FE}" srcOrd="0" destOrd="0" presId="urn:microsoft.com/office/officeart/2005/8/layout/vList2"/>
    <dgm:cxn modelId="{13E9E9C6-1CD2-43AF-BEB5-A368A73A03A5}" type="presParOf" srcId="{7F1AF93B-9FA0-45C1-AF97-2822BA5893FE}" destId="{DD510FCA-B1AA-4682-845D-C72EA1E1F6E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3945E91-216F-483B-9F57-7ACE8941164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389B1F9-D0EF-4164-BDA8-D510C5C5073B}">
      <dgm:prSet/>
      <dgm:spPr/>
      <dgm:t>
        <a:bodyPr/>
        <a:lstStyle/>
        <a:p>
          <a:pPr rtl="0"/>
          <a:r>
            <a:rPr lang="ru-RU" b="1" i="0" dirty="0" smtClean="0"/>
            <a:t>1. Фиктивные сделки, завышающие расходы компании или занижающие её доходы. Заключаются с однодневками и аффилированными компаниями. </a:t>
          </a:r>
          <a:r>
            <a:rPr lang="ru-RU" b="0" i="0" dirty="0" smtClean="0"/>
            <a:t>Чтобы доказать фиктивность сделок, ФНС должны проанализировать информацию из ЕГРЮЛ, ЕГРН, налоговой отчётности, банковских счетов, ЕГРП, ГИБДД, </a:t>
          </a:r>
          <a:r>
            <a:rPr lang="ru-RU" b="0" i="0" dirty="0" err="1" smtClean="0"/>
            <a:t>Гостехнадзора</a:t>
          </a:r>
          <a:r>
            <a:rPr lang="ru-RU" b="0" i="0" dirty="0" smtClean="0"/>
            <a:t>, ГИМС, Роспатента и найти сайты, сотрудников, имущество, которые свидетельствуют о фиктивности сделок.</a:t>
          </a:r>
          <a:endParaRPr lang="ru-RU" dirty="0"/>
        </a:p>
      </dgm:t>
    </dgm:pt>
    <dgm:pt modelId="{8D5DB8FF-5666-41D2-8010-DE1040D67520}" type="parTrans" cxnId="{F92D7622-93A6-4C60-BD80-85CE80EAFC4E}">
      <dgm:prSet/>
      <dgm:spPr/>
      <dgm:t>
        <a:bodyPr/>
        <a:lstStyle/>
        <a:p>
          <a:endParaRPr lang="ru-RU"/>
        </a:p>
      </dgm:t>
    </dgm:pt>
    <dgm:pt modelId="{D9CADDED-9DF9-4509-B357-97D586637ED5}" type="sibTrans" cxnId="{F92D7622-93A6-4C60-BD80-85CE80EAFC4E}">
      <dgm:prSet/>
      <dgm:spPr/>
      <dgm:t>
        <a:bodyPr/>
        <a:lstStyle/>
        <a:p>
          <a:endParaRPr lang="ru-RU"/>
        </a:p>
      </dgm:t>
    </dgm:pt>
    <dgm:pt modelId="{EB5917A2-5F87-4568-8327-C09EC5D8AF53}">
      <dgm:prSet/>
      <dgm:spPr/>
      <dgm:t>
        <a:bodyPr/>
        <a:lstStyle/>
        <a:p>
          <a:r>
            <a:rPr lang="ru-RU" b="1" i="0" dirty="0" smtClean="0"/>
            <a:t>2. Дробление бизнеса, чтобы можно было применять специальные налоговые режимы</a:t>
          </a:r>
          <a:r>
            <a:rPr lang="ru-RU" b="0" i="0" dirty="0" smtClean="0"/>
            <a:t>. Например, большой магазин дробится на несколько мелких площадью менее 150 м</a:t>
          </a:r>
          <a:r>
            <a:rPr lang="ru-RU" b="0" i="0" baseline="30000" dirty="0" smtClean="0"/>
            <a:t>2</a:t>
          </a:r>
          <a:r>
            <a:rPr lang="ru-RU" b="0" i="0" dirty="0" smtClean="0"/>
            <a:t>, а управляющие отделами регистрируются как ИП и ведут работу якобы «от себя»).</a:t>
          </a:r>
          <a:endParaRPr lang="ru-RU" b="0" i="0" dirty="0"/>
        </a:p>
      </dgm:t>
    </dgm:pt>
    <dgm:pt modelId="{03062DC2-9CED-4CC0-8620-3FF834D63CFF}" type="parTrans" cxnId="{78C22491-B145-4B3E-94FF-C6023C955899}">
      <dgm:prSet/>
      <dgm:spPr/>
      <dgm:t>
        <a:bodyPr/>
        <a:lstStyle/>
        <a:p>
          <a:endParaRPr lang="ru-RU"/>
        </a:p>
      </dgm:t>
    </dgm:pt>
    <dgm:pt modelId="{422896F6-1ABE-448A-8E2A-3CF1E0987E23}" type="sibTrans" cxnId="{78C22491-B145-4B3E-94FF-C6023C955899}">
      <dgm:prSet/>
      <dgm:spPr/>
      <dgm:t>
        <a:bodyPr/>
        <a:lstStyle/>
        <a:p>
          <a:endParaRPr lang="ru-RU"/>
        </a:p>
      </dgm:t>
    </dgm:pt>
    <dgm:pt modelId="{7F1AF93B-9FA0-45C1-AF97-2822BA5893FE}" type="pres">
      <dgm:prSet presAssocID="{F3945E91-216F-483B-9F57-7ACE89411649}" presName="linear" presStyleCnt="0">
        <dgm:presLayoutVars>
          <dgm:animLvl val="lvl"/>
          <dgm:resizeHandles val="exact"/>
        </dgm:presLayoutVars>
      </dgm:prSet>
      <dgm:spPr/>
      <dgm:t>
        <a:bodyPr/>
        <a:lstStyle/>
        <a:p>
          <a:endParaRPr lang="ru-RU"/>
        </a:p>
      </dgm:t>
    </dgm:pt>
    <dgm:pt modelId="{DD510FCA-B1AA-4682-845D-C72EA1E1F6E6}" type="pres">
      <dgm:prSet presAssocID="{4389B1F9-D0EF-4164-BDA8-D510C5C5073B}" presName="parentText" presStyleLbl="node1" presStyleIdx="0" presStyleCnt="2">
        <dgm:presLayoutVars>
          <dgm:chMax val="0"/>
          <dgm:bulletEnabled val="1"/>
        </dgm:presLayoutVars>
      </dgm:prSet>
      <dgm:spPr/>
      <dgm:t>
        <a:bodyPr/>
        <a:lstStyle/>
        <a:p>
          <a:endParaRPr lang="ru-RU"/>
        </a:p>
      </dgm:t>
    </dgm:pt>
    <dgm:pt modelId="{B9E0D75B-D5D8-4492-9789-18CC63F27155}" type="pres">
      <dgm:prSet presAssocID="{D9CADDED-9DF9-4509-B357-97D586637ED5}" presName="spacer" presStyleCnt="0"/>
      <dgm:spPr/>
    </dgm:pt>
    <dgm:pt modelId="{867EAA34-5563-4232-97B3-544D6FD99550}" type="pres">
      <dgm:prSet presAssocID="{EB5917A2-5F87-4568-8327-C09EC5D8AF53}" presName="parentText" presStyleLbl="node1" presStyleIdx="1" presStyleCnt="2">
        <dgm:presLayoutVars>
          <dgm:chMax val="0"/>
          <dgm:bulletEnabled val="1"/>
        </dgm:presLayoutVars>
      </dgm:prSet>
      <dgm:spPr/>
      <dgm:t>
        <a:bodyPr/>
        <a:lstStyle/>
        <a:p>
          <a:endParaRPr lang="ru-RU"/>
        </a:p>
      </dgm:t>
    </dgm:pt>
  </dgm:ptLst>
  <dgm:cxnLst>
    <dgm:cxn modelId="{52E6A58F-5F59-4EB2-90D8-0D870EFEEB8D}" type="presOf" srcId="{4389B1F9-D0EF-4164-BDA8-D510C5C5073B}" destId="{DD510FCA-B1AA-4682-845D-C72EA1E1F6E6}" srcOrd="0" destOrd="0" presId="urn:microsoft.com/office/officeart/2005/8/layout/vList2"/>
    <dgm:cxn modelId="{F7B1EE5F-8A55-4216-9F1F-DC3269F6AC50}" type="presOf" srcId="{F3945E91-216F-483B-9F57-7ACE89411649}" destId="{7F1AF93B-9FA0-45C1-AF97-2822BA5893FE}" srcOrd="0" destOrd="0" presId="urn:microsoft.com/office/officeart/2005/8/layout/vList2"/>
    <dgm:cxn modelId="{F92D7622-93A6-4C60-BD80-85CE80EAFC4E}" srcId="{F3945E91-216F-483B-9F57-7ACE89411649}" destId="{4389B1F9-D0EF-4164-BDA8-D510C5C5073B}" srcOrd="0" destOrd="0" parTransId="{8D5DB8FF-5666-41D2-8010-DE1040D67520}" sibTransId="{D9CADDED-9DF9-4509-B357-97D586637ED5}"/>
    <dgm:cxn modelId="{78C22491-B145-4B3E-94FF-C6023C955899}" srcId="{F3945E91-216F-483B-9F57-7ACE89411649}" destId="{EB5917A2-5F87-4568-8327-C09EC5D8AF53}" srcOrd="1" destOrd="0" parTransId="{03062DC2-9CED-4CC0-8620-3FF834D63CFF}" sibTransId="{422896F6-1ABE-448A-8E2A-3CF1E0987E23}"/>
    <dgm:cxn modelId="{5E9B4170-2414-45D2-8070-6D38E97B49D1}" type="presOf" srcId="{EB5917A2-5F87-4568-8327-C09EC5D8AF53}" destId="{867EAA34-5563-4232-97B3-544D6FD99550}" srcOrd="0" destOrd="0" presId="urn:microsoft.com/office/officeart/2005/8/layout/vList2"/>
    <dgm:cxn modelId="{1BC0C217-28CA-4760-B219-09E7E61DD0AA}" type="presParOf" srcId="{7F1AF93B-9FA0-45C1-AF97-2822BA5893FE}" destId="{DD510FCA-B1AA-4682-845D-C72EA1E1F6E6}" srcOrd="0" destOrd="0" presId="urn:microsoft.com/office/officeart/2005/8/layout/vList2"/>
    <dgm:cxn modelId="{2E08B954-586F-46FD-A491-7E84FADEA31D}" type="presParOf" srcId="{7F1AF93B-9FA0-45C1-AF97-2822BA5893FE}" destId="{B9E0D75B-D5D8-4492-9789-18CC63F27155}" srcOrd="1" destOrd="0" presId="urn:microsoft.com/office/officeart/2005/8/layout/vList2"/>
    <dgm:cxn modelId="{0701ECA7-03B0-4C7E-B792-20BC42B5C9C6}" type="presParOf" srcId="{7F1AF93B-9FA0-45C1-AF97-2822BA5893FE}" destId="{867EAA34-5563-4232-97B3-544D6FD995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3945E91-216F-483B-9F57-7ACE8941164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4389B1F9-D0EF-4164-BDA8-D510C5C5073B}">
      <dgm:prSet/>
      <dgm:spPr/>
      <dgm:t>
        <a:bodyPr/>
        <a:lstStyle/>
        <a:p>
          <a:pPr rtl="0"/>
          <a:r>
            <a:rPr lang="ru-RU" b="1" i="0" dirty="0" smtClean="0"/>
            <a:t>3. Необоснованное применение льгот. </a:t>
          </a:r>
          <a:r>
            <a:rPr lang="ru-RU" b="0" i="0" dirty="0" smtClean="0"/>
            <a:t>Приведён пример, как группа компаний экономила на налогах, перенеся производственные мощности по изготовлению автомобилей на территорию особой экономической зоны, где платили налог на прибыль 0%. Через длинную и хитрую схему деньги выводились за границу.</a:t>
          </a:r>
          <a:endParaRPr lang="ru-RU" dirty="0"/>
        </a:p>
      </dgm:t>
    </dgm:pt>
    <dgm:pt modelId="{8D5DB8FF-5666-41D2-8010-DE1040D67520}" type="parTrans" cxnId="{F92D7622-93A6-4C60-BD80-85CE80EAFC4E}">
      <dgm:prSet/>
      <dgm:spPr/>
      <dgm:t>
        <a:bodyPr/>
        <a:lstStyle/>
        <a:p>
          <a:endParaRPr lang="ru-RU"/>
        </a:p>
      </dgm:t>
    </dgm:pt>
    <dgm:pt modelId="{D9CADDED-9DF9-4509-B357-97D586637ED5}" type="sibTrans" cxnId="{F92D7622-93A6-4C60-BD80-85CE80EAFC4E}">
      <dgm:prSet/>
      <dgm:spPr/>
      <dgm:t>
        <a:bodyPr/>
        <a:lstStyle/>
        <a:p>
          <a:endParaRPr lang="ru-RU"/>
        </a:p>
      </dgm:t>
    </dgm:pt>
    <dgm:pt modelId="{2FB9088F-BBF8-446D-91B1-A79156735578}">
      <dgm:prSet/>
      <dgm:spPr/>
      <dgm:t>
        <a:bodyPr/>
        <a:lstStyle/>
        <a:p>
          <a:r>
            <a:rPr lang="ru-RU" b="1" i="0" dirty="0" smtClean="0"/>
            <a:t>4. Подмена одних договоров другими. </a:t>
          </a:r>
          <a:r>
            <a:rPr lang="ru-RU" b="0" i="0" dirty="0" smtClean="0"/>
            <a:t>Например, оформляют аванс как договор займа, чтобы не платить НДС, а потом засчитывают заёмные средства в счёт оплаты. Или подменяют договор купли-продажи договором комиссии, или лизингом, или договором реализации долей в уставном капитале. П.13 огромен. В письме подробно расписывается, как доказывать каждую схему. Подробно, по шагам, инструкция, что надо делать. Это производит впечатление.</a:t>
          </a:r>
          <a:endParaRPr lang="ru-RU" b="0" i="0" dirty="0"/>
        </a:p>
      </dgm:t>
    </dgm:pt>
    <dgm:pt modelId="{0CDF3E13-F931-4ED6-B9F5-99023911CCA1}" type="parTrans" cxnId="{93135845-F420-42DA-A434-427273EC06DC}">
      <dgm:prSet/>
      <dgm:spPr/>
      <dgm:t>
        <a:bodyPr/>
        <a:lstStyle/>
        <a:p>
          <a:endParaRPr lang="ru-RU"/>
        </a:p>
      </dgm:t>
    </dgm:pt>
    <dgm:pt modelId="{6156F78B-45B2-4636-8DC2-8D438811354B}" type="sibTrans" cxnId="{93135845-F420-42DA-A434-427273EC06DC}">
      <dgm:prSet/>
      <dgm:spPr/>
      <dgm:t>
        <a:bodyPr/>
        <a:lstStyle/>
        <a:p>
          <a:endParaRPr lang="ru-RU"/>
        </a:p>
      </dgm:t>
    </dgm:pt>
    <dgm:pt modelId="{7F1AF93B-9FA0-45C1-AF97-2822BA5893FE}" type="pres">
      <dgm:prSet presAssocID="{F3945E91-216F-483B-9F57-7ACE89411649}" presName="linear" presStyleCnt="0">
        <dgm:presLayoutVars>
          <dgm:animLvl val="lvl"/>
          <dgm:resizeHandles val="exact"/>
        </dgm:presLayoutVars>
      </dgm:prSet>
      <dgm:spPr/>
      <dgm:t>
        <a:bodyPr/>
        <a:lstStyle/>
        <a:p>
          <a:endParaRPr lang="ru-RU"/>
        </a:p>
      </dgm:t>
    </dgm:pt>
    <dgm:pt modelId="{DD510FCA-B1AA-4682-845D-C72EA1E1F6E6}" type="pres">
      <dgm:prSet presAssocID="{4389B1F9-D0EF-4164-BDA8-D510C5C5073B}" presName="parentText" presStyleLbl="node1" presStyleIdx="0" presStyleCnt="2">
        <dgm:presLayoutVars>
          <dgm:chMax val="0"/>
          <dgm:bulletEnabled val="1"/>
        </dgm:presLayoutVars>
      </dgm:prSet>
      <dgm:spPr/>
      <dgm:t>
        <a:bodyPr/>
        <a:lstStyle/>
        <a:p>
          <a:endParaRPr lang="ru-RU"/>
        </a:p>
      </dgm:t>
    </dgm:pt>
    <dgm:pt modelId="{B9E0D75B-D5D8-4492-9789-18CC63F27155}" type="pres">
      <dgm:prSet presAssocID="{D9CADDED-9DF9-4509-B357-97D586637ED5}" presName="spacer" presStyleCnt="0"/>
      <dgm:spPr/>
    </dgm:pt>
    <dgm:pt modelId="{D1706910-5BE5-46B9-A94D-5784151151BD}" type="pres">
      <dgm:prSet presAssocID="{2FB9088F-BBF8-446D-91B1-A79156735578}" presName="parentText" presStyleLbl="node1" presStyleIdx="1" presStyleCnt="2">
        <dgm:presLayoutVars>
          <dgm:chMax val="0"/>
          <dgm:bulletEnabled val="1"/>
        </dgm:presLayoutVars>
      </dgm:prSet>
      <dgm:spPr/>
      <dgm:t>
        <a:bodyPr/>
        <a:lstStyle/>
        <a:p>
          <a:endParaRPr lang="ru-RU"/>
        </a:p>
      </dgm:t>
    </dgm:pt>
  </dgm:ptLst>
  <dgm:cxnLst>
    <dgm:cxn modelId="{7DEE748C-E75C-46E8-B8B5-9AA7F1562E64}" type="presOf" srcId="{4389B1F9-D0EF-4164-BDA8-D510C5C5073B}" destId="{DD510FCA-B1AA-4682-845D-C72EA1E1F6E6}" srcOrd="0" destOrd="0" presId="urn:microsoft.com/office/officeart/2005/8/layout/vList2"/>
    <dgm:cxn modelId="{93135845-F420-42DA-A434-427273EC06DC}" srcId="{F3945E91-216F-483B-9F57-7ACE89411649}" destId="{2FB9088F-BBF8-446D-91B1-A79156735578}" srcOrd="1" destOrd="0" parTransId="{0CDF3E13-F931-4ED6-B9F5-99023911CCA1}" sibTransId="{6156F78B-45B2-4636-8DC2-8D438811354B}"/>
    <dgm:cxn modelId="{F92D7622-93A6-4C60-BD80-85CE80EAFC4E}" srcId="{F3945E91-216F-483B-9F57-7ACE89411649}" destId="{4389B1F9-D0EF-4164-BDA8-D510C5C5073B}" srcOrd="0" destOrd="0" parTransId="{8D5DB8FF-5666-41D2-8010-DE1040D67520}" sibTransId="{D9CADDED-9DF9-4509-B357-97D586637ED5}"/>
    <dgm:cxn modelId="{D0BC7DBC-01F8-48E3-A1D8-3D1612B09AE6}" type="presOf" srcId="{2FB9088F-BBF8-446D-91B1-A79156735578}" destId="{D1706910-5BE5-46B9-A94D-5784151151BD}" srcOrd="0" destOrd="0" presId="urn:microsoft.com/office/officeart/2005/8/layout/vList2"/>
    <dgm:cxn modelId="{900BECC6-006A-4382-88D0-2E249D8657A5}" type="presOf" srcId="{F3945E91-216F-483B-9F57-7ACE89411649}" destId="{7F1AF93B-9FA0-45C1-AF97-2822BA5893FE}" srcOrd="0" destOrd="0" presId="urn:microsoft.com/office/officeart/2005/8/layout/vList2"/>
    <dgm:cxn modelId="{1DA32C46-F062-4F45-BCCF-FCCBEF17FDBA}" type="presParOf" srcId="{7F1AF93B-9FA0-45C1-AF97-2822BA5893FE}" destId="{DD510FCA-B1AA-4682-845D-C72EA1E1F6E6}" srcOrd="0" destOrd="0" presId="urn:microsoft.com/office/officeart/2005/8/layout/vList2"/>
    <dgm:cxn modelId="{9850DBD8-6163-47AC-92EE-B97A33913D88}" type="presParOf" srcId="{7F1AF93B-9FA0-45C1-AF97-2822BA5893FE}" destId="{B9E0D75B-D5D8-4492-9789-18CC63F27155}" srcOrd="1" destOrd="0" presId="urn:microsoft.com/office/officeart/2005/8/layout/vList2"/>
    <dgm:cxn modelId="{C7E4B8E0-F3A2-4CAE-91F8-424033DF0BFE}" type="presParOf" srcId="{7F1AF93B-9FA0-45C1-AF97-2822BA5893FE}" destId="{D1706910-5BE5-46B9-A94D-5784151151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5FF4D2C7-1495-4E68-842A-D224C53A8C15}">
      <dgm:prSet/>
      <dgm:spPr/>
      <dgm:t>
        <a:bodyPr/>
        <a:lstStyle/>
        <a:p>
          <a:pPr rtl="0"/>
          <a:r>
            <a:rPr lang="ru-RU" smtClean="0"/>
            <a:t>опрашивают руководителей, лиц, ответственных за исполнение и принимающих товары (работы, услуги), а также бухгалтеров организации-налогоплательщика и его контрагентов об обстоятельствах заключения и исполнения сомнительного договора;</a:t>
          </a:r>
          <a:endParaRPr lang="ru-RU"/>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4AEC3C70-899D-409D-8F96-0A8155790900}">
      <dgm:prSet/>
      <dgm:spPr/>
      <dgm:t>
        <a:bodyPr/>
        <a:lstStyle/>
        <a:p>
          <a:pPr rtl="0"/>
          <a:r>
            <a:rPr lang="ru-RU" smtClean="0"/>
            <a:t>требуют первичные документы, подтверждающие сомнительные финансово-хозяйственные операции, в том числе и необязательные (переписка, заявки, протоколы совещаний, складские книги, журналы въезда и выезда, журналы выдачи пропусков и др.);</a:t>
          </a:r>
          <a:endParaRPr lang="ru-RU"/>
        </a:p>
      </dgm:t>
    </dgm:pt>
    <dgm:pt modelId="{B27EB637-A2EF-4DC6-B5DC-99ECB0948567}" type="parTrans" cxnId="{234990F7-75D4-45E1-8BC4-4D743DCB7A49}">
      <dgm:prSet/>
      <dgm:spPr/>
      <dgm:t>
        <a:bodyPr/>
        <a:lstStyle/>
        <a:p>
          <a:endParaRPr lang="ru-RU"/>
        </a:p>
      </dgm:t>
    </dgm:pt>
    <dgm:pt modelId="{501EB010-AC92-40E3-A5A9-CA61E722AEBD}" type="sibTrans" cxnId="{234990F7-75D4-45E1-8BC4-4D743DCB7A49}">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2">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565B72A3-E6CD-4327-AD8D-83FD4D247FB2}" type="pres">
      <dgm:prSet presAssocID="{4AEC3C70-899D-409D-8F96-0A8155790900}" presName="parentText" presStyleLbl="node1" presStyleIdx="1" presStyleCnt="2">
        <dgm:presLayoutVars>
          <dgm:chMax val="0"/>
          <dgm:bulletEnabled val="1"/>
        </dgm:presLayoutVars>
      </dgm:prSet>
      <dgm:spPr/>
      <dgm:t>
        <a:bodyPr/>
        <a:lstStyle/>
        <a:p>
          <a:endParaRPr lang="ru-RU"/>
        </a:p>
      </dgm:t>
    </dgm:pt>
  </dgm:ptLst>
  <dgm:cxnLst>
    <dgm:cxn modelId="{777FCAEA-471A-4816-AC8E-492C76C26DDB}" type="presOf" srcId="{80B37AEC-7434-45E8-8D94-B3B023337D07}" destId="{0D73393A-12D0-43CA-BFE1-35B4C511E6C7}" srcOrd="0" destOrd="0" presId="urn:microsoft.com/office/officeart/2005/8/layout/vList2"/>
    <dgm:cxn modelId="{234990F7-75D4-45E1-8BC4-4D743DCB7A49}" srcId="{80B37AEC-7434-45E8-8D94-B3B023337D07}" destId="{4AEC3C70-899D-409D-8F96-0A8155790900}" srcOrd="1" destOrd="0" parTransId="{B27EB637-A2EF-4DC6-B5DC-99ECB0948567}" sibTransId="{501EB010-AC92-40E3-A5A9-CA61E722AEBD}"/>
    <dgm:cxn modelId="{34CABB18-864A-442B-B0B8-005FE262A0FB}" type="presOf" srcId="{5FF4D2C7-1495-4E68-842A-D224C53A8C15}" destId="{A3945899-2EE4-4C1C-922E-8CFB8D9DD547}" srcOrd="0" destOrd="0" presId="urn:microsoft.com/office/officeart/2005/8/layout/vList2"/>
    <dgm:cxn modelId="{2655D339-4262-4CF9-B332-3079D1CDFD2C}" type="presOf" srcId="{4AEC3C70-899D-409D-8F96-0A8155790900}" destId="{565B72A3-E6CD-4327-AD8D-83FD4D247FB2}" srcOrd="0" destOrd="0" presId="urn:microsoft.com/office/officeart/2005/8/layout/vList2"/>
    <dgm:cxn modelId="{FA30C70C-EC32-45BD-AAFD-C1CB688F1553}" srcId="{80B37AEC-7434-45E8-8D94-B3B023337D07}" destId="{5FF4D2C7-1495-4E68-842A-D224C53A8C15}" srcOrd="0" destOrd="0" parTransId="{421EFDA1-DDDA-4891-AFB8-7E11C60BA854}" sibTransId="{73987062-236E-4222-95E1-C9FBB71AF23B}"/>
    <dgm:cxn modelId="{9B666B59-1F78-426B-855A-48CC1AC83AB3}" type="presParOf" srcId="{0D73393A-12D0-43CA-BFE1-35B4C511E6C7}" destId="{A3945899-2EE4-4C1C-922E-8CFB8D9DD547}" srcOrd="0" destOrd="0" presId="urn:microsoft.com/office/officeart/2005/8/layout/vList2"/>
    <dgm:cxn modelId="{92F7EA3E-4385-4AB9-A33E-EF52BAC0B9E1}" type="presParOf" srcId="{0D73393A-12D0-43CA-BFE1-35B4C511E6C7}" destId="{54E488E0-E293-4A5A-A6A3-3C1840AACE50}" srcOrd="1" destOrd="0" presId="urn:microsoft.com/office/officeart/2005/8/layout/vList2"/>
    <dgm:cxn modelId="{6FA4FA5F-1267-4C29-8FE0-91F5F3E96111}" type="presParOf" srcId="{0D73393A-12D0-43CA-BFE1-35B4C511E6C7}" destId="{565B72A3-E6CD-4327-AD8D-83FD4D247FB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FF4D2C7-1495-4E68-842A-D224C53A8C15}">
      <dgm:prSet/>
      <dgm:spPr/>
      <dgm:t>
        <a:bodyPr/>
        <a:lstStyle/>
        <a:p>
          <a:pPr rtl="0"/>
          <a:r>
            <a:rPr lang="ru-RU" b="0" i="0" dirty="0" smtClean="0"/>
            <a:t>анализируют документы и сопоставляют данные с целью поиска несоответствий, например: в договоре (либо приложениях к нему) количество товара может быть указано в штуках, тогда как в счетах-фактурах и товарных накладных – в тоннах. Также сверяются идентичность первичных бухгалтерских документов, при необходимости могут назначить и провести почерковедческую экспертизу;</a:t>
          </a:r>
          <a:endParaRPr lang="ru-RU" dirty="0"/>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9034E54B-29AC-41AF-9D07-C52C6A9867DE}">
      <dgm:prSet/>
      <dgm:spPr/>
      <dgm:t>
        <a:bodyPr/>
        <a:lstStyle/>
        <a:p>
          <a:r>
            <a:rPr lang="ru-RU" b="0" i="0" smtClean="0"/>
            <a:t>в случае установления в числе контрагентов налогоплательщика организаций, относящихся к группе риска (фирмы-однодневки, аффилированные организации), проводят комплекс мероприятий, направленных на связь указанных организаций (лиц, причастных к их деятельности) с должностными лицами организации-налогоплательщика</a:t>
          </a:r>
          <a:endParaRPr lang="ru-RU" b="0" i="0"/>
        </a:p>
      </dgm:t>
    </dgm:pt>
    <dgm:pt modelId="{44D97019-4EB7-4ABF-9369-095220FBE401}" type="parTrans" cxnId="{1B205051-2C62-43FB-8CB9-72CA8A4D7CC5}">
      <dgm:prSet/>
      <dgm:spPr/>
      <dgm:t>
        <a:bodyPr/>
        <a:lstStyle/>
        <a:p>
          <a:endParaRPr lang="ru-RU"/>
        </a:p>
      </dgm:t>
    </dgm:pt>
    <dgm:pt modelId="{68286C8C-1E21-4791-B972-984F971670B5}" type="sibTrans" cxnId="{1B205051-2C62-43FB-8CB9-72CA8A4D7CC5}">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2">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0C41E49A-60A3-4A70-A416-3E976BCFB5FE}" type="pres">
      <dgm:prSet presAssocID="{9034E54B-29AC-41AF-9D07-C52C6A9867DE}" presName="parentText" presStyleLbl="node1" presStyleIdx="1" presStyleCnt="2">
        <dgm:presLayoutVars>
          <dgm:chMax val="0"/>
          <dgm:bulletEnabled val="1"/>
        </dgm:presLayoutVars>
      </dgm:prSet>
      <dgm:spPr/>
      <dgm:t>
        <a:bodyPr/>
        <a:lstStyle/>
        <a:p>
          <a:endParaRPr lang="ru-RU"/>
        </a:p>
      </dgm:t>
    </dgm:pt>
  </dgm:ptLst>
  <dgm:cxnLst>
    <dgm:cxn modelId="{28E04A1D-6EDB-41EF-9A10-93DF537F4F56}" type="presOf" srcId="{9034E54B-29AC-41AF-9D07-C52C6A9867DE}" destId="{0C41E49A-60A3-4A70-A416-3E976BCFB5FE}" srcOrd="0" destOrd="0" presId="urn:microsoft.com/office/officeart/2005/8/layout/vList2"/>
    <dgm:cxn modelId="{1B205051-2C62-43FB-8CB9-72CA8A4D7CC5}" srcId="{80B37AEC-7434-45E8-8D94-B3B023337D07}" destId="{9034E54B-29AC-41AF-9D07-C52C6A9867DE}" srcOrd="1" destOrd="0" parTransId="{44D97019-4EB7-4ABF-9369-095220FBE401}" sibTransId="{68286C8C-1E21-4791-B972-984F971670B5}"/>
    <dgm:cxn modelId="{FE36D71B-DF92-400A-B5C6-8E42728EEB87}" type="presOf" srcId="{80B37AEC-7434-45E8-8D94-B3B023337D07}" destId="{0D73393A-12D0-43CA-BFE1-35B4C511E6C7}" srcOrd="0" destOrd="0" presId="urn:microsoft.com/office/officeart/2005/8/layout/vList2"/>
    <dgm:cxn modelId="{263D13C3-6452-4F13-8A14-D68E9EF9E02D}" type="presOf" srcId="{5FF4D2C7-1495-4E68-842A-D224C53A8C15}" destId="{A3945899-2EE4-4C1C-922E-8CFB8D9DD547}" srcOrd="0" destOrd="0" presId="urn:microsoft.com/office/officeart/2005/8/layout/vList2"/>
    <dgm:cxn modelId="{FA30C70C-EC32-45BD-AAFD-C1CB688F1553}" srcId="{80B37AEC-7434-45E8-8D94-B3B023337D07}" destId="{5FF4D2C7-1495-4E68-842A-D224C53A8C15}" srcOrd="0" destOrd="0" parTransId="{421EFDA1-DDDA-4891-AFB8-7E11C60BA854}" sibTransId="{73987062-236E-4222-95E1-C9FBB71AF23B}"/>
    <dgm:cxn modelId="{7A9235E8-8517-4469-A10D-E92EC2E08096}" type="presParOf" srcId="{0D73393A-12D0-43CA-BFE1-35B4C511E6C7}" destId="{A3945899-2EE4-4C1C-922E-8CFB8D9DD547}" srcOrd="0" destOrd="0" presId="urn:microsoft.com/office/officeart/2005/8/layout/vList2"/>
    <dgm:cxn modelId="{B7DD6DB7-62CB-474C-8FBF-7C33AB22088F}" type="presParOf" srcId="{0D73393A-12D0-43CA-BFE1-35B4C511E6C7}" destId="{54E488E0-E293-4A5A-A6A3-3C1840AACE50}" srcOrd="1" destOrd="0" presId="urn:microsoft.com/office/officeart/2005/8/layout/vList2"/>
    <dgm:cxn modelId="{B2A38FC0-721A-4B75-82F4-00D0095644D8}" type="presParOf" srcId="{0D73393A-12D0-43CA-BFE1-35B4C511E6C7}" destId="{0C41E49A-60A3-4A70-A416-3E976BCFB5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FF4D2C7-1495-4E68-842A-D224C53A8C15}">
      <dgm:prSet/>
      <dgm:spPr/>
      <dgm:t>
        <a:bodyPr/>
        <a:lstStyle/>
        <a:p>
          <a:pPr rtl="0"/>
          <a:r>
            <a:rPr lang="ru-RU" b="0" i="0" smtClean="0"/>
            <a:t>в случае с доказательствами аффилированности иностранных партнеров проверяются сведения о физических лицах, представляющих интересы иностранных компаний на территории России, зачастую это номинальные директора, которые даже не пересекали границу РФ. Налоговики запрашивают сведения об операциях иностранных партнеров в Центробанке РФ и Росфинмониторинге. Вся эта схема направлена на выявление конечного бенефициара и реальной цели сделок;</a:t>
          </a:r>
          <a:endParaRPr lang="ru-RU" dirty="0"/>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CFB22BCD-43CA-441E-BC37-009345512B6B}">
      <dgm:prSet/>
      <dgm:spPr/>
      <dgm:t>
        <a:bodyPr/>
        <a:lstStyle/>
        <a:p>
          <a:r>
            <a:rPr lang="ru-RU" b="0" i="0" smtClean="0"/>
            <a:t>проводят обыски помещений с целью поиска печатей фирмы-однодневки, бланков аффилированных организаций, флешнакопителей, серверов, токенов, рутокенов и т.д.)</a:t>
          </a:r>
          <a:endParaRPr lang="ru-RU" b="0" i="0"/>
        </a:p>
      </dgm:t>
    </dgm:pt>
    <dgm:pt modelId="{E11DE500-209A-4FAE-98DA-8AED29EA5D7A}" type="parTrans" cxnId="{1293DB5B-F26E-4110-9CC8-B8F686B426BA}">
      <dgm:prSet/>
      <dgm:spPr/>
      <dgm:t>
        <a:bodyPr/>
        <a:lstStyle/>
        <a:p>
          <a:endParaRPr lang="ru-RU"/>
        </a:p>
      </dgm:t>
    </dgm:pt>
    <dgm:pt modelId="{3D4FC20A-F6C5-493C-B205-716866E0BDB8}" type="sibTrans" cxnId="{1293DB5B-F26E-4110-9CC8-B8F686B426BA}">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2">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7271D186-A8EC-4973-909F-559A01E931A5}" type="pres">
      <dgm:prSet presAssocID="{CFB22BCD-43CA-441E-BC37-009345512B6B}" presName="parentText" presStyleLbl="node1" presStyleIdx="1" presStyleCnt="2">
        <dgm:presLayoutVars>
          <dgm:chMax val="0"/>
          <dgm:bulletEnabled val="1"/>
        </dgm:presLayoutVars>
      </dgm:prSet>
      <dgm:spPr/>
      <dgm:t>
        <a:bodyPr/>
        <a:lstStyle/>
        <a:p>
          <a:endParaRPr lang="ru-RU"/>
        </a:p>
      </dgm:t>
    </dgm:pt>
  </dgm:ptLst>
  <dgm:cxnLst>
    <dgm:cxn modelId="{F07E8425-589D-4FDF-B0A0-28173FFE86D8}" type="presOf" srcId="{CFB22BCD-43CA-441E-BC37-009345512B6B}" destId="{7271D186-A8EC-4973-909F-559A01E931A5}" srcOrd="0" destOrd="0" presId="urn:microsoft.com/office/officeart/2005/8/layout/vList2"/>
    <dgm:cxn modelId="{40D90B85-33DE-4B02-8BD5-D5A93744FCD3}" type="presOf" srcId="{80B37AEC-7434-45E8-8D94-B3B023337D07}" destId="{0D73393A-12D0-43CA-BFE1-35B4C511E6C7}" srcOrd="0" destOrd="0" presId="urn:microsoft.com/office/officeart/2005/8/layout/vList2"/>
    <dgm:cxn modelId="{E2F14148-1497-4684-9ED1-9CF816458F37}" type="presOf" srcId="{5FF4D2C7-1495-4E68-842A-D224C53A8C15}" destId="{A3945899-2EE4-4C1C-922E-8CFB8D9DD547}" srcOrd="0" destOrd="0" presId="urn:microsoft.com/office/officeart/2005/8/layout/vList2"/>
    <dgm:cxn modelId="{1293DB5B-F26E-4110-9CC8-B8F686B426BA}" srcId="{80B37AEC-7434-45E8-8D94-B3B023337D07}" destId="{CFB22BCD-43CA-441E-BC37-009345512B6B}" srcOrd="1" destOrd="0" parTransId="{E11DE500-209A-4FAE-98DA-8AED29EA5D7A}" sibTransId="{3D4FC20A-F6C5-493C-B205-716866E0BDB8}"/>
    <dgm:cxn modelId="{FA30C70C-EC32-45BD-AAFD-C1CB688F1553}" srcId="{80B37AEC-7434-45E8-8D94-B3B023337D07}" destId="{5FF4D2C7-1495-4E68-842A-D224C53A8C15}" srcOrd="0" destOrd="0" parTransId="{421EFDA1-DDDA-4891-AFB8-7E11C60BA854}" sibTransId="{73987062-236E-4222-95E1-C9FBB71AF23B}"/>
    <dgm:cxn modelId="{ACB1AFBD-052F-4502-8A36-C1FAA10A42E0}" type="presParOf" srcId="{0D73393A-12D0-43CA-BFE1-35B4C511E6C7}" destId="{A3945899-2EE4-4C1C-922E-8CFB8D9DD547}" srcOrd="0" destOrd="0" presId="urn:microsoft.com/office/officeart/2005/8/layout/vList2"/>
    <dgm:cxn modelId="{7167BB7F-145B-46AA-8CC6-AFF4E3FD8438}" type="presParOf" srcId="{0D73393A-12D0-43CA-BFE1-35B4C511E6C7}" destId="{54E488E0-E293-4A5A-A6A3-3C1840AACE50}" srcOrd="1" destOrd="0" presId="urn:microsoft.com/office/officeart/2005/8/layout/vList2"/>
    <dgm:cxn modelId="{E6AF6DFD-DE3C-47EE-BAED-756EBCD67B8B}" type="presParOf" srcId="{0D73393A-12D0-43CA-BFE1-35B4C511E6C7}" destId="{7271D186-A8EC-4973-909F-559A01E931A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0DFC1A-B2C3-4E9D-85B7-97AA96ABB2B2}"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B1E7F587-2401-46FB-BC0F-63EDFC74CA1A}">
      <dgm:prSet/>
      <dgm:spPr/>
      <dgm:t>
        <a:bodyPr/>
        <a:lstStyle/>
        <a:p>
          <a:pPr rtl="0"/>
          <a:r>
            <a:rPr lang="ru-RU" smtClean="0"/>
            <a:t>1) участник такого аукциона не вправе подать предложение о цене контракта, равное ранее поданному этим участником предложению о цене контракта или большее чем оно, а также предложение о цене контракта, равное нулю;</a:t>
          </a:r>
          <a:endParaRPr lang="ru-RU"/>
        </a:p>
      </dgm:t>
    </dgm:pt>
    <dgm:pt modelId="{4FD596EB-82E2-4249-96F0-7754853B7672}" type="parTrans" cxnId="{D3B775C5-AC10-4676-81B8-B16686F8C18F}">
      <dgm:prSet/>
      <dgm:spPr/>
      <dgm:t>
        <a:bodyPr/>
        <a:lstStyle/>
        <a:p>
          <a:endParaRPr lang="ru-RU"/>
        </a:p>
      </dgm:t>
    </dgm:pt>
    <dgm:pt modelId="{3C5312BE-4AF3-4279-B7A1-E8A36FCA5E52}" type="sibTrans" cxnId="{D3B775C5-AC10-4676-81B8-B16686F8C18F}">
      <dgm:prSet/>
      <dgm:spPr/>
      <dgm:t>
        <a:bodyPr/>
        <a:lstStyle/>
        <a:p>
          <a:endParaRPr lang="ru-RU"/>
        </a:p>
      </dgm:t>
    </dgm:pt>
    <dgm:pt modelId="{BB81A033-4023-456F-BEAD-81742928A2EF}">
      <dgm:prSet/>
      <dgm:spPr/>
      <dgm:t>
        <a:bodyPr/>
        <a:lstStyle/>
        <a:p>
          <a:pPr rtl="0"/>
          <a:r>
            <a:rPr lang="ru-RU" smtClean="0"/>
            <a:t>2) участник такого аукциона не вправе подать предложение о цене контракта, которое ниже, чем текущее минимальное предложение о цене контракта, сниженное в пределах "шага аукциона";</a:t>
          </a:r>
          <a:endParaRPr lang="ru-RU"/>
        </a:p>
      </dgm:t>
    </dgm:pt>
    <dgm:pt modelId="{469141FE-9EAF-4CD9-83BB-60F876528AA1}" type="parTrans" cxnId="{60D64F25-4E78-4E5D-B2FA-519002CDB91F}">
      <dgm:prSet/>
      <dgm:spPr/>
      <dgm:t>
        <a:bodyPr/>
        <a:lstStyle/>
        <a:p>
          <a:endParaRPr lang="ru-RU"/>
        </a:p>
      </dgm:t>
    </dgm:pt>
    <dgm:pt modelId="{FAE43353-B5A2-4175-9F83-4DF01F219B09}" type="sibTrans" cxnId="{60D64F25-4E78-4E5D-B2FA-519002CDB91F}">
      <dgm:prSet/>
      <dgm:spPr/>
      <dgm:t>
        <a:bodyPr/>
        <a:lstStyle/>
        <a:p>
          <a:endParaRPr lang="ru-RU"/>
        </a:p>
      </dgm:t>
    </dgm:pt>
    <dgm:pt modelId="{C92C61B7-6583-4BE4-8C69-6668D85DB732}">
      <dgm:prSet/>
      <dgm:spPr/>
      <dgm:t>
        <a:bodyPr/>
        <a:lstStyle/>
        <a:p>
          <a:pPr rtl="0"/>
          <a:r>
            <a:rPr lang="ru-RU" smtClean="0"/>
            <a:t>3) участник такого аукциона не вправе подать предложение о цене контракта, которое ниже, чем текущее минимальное предложение о цене контракта в случае, если оно подано  участником электронного аукциона.</a:t>
          </a:r>
          <a:endParaRPr lang="ru-RU"/>
        </a:p>
      </dgm:t>
    </dgm:pt>
    <dgm:pt modelId="{D6950C00-5828-4AD5-B73D-00A6AA21F37C}" type="parTrans" cxnId="{4A33D91C-8733-4945-B135-72CB21391200}">
      <dgm:prSet/>
      <dgm:spPr/>
      <dgm:t>
        <a:bodyPr/>
        <a:lstStyle/>
        <a:p>
          <a:endParaRPr lang="ru-RU"/>
        </a:p>
      </dgm:t>
    </dgm:pt>
    <dgm:pt modelId="{58F45B12-6C45-42E9-A0AF-BD56405A438C}" type="sibTrans" cxnId="{4A33D91C-8733-4945-B135-72CB21391200}">
      <dgm:prSet/>
      <dgm:spPr/>
      <dgm:t>
        <a:bodyPr/>
        <a:lstStyle/>
        <a:p>
          <a:endParaRPr lang="ru-RU"/>
        </a:p>
      </dgm:t>
    </dgm:pt>
    <dgm:pt modelId="{3384473E-8671-4338-B188-1F4C607FA79A}" type="pres">
      <dgm:prSet presAssocID="{410DFC1A-B2C3-4E9D-85B7-97AA96ABB2B2}" presName="linear" presStyleCnt="0">
        <dgm:presLayoutVars>
          <dgm:animLvl val="lvl"/>
          <dgm:resizeHandles val="exact"/>
        </dgm:presLayoutVars>
      </dgm:prSet>
      <dgm:spPr/>
      <dgm:t>
        <a:bodyPr/>
        <a:lstStyle/>
        <a:p>
          <a:endParaRPr lang="ru-RU"/>
        </a:p>
      </dgm:t>
    </dgm:pt>
    <dgm:pt modelId="{C58556A8-7D64-47EA-B1F6-8B9CD39E900A}" type="pres">
      <dgm:prSet presAssocID="{B1E7F587-2401-46FB-BC0F-63EDFC74CA1A}" presName="parentText" presStyleLbl="node1" presStyleIdx="0" presStyleCnt="3">
        <dgm:presLayoutVars>
          <dgm:chMax val="0"/>
          <dgm:bulletEnabled val="1"/>
        </dgm:presLayoutVars>
      </dgm:prSet>
      <dgm:spPr/>
      <dgm:t>
        <a:bodyPr/>
        <a:lstStyle/>
        <a:p>
          <a:endParaRPr lang="ru-RU"/>
        </a:p>
      </dgm:t>
    </dgm:pt>
    <dgm:pt modelId="{D8E3E378-2164-41DC-ACDF-FF3C52174D87}" type="pres">
      <dgm:prSet presAssocID="{3C5312BE-4AF3-4279-B7A1-E8A36FCA5E52}" presName="spacer" presStyleCnt="0"/>
      <dgm:spPr/>
    </dgm:pt>
    <dgm:pt modelId="{BC6C37C7-D763-41C7-872F-8C7BDA143795}" type="pres">
      <dgm:prSet presAssocID="{BB81A033-4023-456F-BEAD-81742928A2EF}" presName="parentText" presStyleLbl="node1" presStyleIdx="1" presStyleCnt="3">
        <dgm:presLayoutVars>
          <dgm:chMax val="0"/>
          <dgm:bulletEnabled val="1"/>
        </dgm:presLayoutVars>
      </dgm:prSet>
      <dgm:spPr/>
      <dgm:t>
        <a:bodyPr/>
        <a:lstStyle/>
        <a:p>
          <a:endParaRPr lang="ru-RU"/>
        </a:p>
      </dgm:t>
    </dgm:pt>
    <dgm:pt modelId="{8A05AE37-F14E-456F-8AEB-709CFA7F8678}" type="pres">
      <dgm:prSet presAssocID="{FAE43353-B5A2-4175-9F83-4DF01F219B09}" presName="spacer" presStyleCnt="0"/>
      <dgm:spPr/>
    </dgm:pt>
    <dgm:pt modelId="{28A3B310-45D9-491A-884D-F7A4A63FEAA8}" type="pres">
      <dgm:prSet presAssocID="{C92C61B7-6583-4BE4-8C69-6668D85DB732}" presName="parentText" presStyleLbl="node1" presStyleIdx="2" presStyleCnt="3">
        <dgm:presLayoutVars>
          <dgm:chMax val="0"/>
          <dgm:bulletEnabled val="1"/>
        </dgm:presLayoutVars>
      </dgm:prSet>
      <dgm:spPr/>
      <dgm:t>
        <a:bodyPr/>
        <a:lstStyle/>
        <a:p>
          <a:endParaRPr lang="ru-RU"/>
        </a:p>
      </dgm:t>
    </dgm:pt>
  </dgm:ptLst>
  <dgm:cxnLst>
    <dgm:cxn modelId="{40780C68-A181-4CD0-8E18-AF1F0DF2D234}" type="presOf" srcId="{B1E7F587-2401-46FB-BC0F-63EDFC74CA1A}" destId="{C58556A8-7D64-47EA-B1F6-8B9CD39E900A}" srcOrd="0" destOrd="0" presId="urn:microsoft.com/office/officeart/2005/8/layout/vList2"/>
    <dgm:cxn modelId="{6CACE676-95CD-4BDA-81C3-57BF804590A7}" type="presOf" srcId="{BB81A033-4023-456F-BEAD-81742928A2EF}" destId="{BC6C37C7-D763-41C7-872F-8C7BDA143795}" srcOrd="0" destOrd="0" presId="urn:microsoft.com/office/officeart/2005/8/layout/vList2"/>
    <dgm:cxn modelId="{60D64F25-4E78-4E5D-B2FA-519002CDB91F}" srcId="{410DFC1A-B2C3-4E9D-85B7-97AA96ABB2B2}" destId="{BB81A033-4023-456F-BEAD-81742928A2EF}" srcOrd="1" destOrd="0" parTransId="{469141FE-9EAF-4CD9-83BB-60F876528AA1}" sibTransId="{FAE43353-B5A2-4175-9F83-4DF01F219B09}"/>
    <dgm:cxn modelId="{EFEACCAE-79DE-4451-836B-01847812ED52}" type="presOf" srcId="{410DFC1A-B2C3-4E9D-85B7-97AA96ABB2B2}" destId="{3384473E-8671-4338-B188-1F4C607FA79A}" srcOrd="0" destOrd="0" presId="urn:microsoft.com/office/officeart/2005/8/layout/vList2"/>
    <dgm:cxn modelId="{4A33D91C-8733-4945-B135-72CB21391200}" srcId="{410DFC1A-B2C3-4E9D-85B7-97AA96ABB2B2}" destId="{C92C61B7-6583-4BE4-8C69-6668D85DB732}" srcOrd="2" destOrd="0" parTransId="{D6950C00-5828-4AD5-B73D-00A6AA21F37C}" sibTransId="{58F45B12-6C45-42E9-A0AF-BD56405A438C}"/>
    <dgm:cxn modelId="{D3B775C5-AC10-4676-81B8-B16686F8C18F}" srcId="{410DFC1A-B2C3-4E9D-85B7-97AA96ABB2B2}" destId="{B1E7F587-2401-46FB-BC0F-63EDFC74CA1A}" srcOrd="0" destOrd="0" parTransId="{4FD596EB-82E2-4249-96F0-7754853B7672}" sibTransId="{3C5312BE-4AF3-4279-B7A1-E8A36FCA5E52}"/>
    <dgm:cxn modelId="{94D98BA7-E275-4B7D-88A5-FC8BDAC3D494}" type="presOf" srcId="{C92C61B7-6583-4BE4-8C69-6668D85DB732}" destId="{28A3B310-45D9-491A-884D-F7A4A63FEAA8}" srcOrd="0" destOrd="0" presId="urn:microsoft.com/office/officeart/2005/8/layout/vList2"/>
    <dgm:cxn modelId="{BC8474C2-CF14-4916-874D-F6CF12198535}" type="presParOf" srcId="{3384473E-8671-4338-B188-1F4C607FA79A}" destId="{C58556A8-7D64-47EA-B1F6-8B9CD39E900A}" srcOrd="0" destOrd="0" presId="urn:microsoft.com/office/officeart/2005/8/layout/vList2"/>
    <dgm:cxn modelId="{AB2DD9B5-259A-408F-8271-F3E1C9E7C48D}" type="presParOf" srcId="{3384473E-8671-4338-B188-1F4C607FA79A}" destId="{D8E3E378-2164-41DC-ACDF-FF3C52174D87}" srcOrd="1" destOrd="0" presId="urn:microsoft.com/office/officeart/2005/8/layout/vList2"/>
    <dgm:cxn modelId="{86FD1752-6C5F-46AF-9373-913C135C40B8}" type="presParOf" srcId="{3384473E-8671-4338-B188-1F4C607FA79A}" destId="{BC6C37C7-D763-41C7-872F-8C7BDA143795}" srcOrd="2" destOrd="0" presId="urn:microsoft.com/office/officeart/2005/8/layout/vList2"/>
    <dgm:cxn modelId="{212A6728-5432-4126-8D21-EF8A0BEAF274}" type="presParOf" srcId="{3384473E-8671-4338-B188-1F4C607FA79A}" destId="{8A05AE37-F14E-456F-8AEB-709CFA7F8678}" srcOrd="3" destOrd="0" presId="urn:microsoft.com/office/officeart/2005/8/layout/vList2"/>
    <dgm:cxn modelId="{0403B8C2-9544-46FD-9BEA-2DC3139129EB}" type="presParOf" srcId="{3384473E-8671-4338-B188-1F4C607FA79A}" destId="{28A3B310-45D9-491A-884D-F7A4A63FEAA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FF4D2C7-1495-4E68-842A-D224C53A8C15}">
      <dgm:prSet/>
      <dgm:spPr/>
      <dgm:t>
        <a:bodyPr/>
        <a:lstStyle/>
        <a:p>
          <a:pPr rtl="0"/>
          <a:r>
            <a:rPr lang="ru-RU" b="0" i="0" smtClean="0"/>
            <a:t>выявляют факты того, что контрагент не мог самостоятельно выполнить сделку (поставить товар) и выявляют производителя товара, реального поставщика или подрядчика услуг, имелось ли складское помещение, и анализируется движение товара, как фактическое, так и в бухгалтерском учете;</a:t>
          </a:r>
          <a:endParaRPr lang="ru-RU" dirty="0"/>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7DD09E64-CAEC-40AE-8128-94A03A83CFF8}">
      <dgm:prSet/>
      <dgm:spPr/>
      <dgm:t>
        <a:bodyPr/>
        <a:lstStyle/>
        <a:p>
          <a:r>
            <a:rPr lang="ru-RU" b="0" i="0" smtClean="0"/>
            <a:t>для производителей товара анализируют объемы поставок и реальные мощности производства</a:t>
          </a:r>
          <a:endParaRPr lang="ru-RU" b="0" i="0"/>
        </a:p>
      </dgm:t>
    </dgm:pt>
    <dgm:pt modelId="{4881D91E-E28C-4305-B835-98D082DAFA23}" type="parTrans" cxnId="{9A1B7B54-F903-4D2D-B651-9D306A363A30}">
      <dgm:prSet/>
      <dgm:spPr/>
      <dgm:t>
        <a:bodyPr/>
        <a:lstStyle/>
        <a:p>
          <a:endParaRPr lang="ru-RU"/>
        </a:p>
      </dgm:t>
    </dgm:pt>
    <dgm:pt modelId="{D2996849-CC7C-4A79-97D6-E40BEEBB7CB2}" type="sibTrans" cxnId="{9A1B7B54-F903-4D2D-B651-9D306A363A30}">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2">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0B33FC64-8C2E-4611-9992-CA316D1CB548}" type="pres">
      <dgm:prSet presAssocID="{7DD09E64-CAEC-40AE-8128-94A03A83CFF8}" presName="parentText" presStyleLbl="node1" presStyleIdx="1" presStyleCnt="2">
        <dgm:presLayoutVars>
          <dgm:chMax val="0"/>
          <dgm:bulletEnabled val="1"/>
        </dgm:presLayoutVars>
      </dgm:prSet>
      <dgm:spPr/>
      <dgm:t>
        <a:bodyPr/>
        <a:lstStyle/>
        <a:p>
          <a:endParaRPr lang="ru-RU"/>
        </a:p>
      </dgm:t>
    </dgm:pt>
  </dgm:ptLst>
  <dgm:cxnLst>
    <dgm:cxn modelId="{9A1B7B54-F903-4D2D-B651-9D306A363A30}" srcId="{80B37AEC-7434-45E8-8D94-B3B023337D07}" destId="{7DD09E64-CAEC-40AE-8128-94A03A83CFF8}" srcOrd="1" destOrd="0" parTransId="{4881D91E-E28C-4305-B835-98D082DAFA23}" sibTransId="{D2996849-CC7C-4A79-97D6-E40BEEBB7CB2}"/>
    <dgm:cxn modelId="{14E43D04-D985-4823-9E4D-B31D69936118}" type="presOf" srcId="{5FF4D2C7-1495-4E68-842A-D224C53A8C15}" destId="{A3945899-2EE4-4C1C-922E-8CFB8D9DD547}" srcOrd="0" destOrd="0" presId="urn:microsoft.com/office/officeart/2005/8/layout/vList2"/>
    <dgm:cxn modelId="{F20183ED-DD94-4154-9424-0A135D5BE9E7}" type="presOf" srcId="{7DD09E64-CAEC-40AE-8128-94A03A83CFF8}" destId="{0B33FC64-8C2E-4611-9992-CA316D1CB548}" srcOrd="0" destOrd="0" presId="urn:microsoft.com/office/officeart/2005/8/layout/vList2"/>
    <dgm:cxn modelId="{534300F3-BD47-4781-B523-BA3FEFDCD83D}" type="presOf" srcId="{80B37AEC-7434-45E8-8D94-B3B023337D07}" destId="{0D73393A-12D0-43CA-BFE1-35B4C511E6C7}" srcOrd="0" destOrd="0" presId="urn:microsoft.com/office/officeart/2005/8/layout/vList2"/>
    <dgm:cxn modelId="{FA30C70C-EC32-45BD-AAFD-C1CB688F1553}" srcId="{80B37AEC-7434-45E8-8D94-B3B023337D07}" destId="{5FF4D2C7-1495-4E68-842A-D224C53A8C15}" srcOrd="0" destOrd="0" parTransId="{421EFDA1-DDDA-4891-AFB8-7E11C60BA854}" sibTransId="{73987062-236E-4222-95E1-C9FBB71AF23B}"/>
    <dgm:cxn modelId="{301664B3-CA6E-4E77-9A91-78311E43B60C}" type="presParOf" srcId="{0D73393A-12D0-43CA-BFE1-35B4C511E6C7}" destId="{A3945899-2EE4-4C1C-922E-8CFB8D9DD547}" srcOrd="0" destOrd="0" presId="urn:microsoft.com/office/officeart/2005/8/layout/vList2"/>
    <dgm:cxn modelId="{E76F3EE1-94C0-4DFA-B121-00D981D20511}" type="presParOf" srcId="{0D73393A-12D0-43CA-BFE1-35B4C511E6C7}" destId="{54E488E0-E293-4A5A-A6A3-3C1840AACE50}" srcOrd="1" destOrd="0" presId="urn:microsoft.com/office/officeart/2005/8/layout/vList2"/>
    <dgm:cxn modelId="{AEE6B2F0-7B80-4012-89E1-EBBEB9DF5571}" type="presParOf" srcId="{0D73393A-12D0-43CA-BFE1-35B4C511E6C7}" destId="{0B33FC64-8C2E-4611-9992-CA316D1CB54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FF4D2C7-1495-4E68-842A-D224C53A8C15}">
      <dgm:prSet/>
      <dgm:spPr/>
      <dgm:t>
        <a:bodyPr/>
        <a:lstStyle/>
        <a:p>
          <a:pPr rtl="0"/>
          <a:r>
            <a:rPr lang="ru-RU" b="0" i="0" smtClean="0"/>
            <a:t>разделенные организации осуществляют один вид деятельности, находятся по одному юридическому адресу, используют одни и те же помещения, персонал, имеют единую материально-техническую базу, одних заказчиков, представляют собой единый комплекс, вовлеченный в единый производственный процесс;</a:t>
          </a:r>
          <a:endParaRPr lang="ru-RU" dirty="0"/>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3922D41E-AEC8-4879-BF0A-5789B03EE7B3}">
      <dgm:prSet/>
      <dgm:spPr/>
      <dgm:t>
        <a:bodyPr/>
        <a:lstStyle/>
        <a:p>
          <a:r>
            <a:rPr lang="ru-RU" b="0" i="0" smtClean="0"/>
            <a:t>ведение налоговой и бухгалтерской отчетности одними лицами, оказание услуг одним заказчикам</a:t>
          </a:r>
          <a:endParaRPr lang="ru-RU" b="0" i="0"/>
        </a:p>
      </dgm:t>
    </dgm:pt>
    <dgm:pt modelId="{7A65AE24-C9B0-42DB-A0A1-9BF7659DE757}" type="parTrans" cxnId="{83448562-6724-4E6F-854E-AD9D15251154}">
      <dgm:prSet/>
      <dgm:spPr/>
      <dgm:t>
        <a:bodyPr/>
        <a:lstStyle/>
        <a:p>
          <a:endParaRPr lang="ru-RU"/>
        </a:p>
      </dgm:t>
    </dgm:pt>
    <dgm:pt modelId="{A0BA5228-4775-4F7A-8863-A65271E534D2}" type="sibTrans" cxnId="{83448562-6724-4E6F-854E-AD9D15251154}">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2">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2EA25A72-C1EE-4169-84D2-1991AC0FC105}" type="pres">
      <dgm:prSet presAssocID="{3922D41E-AEC8-4879-BF0A-5789B03EE7B3}" presName="parentText" presStyleLbl="node1" presStyleIdx="1" presStyleCnt="2">
        <dgm:presLayoutVars>
          <dgm:chMax val="0"/>
          <dgm:bulletEnabled val="1"/>
        </dgm:presLayoutVars>
      </dgm:prSet>
      <dgm:spPr/>
      <dgm:t>
        <a:bodyPr/>
        <a:lstStyle/>
        <a:p>
          <a:endParaRPr lang="ru-RU"/>
        </a:p>
      </dgm:t>
    </dgm:pt>
  </dgm:ptLst>
  <dgm:cxnLst>
    <dgm:cxn modelId="{79BDEE59-C748-4458-953C-BACD0519E641}" type="presOf" srcId="{3922D41E-AEC8-4879-BF0A-5789B03EE7B3}" destId="{2EA25A72-C1EE-4169-84D2-1991AC0FC105}" srcOrd="0" destOrd="0" presId="urn:microsoft.com/office/officeart/2005/8/layout/vList2"/>
    <dgm:cxn modelId="{83448562-6724-4E6F-854E-AD9D15251154}" srcId="{80B37AEC-7434-45E8-8D94-B3B023337D07}" destId="{3922D41E-AEC8-4879-BF0A-5789B03EE7B3}" srcOrd="1" destOrd="0" parTransId="{7A65AE24-C9B0-42DB-A0A1-9BF7659DE757}" sibTransId="{A0BA5228-4775-4F7A-8863-A65271E534D2}"/>
    <dgm:cxn modelId="{374AA31D-3BBC-4D80-AB4D-A0CF56D559ED}" type="presOf" srcId="{5FF4D2C7-1495-4E68-842A-D224C53A8C15}" destId="{A3945899-2EE4-4C1C-922E-8CFB8D9DD547}" srcOrd="0" destOrd="0" presId="urn:microsoft.com/office/officeart/2005/8/layout/vList2"/>
    <dgm:cxn modelId="{05529819-AA37-44BF-87B2-49F1D75682B2}" type="presOf" srcId="{80B37AEC-7434-45E8-8D94-B3B023337D07}" destId="{0D73393A-12D0-43CA-BFE1-35B4C511E6C7}" srcOrd="0" destOrd="0" presId="urn:microsoft.com/office/officeart/2005/8/layout/vList2"/>
    <dgm:cxn modelId="{FA30C70C-EC32-45BD-AAFD-C1CB688F1553}" srcId="{80B37AEC-7434-45E8-8D94-B3B023337D07}" destId="{5FF4D2C7-1495-4E68-842A-D224C53A8C15}" srcOrd="0" destOrd="0" parTransId="{421EFDA1-DDDA-4891-AFB8-7E11C60BA854}" sibTransId="{73987062-236E-4222-95E1-C9FBB71AF23B}"/>
    <dgm:cxn modelId="{1D8670F8-62F1-4F9D-B22E-A845E00245A6}" type="presParOf" srcId="{0D73393A-12D0-43CA-BFE1-35B4C511E6C7}" destId="{A3945899-2EE4-4C1C-922E-8CFB8D9DD547}" srcOrd="0" destOrd="0" presId="urn:microsoft.com/office/officeart/2005/8/layout/vList2"/>
    <dgm:cxn modelId="{EEC04060-56D2-494A-B308-F78229FDC85D}" type="presParOf" srcId="{0D73393A-12D0-43CA-BFE1-35B4C511E6C7}" destId="{54E488E0-E293-4A5A-A6A3-3C1840AACE50}" srcOrd="1" destOrd="0" presId="urn:microsoft.com/office/officeart/2005/8/layout/vList2"/>
    <dgm:cxn modelId="{B19A7574-4248-4BE1-B689-60A9E898D57F}" type="presParOf" srcId="{0D73393A-12D0-43CA-BFE1-35B4C511E6C7}" destId="{2EA25A72-C1EE-4169-84D2-1991AC0FC1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FF4D2C7-1495-4E68-842A-D224C53A8C15}">
      <dgm:prSet/>
      <dgm:spPr/>
      <dgm:t>
        <a:bodyPr/>
        <a:lstStyle/>
        <a:p>
          <a:pPr rtl="0"/>
          <a:r>
            <a:rPr lang="ru-RU" b="0" i="0" smtClean="0"/>
            <a:t>сотрудники организаций выполняют одну и ту же работу в соответствии с должностными обязанностями, у сотрудников может быть одежда с единым логотипом;</a:t>
          </a:r>
          <a:endParaRPr lang="ru-RU" dirty="0"/>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12018569-35B8-4E21-86A9-45117609D104}">
      <dgm:prSet/>
      <dgm:spPr/>
      <dgm:t>
        <a:bodyPr/>
        <a:lstStyle/>
        <a:p>
          <a:r>
            <a:rPr lang="ru-RU" b="0" i="0" smtClean="0"/>
            <a:t>организации совместно хранят бухгалтерские документы и документы по ведению финансово-хозяйственной деятельности, используют единый IP-адрес</a:t>
          </a:r>
          <a:endParaRPr lang="ru-RU" b="0" i="0"/>
        </a:p>
      </dgm:t>
    </dgm:pt>
    <dgm:pt modelId="{48DB7F6B-A55A-4F67-93C6-1A4E29F323FF}" type="parTrans" cxnId="{B984C639-077E-453C-864C-E6A3F909C894}">
      <dgm:prSet/>
      <dgm:spPr/>
      <dgm:t>
        <a:bodyPr/>
        <a:lstStyle/>
        <a:p>
          <a:endParaRPr lang="ru-RU"/>
        </a:p>
      </dgm:t>
    </dgm:pt>
    <dgm:pt modelId="{1AF27A6D-3301-4242-9909-81F22DF7EFA4}" type="sibTrans" cxnId="{B984C639-077E-453C-864C-E6A3F909C894}">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2">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6CA1BA62-5284-4F74-B3B4-908833647ECC}" type="pres">
      <dgm:prSet presAssocID="{12018569-35B8-4E21-86A9-45117609D104}" presName="parentText" presStyleLbl="node1" presStyleIdx="1" presStyleCnt="2">
        <dgm:presLayoutVars>
          <dgm:chMax val="0"/>
          <dgm:bulletEnabled val="1"/>
        </dgm:presLayoutVars>
      </dgm:prSet>
      <dgm:spPr/>
      <dgm:t>
        <a:bodyPr/>
        <a:lstStyle/>
        <a:p>
          <a:endParaRPr lang="ru-RU"/>
        </a:p>
      </dgm:t>
    </dgm:pt>
  </dgm:ptLst>
  <dgm:cxnLst>
    <dgm:cxn modelId="{9D738AA7-6853-4091-845A-A7B66D75CAAB}" type="presOf" srcId="{5FF4D2C7-1495-4E68-842A-D224C53A8C15}" destId="{A3945899-2EE4-4C1C-922E-8CFB8D9DD547}" srcOrd="0" destOrd="0" presId="urn:microsoft.com/office/officeart/2005/8/layout/vList2"/>
    <dgm:cxn modelId="{9F0E36D6-443F-4E2E-93D3-3FD4A4FDCBC4}" type="presOf" srcId="{80B37AEC-7434-45E8-8D94-B3B023337D07}" destId="{0D73393A-12D0-43CA-BFE1-35B4C511E6C7}" srcOrd="0" destOrd="0" presId="urn:microsoft.com/office/officeart/2005/8/layout/vList2"/>
    <dgm:cxn modelId="{B984C639-077E-453C-864C-E6A3F909C894}" srcId="{80B37AEC-7434-45E8-8D94-B3B023337D07}" destId="{12018569-35B8-4E21-86A9-45117609D104}" srcOrd="1" destOrd="0" parTransId="{48DB7F6B-A55A-4F67-93C6-1A4E29F323FF}" sibTransId="{1AF27A6D-3301-4242-9909-81F22DF7EFA4}"/>
    <dgm:cxn modelId="{87444E4E-95EE-4240-B61C-E2B962A490F4}" type="presOf" srcId="{12018569-35B8-4E21-86A9-45117609D104}" destId="{6CA1BA62-5284-4F74-B3B4-908833647ECC}" srcOrd="0" destOrd="0" presId="urn:microsoft.com/office/officeart/2005/8/layout/vList2"/>
    <dgm:cxn modelId="{FA30C70C-EC32-45BD-AAFD-C1CB688F1553}" srcId="{80B37AEC-7434-45E8-8D94-B3B023337D07}" destId="{5FF4D2C7-1495-4E68-842A-D224C53A8C15}" srcOrd="0" destOrd="0" parTransId="{421EFDA1-DDDA-4891-AFB8-7E11C60BA854}" sibTransId="{73987062-236E-4222-95E1-C9FBB71AF23B}"/>
    <dgm:cxn modelId="{95EC49A4-FB8E-4EF6-99BE-CD9B44B8C308}" type="presParOf" srcId="{0D73393A-12D0-43CA-BFE1-35B4C511E6C7}" destId="{A3945899-2EE4-4C1C-922E-8CFB8D9DD547}" srcOrd="0" destOrd="0" presId="urn:microsoft.com/office/officeart/2005/8/layout/vList2"/>
    <dgm:cxn modelId="{B421C3C3-437E-4206-B41B-AD32D56B9101}" type="presParOf" srcId="{0D73393A-12D0-43CA-BFE1-35B4C511E6C7}" destId="{54E488E0-E293-4A5A-A6A3-3C1840AACE50}" srcOrd="1" destOrd="0" presId="urn:microsoft.com/office/officeart/2005/8/layout/vList2"/>
    <dgm:cxn modelId="{BF8A2115-B77F-41C9-9299-76640878E840}" type="presParOf" srcId="{0D73393A-12D0-43CA-BFE1-35B4C511E6C7}" destId="{6CA1BA62-5284-4F74-B3B4-908833647EC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0B37AEC-7434-45E8-8D94-B3B023337D0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FF4D2C7-1495-4E68-842A-D224C53A8C15}">
      <dgm:prSet/>
      <dgm:spPr/>
      <dgm:t>
        <a:bodyPr/>
        <a:lstStyle/>
        <a:p>
          <a:pPr rtl="0"/>
          <a:r>
            <a:rPr lang="ru-RU" b="0" i="0" smtClean="0"/>
            <a:t>расчетные счета компаний открыты одними и теми же лицами в одних и тех же банках;</a:t>
          </a:r>
          <a:endParaRPr lang="ru-RU" dirty="0"/>
        </a:p>
      </dgm:t>
    </dgm:pt>
    <dgm:pt modelId="{421EFDA1-DDDA-4891-AFB8-7E11C60BA854}" type="parTrans" cxnId="{FA30C70C-EC32-45BD-AAFD-C1CB688F1553}">
      <dgm:prSet/>
      <dgm:spPr/>
      <dgm:t>
        <a:bodyPr/>
        <a:lstStyle/>
        <a:p>
          <a:endParaRPr lang="ru-RU"/>
        </a:p>
      </dgm:t>
    </dgm:pt>
    <dgm:pt modelId="{73987062-236E-4222-95E1-C9FBB71AF23B}" type="sibTrans" cxnId="{FA30C70C-EC32-45BD-AAFD-C1CB688F1553}">
      <dgm:prSet/>
      <dgm:spPr/>
      <dgm:t>
        <a:bodyPr/>
        <a:lstStyle/>
        <a:p>
          <a:endParaRPr lang="ru-RU"/>
        </a:p>
      </dgm:t>
    </dgm:pt>
    <dgm:pt modelId="{CC143B57-FE17-4DB5-BBB9-FF77E687F9D9}">
      <dgm:prSet/>
      <dgm:spPr/>
      <dgm:t>
        <a:bodyPr/>
        <a:lstStyle/>
        <a:p>
          <a:r>
            <a:rPr lang="ru-RU" b="0" i="0" smtClean="0"/>
            <a:t>товарно-материальным обеспечением занимается один менеджер по снабжению;</a:t>
          </a:r>
          <a:endParaRPr lang="ru-RU" b="0" i="0"/>
        </a:p>
      </dgm:t>
    </dgm:pt>
    <dgm:pt modelId="{A4060BFA-792F-466B-A4A0-DD49B0C849B3}" type="parTrans" cxnId="{C87079E4-F1C9-4B34-A335-897B7C37AE3D}">
      <dgm:prSet/>
      <dgm:spPr/>
      <dgm:t>
        <a:bodyPr/>
        <a:lstStyle/>
        <a:p>
          <a:endParaRPr lang="ru-RU"/>
        </a:p>
      </dgm:t>
    </dgm:pt>
    <dgm:pt modelId="{39CF3A8A-1371-48FA-B1D7-36F999BA90B3}" type="sibTrans" cxnId="{C87079E4-F1C9-4B34-A335-897B7C37AE3D}">
      <dgm:prSet/>
      <dgm:spPr/>
      <dgm:t>
        <a:bodyPr/>
        <a:lstStyle/>
        <a:p>
          <a:endParaRPr lang="ru-RU"/>
        </a:p>
      </dgm:t>
    </dgm:pt>
    <dgm:pt modelId="{ABC9514A-B64F-46EE-B1E4-BDE3F4C9D2D2}">
      <dgm:prSet/>
      <dgm:spPr/>
      <dgm:t>
        <a:bodyPr/>
        <a:lstStyle/>
        <a:p>
          <a:r>
            <a:rPr lang="ru-RU" b="0" i="0" smtClean="0"/>
            <a:t>в случае приближения получаемых доходов в одной из организаций группы взаимозависимых лиц к лимиту по «упрощенке» договоры с заказчиками либо расторгаются, либо заключаются дополнительные договоры с другой взаимозависимой организацией на тех же условиях</a:t>
          </a:r>
          <a:endParaRPr lang="ru-RU" b="0" i="0"/>
        </a:p>
      </dgm:t>
    </dgm:pt>
    <dgm:pt modelId="{D68D63A6-B317-4915-8205-369F0D1B9290}" type="parTrans" cxnId="{287208AD-3C94-417A-910E-7BBFC3EFBCF4}">
      <dgm:prSet/>
      <dgm:spPr/>
      <dgm:t>
        <a:bodyPr/>
        <a:lstStyle/>
        <a:p>
          <a:endParaRPr lang="ru-RU"/>
        </a:p>
      </dgm:t>
    </dgm:pt>
    <dgm:pt modelId="{DFA7B0C3-E270-4404-998F-52504315E5DA}" type="sibTrans" cxnId="{287208AD-3C94-417A-910E-7BBFC3EFBCF4}">
      <dgm:prSet/>
      <dgm:spPr/>
      <dgm:t>
        <a:bodyPr/>
        <a:lstStyle/>
        <a:p>
          <a:endParaRPr lang="ru-RU"/>
        </a:p>
      </dgm:t>
    </dgm:pt>
    <dgm:pt modelId="{0D73393A-12D0-43CA-BFE1-35B4C511E6C7}" type="pres">
      <dgm:prSet presAssocID="{80B37AEC-7434-45E8-8D94-B3B023337D07}" presName="linear" presStyleCnt="0">
        <dgm:presLayoutVars>
          <dgm:animLvl val="lvl"/>
          <dgm:resizeHandles val="exact"/>
        </dgm:presLayoutVars>
      </dgm:prSet>
      <dgm:spPr/>
      <dgm:t>
        <a:bodyPr/>
        <a:lstStyle/>
        <a:p>
          <a:endParaRPr lang="ru-RU"/>
        </a:p>
      </dgm:t>
    </dgm:pt>
    <dgm:pt modelId="{A3945899-2EE4-4C1C-922E-8CFB8D9DD547}" type="pres">
      <dgm:prSet presAssocID="{5FF4D2C7-1495-4E68-842A-D224C53A8C15}" presName="parentText" presStyleLbl="node1" presStyleIdx="0" presStyleCnt="3">
        <dgm:presLayoutVars>
          <dgm:chMax val="0"/>
          <dgm:bulletEnabled val="1"/>
        </dgm:presLayoutVars>
      </dgm:prSet>
      <dgm:spPr/>
      <dgm:t>
        <a:bodyPr/>
        <a:lstStyle/>
        <a:p>
          <a:endParaRPr lang="ru-RU"/>
        </a:p>
      </dgm:t>
    </dgm:pt>
    <dgm:pt modelId="{54E488E0-E293-4A5A-A6A3-3C1840AACE50}" type="pres">
      <dgm:prSet presAssocID="{73987062-236E-4222-95E1-C9FBB71AF23B}" presName="spacer" presStyleCnt="0"/>
      <dgm:spPr/>
    </dgm:pt>
    <dgm:pt modelId="{6B637DA6-14B6-49AC-8145-744C8248E18C}" type="pres">
      <dgm:prSet presAssocID="{CC143B57-FE17-4DB5-BBB9-FF77E687F9D9}" presName="parentText" presStyleLbl="node1" presStyleIdx="1" presStyleCnt="3">
        <dgm:presLayoutVars>
          <dgm:chMax val="0"/>
          <dgm:bulletEnabled val="1"/>
        </dgm:presLayoutVars>
      </dgm:prSet>
      <dgm:spPr/>
      <dgm:t>
        <a:bodyPr/>
        <a:lstStyle/>
        <a:p>
          <a:endParaRPr lang="ru-RU"/>
        </a:p>
      </dgm:t>
    </dgm:pt>
    <dgm:pt modelId="{8454CC45-03C7-47C3-BABB-AAF6305B9632}" type="pres">
      <dgm:prSet presAssocID="{39CF3A8A-1371-48FA-B1D7-36F999BA90B3}" presName="spacer" presStyleCnt="0"/>
      <dgm:spPr/>
    </dgm:pt>
    <dgm:pt modelId="{723BBABC-87E8-43DB-A508-055920714D37}" type="pres">
      <dgm:prSet presAssocID="{ABC9514A-B64F-46EE-B1E4-BDE3F4C9D2D2}" presName="parentText" presStyleLbl="node1" presStyleIdx="2" presStyleCnt="3">
        <dgm:presLayoutVars>
          <dgm:chMax val="0"/>
          <dgm:bulletEnabled val="1"/>
        </dgm:presLayoutVars>
      </dgm:prSet>
      <dgm:spPr/>
      <dgm:t>
        <a:bodyPr/>
        <a:lstStyle/>
        <a:p>
          <a:endParaRPr lang="ru-RU"/>
        </a:p>
      </dgm:t>
    </dgm:pt>
  </dgm:ptLst>
  <dgm:cxnLst>
    <dgm:cxn modelId="{7A43838C-9D28-4DA7-817B-05625C3BDAEB}" type="presOf" srcId="{5FF4D2C7-1495-4E68-842A-D224C53A8C15}" destId="{A3945899-2EE4-4C1C-922E-8CFB8D9DD547}" srcOrd="0" destOrd="0" presId="urn:microsoft.com/office/officeart/2005/8/layout/vList2"/>
    <dgm:cxn modelId="{F29E0267-37F2-4BFF-A043-964D9E7FBE3B}" type="presOf" srcId="{ABC9514A-B64F-46EE-B1E4-BDE3F4C9D2D2}" destId="{723BBABC-87E8-43DB-A508-055920714D37}" srcOrd="0" destOrd="0" presId="urn:microsoft.com/office/officeart/2005/8/layout/vList2"/>
    <dgm:cxn modelId="{B7DC2779-5C3A-42A5-806A-518FFDAC5FF0}" type="presOf" srcId="{CC143B57-FE17-4DB5-BBB9-FF77E687F9D9}" destId="{6B637DA6-14B6-49AC-8145-744C8248E18C}" srcOrd="0" destOrd="0" presId="urn:microsoft.com/office/officeart/2005/8/layout/vList2"/>
    <dgm:cxn modelId="{287208AD-3C94-417A-910E-7BBFC3EFBCF4}" srcId="{80B37AEC-7434-45E8-8D94-B3B023337D07}" destId="{ABC9514A-B64F-46EE-B1E4-BDE3F4C9D2D2}" srcOrd="2" destOrd="0" parTransId="{D68D63A6-B317-4915-8205-369F0D1B9290}" sibTransId="{DFA7B0C3-E270-4404-998F-52504315E5DA}"/>
    <dgm:cxn modelId="{C87079E4-F1C9-4B34-A335-897B7C37AE3D}" srcId="{80B37AEC-7434-45E8-8D94-B3B023337D07}" destId="{CC143B57-FE17-4DB5-BBB9-FF77E687F9D9}" srcOrd="1" destOrd="0" parTransId="{A4060BFA-792F-466B-A4A0-DD49B0C849B3}" sibTransId="{39CF3A8A-1371-48FA-B1D7-36F999BA90B3}"/>
    <dgm:cxn modelId="{196933C0-D615-4D38-B76B-7D5418B36C90}" type="presOf" srcId="{80B37AEC-7434-45E8-8D94-B3B023337D07}" destId="{0D73393A-12D0-43CA-BFE1-35B4C511E6C7}" srcOrd="0" destOrd="0" presId="urn:microsoft.com/office/officeart/2005/8/layout/vList2"/>
    <dgm:cxn modelId="{FA30C70C-EC32-45BD-AAFD-C1CB688F1553}" srcId="{80B37AEC-7434-45E8-8D94-B3B023337D07}" destId="{5FF4D2C7-1495-4E68-842A-D224C53A8C15}" srcOrd="0" destOrd="0" parTransId="{421EFDA1-DDDA-4891-AFB8-7E11C60BA854}" sibTransId="{73987062-236E-4222-95E1-C9FBB71AF23B}"/>
    <dgm:cxn modelId="{A055476E-0829-4D85-8736-F7A657A69B3E}" type="presParOf" srcId="{0D73393A-12D0-43CA-BFE1-35B4C511E6C7}" destId="{A3945899-2EE4-4C1C-922E-8CFB8D9DD547}" srcOrd="0" destOrd="0" presId="urn:microsoft.com/office/officeart/2005/8/layout/vList2"/>
    <dgm:cxn modelId="{DF9D9AA3-E4A1-429E-9314-C28F35F4539E}" type="presParOf" srcId="{0D73393A-12D0-43CA-BFE1-35B4C511E6C7}" destId="{54E488E0-E293-4A5A-A6A3-3C1840AACE50}" srcOrd="1" destOrd="0" presId="urn:microsoft.com/office/officeart/2005/8/layout/vList2"/>
    <dgm:cxn modelId="{40B87BDB-028F-4550-A29B-D586660F63A5}" type="presParOf" srcId="{0D73393A-12D0-43CA-BFE1-35B4C511E6C7}" destId="{6B637DA6-14B6-49AC-8145-744C8248E18C}" srcOrd="2" destOrd="0" presId="urn:microsoft.com/office/officeart/2005/8/layout/vList2"/>
    <dgm:cxn modelId="{6D91D939-046F-4A9B-A1C7-4BB1E443E893}" type="presParOf" srcId="{0D73393A-12D0-43CA-BFE1-35B4C511E6C7}" destId="{8454CC45-03C7-47C3-BABB-AAF6305B9632}" srcOrd="3" destOrd="0" presId="urn:microsoft.com/office/officeart/2005/8/layout/vList2"/>
    <dgm:cxn modelId="{9B4749AE-7D4A-49A4-A826-2DBC6E61F4C2}" type="presParOf" srcId="{0D73393A-12D0-43CA-BFE1-35B4C511E6C7}" destId="{723BBABC-87E8-43DB-A508-055920714D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6BA590EC-04DD-4D5B-BA6F-A00EC0C585D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2BA270BB-D927-4658-A174-BEF1EE69B643}">
      <dgm:prSet/>
      <dgm:spPr/>
      <dgm:t>
        <a:bodyPr/>
        <a:lstStyle/>
        <a:p>
          <a:pPr rtl="0"/>
          <a:r>
            <a:rPr lang="ru-RU" smtClean="0"/>
            <a:t>фонд заработной платы сотрудников клиента установлен из расчета ниже официального прожиточного минимума;</a:t>
          </a:r>
          <a:endParaRPr lang="ru-RU"/>
        </a:p>
      </dgm:t>
    </dgm:pt>
    <dgm:pt modelId="{3F13A00D-E852-4377-A32E-CFC327946143}" type="parTrans" cxnId="{EE6A0CDF-1CAA-4857-B69A-1C32FCD3A6F1}">
      <dgm:prSet/>
      <dgm:spPr/>
      <dgm:t>
        <a:bodyPr/>
        <a:lstStyle/>
        <a:p>
          <a:endParaRPr lang="ru-RU"/>
        </a:p>
      </dgm:t>
    </dgm:pt>
    <dgm:pt modelId="{CDAD66DD-788A-456F-A84C-C8D895CF5510}" type="sibTrans" cxnId="{EE6A0CDF-1CAA-4857-B69A-1C32FCD3A6F1}">
      <dgm:prSet/>
      <dgm:spPr/>
      <dgm:t>
        <a:bodyPr/>
        <a:lstStyle/>
        <a:p>
          <a:endParaRPr lang="ru-RU"/>
        </a:p>
      </dgm:t>
    </dgm:pt>
    <dgm:pt modelId="{FAA3565B-FD56-4F44-9764-122EF43A5B01}">
      <dgm:prSet/>
      <dgm:spPr/>
      <dgm:t>
        <a:bodyPr/>
        <a:lstStyle/>
        <a:p>
          <a:pPr rtl="0"/>
          <a:r>
            <a:rPr lang="ru-RU" smtClean="0"/>
            <a:t>по счету осуществляется уплата НДФЛ, но не уплачиваются страховые взносы;</a:t>
          </a:r>
          <a:endParaRPr lang="ru-RU"/>
        </a:p>
      </dgm:t>
    </dgm:pt>
    <dgm:pt modelId="{139A084B-86FC-406F-93D5-776183795C5D}" type="parTrans" cxnId="{949ABB61-4928-44D3-BA26-6F9B2A7F7F62}">
      <dgm:prSet/>
      <dgm:spPr/>
      <dgm:t>
        <a:bodyPr/>
        <a:lstStyle/>
        <a:p>
          <a:endParaRPr lang="ru-RU"/>
        </a:p>
      </dgm:t>
    </dgm:pt>
    <dgm:pt modelId="{F750779D-9B67-4FB3-9976-86A6BEE2EED1}" type="sibTrans" cxnId="{949ABB61-4928-44D3-BA26-6F9B2A7F7F62}">
      <dgm:prSet/>
      <dgm:spPr/>
      <dgm:t>
        <a:bodyPr/>
        <a:lstStyle/>
        <a:p>
          <a:endParaRPr lang="ru-RU"/>
        </a:p>
      </dgm:t>
    </dgm:pt>
    <dgm:pt modelId="{52E14892-5597-499C-8428-D47B85450EA6}">
      <dgm:prSet/>
      <dgm:spPr/>
      <dgm:t>
        <a:bodyPr/>
        <a:lstStyle/>
        <a:p>
          <a:pPr rtl="0"/>
          <a:r>
            <a:rPr lang="ru-RU" smtClean="0"/>
            <a:t>остатки денежных средств на счете отсутствуют либо незначительны по сравнению с объемами операций, обычно проводимыми клиентом по счету;</a:t>
          </a:r>
          <a:endParaRPr lang="ru-RU"/>
        </a:p>
      </dgm:t>
    </dgm:pt>
    <dgm:pt modelId="{5662761D-37CF-4398-A436-02F691216DBE}" type="parTrans" cxnId="{41532F7C-01C6-4AA7-A85E-5F3B6D7FF1DC}">
      <dgm:prSet/>
      <dgm:spPr/>
      <dgm:t>
        <a:bodyPr/>
        <a:lstStyle/>
        <a:p>
          <a:endParaRPr lang="ru-RU"/>
        </a:p>
      </dgm:t>
    </dgm:pt>
    <dgm:pt modelId="{70C016F3-50CE-4075-B5E8-1DA12204502D}" type="sibTrans" cxnId="{41532F7C-01C6-4AA7-A85E-5F3B6D7FF1DC}">
      <dgm:prSet/>
      <dgm:spPr/>
      <dgm:t>
        <a:bodyPr/>
        <a:lstStyle/>
        <a:p>
          <a:endParaRPr lang="ru-RU"/>
        </a:p>
      </dgm:t>
    </dgm:pt>
    <dgm:pt modelId="{D750BDEC-F380-4AA7-9097-70E42CCFD690}">
      <dgm:prSet/>
      <dgm:spPr/>
      <dgm:t>
        <a:bodyPr/>
        <a:lstStyle/>
        <a:p>
          <a:pPr rtl="0"/>
          <a:r>
            <a:rPr lang="ru-RU" smtClean="0"/>
            <a:t>основания платежей, производимых по счету клиента, не имеют отношения к затратам, присущим хозяйствующим субъектам, занимающимся заявленными клиентом при открытии/ведении счета видами деятельности</a:t>
          </a:r>
          <a:endParaRPr lang="ru-RU"/>
        </a:p>
      </dgm:t>
    </dgm:pt>
    <dgm:pt modelId="{0DC845A5-4FA1-4666-91C6-1D58EE789200}" type="parTrans" cxnId="{A74FEDE5-EC51-464D-85B9-5789BCCCDB5C}">
      <dgm:prSet/>
      <dgm:spPr/>
      <dgm:t>
        <a:bodyPr/>
        <a:lstStyle/>
        <a:p>
          <a:endParaRPr lang="ru-RU"/>
        </a:p>
      </dgm:t>
    </dgm:pt>
    <dgm:pt modelId="{17F989AE-D991-4CA0-9210-05F1458BF8CB}" type="sibTrans" cxnId="{A74FEDE5-EC51-464D-85B9-5789BCCCDB5C}">
      <dgm:prSet/>
      <dgm:spPr/>
      <dgm:t>
        <a:bodyPr/>
        <a:lstStyle/>
        <a:p>
          <a:endParaRPr lang="ru-RU"/>
        </a:p>
      </dgm:t>
    </dgm:pt>
    <dgm:pt modelId="{82D9035B-89BE-4122-95C3-CAC40902DC7B}" type="pres">
      <dgm:prSet presAssocID="{6BA590EC-04DD-4D5B-BA6F-A00EC0C585DF}" presName="linear" presStyleCnt="0">
        <dgm:presLayoutVars>
          <dgm:animLvl val="lvl"/>
          <dgm:resizeHandles val="exact"/>
        </dgm:presLayoutVars>
      </dgm:prSet>
      <dgm:spPr/>
      <dgm:t>
        <a:bodyPr/>
        <a:lstStyle/>
        <a:p>
          <a:endParaRPr lang="ru-RU"/>
        </a:p>
      </dgm:t>
    </dgm:pt>
    <dgm:pt modelId="{13C15FF1-BE44-44DF-91D5-705814ADEAFC}" type="pres">
      <dgm:prSet presAssocID="{2BA270BB-D927-4658-A174-BEF1EE69B643}" presName="parentText" presStyleLbl="node1" presStyleIdx="0" presStyleCnt="4">
        <dgm:presLayoutVars>
          <dgm:chMax val="0"/>
          <dgm:bulletEnabled val="1"/>
        </dgm:presLayoutVars>
      </dgm:prSet>
      <dgm:spPr/>
      <dgm:t>
        <a:bodyPr/>
        <a:lstStyle/>
        <a:p>
          <a:endParaRPr lang="ru-RU"/>
        </a:p>
      </dgm:t>
    </dgm:pt>
    <dgm:pt modelId="{7762B7BF-9DAC-4F4D-9261-5CF09C7CE319}" type="pres">
      <dgm:prSet presAssocID="{CDAD66DD-788A-456F-A84C-C8D895CF5510}" presName="spacer" presStyleCnt="0"/>
      <dgm:spPr/>
    </dgm:pt>
    <dgm:pt modelId="{21F03827-DD59-4E35-BA18-E11977D68546}" type="pres">
      <dgm:prSet presAssocID="{FAA3565B-FD56-4F44-9764-122EF43A5B01}" presName="parentText" presStyleLbl="node1" presStyleIdx="1" presStyleCnt="4">
        <dgm:presLayoutVars>
          <dgm:chMax val="0"/>
          <dgm:bulletEnabled val="1"/>
        </dgm:presLayoutVars>
      </dgm:prSet>
      <dgm:spPr/>
      <dgm:t>
        <a:bodyPr/>
        <a:lstStyle/>
        <a:p>
          <a:endParaRPr lang="ru-RU"/>
        </a:p>
      </dgm:t>
    </dgm:pt>
    <dgm:pt modelId="{5578739D-C144-4DE9-89FB-C769E00732F4}" type="pres">
      <dgm:prSet presAssocID="{F750779D-9B67-4FB3-9976-86A6BEE2EED1}" presName="spacer" presStyleCnt="0"/>
      <dgm:spPr/>
    </dgm:pt>
    <dgm:pt modelId="{98C740C4-308B-4CE5-8846-D1E281385D4E}" type="pres">
      <dgm:prSet presAssocID="{52E14892-5597-499C-8428-D47B85450EA6}" presName="parentText" presStyleLbl="node1" presStyleIdx="2" presStyleCnt="4">
        <dgm:presLayoutVars>
          <dgm:chMax val="0"/>
          <dgm:bulletEnabled val="1"/>
        </dgm:presLayoutVars>
      </dgm:prSet>
      <dgm:spPr/>
      <dgm:t>
        <a:bodyPr/>
        <a:lstStyle/>
        <a:p>
          <a:endParaRPr lang="ru-RU"/>
        </a:p>
      </dgm:t>
    </dgm:pt>
    <dgm:pt modelId="{525366CE-33F1-4743-A7BD-9233089438E8}" type="pres">
      <dgm:prSet presAssocID="{70C016F3-50CE-4075-B5E8-1DA12204502D}" presName="spacer" presStyleCnt="0"/>
      <dgm:spPr/>
    </dgm:pt>
    <dgm:pt modelId="{E16264FD-74B5-4243-A6E6-9FC9215DD377}" type="pres">
      <dgm:prSet presAssocID="{D750BDEC-F380-4AA7-9097-70E42CCFD690}" presName="parentText" presStyleLbl="node1" presStyleIdx="3" presStyleCnt="4">
        <dgm:presLayoutVars>
          <dgm:chMax val="0"/>
          <dgm:bulletEnabled val="1"/>
        </dgm:presLayoutVars>
      </dgm:prSet>
      <dgm:spPr/>
      <dgm:t>
        <a:bodyPr/>
        <a:lstStyle/>
        <a:p>
          <a:endParaRPr lang="ru-RU"/>
        </a:p>
      </dgm:t>
    </dgm:pt>
  </dgm:ptLst>
  <dgm:cxnLst>
    <dgm:cxn modelId="{0805C7D9-A1F2-4413-8D84-4E3413E830BC}" type="presOf" srcId="{FAA3565B-FD56-4F44-9764-122EF43A5B01}" destId="{21F03827-DD59-4E35-BA18-E11977D68546}" srcOrd="0" destOrd="0" presId="urn:microsoft.com/office/officeart/2005/8/layout/vList2"/>
    <dgm:cxn modelId="{EE6A0CDF-1CAA-4857-B69A-1C32FCD3A6F1}" srcId="{6BA590EC-04DD-4D5B-BA6F-A00EC0C585DF}" destId="{2BA270BB-D927-4658-A174-BEF1EE69B643}" srcOrd="0" destOrd="0" parTransId="{3F13A00D-E852-4377-A32E-CFC327946143}" sibTransId="{CDAD66DD-788A-456F-A84C-C8D895CF5510}"/>
    <dgm:cxn modelId="{A74FEDE5-EC51-464D-85B9-5789BCCCDB5C}" srcId="{6BA590EC-04DD-4D5B-BA6F-A00EC0C585DF}" destId="{D750BDEC-F380-4AA7-9097-70E42CCFD690}" srcOrd="3" destOrd="0" parTransId="{0DC845A5-4FA1-4666-91C6-1D58EE789200}" sibTransId="{17F989AE-D991-4CA0-9210-05F1458BF8CB}"/>
    <dgm:cxn modelId="{41532F7C-01C6-4AA7-A85E-5F3B6D7FF1DC}" srcId="{6BA590EC-04DD-4D5B-BA6F-A00EC0C585DF}" destId="{52E14892-5597-499C-8428-D47B85450EA6}" srcOrd="2" destOrd="0" parTransId="{5662761D-37CF-4398-A436-02F691216DBE}" sibTransId="{70C016F3-50CE-4075-B5E8-1DA12204502D}"/>
    <dgm:cxn modelId="{5E4D2A89-217E-42A6-B018-017558F908CE}" type="presOf" srcId="{52E14892-5597-499C-8428-D47B85450EA6}" destId="{98C740C4-308B-4CE5-8846-D1E281385D4E}" srcOrd="0" destOrd="0" presId="urn:microsoft.com/office/officeart/2005/8/layout/vList2"/>
    <dgm:cxn modelId="{39F19EAD-773C-45EB-B9A6-C2B7DB7232BA}" type="presOf" srcId="{2BA270BB-D927-4658-A174-BEF1EE69B643}" destId="{13C15FF1-BE44-44DF-91D5-705814ADEAFC}" srcOrd="0" destOrd="0" presId="urn:microsoft.com/office/officeart/2005/8/layout/vList2"/>
    <dgm:cxn modelId="{74259BC2-DC56-4C81-8E9C-54D0F958C82C}" type="presOf" srcId="{6BA590EC-04DD-4D5B-BA6F-A00EC0C585DF}" destId="{82D9035B-89BE-4122-95C3-CAC40902DC7B}" srcOrd="0" destOrd="0" presId="urn:microsoft.com/office/officeart/2005/8/layout/vList2"/>
    <dgm:cxn modelId="{48C8B6D1-A65A-4A3B-8F28-B02CADB8CFA1}" type="presOf" srcId="{D750BDEC-F380-4AA7-9097-70E42CCFD690}" destId="{E16264FD-74B5-4243-A6E6-9FC9215DD377}" srcOrd="0" destOrd="0" presId="urn:microsoft.com/office/officeart/2005/8/layout/vList2"/>
    <dgm:cxn modelId="{949ABB61-4928-44D3-BA26-6F9B2A7F7F62}" srcId="{6BA590EC-04DD-4D5B-BA6F-A00EC0C585DF}" destId="{FAA3565B-FD56-4F44-9764-122EF43A5B01}" srcOrd="1" destOrd="0" parTransId="{139A084B-86FC-406F-93D5-776183795C5D}" sibTransId="{F750779D-9B67-4FB3-9976-86A6BEE2EED1}"/>
    <dgm:cxn modelId="{D0A98F54-1722-43E2-9247-E134DBF3B670}" type="presParOf" srcId="{82D9035B-89BE-4122-95C3-CAC40902DC7B}" destId="{13C15FF1-BE44-44DF-91D5-705814ADEAFC}" srcOrd="0" destOrd="0" presId="urn:microsoft.com/office/officeart/2005/8/layout/vList2"/>
    <dgm:cxn modelId="{C9D2DC26-671C-4F69-96ED-12F5B94B24CE}" type="presParOf" srcId="{82D9035B-89BE-4122-95C3-CAC40902DC7B}" destId="{7762B7BF-9DAC-4F4D-9261-5CF09C7CE319}" srcOrd="1" destOrd="0" presId="urn:microsoft.com/office/officeart/2005/8/layout/vList2"/>
    <dgm:cxn modelId="{4008B70A-4D2A-412C-B20F-3FF6EEBFE4A3}" type="presParOf" srcId="{82D9035B-89BE-4122-95C3-CAC40902DC7B}" destId="{21F03827-DD59-4E35-BA18-E11977D68546}" srcOrd="2" destOrd="0" presId="urn:microsoft.com/office/officeart/2005/8/layout/vList2"/>
    <dgm:cxn modelId="{4ADDBA8F-7D51-4711-BCEC-7C552152E921}" type="presParOf" srcId="{82D9035B-89BE-4122-95C3-CAC40902DC7B}" destId="{5578739D-C144-4DE9-89FB-C769E00732F4}" srcOrd="3" destOrd="0" presId="urn:microsoft.com/office/officeart/2005/8/layout/vList2"/>
    <dgm:cxn modelId="{D29D3C45-BAEC-4D29-9300-71743034034F}" type="presParOf" srcId="{82D9035B-89BE-4122-95C3-CAC40902DC7B}" destId="{98C740C4-308B-4CE5-8846-D1E281385D4E}" srcOrd="4" destOrd="0" presId="urn:microsoft.com/office/officeart/2005/8/layout/vList2"/>
    <dgm:cxn modelId="{388AEEF3-492D-4456-9710-8838248B2A0A}" type="presParOf" srcId="{82D9035B-89BE-4122-95C3-CAC40902DC7B}" destId="{525366CE-33F1-4743-A7BD-9233089438E8}" srcOrd="5" destOrd="0" presId="urn:microsoft.com/office/officeart/2005/8/layout/vList2"/>
    <dgm:cxn modelId="{2A8C5F3C-FE56-4A6F-A706-3BA48FD364C5}" type="presParOf" srcId="{82D9035B-89BE-4122-95C3-CAC40902DC7B}" destId="{E16264FD-74B5-4243-A6E6-9FC9215DD37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6BA590EC-04DD-4D5B-BA6F-A00EC0C585D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2BA270BB-D927-4658-A174-BEF1EE69B643}">
      <dgm:prSet/>
      <dgm:spPr/>
      <dgm:t>
        <a:bodyPr/>
        <a:lstStyle/>
        <a:p>
          <a:pPr rtl="0"/>
          <a:r>
            <a:rPr lang="ru-RU" b="0" i="0" smtClean="0"/>
            <a:t>отсутствует связь между основаниями преобладающих объемов зачисления денежных средств на счет клиента и основаниями последующего их списания;</a:t>
          </a:r>
          <a:endParaRPr lang="ru-RU" dirty="0"/>
        </a:p>
      </dgm:t>
    </dgm:pt>
    <dgm:pt modelId="{3F13A00D-E852-4377-A32E-CFC327946143}" type="parTrans" cxnId="{EE6A0CDF-1CAA-4857-B69A-1C32FCD3A6F1}">
      <dgm:prSet/>
      <dgm:spPr/>
      <dgm:t>
        <a:bodyPr/>
        <a:lstStyle/>
        <a:p>
          <a:endParaRPr lang="ru-RU"/>
        </a:p>
      </dgm:t>
    </dgm:pt>
    <dgm:pt modelId="{CDAD66DD-788A-456F-A84C-C8D895CF5510}" type="sibTrans" cxnId="{EE6A0CDF-1CAA-4857-B69A-1C32FCD3A6F1}">
      <dgm:prSet/>
      <dgm:spPr/>
      <dgm:t>
        <a:bodyPr/>
        <a:lstStyle/>
        <a:p>
          <a:endParaRPr lang="ru-RU"/>
        </a:p>
      </dgm:t>
    </dgm:pt>
    <dgm:pt modelId="{BD6CAD1A-13E0-41F2-935B-5E2B566018BE}">
      <dgm:prSet/>
      <dgm:spPr/>
      <dgm:t>
        <a:bodyPr/>
        <a:lstStyle/>
        <a:p>
          <a:r>
            <a:rPr lang="ru-RU" b="0" i="0" smtClean="0"/>
            <a:t>происходит резкое увеличение оборотов по счету клиента, превышение заявленного при открытии (ведении) счета клиентом максимального оборота денежных средств;</a:t>
          </a:r>
          <a:endParaRPr lang="ru-RU" b="0" i="0"/>
        </a:p>
      </dgm:t>
    </dgm:pt>
    <dgm:pt modelId="{5798B13D-381A-4D15-B6F7-675E160D0646}" type="parTrans" cxnId="{782E76FA-E65B-4A06-8260-28FA0AB2E5CF}">
      <dgm:prSet/>
      <dgm:spPr/>
      <dgm:t>
        <a:bodyPr/>
        <a:lstStyle/>
        <a:p>
          <a:endParaRPr lang="ru-RU"/>
        </a:p>
      </dgm:t>
    </dgm:pt>
    <dgm:pt modelId="{88290F47-8A62-43FC-8206-ED778FD8A9B2}" type="sibTrans" cxnId="{782E76FA-E65B-4A06-8260-28FA0AB2E5CF}">
      <dgm:prSet/>
      <dgm:spPr/>
      <dgm:t>
        <a:bodyPr/>
        <a:lstStyle/>
        <a:p>
          <a:endParaRPr lang="ru-RU"/>
        </a:p>
      </dgm:t>
    </dgm:pt>
    <dgm:pt modelId="{939D68CF-D547-4083-8500-6350A353C461}">
      <dgm:prSet/>
      <dgm:spPr/>
      <dgm:t>
        <a:bodyPr/>
        <a:lstStyle/>
        <a:p>
          <a:r>
            <a:rPr lang="ru-RU" b="0" i="0" smtClean="0"/>
            <a:t>со счета не производятся платежи в рамках ведения хозяйственной деятельности клиента (например, арендные платежи, платежи в счет уплаты коммунальных услуг, закупки канцелярских товаров и другие);</a:t>
          </a:r>
          <a:endParaRPr lang="ru-RU" b="0" i="0"/>
        </a:p>
      </dgm:t>
    </dgm:pt>
    <dgm:pt modelId="{A342F442-18A3-4C3B-A00A-CA8C094D9D07}" type="parTrans" cxnId="{C997718D-BADB-438F-A88D-4DDAB13CEDFE}">
      <dgm:prSet/>
      <dgm:spPr/>
      <dgm:t>
        <a:bodyPr/>
        <a:lstStyle/>
        <a:p>
          <a:endParaRPr lang="ru-RU"/>
        </a:p>
      </dgm:t>
    </dgm:pt>
    <dgm:pt modelId="{BCEAF60A-803D-4B6E-89AA-31A44A4AA089}" type="sibTrans" cxnId="{C997718D-BADB-438F-A88D-4DDAB13CEDFE}">
      <dgm:prSet/>
      <dgm:spPr/>
      <dgm:t>
        <a:bodyPr/>
        <a:lstStyle/>
        <a:p>
          <a:endParaRPr lang="ru-RU"/>
        </a:p>
      </dgm:t>
    </dgm:pt>
    <dgm:pt modelId="{82D9035B-89BE-4122-95C3-CAC40902DC7B}" type="pres">
      <dgm:prSet presAssocID="{6BA590EC-04DD-4D5B-BA6F-A00EC0C585DF}" presName="linear" presStyleCnt="0">
        <dgm:presLayoutVars>
          <dgm:animLvl val="lvl"/>
          <dgm:resizeHandles val="exact"/>
        </dgm:presLayoutVars>
      </dgm:prSet>
      <dgm:spPr/>
      <dgm:t>
        <a:bodyPr/>
        <a:lstStyle/>
        <a:p>
          <a:endParaRPr lang="ru-RU"/>
        </a:p>
      </dgm:t>
    </dgm:pt>
    <dgm:pt modelId="{13C15FF1-BE44-44DF-91D5-705814ADEAFC}" type="pres">
      <dgm:prSet presAssocID="{2BA270BB-D927-4658-A174-BEF1EE69B643}" presName="parentText" presStyleLbl="node1" presStyleIdx="0" presStyleCnt="3">
        <dgm:presLayoutVars>
          <dgm:chMax val="0"/>
          <dgm:bulletEnabled val="1"/>
        </dgm:presLayoutVars>
      </dgm:prSet>
      <dgm:spPr/>
      <dgm:t>
        <a:bodyPr/>
        <a:lstStyle/>
        <a:p>
          <a:endParaRPr lang="ru-RU"/>
        </a:p>
      </dgm:t>
    </dgm:pt>
    <dgm:pt modelId="{7762B7BF-9DAC-4F4D-9261-5CF09C7CE319}" type="pres">
      <dgm:prSet presAssocID="{CDAD66DD-788A-456F-A84C-C8D895CF5510}" presName="spacer" presStyleCnt="0"/>
      <dgm:spPr/>
    </dgm:pt>
    <dgm:pt modelId="{A4CD5FF9-948A-41FC-AA80-750B631BEFA1}" type="pres">
      <dgm:prSet presAssocID="{BD6CAD1A-13E0-41F2-935B-5E2B566018BE}" presName="parentText" presStyleLbl="node1" presStyleIdx="1" presStyleCnt="3">
        <dgm:presLayoutVars>
          <dgm:chMax val="0"/>
          <dgm:bulletEnabled val="1"/>
        </dgm:presLayoutVars>
      </dgm:prSet>
      <dgm:spPr/>
      <dgm:t>
        <a:bodyPr/>
        <a:lstStyle/>
        <a:p>
          <a:endParaRPr lang="ru-RU"/>
        </a:p>
      </dgm:t>
    </dgm:pt>
    <dgm:pt modelId="{77E506A4-A179-463E-8BDB-1D780859889A}" type="pres">
      <dgm:prSet presAssocID="{88290F47-8A62-43FC-8206-ED778FD8A9B2}" presName="spacer" presStyleCnt="0"/>
      <dgm:spPr/>
    </dgm:pt>
    <dgm:pt modelId="{5D9FCC98-0A6A-4B57-8BB7-87C48784793F}" type="pres">
      <dgm:prSet presAssocID="{939D68CF-D547-4083-8500-6350A353C461}" presName="parentText" presStyleLbl="node1" presStyleIdx="2" presStyleCnt="3">
        <dgm:presLayoutVars>
          <dgm:chMax val="0"/>
          <dgm:bulletEnabled val="1"/>
        </dgm:presLayoutVars>
      </dgm:prSet>
      <dgm:spPr/>
      <dgm:t>
        <a:bodyPr/>
        <a:lstStyle/>
        <a:p>
          <a:endParaRPr lang="ru-RU"/>
        </a:p>
      </dgm:t>
    </dgm:pt>
  </dgm:ptLst>
  <dgm:cxnLst>
    <dgm:cxn modelId="{CD2DE302-C9EC-4CD8-963A-E333F21F75AA}" type="presOf" srcId="{939D68CF-D547-4083-8500-6350A353C461}" destId="{5D9FCC98-0A6A-4B57-8BB7-87C48784793F}" srcOrd="0" destOrd="0" presId="urn:microsoft.com/office/officeart/2005/8/layout/vList2"/>
    <dgm:cxn modelId="{EE6A0CDF-1CAA-4857-B69A-1C32FCD3A6F1}" srcId="{6BA590EC-04DD-4D5B-BA6F-A00EC0C585DF}" destId="{2BA270BB-D927-4658-A174-BEF1EE69B643}" srcOrd="0" destOrd="0" parTransId="{3F13A00D-E852-4377-A32E-CFC327946143}" sibTransId="{CDAD66DD-788A-456F-A84C-C8D895CF5510}"/>
    <dgm:cxn modelId="{C997718D-BADB-438F-A88D-4DDAB13CEDFE}" srcId="{6BA590EC-04DD-4D5B-BA6F-A00EC0C585DF}" destId="{939D68CF-D547-4083-8500-6350A353C461}" srcOrd="2" destOrd="0" parTransId="{A342F442-18A3-4C3B-A00A-CA8C094D9D07}" sibTransId="{BCEAF60A-803D-4B6E-89AA-31A44A4AA089}"/>
    <dgm:cxn modelId="{261E7560-C50D-4DF3-BF67-7384A0F16290}" type="presOf" srcId="{2BA270BB-D927-4658-A174-BEF1EE69B643}" destId="{13C15FF1-BE44-44DF-91D5-705814ADEAFC}" srcOrd="0" destOrd="0" presId="urn:microsoft.com/office/officeart/2005/8/layout/vList2"/>
    <dgm:cxn modelId="{EE19222D-088D-4AE6-A4E1-FAE96973D05C}" type="presOf" srcId="{BD6CAD1A-13E0-41F2-935B-5E2B566018BE}" destId="{A4CD5FF9-948A-41FC-AA80-750B631BEFA1}" srcOrd="0" destOrd="0" presId="urn:microsoft.com/office/officeart/2005/8/layout/vList2"/>
    <dgm:cxn modelId="{471662DC-17C8-45DB-BF13-445F96764AC7}" type="presOf" srcId="{6BA590EC-04DD-4D5B-BA6F-A00EC0C585DF}" destId="{82D9035B-89BE-4122-95C3-CAC40902DC7B}" srcOrd="0" destOrd="0" presId="urn:microsoft.com/office/officeart/2005/8/layout/vList2"/>
    <dgm:cxn modelId="{782E76FA-E65B-4A06-8260-28FA0AB2E5CF}" srcId="{6BA590EC-04DD-4D5B-BA6F-A00EC0C585DF}" destId="{BD6CAD1A-13E0-41F2-935B-5E2B566018BE}" srcOrd="1" destOrd="0" parTransId="{5798B13D-381A-4D15-B6F7-675E160D0646}" sibTransId="{88290F47-8A62-43FC-8206-ED778FD8A9B2}"/>
    <dgm:cxn modelId="{76E78F5A-1E26-4569-BDDE-805D95C0477D}" type="presParOf" srcId="{82D9035B-89BE-4122-95C3-CAC40902DC7B}" destId="{13C15FF1-BE44-44DF-91D5-705814ADEAFC}" srcOrd="0" destOrd="0" presId="urn:microsoft.com/office/officeart/2005/8/layout/vList2"/>
    <dgm:cxn modelId="{F3AA6BA9-850D-4894-AE01-BA7441220F2A}" type="presParOf" srcId="{82D9035B-89BE-4122-95C3-CAC40902DC7B}" destId="{7762B7BF-9DAC-4F4D-9261-5CF09C7CE319}" srcOrd="1" destOrd="0" presId="urn:microsoft.com/office/officeart/2005/8/layout/vList2"/>
    <dgm:cxn modelId="{E9984DD1-69EB-49D7-A7B3-AD5448CEE9AD}" type="presParOf" srcId="{82D9035B-89BE-4122-95C3-CAC40902DC7B}" destId="{A4CD5FF9-948A-41FC-AA80-750B631BEFA1}" srcOrd="2" destOrd="0" presId="urn:microsoft.com/office/officeart/2005/8/layout/vList2"/>
    <dgm:cxn modelId="{2996F3C2-36EF-45BC-B04C-4C4FEF1579C0}" type="presParOf" srcId="{82D9035B-89BE-4122-95C3-CAC40902DC7B}" destId="{77E506A4-A179-463E-8BDB-1D780859889A}" srcOrd="3" destOrd="0" presId="urn:microsoft.com/office/officeart/2005/8/layout/vList2"/>
    <dgm:cxn modelId="{D13735B6-EBCC-4D80-8647-6BDB058586F7}" type="presParOf" srcId="{82D9035B-89BE-4122-95C3-CAC40902DC7B}" destId="{5D9FCC98-0A6A-4B57-8BB7-87C48784793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6BA590EC-04DD-4D5B-BA6F-A00EC0C585D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2BA270BB-D927-4658-A174-BEF1EE69B643}">
      <dgm:prSet/>
      <dgm:spPr/>
      <dgm:t>
        <a:bodyPr/>
        <a:lstStyle/>
        <a:p>
          <a:pPr rtl="0"/>
          <a:r>
            <a:rPr lang="ru-RU" b="0" i="0" dirty="0" smtClean="0"/>
            <a:t>Денежные средства зачисляются на счет клиента от контрагентов-покупателей по договорам за товары и услуги с выделением НДС и практически в полном объеме списываются клиентом в пользу контрагентов по объектам, не облагаемым НДС (операциям по реализации товаров, оказанию услуг, передаче денежных средств в обеспечение обязательств, предоставлению займов, реализации лома металлов). При этом при сходной хозяйственной деятельности иных клиентов при указанной структуре входящих и исходящих платежей объем НДС, подлежащего уплате в бюджет, зачастую должен приближаться к объему НДС, учтенному в зачислениях по операциям, облагаемым НДС</a:t>
          </a:r>
          <a:endParaRPr lang="ru-RU" dirty="0"/>
        </a:p>
      </dgm:t>
    </dgm:pt>
    <dgm:pt modelId="{3F13A00D-E852-4377-A32E-CFC327946143}" type="parTrans" cxnId="{EE6A0CDF-1CAA-4857-B69A-1C32FCD3A6F1}">
      <dgm:prSet/>
      <dgm:spPr/>
      <dgm:t>
        <a:bodyPr/>
        <a:lstStyle/>
        <a:p>
          <a:endParaRPr lang="ru-RU"/>
        </a:p>
      </dgm:t>
    </dgm:pt>
    <dgm:pt modelId="{CDAD66DD-788A-456F-A84C-C8D895CF5510}" type="sibTrans" cxnId="{EE6A0CDF-1CAA-4857-B69A-1C32FCD3A6F1}">
      <dgm:prSet/>
      <dgm:spPr/>
      <dgm:t>
        <a:bodyPr/>
        <a:lstStyle/>
        <a:p>
          <a:endParaRPr lang="ru-RU"/>
        </a:p>
      </dgm:t>
    </dgm:pt>
    <dgm:pt modelId="{82D9035B-89BE-4122-95C3-CAC40902DC7B}" type="pres">
      <dgm:prSet presAssocID="{6BA590EC-04DD-4D5B-BA6F-A00EC0C585DF}" presName="linear" presStyleCnt="0">
        <dgm:presLayoutVars>
          <dgm:animLvl val="lvl"/>
          <dgm:resizeHandles val="exact"/>
        </dgm:presLayoutVars>
      </dgm:prSet>
      <dgm:spPr/>
      <dgm:t>
        <a:bodyPr/>
        <a:lstStyle/>
        <a:p>
          <a:endParaRPr lang="ru-RU"/>
        </a:p>
      </dgm:t>
    </dgm:pt>
    <dgm:pt modelId="{13C15FF1-BE44-44DF-91D5-705814ADEAFC}" type="pres">
      <dgm:prSet presAssocID="{2BA270BB-D927-4658-A174-BEF1EE69B643}" presName="parentText" presStyleLbl="node1" presStyleIdx="0" presStyleCnt="1">
        <dgm:presLayoutVars>
          <dgm:chMax val="0"/>
          <dgm:bulletEnabled val="1"/>
        </dgm:presLayoutVars>
      </dgm:prSet>
      <dgm:spPr/>
      <dgm:t>
        <a:bodyPr/>
        <a:lstStyle/>
        <a:p>
          <a:endParaRPr lang="ru-RU"/>
        </a:p>
      </dgm:t>
    </dgm:pt>
  </dgm:ptLst>
  <dgm:cxnLst>
    <dgm:cxn modelId="{EE6A0CDF-1CAA-4857-B69A-1C32FCD3A6F1}" srcId="{6BA590EC-04DD-4D5B-BA6F-A00EC0C585DF}" destId="{2BA270BB-D927-4658-A174-BEF1EE69B643}" srcOrd="0" destOrd="0" parTransId="{3F13A00D-E852-4377-A32E-CFC327946143}" sibTransId="{CDAD66DD-788A-456F-A84C-C8D895CF5510}"/>
    <dgm:cxn modelId="{41BA18C4-66DF-4F72-9C68-8FD11FF5E6B1}" type="presOf" srcId="{2BA270BB-D927-4658-A174-BEF1EE69B643}" destId="{13C15FF1-BE44-44DF-91D5-705814ADEAFC}" srcOrd="0" destOrd="0" presId="urn:microsoft.com/office/officeart/2005/8/layout/vList2"/>
    <dgm:cxn modelId="{AEFB207E-B75D-4EED-A746-8423C6D47B1C}" type="presOf" srcId="{6BA590EC-04DD-4D5B-BA6F-A00EC0C585DF}" destId="{82D9035B-89BE-4122-95C3-CAC40902DC7B}" srcOrd="0" destOrd="0" presId="urn:microsoft.com/office/officeart/2005/8/layout/vList2"/>
    <dgm:cxn modelId="{862ED4CE-464A-4743-8192-DD42B0B3C0FA}" type="presParOf" srcId="{82D9035B-89BE-4122-95C3-CAC40902DC7B}" destId="{13C15FF1-BE44-44DF-91D5-705814ADEAF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BA590EC-04DD-4D5B-BA6F-A00EC0C585D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9945C98C-4CE5-4164-90D8-CDB810C41E0D}">
      <dgm:prSet/>
      <dgm:spPr/>
      <dgm:t>
        <a:bodyPr/>
        <a:lstStyle/>
        <a:p>
          <a:r>
            <a:rPr lang="ru-RU" b="0" i="0" smtClean="0"/>
            <a:t>1. Доля НДС, подлежащая уплате в бюджет, в случае полного (100%) списания денежных средств с банковского счета без учета НДС (поступивших в аналогичном объеме на банковский счет с учетом НДС), может составлять 10% дебетового оборота в объеме приобретения продукции, в отношении которой применяется ставка налога, установленная пунктом 2 </a:t>
          </a:r>
          <a:r>
            <a:rPr lang="ru-RU" b="0" i="0" smtClean="0">
              <a:hlinkClick xmlns:r="http://schemas.openxmlformats.org/officeDocument/2006/relationships" r:id="rId1"/>
            </a:rPr>
            <a:t>статьи 164</a:t>
          </a:r>
          <a:r>
            <a:rPr lang="ru-RU" b="0" i="0" smtClean="0"/>
            <a:t>Налогового кодекса Российской Федерации (далее - НК РФ), а также 18% дебетового оборота в случае, если операция облагается по ставке налога, установленной пунктом 3 </a:t>
          </a:r>
          <a:r>
            <a:rPr lang="ru-RU" b="0" i="0" smtClean="0">
              <a:hlinkClick xmlns:r="http://schemas.openxmlformats.org/officeDocument/2006/relationships" r:id="rId1"/>
            </a:rPr>
            <a:t>статьи 164</a:t>
          </a:r>
          <a:r>
            <a:rPr lang="ru-RU" b="0" i="0" smtClean="0"/>
            <a:t> НК РФ, либо от 10% до 18% дебетового оборота в случае осуществления операций, облагаемых по разным ставкам НДС.</a:t>
          </a:r>
          <a:endParaRPr lang="ru-RU" b="0" i="0"/>
        </a:p>
      </dgm:t>
    </dgm:pt>
    <dgm:pt modelId="{D57B8B3B-7DC7-4CC2-AEB7-96FD47C6F259}" type="parTrans" cxnId="{524918E3-3D40-440F-AE3D-DB048282CC5E}">
      <dgm:prSet/>
      <dgm:spPr/>
      <dgm:t>
        <a:bodyPr/>
        <a:lstStyle/>
        <a:p>
          <a:endParaRPr lang="ru-RU"/>
        </a:p>
      </dgm:t>
    </dgm:pt>
    <dgm:pt modelId="{8C6311ED-C91B-42BA-8114-4E5FE7B04221}" type="sibTrans" cxnId="{524918E3-3D40-440F-AE3D-DB048282CC5E}">
      <dgm:prSet/>
      <dgm:spPr/>
      <dgm:t>
        <a:bodyPr/>
        <a:lstStyle/>
        <a:p>
          <a:endParaRPr lang="ru-RU"/>
        </a:p>
      </dgm:t>
    </dgm:pt>
    <dgm:pt modelId="{BD984C3B-7E01-419F-AE39-440FEE6C4777}">
      <dgm:prSet/>
      <dgm:spPr/>
      <dgm:t>
        <a:bodyPr/>
        <a:lstStyle/>
        <a:p>
          <a:r>
            <a:rPr lang="ru-RU" b="0" i="0" smtClean="0"/>
            <a:t>2. На начальном этапе применения настоящих методических рекомендаций предлагаем уделять повышенное внимание тем операциям по банковскому счету клиента, при совершении которых доля платежей, связанных с зачислением денежных средств с НДС, в общем объеме зачислений денежных средств на банковский счет клиента составляет более 70%, а доля платежей, связанных со списанием денежных средств с НДС, составляет менее 30% в общем объеме списания денежных средств с банковского счета клиента.</a:t>
          </a:r>
          <a:endParaRPr lang="ru-RU" b="0" i="0"/>
        </a:p>
      </dgm:t>
    </dgm:pt>
    <dgm:pt modelId="{215E384E-F597-4719-BEC3-E1E23A249994}" type="parTrans" cxnId="{3EE60BB4-45A8-472A-9BCC-4F4FBF98A5A4}">
      <dgm:prSet/>
      <dgm:spPr/>
      <dgm:t>
        <a:bodyPr/>
        <a:lstStyle/>
        <a:p>
          <a:endParaRPr lang="ru-RU"/>
        </a:p>
      </dgm:t>
    </dgm:pt>
    <dgm:pt modelId="{9804996E-A2EB-47EC-96D4-8853CB0C5557}" type="sibTrans" cxnId="{3EE60BB4-45A8-472A-9BCC-4F4FBF98A5A4}">
      <dgm:prSet/>
      <dgm:spPr/>
      <dgm:t>
        <a:bodyPr/>
        <a:lstStyle/>
        <a:p>
          <a:endParaRPr lang="ru-RU"/>
        </a:p>
      </dgm:t>
    </dgm:pt>
    <dgm:pt modelId="{82D9035B-89BE-4122-95C3-CAC40902DC7B}" type="pres">
      <dgm:prSet presAssocID="{6BA590EC-04DD-4D5B-BA6F-A00EC0C585DF}" presName="linear" presStyleCnt="0">
        <dgm:presLayoutVars>
          <dgm:animLvl val="lvl"/>
          <dgm:resizeHandles val="exact"/>
        </dgm:presLayoutVars>
      </dgm:prSet>
      <dgm:spPr/>
      <dgm:t>
        <a:bodyPr/>
        <a:lstStyle/>
        <a:p>
          <a:endParaRPr lang="ru-RU"/>
        </a:p>
      </dgm:t>
    </dgm:pt>
    <dgm:pt modelId="{3A0A59F9-CC16-4FE7-AEC5-2511F522A4F9}" type="pres">
      <dgm:prSet presAssocID="{9945C98C-4CE5-4164-90D8-CDB810C41E0D}" presName="parentText" presStyleLbl="node1" presStyleIdx="0" presStyleCnt="2">
        <dgm:presLayoutVars>
          <dgm:chMax val="0"/>
          <dgm:bulletEnabled val="1"/>
        </dgm:presLayoutVars>
      </dgm:prSet>
      <dgm:spPr/>
      <dgm:t>
        <a:bodyPr/>
        <a:lstStyle/>
        <a:p>
          <a:endParaRPr lang="ru-RU"/>
        </a:p>
      </dgm:t>
    </dgm:pt>
    <dgm:pt modelId="{D396A5F3-FC2E-4C55-9DD2-F9E66E334310}" type="pres">
      <dgm:prSet presAssocID="{8C6311ED-C91B-42BA-8114-4E5FE7B04221}" presName="spacer" presStyleCnt="0"/>
      <dgm:spPr/>
    </dgm:pt>
    <dgm:pt modelId="{F1279308-10F5-4690-9920-2075A12E0F9B}" type="pres">
      <dgm:prSet presAssocID="{BD984C3B-7E01-419F-AE39-440FEE6C4777}" presName="parentText" presStyleLbl="node1" presStyleIdx="1" presStyleCnt="2">
        <dgm:presLayoutVars>
          <dgm:chMax val="0"/>
          <dgm:bulletEnabled val="1"/>
        </dgm:presLayoutVars>
      </dgm:prSet>
      <dgm:spPr/>
      <dgm:t>
        <a:bodyPr/>
        <a:lstStyle/>
        <a:p>
          <a:endParaRPr lang="ru-RU"/>
        </a:p>
      </dgm:t>
    </dgm:pt>
  </dgm:ptLst>
  <dgm:cxnLst>
    <dgm:cxn modelId="{5356E996-87CF-4C66-850E-9BF16AD1206B}" type="presOf" srcId="{9945C98C-4CE5-4164-90D8-CDB810C41E0D}" destId="{3A0A59F9-CC16-4FE7-AEC5-2511F522A4F9}" srcOrd="0" destOrd="0" presId="urn:microsoft.com/office/officeart/2005/8/layout/vList2"/>
    <dgm:cxn modelId="{77F7B860-E84E-4B32-8B1F-652A5B3C3968}" type="presOf" srcId="{6BA590EC-04DD-4D5B-BA6F-A00EC0C585DF}" destId="{82D9035B-89BE-4122-95C3-CAC40902DC7B}" srcOrd="0" destOrd="0" presId="urn:microsoft.com/office/officeart/2005/8/layout/vList2"/>
    <dgm:cxn modelId="{3EE60BB4-45A8-472A-9BCC-4F4FBF98A5A4}" srcId="{6BA590EC-04DD-4D5B-BA6F-A00EC0C585DF}" destId="{BD984C3B-7E01-419F-AE39-440FEE6C4777}" srcOrd="1" destOrd="0" parTransId="{215E384E-F597-4719-BEC3-E1E23A249994}" sibTransId="{9804996E-A2EB-47EC-96D4-8853CB0C5557}"/>
    <dgm:cxn modelId="{524918E3-3D40-440F-AE3D-DB048282CC5E}" srcId="{6BA590EC-04DD-4D5B-BA6F-A00EC0C585DF}" destId="{9945C98C-4CE5-4164-90D8-CDB810C41E0D}" srcOrd="0" destOrd="0" parTransId="{D57B8B3B-7DC7-4CC2-AEB7-96FD47C6F259}" sibTransId="{8C6311ED-C91B-42BA-8114-4E5FE7B04221}"/>
    <dgm:cxn modelId="{4C734097-14C2-4370-AF46-78EDCC8F2BB6}" type="presOf" srcId="{BD984C3B-7E01-419F-AE39-440FEE6C4777}" destId="{F1279308-10F5-4690-9920-2075A12E0F9B}" srcOrd="0" destOrd="0" presId="urn:microsoft.com/office/officeart/2005/8/layout/vList2"/>
    <dgm:cxn modelId="{67D327E6-47B1-4BCD-9CC3-F79A384EC421}" type="presParOf" srcId="{82D9035B-89BE-4122-95C3-CAC40902DC7B}" destId="{3A0A59F9-CC16-4FE7-AEC5-2511F522A4F9}" srcOrd="0" destOrd="0" presId="urn:microsoft.com/office/officeart/2005/8/layout/vList2"/>
    <dgm:cxn modelId="{4A4F2CE3-0073-48A9-8E09-1B146741FFF3}" type="presParOf" srcId="{82D9035B-89BE-4122-95C3-CAC40902DC7B}" destId="{D396A5F3-FC2E-4C55-9DD2-F9E66E334310}" srcOrd="1" destOrd="0" presId="urn:microsoft.com/office/officeart/2005/8/layout/vList2"/>
    <dgm:cxn modelId="{17B6DE6F-910F-4B27-8DE1-8E2A31B73CDC}" type="presParOf" srcId="{82D9035B-89BE-4122-95C3-CAC40902DC7B}" destId="{F1279308-10F5-4690-9920-2075A12E0F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BA590EC-04DD-4D5B-BA6F-A00EC0C585D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9945C98C-4CE5-4164-90D8-CDB810C41E0D}">
      <dgm:prSet/>
      <dgm:spPr/>
      <dgm:t>
        <a:bodyPr/>
        <a:lstStyle/>
        <a:p>
          <a:r>
            <a:rPr lang="ru-RU" b="0" i="0" dirty="0" smtClean="0"/>
            <a:t>Переводы денежных средств на счета филиалов ФГУП "Почта России«  </a:t>
          </a:r>
          <a:endParaRPr lang="ru-RU" b="0" i="0" dirty="0"/>
        </a:p>
      </dgm:t>
    </dgm:pt>
    <dgm:pt modelId="{D57B8B3B-7DC7-4CC2-AEB7-96FD47C6F259}" type="parTrans" cxnId="{524918E3-3D40-440F-AE3D-DB048282CC5E}">
      <dgm:prSet/>
      <dgm:spPr/>
      <dgm:t>
        <a:bodyPr/>
        <a:lstStyle/>
        <a:p>
          <a:endParaRPr lang="ru-RU"/>
        </a:p>
      </dgm:t>
    </dgm:pt>
    <dgm:pt modelId="{8C6311ED-C91B-42BA-8114-4E5FE7B04221}" type="sibTrans" cxnId="{524918E3-3D40-440F-AE3D-DB048282CC5E}">
      <dgm:prSet/>
      <dgm:spPr/>
      <dgm:t>
        <a:bodyPr/>
        <a:lstStyle/>
        <a:p>
          <a:endParaRPr lang="ru-RU"/>
        </a:p>
      </dgm:t>
    </dgm:pt>
    <dgm:pt modelId="{2A18C249-62C9-43BA-8ED6-62E04AA5FE48}">
      <dgm:prSet/>
      <dgm:spPr/>
      <dgm:t>
        <a:bodyPr/>
        <a:lstStyle/>
        <a:p>
          <a:r>
            <a:rPr lang="ru-RU" b="0" i="0" dirty="0" smtClean="0"/>
            <a:t>переводы денежных средств на счета лиц, осуществляющих туроператорскую и турагентскую деятельность и иную деятельность по организации путешествий (туристическая деятельность).</a:t>
          </a:r>
          <a:endParaRPr lang="ru-RU" b="0" i="0" dirty="0"/>
        </a:p>
      </dgm:t>
    </dgm:pt>
    <dgm:pt modelId="{FFEBAEF2-F73E-4DCF-A8E2-B491D287F3B4}" type="parTrans" cxnId="{823369BD-4F1E-430C-AE7F-86F684DA5E2E}">
      <dgm:prSet/>
      <dgm:spPr/>
      <dgm:t>
        <a:bodyPr/>
        <a:lstStyle/>
        <a:p>
          <a:endParaRPr lang="ru-RU"/>
        </a:p>
      </dgm:t>
    </dgm:pt>
    <dgm:pt modelId="{24C60E27-D058-44A1-AE3B-CC87FAC18B1B}" type="sibTrans" cxnId="{823369BD-4F1E-430C-AE7F-86F684DA5E2E}">
      <dgm:prSet/>
      <dgm:spPr/>
      <dgm:t>
        <a:bodyPr/>
        <a:lstStyle/>
        <a:p>
          <a:endParaRPr lang="ru-RU"/>
        </a:p>
      </dgm:t>
    </dgm:pt>
    <dgm:pt modelId="{DD5CAE5D-D993-41FC-8A50-5092E7165BF3}">
      <dgm:prSet/>
      <dgm:spPr/>
      <dgm:t>
        <a:bodyPr/>
        <a:lstStyle/>
        <a:p>
          <a:r>
            <a:rPr lang="ru-RU" b="0" i="0" smtClean="0"/>
            <a:t>переводы денежных средств юридическими лицами со своих банковских счетов на банковские счета физических лиц, операции по которым совершаются с использованием банковских карт;</a:t>
          </a:r>
          <a:endParaRPr lang="ru-RU" b="0" i="0" dirty="0"/>
        </a:p>
      </dgm:t>
    </dgm:pt>
    <dgm:pt modelId="{2F355042-2A99-439B-8D0D-643C021714CA}" type="parTrans" cxnId="{1AC1B5FA-C41F-43C5-A18A-93E5887CB0C9}">
      <dgm:prSet/>
      <dgm:spPr/>
    </dgm:pt>
    <dgm:pt modelId="{40E6FA56-09AF-4564-A91F-A42BA5BFE0BD}" type="sibTrans" cxnId="{1AC1B5FA-C41F-43C5-A18A-93E5887CB0C9}">
      <dgm:prSet/>
      <dgm:spPr/>
    </dgm:pt>
    <dgm:pt modelId="{82D9035B-89BE-4122-95C3-CAC40902DC7B}" type="pres">
      <dgm:prSet presAssocID="{6BA590EC-04DD-4D5B-BA6F-A00EC0C585DF}" presName="linear" presStyleCnt="0">
        <dgm:presLayoutVars>
          <dgm:animLvl val="lvl"/>
          <dgm:resizeHandles val="exact"/>
        </dgm:presLayoutVars>
      </dgm:prSet>
      <dgm:spPr/>
      <dgm:t>
        <a:bodyPr/>
        <a:lstStyle/>
        <a:p>
          <a:endParaRPr lang="ru-RU"/>
        </a:p>
      </dgm:t>
    </dgm:pt>
    <dgm:pt modelId="{3A0A59F9-CC16-4FE7-AEC5-2511F522A4F9}" type="pres">
      <dgm:prSet presAssocID="{9945C98C-4CE5-4164-90D8-CDB810C41E0D}" presName="parentText" presStyleLbl="node1" presStyleIdx="0" presStyleCnt="3">
        <dgm:presLayoutVars>
          <dgm:chMax val="0"/>
          <dgm:bulletEnabled val="1"/>
        </dgm:presLayoutVars>
      </dgm:prSet>
      <dgm:spPr/>
      <dgm:t>
        <a:bodyPr/>
        <a:lstStyle/>
        <a:p>
          <a:endParaRPr lang="ru-RU"/>
        </a:p>
      </dgm:t>
    </dgm:pt>
    <dgm:pt modelId="{D396A5F3-FC2E-4C55-9DD2-F9E66E334310}" type="pres">
      <dgm:prSet presAssocID="{8C6311ED-C91B-42BA-8114-4E5FE7B04221}" presName="spacer" presStyleCnt="0"/>
      <dgm:spPr/>
    </dgm:pt>
    <dgm:pt modelId="{BEF74D30-211C-4A83-963C-0D078CBEDB8D}" type="pres">
      <dgm:prSet presAssocID="{DD5CAE5D-D993-41FC-8A50-5092E7165BF3}" presName="parentText" presStyleLbl="node1" presStyleIdx="1" presStyleCnt="3">
        <dgm:presLayoutVars>
          <dgm:chMax val="0"/>
          <dgm:bulletEnabled val="1"/>
        </dgm:presLayoutVars>
      </dgm:prSet>
      <dgm:spPr/>
      <dgm:t>
        <a:bodyPr/>
        <a:lstStyle/>
        <a:p>
          <a:endParaRPr lang="ru-RU"/>
        </a:p>
      </dgm:t>
    </dgm:pt>
    <dgm:pt modelId="{6A233755-05E4-4D32-AC54-ECE4DA90E326}" type="pres">
      <dgm:prSet presAssocID="{40E6FA56-09AF-4564-A91F-A42BA5BFE0BD}" presName="spacer" presStyleCnt="0"/>
      <dgm:spPr/>
    </dgm:pt>
    <dgm:pt modelId="{3AAD8704-DC42-4F55-87F3-7E9CF6F0E185}" type="pres">
      <dgm:prSet presAssocID="{2A18C249-62C9-43BA-8ED6-62E04AA5FE48}" presName="parentText" presStyleLbl="node1" presStyleIdx="2" presStyleCnt="3">
        <dgm:presLayoutVars>
          <dgm:chMax val="0"/>
          <dgm:bulletEnabled val="1"/>
        </dgm:presLayoutVars>
      </dgm:prSet>
      <dgm:spPr/>
      <dgm:t>
        <a:bodyPr/>
        <a:lstStyle/>
        <a:p>
          <a:endParaRPr lang="ru-RU"/>
        </a:p>
      </dgm:t>
    </dgm:pt>
  </dgm:ptLst>
  <dgm:cxnLst>
    <dgm:cxn modelId="{1AC1B5FA-C41F-43C5-A18A-93E5887CB0C9}" srcId="{6BA590EC-04DD-4D5B-BA6F-A00EC0C585DF}" destId="{DD5CAE5D-D993-41FC-8A50-5092E7165BF3}" srcOrd="1" destOrd="0" parTransId="{2F355042-2A99-439B-8D0D-643C021714CA}" sibTransId="{40E6FA56-09AF-4564-A91F-A42BA5BFE0BD}"/>
    <dgm:cxn modelId="{823369BD-4F1E-430C-AE7F-86F684DA5E2E}" srcId="{6BA590EC-04DD-4D5B-BA6F-A00EC0C585DF}" destId="{2A18C249-62C9-43BA-8ED6-62E04AA5FE48}" srcOrd="2" destOrd="0" parTransId="{FFEBAEF2-F73E-4DCF-A8E2-B491D287F3B4}" sibTransId="{24C60E27-D058-44A1-AE3B-CC87FAC18B1B}"/>
    <dgm:cxn modelId="{9291F8D4-B069-4AE5-8884-1D637C507FB0}" type="presOf" srcId="{2A18C249-62C9-43BA-8ED6-62E04AA5FE48}" destId="{3AAD8704-DC42-4F55-87F3-7E9CF6F0E185}" srcOrd="0" destOrd="0" presId="urn:microsoft.com/office/officeart/2005/8/layout/vList2"/>
    <dgm:cxn modelId="{BA9F90A1-49A9-4638-AE00-C99F5ECF6690}" type="presOf" srcId="{DD5CAE5D-D993-41FC-8A50-5092E7165BF3}" destId="{BEF74D30-211C-4A83-963C-0D078CBEDB8D}" srcOrd="0" destOrd="0" presId="urn:microsoft.com/office/officeart/2005/8/layout/vList2"/>
    <dgm:cxn modelId="{524918E3-3D40-440F-AE3D-DB048282CC5E}" srcId="{6BA590EC-04DD-4D5B-BA6F-A00EC0C585DF}" destId="{9945C98C-4CE5-4164-90D8-CDB810C41E0D}" srcOrd="0" destOrd="0" parTransId="{D57B8B3B-7DC7-4CC2-AEB7-96FD47C6F259}" sibTransId="{8C6311ED-C91B-42BA-8114-4E5FE7B04221}"/>
    <dgm:cxn modelId="{75EB10DF-57D8-4759-9F02-7E659CA93B54}" type="presOf" srcId="{9945C98C-4CE5-4164-90D8-CDB810C41E0D}" destId="{3A0A59F9-CC16-4FE7-AEC5-2511F522A4F9}" srcOrd="0" destOrd="0" presId="urn:microsoft.com/office/officeart/2005/8/layout/vList2"/>
    <dgm:cxn modelId="{3E946C8C-A1F8-4044-8A1F-63F44A621940}" type="presOf" srcId="{6BA590EC-04DD-4D5B-BA6F-A00EC0C585DF}" destId="{82D9035B-89BE-4122-95C3-CAC40902DC7B}" srcOrd="0" destOrd="0" presId="urn:microsoft.com/office/officeart/2005/8/layout/vList2"/>
    <dgm:cxn modelId="{6973FAD2-16F5-4F4E-A92E-07F33D1DD4B6}" type="presParOf" srcId="{82D9035B-89BE-4122-95C3-CAC40902DC7B}" destId="{3A0A59F9-CC16-4FE7-AEC5-2511F522A4F9}" srcOrd="0" destOrd="0" presId="urn:microsoft.com/office/officeart/2005/8/layout/vList2"/>
    <dgm:cxn modelId="{0040498F-818B-45EC-95EC-0596C2AFD6D5}" type="presParOf" srcId="{82D9035B-89BE-4122-95C3-CAC40902DC7B}" destId="{D396A5F3-FC2E-4C55-9DD2-F9E66E334310}" srcOrd="1" destOrd="0" presId="urn:microsoft.com/office/officeart/2005/8/layout/vList2"/>
    <dgm:cxn modelId="{C50A9C78-EE19-4584-B829-001D34A8F8EC}" type="presParOf" srcId="{82D9035B-89BE-4122-95C3-CAC40902DC7B}" destId="{BEF74D30-211C-4A83-963C-0D078CBEDB8D}" srcOrd="2" destOrd="0" presId="urn:microsoft.com/office/officeart/2005/8/layout/vList2"/>
    <dgm:cxn modelId="{10C40ACF-E09E-43E3-95B5-0EFFA9DDFE9F}" type="presParOf" srcId="{82D9035B-89BE-4122-95C3-CAC40902DC7B}" destId="{6A233755-05E4-4D32-AC54-ECE4DA90E326}" srcOrd="3" destOrd="0" presId="urn:microsoft.com/office/officeart/2005/8/layout/vList2"/>
    <dgm:cxn modelId="{E800FFB5-B140-4238-95DB-510115573E7A}" type="presParOf" srcId="{82D9035B-89BE-4122-95C3-CAC40902DC7B}" destId="{3AAD8704-DC42-4F55-87F3-7E9CF6F0E1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74C5571-D3BF-4C03-B680-75ABB3703BF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3AD467B7-4582-4266-B62C-8071D4848F29}">
      <dgm:prSet/>
      <dgm:spPr/>
      <dgm:t>
        <a:bodyPr/>
        <a:lstStyle/>
        <a:p>
          <a:pPr rtl="0"/>
          <a:r>
            <a:rPr lang="ru-RU" smtClean="0"/>
            <a:t>1) основной целью совершения сделки (операции) не являются неуплата (неполная уплата) и (или) зачет (возврат) суммы налога;</a:t>
          </a:r>
          <a:endParaRPr lang="ru-RU"/>
        </a:p>
      </dgm:t>
    </dgm:pt>
    <dgm:pt modelId="{23733B02-9467-4113-BC9F-22B34460A215}" type="parTrans" cxnId="{8559F238-41F4-4912-9C8C-F19E7CC2F1D6}">
      <dgm:prSet/>
      <dgm:spPr/>
      <dgm:t>
        <a:bodyPr/>
        <a:lstStyle/>
        <a:p>
          <a:endParaRPr lang="ru-RU"/>
        </a:p>
      </dgm:t>
    </dgm:pt>
    <dgm:pt modelId="{65032BB9-96FB-4DAB-AA3D-56AC24721D9C}" type="sibTrans" cxnId="{8559F238-41F4-4912-9C8C-F19E7CC2F1D6}">
      <dgm:prSet/>
      <dgm:spPr/>
      <dgm:t>
        <a:bodyPr/>
        <a:lstStyle/>
        <a:p>
          <a:endParaRPr lang="ru-RU"/>
        </a:p>
      </dgm:t>
    </dgm:pt>
    <dgm:pt modelId="{F6BBFCB7-51C3-4388-94DB-466FCDC3BB41}">
      <dgm:prSet/>
      <dgm:spPr/>
      <dgm:t>
        <a:bodyPr/>
        <a:lstStyle/>
        <a:p>
          <a:pPr rtl="0"/>
          <a:r>
            <a:rPr lang="ru-RU" smtClean="0"/>
            <a:t>2) обязательство по сделке (операции) исполнено лицом, являющимся стороной договора, заключенного с налогоплательщиком, и (или) лицом, которому обязательство по исполнению сделки (операции) передано по договору или закону</a:t>
          </a:r>
          <a:endParaRPr lang="ru-RU"/>
        </a:p>
      </dgm:t>
    </dgm:pt>
    <dgm:pt modelId="{C85D7B91-94C9-4DA2-B44C-099D4D771F85}" type="parTrans" cxnId="{5395A470-CD31-4E15-8D9C-328FEC85B6BB}">
      <dgm:prSet/>
      <dgm:spPr/>
      <dgm:t>
        <a:bodyPr/>
        <a:lstStyle/>
        <a:p>
          <a:endParaRPr lang="ru-RU"/>
        </a:p>
      </dgm:t>
    </dgm:pt>
    <dgm:pt modelId="{3AD5F10B-D4E3-4DBF-AF8E-3CCBBF42AB12}" type="sibTrans" cxnId="{5395A470-CD31-4E15-8D9C-328FEC85B6BB}">
      <dgm:prSet/>
      <dgm:spPr/>
      <dgm:t>
        <a:bodyPr/>
        <a:lstStyle/>
        <a:p>
          <a:endParaRPr lang="ru-RU"/>
        </a:p>
      </dgm:t>
    </dgm:pt>
    <dgm:pt modelId="{C003892A-BA46-4AEF-834B-4102EB56165A}" type="pres">
      <dgm:prSet presAssocID="{574C5571-D3BF-4C03-B680-75ABB3703BFB}" presName="linear" presStyleCnt="0">
        <dgm:presLayoutVars>
          <dgm:animLvl val="lvl"/>
          <dgm:resizeHandles val="exact"/>
        </dgm:presLayoutVars>
      </dgm:prSet>
      <dgm:spPr/>
      <dgm:t>
        <a:bodyPr/>
        <a:lstStyle/>
        <a:p>
          <a:endParaRPr lang="ru-RU"/>
        </a:p>
      </dgm:t>
    </dgm:pt>
    <dgm:pt modelId="{48D5D050-5463-4260-805C-EF1D396CE399}" type="pres">
      <dgm:prSet presAssocID="{3AD467B7-4582-4266-B62C-8071D4848F29}" presName="parentText" presStyleLbl="node1" presStyleIdx="0" presStyleCnt="2">
        <dgm:presLayoutVars>
          <dgm:chMax val="0"/>
          <dgm:bulletEnabled val="1"/>
        </dgm:presLayoutVars>
      </dgm:prSet>
      <dgm:spPr/>
      <dgm:t>
        <a:bodyPr/>
        <a:lstStyle/>
        <a:p>
          <a:endParaRPr lang="ru-RU"/>
        </a:p>
      </dgm:t>
    </dgm:pt>
    <dgm:pt modelId="{62BB995B-2494-4076-A842-8541E5079506}" type="pres">
      <dgm:prSet presAssocID="{65032BB9-96FB-4DAB-AA3D-56AC24721D9C}" presName="spacer" presStyleCnt="0"/>
      <dgm:spPr/>
    </dgm:pt>
    <dgm:pt modelId="{FA3F5D85-EBE7-46A5-BC42-4E94D99FD250}" type="pres">
      <dgm:prSet presAssocID="{F6BBFCB7-51C3-4388-94DB-466FCDC3BB41}" presName="parentText" presStyleLbl="node1" presStyleIdx="1" presStyleCnt="2">
        <dgm:presLayoutVars>
          <dgm:chMax val="0"/>
          <dgm:bulletEnabled val="1"/>
        </dgm:presLayoutVars>
      </dgm:prSet>
      <dgm:spPr/>
      <dgm:t>
        <a:bodyPr/>
        <a:lstStyle/>
        <a:p>
          <a:endParaRPr lang="ru-RU"/>
        </a:p>
      </dgm:t>
    </dgm:pt>
  </dgm:ptLst>
  <dgm:cxnLst>
    <dgm:cxn modelId="{5395A470-CD31-4E15-8D9C-328FEC85B6BB}" srcId="{574C5571-D3BF-4C03-B680-75ABB3703BFB}" destId="{F6BBFCB7-51C3-4388-94DB-466FCDC3BB41}" srcOrd="1" destOrd="0" parTransId="{C85D7B91-94C9-4DA2-B44C-099D4D771F85}" sibTransId="{3AD5F10B-D4E3-4DBF-AF8E-3CCBBF42AB12}"/>
    <dgm:cxn modelId="{A0B18D18-2BF9-4C16-9B1D-92901CD9D5F0}" type="presOf" srcId="{3AD467B7-4582-4266-B62C-8071D4848F29}" destId="{48D5D050-5463-4260-805C-EF1D396CE399}" srcOrd="0" destOrd="0" presId="urn:microsoft.com/office/officeart/2005/8/layout/vList2"/>
    <dgm:cxn modelId="{C59F1A86-2C2C-4133-B8FF-6CDF3C7D8659}" type="presOf" srcId="{F6BBFCB7-51C3-4388-94DB-466FCDC3BB41}" destId="{FA3F5D85-EBE7-46A5-BC42-4E94D99FD250}" srcOrd="0" destOrd="0" presId="urn:microsoft.com/office/officeart/2005/8/layout/vList2"/>
    <dgm:cxn modelId="{8559F238-41F4-4912-9C8C-F19E7CC2F1D6}" srcId="{574C5571-D3BF-4C03-B680-75ABB3703BFB}" destId="{3AD467B7-4582-4266-B62C-8071D4848F29}" srcOrd="0" destOrd="0" parTransId="{23733B02-9467-4113-BC9F-22B34460A215}" sibTransId="{65032BB9-96FB-4DAB-AA3D-56AC24721D9C}"/>
    <dgm:cxn modelId="{63473F3B-7AC7-417F-B93B-8EDF9355DD24}" type="presOf" srcId="{574C5571-D3BF-4C03-B680-75ABB3703BFB}" destId="{C003892A-BA46-4AEF-834B-4102EB56165A}" srcOrd="0" destOrd="0" presId="urn:microsoft.com/office/officeart/2005/8/layout/vList2"/>
    <dgm:cxn modelId="{77881C2E-F71D-4676-BBC4-C5D1325BE730}" type="presParOf" srcId="{C003892A-BA46-4AEF-834B-4102EB56165A}" destId="{48D5D050-5463-4260-805C-EF1D396CE399}" srcOrd="0" destOrd="0" presId="urn:microsoft.com/office/officeart/2005/8/layout/vList2"/>
    <dgm:cxn modelId="{6CE57093-08ED-4782-BD96-0CB731AF4CFC}" type="presParOf" srcId="{C003892A-BA46-4AEF-834B-4102EB56165A}" destId="{62BB995B-2494-4076-A842-8541E5079506}" srcOrd="1" destOrd="0" presId="urn:microsoft.com/office/officeart/2005/8/layout/vList2"/>
    <dgm:cxn modelId="{6A1C25B2-13EE-4647-A09F-132FB57523F6}" type="presParOf" srcId="{C003892A-BA46-4AEF-834B-4102EB56165A}" destId="{FA3F5D85-EBE7-46A5-BC42-4E94D99FD2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FFFAFD-1E6C-4789-B6CE-4D7880144230}"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F58C2288-1FA5-4D48-9CF8-77438DD5498F}">
      <dgm:prSet/>
      <dgm:spPr/>
      <dgm:t>
        <a:bodyPr/>
        <a:lstStyle/>
        <a:p>
          <a:pPr rtl="0"/>
          <a:r>
            <a:rPr lang="ru-RU" smtClean="0"/>
            <a:t>1) документы об участнике открытого конкурса, подавшем заявку на участие в открытом конкурсе, </a:t>
          </a:r>
          <a:endParaRPr lang="ru-RU"/>
        </a:p>
      </dgm:t>
    </dgm:pt>
    <dgm:pt modelId="{FF8FA1EA-AD53-4860-AA8C-3711F5F71366}" type="parTrans" cxnId="{DC757C0F-86FD-4347-BA7B-16239E7DE0E5}">
      <dgm:prSet/>
      <dgm:spPr/>
      <dgm:t>
        <a:bodyPr/>
        <a:lstStyle/>
        <a:p>
          <a:endParaRPr lang="ru-RU"/>
        </a:p>
      </dgm:t>
    </dgm:pt>
    <dgm:pt modelId="{89917927-F8B7-4A9E-BFB3-0E57EC4FD616}" type="sibTrans" cxnId="{DC757C0F-86FD-4347-BA7B-16239E7DE0E5}">
      <dgm:prSet/>
      <dgm:spPr/>
      <dgm:t>
        <a:bodyPr/>
        <a:lstStyle/>
        <a:p>
          <a:endParaRPr lang="ru-RU"/>
        </a:p>
      </dgm:t>
    </dgm:pt>
    <dgm:pt modelId="{6F9D28E9-51E0-421D-AB15-2834B487C503}">
      <dgm:prSet/>
      <dgm:spPr/>
      <dgm:t>
        <a:bodyPr/>
        <a:lstStyle/>
        <a:p>
          <a:pPr rtl="0"/>
          <a:r>
            <a:rPr lang="ru-RU" smtClean="0"/>
            <a:t>2) предложение участника открытого конкурса в отношении объекта закупки, а в случае закупки товара также предлагаемая цена единицы товара, наименование страны происхождения товара;</a:t>
          </a:r>
          <a:endParaRPr lang="ru-RU"/>
        </a:p>
      </dgm:t>
    </dgm:pt>
    <dgm:pt modelId="{8AC584F8-8D33-4E3C-96C3-51270B3EFFC2}" type="parTrans" cxnId="{94CFD94B-674D-4236-850C-6EFBF1CE7B3D}">
      <dgm:prSet/>
      <dgm:spPr/>
      <dgm:t>
        <a:bodyPr/>
        <a:lstStyle/>
        <a:p>
          <a:endParaRPr lang="ru-RU"/>
        </a:p>
      </dgm:t>
    </dgm:pt>
    <dgm:pt modelId="{C521CF85-6A4B-41DC-99F9-F5E0917D3A4B}" type="sibTrans" cxnId="{94CFD94B-674D-4236-850C-6EFBF1CE7B3D}">
      <dgm:prSet/>
      <dgm:spPr/>
      <dgm:t>
        <a:bodyPr/>
        <a:lstStyle/>
        <a:p>
          <a:endParaRPr lang="ru-RU"/>
        </a:p>
      </dgm:t>
    </dgm:pt>
    <dgm:pt modelId="{67226FF0-4FFB-42D4-99B4-54E1DCD5AB5D}">
      <dgm:prSet/>
      <dgm:spPr/>
      <dgm:t>
        <a:bodyPr/>
        <a:lstStyle/>
        <a:p>
          <a:pPr rtl="0"/>
          <a:r>
            <a:rPr lang="ru-RU" smtClean="0"/>
            <a:t>3) в случаях, предусмотренных конкурсной документацией, копии документов, подтверждающих соответствие товара, работы или услуги требованиям, установленным в соответствии с законодательством Российской Федерации (при наличии в соответствии с законодательством Российской Федерации данных требований к указанным товару, работе или услуге)</a:t>
          </a:r>
          <a:endParaRPr lang="ru-RU"/>
        </a:p>
      </dgm:t>
    </dgm:pt>
    <dgm:pt modelId="{B9300211-0E71-4DB1-97BF-6D6C84B29014}" type="parTrans" cxnId="{D08A7936-571B-4993-822C-E9CB61100BAB}">
      <dgm:prSet/>
      <dgm:spPr/>
      <dgm:t>
        <a:bodyPr/>
        <a:lstStyle/>
        <a:p>
          <a:endParaRPr lang="ru-RU"/>
        </a:p>
      </dgm:t>
    </dgm:pt>
    <dgm:pt modelId="{0463D4B6-CE3A-44B4-AF6B-4BFC96E95D68}" type="sibTrans" cxnId="{D08A7936-571B-4993-822C-E9CB61100BAB}">
      <dgm:prSet/>
      <dgm:spPr/>
      <dgm:t>
        <a:bodyPr/>
        <a:lstStyle/>
        <a:p>
          <a:endParaRPr lang="ru-RU"/>
        </a:p>
      </dgm:t>
    </dgm:pt>
    <dgm:pt modelId="{2CADE4E4-B1FC-4136-9A86-AD11111B7AD2}">
      <dgm:prSet/>
      <dgm:spPr/>
      <dgm:t>
        <a:bodyPr/>
        <a:lstStyle/>
        <a:p>
          <a:pPr rtl="0"/>
          <a:r>
            <a:rPr lang="ru-RU" smtClean="0"/>
            <a:t>4) документы, подтверждающие добросовестность участника открытого конкурса;</a:t>
          </a:r>
          <a:endParaRPr lang="ru-RU"/>
        </a:p>
      </dgm:t>
    </dgm:pt>
    <dgm:pt modelId="{A7D74F7C-F747-42E5-B356-E2EB83BD1395}" type="parTrans" cxnId="{8F3BDDFB-6F98-465C-BB6B-0E99CCD910FB}">
      <dgm:prSet/>
      <dgm:spPr/>
      <dgm:t>
        <a:bodyPr/>
        <a:lstStyle/>
        <a:p>
          <a:endParaRPr lang="ru-RU"/>
        </a:p>
      </dgm:t>
    </dgm:pt>
    <dgm:pt modelId="{7B73AF66-8EB1-4BF0-A57A-93AD019FC3B3}" type="sibTrans" cxnId="{8F3BDDFB-6F98-465C-BB6B-0E99CCD910FB}">
      <dgm:prSet/>
      <dgm:spPr/>
      <dgm:t>
        <a:bodyPr/>
        <a:lstStyle/>
        <a:p>
          <a:endParaRPr lang="ru-RU"/>
        </a:p>
      </dgm:t>
    </dgm:pt>
    <dgm:pt modelId="{8C9FFFAD-8F8C-45E2-9C56-7229EBA4BD8E}">
      <dgm:prSet/>
      <dgm:spPr/>
      <dgm:t>
        <a:bodyPr/>
        <a:lstStyle/>
        <a:p>
          <a:pPr rtl="0"/>
          <a:r>
            <a:rPr lang="ru-RU" smtClean="0"/>
            <a:t>5) документы, подтверждающие внесение обеспечения заявки на участие в открытом конкурсе (платежное поручение, подтверждающее перечисление денежных средств в качестве обеспечения заявки на участие в открытом конкурсе, или копия этого платежного поручения либо банковская гарантия</a:t>
          </a:r>
          <a:endParaRPr lang="ru-RU"/>
        </a:p>
      </dgm:t>
    </dgm:pt>
    <dgm:pt modelId="{E26D58A2-36A1-48FF-980E-C5F65AB83FE9}" type="parTrans" cxnId="{6A462BF8-859A-4DA2-AC99-CE9BEFECF7B5}">
      <dgm:prSet/>
      <dgm:spPr/>
      <dgm:t>
        <a:bodyPr/>
        <a:lstStyle/>
        <a:p>
          <a:endParaRPr lang="ru-RU"/>
        </a:p>
      </dgm:t>
    </dgm:pt>
    <dgm:pt modelId="{0CFABC14-DD80-4D96-874E-74A57AEE1669}" type="sibTrans" cxnId="{6A462BF8-859A-4DA2-AC99-CE9BEFECF7B5}">
      <dgm:prSet/>
      <dgm:spPr/>
      <dgm:t>
        <a:bodyPr/>
        <a:lstStyle/>
        <a:p>
          <a:endParaRPr lang="ru-RU"/>
        </a:p>
      </dgm:t>
    </dgm:pt>
    <dgm:pt modelId="{26ECF5AF-801E-469A-9534-284D3B629D76}">
      <dgm:prSet/>
      <dgm:spPr/>
      <dgm:t>
        <a:bodyPr/>
        <a:lstStyle/>
        <a:p>
          <a:pPr rtl="0"/>
          <a:r>
            <a:rPr lang="ru-RU" smtClean="0"/>
            <a:t>6) в случае, если в конкурсной документации указан такой критерий оценки заявок на участие в конкурсе, как квалификация участника открытого конкурса, заявка участника открытого конкурса может содержать также документы, подтверждающие его </a:t>
          </a:r>
          <a:endParaRPr lang="ru-RU"/>
        </a:p>
      </dgm:t>
    </dgm:pt>
    <dgm:pt modelId="{AE032A22-5A7C-4320-AA0A-4248109FCF31}" type="parTrans" cxnId="{9340A8D3-7225-4C37-8F78-DC9C70CB40A4}">
      <dgm:prSet/>
      <dgm:spPr/>
      <dgm:t>
        <a:bodyPr/>
        <a:lstStyle/>
        <a:p>
          <a:endParaRPr lang="ru-RU"/>
        </a:p>
      </dgm:t>
    </dgm:pt>
    <dgm:pt modelId="{4509EF56-2D01-4D52-9E47-33F43BE6C2FD}" type="sibTrans" cxnId="{9340A8D3-7225-4C37-8F78-DC9C70CB40A4}">
      <dgm:prSet/>
      <dgm:spPr/>
      <dgm:t>
        <a:bodyPr/>
        <a:lstStyle/>
        <a:p>
          <a:endParaRPr lang="ru-RU"/>
        </a:p>
      </dgm:t>
    </dgm:pt>
    <dgm:pt modelId="{CE4C72B0-7DCC-4FA8-8C47-384FE0F7F911}" type="pres">
      <dgm:prSet presAssocID="{04FFFAFD-1E6C-4789-B6CE-4D7880144230}" presName="linear" presStyleCnt="0">
        <dgm:presLayoutVars>
          <dgm:animLvl val="lvl"/>
          <dgm:resizeHandles val="exact"/>
        </dgm:presLayoutVars>
      </dgm:prSet>
      <dgm:spPr/>
      <dgm:t>
        <a:bodyPr/>
        <a:lstStyle/>
        <a:p>
          <a:endParaRPr lang="ru-RU"/>
        </a:p>
      </dgm:t>
    </dgm:pt>
    <dgm:pt modelId="{C8674494-64D2-491E-B6ED-1DE91BA8C72C}" type="pres">
      <dgm:prSet presAssocID="{F58C2288-1FA5-4D48-9CF8-77438DD5498F}" presName="parentText" presStyleLbl="node1" presStyleIdx="0" presStyleCnt="6">
        <dgm:presLayoutVars>
          <dgm:chMax val="0"/>
          <dgm:bulletEnabled val="1"/>
        </dgm:presLayoutVars>
      </dgm:prSet>
      <dgm:spPr/>
      <dgm:t>
        <a:bodyPr/>
        <a:lstStyle/>
        <a:p>
          <a:endParaRPr lang="ru-RU"/>
        </a:p>
      </dgm:t>
    </dgm:pt>
    <dgm:pt modelId="{B0BB51CF-B3AD-42FD-A55B-555A8DB12B54}" type="pres">
      <dgm:prSet presAssocID="{89917927-F8B7-4A9E-BFB3-0E57EC4FD616}" presName="spacer" presStyleCnt="0"/>
      <dgm:spPr/>
    </dgm:pt>
    <dgm:pt modelId="{BEB79641-1C0E-4271-B65C-F526270870BE}" type="pres">
      <dgm:prSet presAssocID="{6F9D28E9-51E0-421D-AB15-2834B487C503}" presName="parentText" presStyleLbl="node1" presStyleIdx="1" presStyleCnt="6">
        <dgm:presLayoutVars>
          <dgm:chMax val="0"/>
          <dgm:bulletEnabled val="1"/>
        </dgm:presLayoutVars>
      </dgm:prSet>
      <dgm:spPr/>
      <dgm:t>
        <a:bodyPr/>
        <a:lstStyle/>
        <a:p>
          <a:endParaRPr lang="ru-RU"/>
        </a:p>
      </dgm:t>
    </dgm:pt>
    <dgm:pt modelId="{41FD2E0C-9E7E-4164-A9B6-5B3949F20541}" type="pres">
      <dgm:prSet presAssocID="{C521CF85-6A4B-41DC-99F9-F5E0917D3A4B}" presName="spacer" presStyleCnt="0"/>
      <dgm:spPr/>
    </dgm:pt>
    <dgm:pt modelId="{AB6D4D6B-6E85-49DF-8484-26507AAE085B}" type="pres">
      <dgm:prSet presAssocID="{67226FF0-4FFB-42D4-99B4-54E1DCD5AB5D}" presName="parentText" presStyleLbl="node1" presStyleIdx="2" presStyleCnt="6">
        <dgm:presLayoutVars>
          <dgm:chMax val="0"/>
          <dgm:bulletEnabled val="1"/>
        </dgm:presLayoutVars>
      </dgm:prSet>
      <dgm:spPr/>
      <dgm:t>
        <a:bodyPr/>
        <a:lstStyle/>
        <a:p>
          <a:endParaRPr lang="ru-RU"/>
        </a:p>
      </dgm:t>
    </dgm:pt>
    <dgm:pt modelId="{32AA92B2-DC25-404F-A325-34E104862612}" type="pres">
      <dgm:prSet presAssocID="{0463D4B6-CE3A-44B4-AF6B-4BFC96E95D68}" presName="spacer" presStyleCnt="0"/>
      <dgm:spPr/>
    </dgm:pt>
    <dgm:pt modelId="{F64D54DE-FE3A-46ED-B9CA-402A1CC91BAB}" type="pres">
      <dgm:prSet presAssocID="{2CADE4E4-B1FC-4136-9A86-AD11111B7AD2}" presName="parentText" presStyleLbl="node1" presStyleIdx="3" presStyleCnt="6">
        <dgm:presLayoutVars>
          <dgm:chMax val="0"/>
          <dgm:bulletEnabled val="1"/>
        </dgm:presLayoutVars>
      </dgm:prSet>
      <dgm:spPr/>
      <dgm:t>
        <a:bodyPr/>
        <a:lstStyle/>
        <a:p>
          <a:endParaRPr lang="ru-RU"/>
        </a:p>
      </dgm:t>
    </dgm:pt>
    <dgm:pt modelId="{4FE1849E-414B-4439-BAC3-3A09262E5035}" type="pres">
      <dgm:prSet presAssocID="{7B73AF66-8EB1-4BF0-A57A-93AD019FC3B3}" presName="spacer" presStyleCnt="0"/>
      <dgm:spPr/>
    </dgm:pt>
    <dgm:pt modelId="{D53D16E6-0954-4921-9C6C-815196FF4B1C}" type="pres">
      <dgm:prSet presAssocID="{8C9FFFAD-8F8C-45E2-9C56-7229EBA4BD8E}" presName="parentText" presStyleLbl="node1" presStyleIdx="4" presStyleCnt="6">
        <dgm:presLayoutVars>
          <dgm:chMax val="0"/>
          <dgm:bulletEnabled val="1"/>
        </dgm:presLayoutVars>
      </dgm:prSet>
      <dgm:spPr/>
      <dgm:t>
        <a:bodyPr/>
        <a:lstStyle/>
        <a:p>
          <a:endParaRPr lang="ru-RU"/>
        </a:p>
      </dgm:t>
    </dgm:pt>
    <dgm:pt modelId="{429B933B-386D-4EB2-AA2C-BA1E2678632C}" type="pres">
      <dgm:prSet presAssocID="{0CFABC14-DD80-4D96-874E-74A57AEE1669}" presName="spacer" presStyleCnt="0"/>
      <dgm:spPr/>
    </dgm:pt>
    <dgm:pt modelId="{A063B0FD-E088-4B8D-9C00-056930FB02C4}" type="pres">
      <dgm:prSet presAssocID="{26ECF5AF-801E-469A-9534-284D3B629D76}" presName="parentText" presStyleLbl="node1" presStyleIdx="5" presStyleCnt="6">
        <dgm:presLayoutVars>
          <dgm:chMax val="0"/>
          <dgm:bulletEnabled val="1"/>
        </dgm:presLayoutVars>
      </dgm:prSet>
      <dgm:spPr/>
      <dgm:t>
        <a:bodyPr/>
        <a:lstStyle/>
        <a:p>
          <a:endParaRPr lang="ru-RU"/>
        </a:p>
      </dgm:t>
    </dgm:pt>
  </dgm:ptLst>
  <dgm:cxnLst>
    <dgm:cxn modelId="{A0D9913A-2095-4191-B790-37F055EB5B7E}" type="presOf" srcId="{F58C2288-1FA5-4D48-9CF8-77438DD5498F}" destId="{C8674494-64D2-491E-B6ED-1DE91BA8C72C}" srcOrd="0" destOrd="0" presId="urn:microsoft.com/office/officeart/2005/8/layout/vList2"/>
    <dgm:cxn modelId="{437B7979-5A7E-4456-AE89-C87537AA366A}" type="presOf" srcId="{2CADE4E4-B1FC-4136-9A86-AD11111B7AD2}" destId="{F64D54DE-FE3A-46ED-B9CA-402A1CC91BAB}" srcOrd="0" destOrd="0" presId="urn:microsoft.com/office/officeart/2005/8/layout/vList2"/>
    <dgm:cxn modelId="{5A0193CB-96C6-4CC9-ABB4-FF67A41C27E6}" type="presOf" srcId="{8C9FFFAD-8F8C-45E2-9C56-7229EBA4BD8E}" destId="{D53D16E6-0954-4921-9C6C-815196FF4B1C}" srcOrd="0" destOrd="0" presId="urn:microsoft.com/office/officeart/2005/8/layout/vList2"/>
    <dgm:cxn modelId="{94CFD94B-674D-4236-850C-6EFBF1CE7B3D}" srcId="{04FFFAFD-1E6C-4789-B6CE-4D7880144230}" destId="{6F9D28E9-51E0-421D-AB15-2834B487C503}" srcOrd="1" destOrd="0" parTransId="{8AC584F8-8D33-4E3C-96C3-51270B3EFFC2}" sibTransId="{C521CF85-6A4B-41DC-99F9-F5E0917D3A4B}"/>
    <dgm:cxn modelId="{8F3BDDFB-6F98-465C-BB6B-0E99CCD910FB}" srcId="{04FFFAFD-1E6C-4789-B6CE-4D7880144230}" destId="{2CADE4E4-B1FC-4136-9A86-AD11111B7AD2}" srcOrd="3" destOrd="0" parTransId="{A7D74F7C-F747-42E5-B356-E2EB83BD1395}" sibTransId="{7B73AF66-8EB1-4BF0-A57A-93AD019FC3B3}"/>
    <dgm:cxn modelId="{DC757C0F-86FD-4347-BA7B-16239E7DE0E5}" srcId="{04FFFAFD-1E6C-4789-B6CE-4D7880144230}" destId="{F58C2288-1FA5-4D48-9CF8-77438DD5498F}" srcOrd="0" destOrd="0" parTransId="{FF8FA1EA-AD53-4860-AA8C-3711F5F71366}" sibTransId="{89917927-F8B7-4A9E-BFB3-0E57EC4FD616}"/>
    <dgm:cxn modelId="{10AD3E0D-835E-4505-ACC5-12A7AF178A89}" type="presOf" srcId="{6F9D28E9-51E0-421D-AB15-2834B487C503}" destId="{BEB79641-1C0E-4271-B65C-F526270870BE}" srcOrd="0" destOrd="0" presId="urn:microsoft.com/office/officeart/2005/8/layout/vList2"/>
    <dgm:cxn modelId="{6A462BF8-859A-4DA2-AC99-CE9BEFECF7B5}" srcId="{04FFFAFD-1E6C-4789-B6CE-4D7880144230}" destId="{8C9FFFAD-8F8C-45E2-9C56-7229EBA4BD8E}" srcOrd="4" destOrd="0" parTransId="{E26D58A2-36A1-48FF-980E-C5F65AB83FE9}" sibTransId="{0CFABC14-DD80-4D96-874E-74A57AEE1669}"/>
    <dgm:cxn modelId="{3C49EC00-1686-4EB6-8FDA-BF46187592A7}" type="presOf" srcId="{26ECF5AF-801E-469A-9534-284D3B629D76}" destId="{A063B0FD-E088-4B8D-9C00-056930FB02C4}" srcOrd="0" destOrd="0" presId="urn:microsoft.com/office/officeart/2005/8/layout/vList2"/>
    <dgm:cxn modelId="{9340A8D3-7225-4C37-8F78-DC9C70CB40A4}" srcId="{04FFFAFD-1E6C-4789-B6CE-4D7880144230}" destId="{26ECF5AF-801E-469A-9534-284D3B629D76}" srcOrd="5" destOrd="0" parTransId="{AE032A22-5A7C-4320-AA0A-4248109FCF31}" sibTransId="{4509EF56-2D01-4D52-9E47-33F43BE6C2FD}"/>
    <dgm:cxn modelId="{D8D26688-78A8-427D-AF42-AA92B6C07BD7}" type="presOf" srcId="{04FFFAFD-1E6C-4789-B6CE-4D7880144230}" destId="{CE4C72B0-7DCC-4FA8-8C47-384FE0F7F911}" srcOrd="0" destOrd="0" presId="urn:microsoft.com/office/officeart/2005/8/layout/vList2"/>
    <dgm:cxn modelId="{D08A7936-571B-4993-822C-E9CB61100BAB}" srcId="{04FFFAFD-1E6C-4789-B6CE-4D7880144230}" destId="{67226FF0-4FFB-42D4-99B4-54E1DCD5AB5D}" srcOrd="2" destOrd="0" parTransId="{B9300211-0E71-4DB1-97BF-6D6C84B29014}" sibTransId="{0463D4B6-CE3A-44B4-AF6B-4BFC96E95D68}"/>
    <dgm:cxn modelId="{625C864D-0863-42A2-AE46-BA8C76C60624}" type="presOf" srcId="{67226FF0-4FFB-42D4-99B4-54E1DCD5AB5D}" destId="{AB6D4D6B-6E85-49DF-8484-26507AAE085B}" srcOrd="0" destOrd="0" presId="urn:microsoft.com/office/officeart/2005/8/layout/vList2"/>
    <dgm:cxn modelId="{D008DBC5-B063-47F3-B19A-8185B6A697D3}" type="presParOf" srcId="{CE4C72B0-7DCC-4FA8-8C47-384FE0F7F911}" destId="{C8674494-64D2-491E-B6ED-1DE91BA8C72C}" srcOrd="0" destOrd="0" presId="urn:microsoft.com/office/officeart/2005/8/layout/vList2"/>
    <dgm:cxn modelId="{0B2D768C-30CA-4DC6-9BD1-C7E070D9509F}" type="presParOf" srcId="{CE4C72B0-7DCC-4FA8-8C47-384FE0F7F911}" destId="{B0BB51CF-B3AD-42FD-A55B-555A8DB12B54}" srcOrd="1" destOrd="0" presId="urn:microsoft.com/office/officeart/2005/8/layout/vList2"/>
    <dgm:cxn modelId="{511AF178-8F2F-4019-A11D-5C2F2E6A154C}" type="presParOf" srcId="{CE4C72B0-7DCC-4FA8-8C47-384FE0F7F911}" destId="{BEB79641-1C0E-4271-B65C-F526270870BE}" srcOrd="2" destOrd="0" presId="urn:microsoft.com/office/officeart/2005/8/layout/vList2"/>
    <dgm:cxn modelId="{CBB3208A-6802-4F57-A96C-9EC5171FD305}" type="presParOf" srcId="{CE4C72B0-7DCC-4FA8-8C47-384FE0F7F911}" destId="{41FD2E0C-9E7E-4164-A9B6-5B3949F20541}" srcOrd="3" destOrd="0" presId="urn:microsoft.com/office/officeart/2005/8/layout/vList2"/>
    <dgm:cxn modelId="{710D07DC-E9FB-43F9-B3C5-44D68DB47C74}" type="presParOf" srcId="{CE4C72B0-7DCC-4FA8-8C47-384FE0F7F911}" destId="{AB6D4D6B-6E85-49DF-8484-26507AAE085B}" srcOrd="4" destOrd="0" presId="urn:microsoft.com/office/officeart/2005/8/layout/vList2"/>
    <dgm:cxn modelId="{B7E94A52-9FFA-46C1-B299-50A9E12CB11A}" type="presParOf" srcId="{CE4C72B0-7DCC-4FA8-8C47-384FE0F7F911}" destId="{32AA92B2-DC25-404F-A325-34E104862612}" srcOrd="5" destOrd="0" presId="urn:microsoft.com/office/officeart/2005/8/layout/vList2"/>
    <dgm:cxn modelId="{C734F871-DF84-47BC-AEC3-F5FC36F6629A}" type="presParOf" srcId="{CE4C72B0-7DCC-4FA8-8C47-384FE0F7F911}" destId="{F64D54DE-FE3A-46ED-B9CA-402A1CC91BAB}" srcOrd="6" destOrd="0" presId="urn:microsoft.com/office/officeart/2005/8/layout/vList2"/>
    <dgm:cxn modelId="{9DD4B574-4CC5-4606-BFA0-AA895A6F5847}" type="presParOf" srcId="{CE4C72B0-7DCC-4FA8-8C47-384FE0F7F911}" destId="{4FE1849E-414B-4439-BAC3-3A09262E5035}" srcOrd="7" destOrd="0" presId="urn:microsoft.com/office/officeart/2005/8/layout/vList2"/>
    <dgm:cxn modelId="{3E890385-685F-4424-93C0-61DC00365061}" type="presParOf" srcId="{CE4C72B0-7DCC-4FA8-8C47-384FE0F7F911}" destId="{D53D16E6-0954-4921-9C6C-815196FF4B1C}" srcOrd="8" destOrd="0" presId="urn:microsoft.com/office/officeart/2005/8/layout/vList2"/>
    <dgm:cxn modelId="{866D64DE-BB01-41A0-81A5-FA25FF884A6A}" type="presParOf" srcId="{CE4C72B0-7DCC-4FA8-8C47-384FE0F7F911}" destId="{429B933B-386D-4EB2-AA2C-BA1E2678632C}" srcOrd="9" destOrd="0" presId="urn:microsoft.com/office/officeart/2005/8/layout/vList2"/>
    <dgm:cxn modelId="{53D25E7F-8866-49AD-BC5F-E5B274425865}" type="presParOf" srcId="{CE4C72B0-7DCC-4FA8-8C47-384FE0F7F911}" destId="{A063B0FD-E088-4B8D-9C00-056930FB02C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574C5571-D3BF-4C03-B680-75ABB3703BF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3AD467B7-4582-4266-B62C-8071D4848F29}">
      <dgm:prSet/>
      <dgm:spPr/>
      <dgm:t>
        <a:bodyPr/>
        <a:lstStyle/>
        <a:p>
          <a:pPr rtl="0"/>
          <a:r>
            <a:rPr lang="ru-RU" dirty="0" smtClean="0"/>
            <a:t>основной целью совершения невозможность реального осуществления налогоплательщиком указанных операций с учетом времени, места нахождения имущества или объема материальных ресурсов, экономически необходимых для производства товаров, выполнения работ или оказания услуг;</a:t>
          </a:r>
          <a:endParaRPr lang="ru-RU" dirty="0"/>
        </a:p>
      </dgm:t>
    </dgm:pt>
    <dgm:pt modelId="{23733B02-9467-4113-BC9F-22B34460A215}" type="parTrans" cxnId="{8559F238-41F4-4912-9C8C-F19E7CC2F1D6}">
      <dgm:prSet/>
      <dgm:spPr/>
      <dgm:t>
        <a:bodyPr/>
        <a:lstStyle/>
        <a:p>
          <a:endParaRPr lang="ru-RU"/>
        </a:p>
      </dgm:t>
    </dgm:pt>
    <dgm:pt modelId="{65032BB9-96FB-4DAB-AA3D-56AC24721D9C}" type="sibTrans" cxnId="{8559F238-41F4-4912-9C8C-F19E7CC2F1D6}">
      <dgm:prSet/>
      <dgm:spPr/>
      <dgm:t>
        <a:bodyPr/>
        <a:lstStyle/>
        <a:p>
          <a:endParaRPr lang="ru-RU"/>
        </a:p>
      </dgm:t>
    </dgm:pt>
    <dgm:pt modelId="{33756EC6-2BB5-4876-A93E-795E438A2649}">
      <dgm:prSet/>
      <dgm:spPr/>
      <dgm:t>
        <a:bodyPr/>
        <a:lstStyle/>
        <a:p>
          <a:r>
            <a:rPr lang="ru-RU" smtClean="0"/>
            <a:t>отсутствие необходимых условий для достижения результатов соответствующей экономической деятельности в силу отсутствия управленческого или технического персонала, основных средств, производственных активов, складских помещений, транспортных средств;</a:t>
          </a:r>
          <a:endParaRPr lang="ru-RU"/>
        </a:p>
      </dgm:t>
    </dgm:pt>
    <dgm:pt modelId="{302689B5-354D-4737-9F9A-678E29F6DED4}" type="parTrans" cxnId="{BAAFE615-45A9-4FC7-8F1D-08E77160C291}">
      <dgm:prSet/>
      <dgm:spPr/>
      <dgm:t>
        <a:bodyPr/>
        <a:lstStyle/>
        <a:p>
          <a:endParaRPr lang="ru-RU"/>
        </a:p>
      </dgm:t>
    </dgm:pt>
    <dgm:pt modelId="{31902D78-1119-4C84-89E3-8F4E28A2B52D}" type="sibTrans" cxnId="{BAAFE615-45A9-4FC7-8F1D-08E77160C291}">
      <dgm:prSet/>
      <dgm:spPr/>
      <dgm:t>
        <a:bodyPr/>
        <a:lstStyle/>
        <a:p>
          <a:endParaRPr lang="ru-RU"/>
        </a:p>
      </dgm:t>
    </dgm:pt>
    <dgm:pt modelId="{463AABFB-25E3-48A7-AFBF-9EA91FA7BEE2}">
      <dgm:prSet/>
      <dgm:spPr/>
      <dgm:t>
        <a:bodyPr/>
        <a:lstStyle/>
        <a:p>
          <a:r>
            <a:rPr lang="ru-RU" smtClean="0"/>
            <a:t>учет для целей налогообложения только тех хозяйственных операций, которые непосредственно связаны с возникновением налоговой выгоды, если для данного вида деятельности также требуется совершение и учет иных хозяйственных операций;</a:t>
          </a:r>
          <a:endParaRPr lang="ru-RU"/>
        </a:p>
      </dgm:t>
    </dgm:pt>
    <dgm:pt modelId="{C930EE60-873C-4188-B434-4A5CF397D302}" type="parTrans" cxnId="{9830BA0E-5A38-42BB-8F8E-DB3BEDEC0B4E}">
      <dgm:prSet/>
      <dgm:spPr/>
      <dgm:t>
        <a:bodyPr/>
        <a:lstStyle/>
        <a:p>
          <a:endParaRPr lang="ru-RU"/>
        </a:p>
      </dgm:t>
    </dgm:pt>
    <dgm:pt modelId="{EE9B44DA-945F-4149-B76E-A5B716345577}" type="sibTrans" cxnId="{9830BA0E-5A38-42BB-8F8E-DB3BEDEC0B4E}">
      <dgm:prSet/>
      <dgm:spPr/>
      <dgm:t>
        <a:bodyPr/>
        <a:lstStyle/>
        <a:p>
          <a:endParaRPr lang="ru-RU"/>
        </a:p>
      </dgm:t>
    </dgm:pt>
    <dgm:pt modelId="{B6C8BBE1-EF40-4438-A8A0-B538C085DE04}">
      <dgm:prSet/>
      <dgm:spPr/>
      <dgm:t>
        <a:bodyPr/>
        <a:lstStyle/>
        <a:p>
          <a:r>
            <a:rPr lang="ru-RU" smtClean="0"/>
            <a:t>совершение операций с товаром, который не производился или не мог быть произведен в объеме, указанном налогоплательщиком в документах бухгалтерского учета.</a:t>
          </a:r>
          <a:endParaRPr lang="ru-RU"/>
        </a:p>
      </dgm:t>
    </dgm:pt>
    <dgm:pt modelId="{7C5D7D26-6F6D-421D-8A68-542F1948DE8D}" type="parTrans" cxnId="{D65B8CD6-31FE-40A0-843C-9DE4AEB86D03}">
      <dgm:prSet/>
      <dgm:spPr/>
      <dgm:t>
        <a:bodyPr/>
        <a:lstStyle/>
        <a:p>
          <a:endParaRPr lang="ru-RU"/>
        </a:p>
      </dgm:t>
    </dgm:pt>
    <dgm:pt modelId="{34C7E76B-EC42-42C0-8286-74D9BFDB4347}" type="sibTrans" cxnId="{D65B8CD6-31FE-40A0-843C-9DE4AEB86D03}">
      <dgm:prSet/>
      <dgm:spPr/>
      <dgm:t>
        <a:bodyPr/>
        <a:lstStyle/>
        <a:p>
          <a:endParaRPr lang="ru-RU"/>
        </a:p>
      </dgm:t>
    </dgm:pt>
    <dgm:pt modelId="{C003892A-BA46-4AEF-834B-4102EB56165A}" type="pres">
      <dgm:prSet presAssocID="{574C5571-D3BF-4C03-B680-75ABB3703BFB}" presName="linear" presStyleCnt="0">
        <dgm:presLayoutVars>
          <dgm:animLvl val="lvl"/>
          <dgm:resizeHandles val="exact"/>
        </dgm:presLayoutVars>
      </dgm:prSet>
      <dgm:spPr/>
      <dgm:t>
        <a:bodyPr/>
        <a:lstStyle/>
        <a:p>
          <a:endParaRPr lang="ru-RU"/>
        </a:p>
      </dgm:t>
    </dgm:pt>
    <dgm:pt modelId="{48D5D050-5463-4260-805C-EF1D396CE399}" type="pres">
      <dgm:prSet presAssocID="{3AD467B7-4582-4266-B62C-8071D4848F29}" presName="parentText" presStyleLbl="node1" presStyleIdx="0" presStyleCnt="4">
        <dgm:presLayoutVars>
          <dgm:chMax val="0"/>
          <dgm:bulletEnabled val="1"/>
        </dgm:presLayoutVars>
      </dgm:prSet>
      <dgm:spPr/>
      <dgm:t>
        <a:bodyPr/>
        <a:lstStyle/>
        <a:p>
          <a:endParaRPr lang="ru-RU"/>
        </a:p>
      </dgm:t>
    </dgm:pt>
    <dgm:pt modelId="{62BB995B-2494-4076-A842-8541E5079506}" type="pres">
      <dgm:prSet presAssocID="{65032BB9-96FB-4DAB-AA3D-56AC24721D9C}" presName="spacer" presStyleCnt="0"/>
      <dgm:spPr/>
    </dgm:pt>
    <dgm:pt modelId="{D01A3FA2-B4C6-45D0-BF50-99939F01E4A6}" type="pres">
      <dgm:prSet presAssocID="{33756EC6-2BB5-4876-A93E-795E438A2649}" presName="parentText" presStyleLbl="node1" presStyleIdx="1" presStyleCnt="4">
        <dgm:presLayoutVars>
          <dgm:chMax val="0"/>
          <dgm:bulletEnabled val="1"/>
        </dgm:presLayoutVars>
      </dgm:prSet>
      <dgm:spPr/>
      <dgm:t>
        <a:bodyPr/>
        <a:lstStyle/>
        <a:p>
          <a:endParaRPr lang="ru-RU"/>
        </a:p>
      </dgm:t>
    </dgm:pt>
    <dgm:pt modelId="{B90A3846-FE85-4FDE-AFAF-D2EC35587B1A}" type="pres">
      <dgm:prSet presAssocID="{31902D78-1119-4C84-89E3-8F4E28A2B52D}" presName="spacer" presStyleCnt="0"/>
      <dgm:spPr/>
    </dgm:pt>
    <dgm:pt modelId="{F2DA50FD-6785-40EE-A2C1-FE4F5FA7F0DD}" type="pres">
      <dgm:prSet presAssocID="{463AABFB-25E3-48A7-AFBF-9EA91FA7BEE2}" presName="parentText" presStyleLbl="node1" presStyleIdx="2" presStyleCnt="4">
        <dgm:presLayoutVars>
          <dgm:chMax val="0"/>
          <dgm:bulletEnabled val="1"/>
        </dgm:presLayoutVars>
      </dgm:prSet>
      <dgm:spPr/>
      <dgm:t>
        <a:bodyPr/>
        <a:lstStyle/>
        <a:p>
          <a:endParaRPr lang="ru-RU"/>
        </a:p>
      </dgm:t>
    </dgm:pt>
    <dgm:pt modelId="{BF094DC8-F596-45B9-8665-B913CF8715C7}" type="pres">
      <dgm:prSet presAssocID="{EE9B44DA-945F-4149-B76E-A5B716345577}" presName="spacer" presStyleCnt="0"/>
      <dgm:spPr/>
    </dgm:pt>
    <dgm:pt modelId="{DB8381CC-47EA-4B46-B3FC-85531A1AC313}" type="pres">
      <dgm:prSet presAssocID="{B6C8BBE1-EF40-4438-A8A0-B538C085DE04}" presName="parentText" presStyleLbl="node1" presStyleIdx="3" presStyleCnt="4">
        <dgm:presLayoutVars>
          <dgm:chMax val="0"/>
          <dgm:bulletEnabled val="1"/>
        </dgm:presLayoutVars>
      </dgm:prSet>
      <dgm:spPr/>
      <dgm:t>
        <a:bodyPr/>
        <a:lstStyle/>
        <a:p>
          <a:endParaRPr lang="ru-RU"/>
        </a:p>
      </dgm:t>
    </dgm:pt>
  </dgm:ptLst>
  <dgm:cxnLst>
    <dgm:cxn modelId="{96F94075-9DCD-4BB1-922E-C40EFC0B1BFE}" type="presOf" srcId="{33756EC6-2BB5-4876-A93E-795E438A2649}" destId="{D01A3FA2-B4C6-45D0-BF50-99939F01E4A6}" srcOrd="0" destOrd="0" presId="urn:microsoft.com/office/officeart/2005/8/layout/vList2"/>
    <dgm:cxn modelId="{BAAFE615-45A9-4FC7-8F1D-08E77160C291}" srcId="{574C5571-D3BF-4C03-B680-75ABB3703BFB}" destId="{33756EC6-2BB5-4876-A93E-795E438A2649}" srcOrd="1" destOrd="0" parTransId="{302689B5-354D-4737-9F9A-678E29F6DED4}" sibTransId="{31902D78-1119-4C84-89E3-8F4E28A2B52D}"/>
    <dgm:cxn modelId="{D65B8CD6-31FE-40A0-843C-9DE4AEB86D03}" srcId="{574C5571-D3BF-4C03-B680-75ABB3703BFB}" destId="{B6C8BBE1-EF40-4438-A8A0-B538C085DE04}" srcOrd="3" destOrd="0" parTransId="{7C5D7D26-6F6D-421D-8A68-542F1948DE8D}" sibTransId="{34C7E76B-EC42-42C0-8286-74D9BFDB4347}"/>
    <dgm:cxn modelId="{F75EA49D-BF1D-4D2E-8BC9-C1C013DA1C88}" type="presOf" srcId="{574C5571-D3BF-4C03-B680-75ABB3703BFB}" destId="{C003892A-BA46-4AEF-834B-4102EB56165A}" srcOrd="0" destOrd="0" presId="urn:microsoft.com/office/officeart/2005/8/layout/vList2"/>
    <dgm:cxn modelId="{4E525347-938F-42F9-8017-96F57FDA35B6}" type="presOf" srcId="{B6C8BBE1-EF40-4438-A8A0-B538C085DE04}" destId="{DB8381CC-47EA-4B46-B3FC-85531A1AC313}" srcOrd="0" destOrd="0" presId="urn:microsoft.com/office/officeart/2005/8/layout/vList2"/>
    <dgm:cxn modelId="{9830BA0E-5A38-42BB-8F8E-DB3BEDEC0B4E}" srcId="{574C5571-D3BF-4C03-B680-75ABB3703BFB}" destId="{463AABFB-25E3-48A7-AFBF-9EA91FA7BEE2}" srcOrd="2" destOrd="0" parTransId="{C930EE60-873C-4188-B434-4A5CF397D302}" sibTransId="{EE9B44DA-945F-4149-B76E-A5B716345577}"/>
    <dgm:cxn modelId="{8559F238-41F4-4912-9C8C-F19E7CC2F1D6}" srcId="{574C5571-D3BF-4C03-B680-75ABB3703BFB}" destId="{3AD467B7-4582-4266-B62C-8071D4848F29}" srcOrd="0" destOrd="0" parTransId="{23733B02-9467-4113-BC9F-22B34460A215}" sibTransId="{65032BB9-96FB-4DAB-AA3D-56AC24721D9C}"/>
    <dgm:cxn modelId="{1F93A471-8A55-4108-9F15-C25764B13D7C}" type="presOf" srcId="{463AABFB-25E3-48A7-AFBF-9EA91FA7BEE2}" destId="{F2DA50FD-6785-40EE-A2C1-FE4F5FA7F0DD}" srcOrd="0" destOrd="0" presId="urn:microsoft.com/office/officeart/2005/8/layout/vList2"/>
    <dgm:cxn modelId="{F5420A8B-48B8-4F72-B8FF-B92A8FDF5655}" type="presOf" srcId="{3AD467B7-4582-4266-B62C-8071D4848F29}" destId="{48D5D050-5463-4260-805C-EF1D396CE399}" srcOrd="0" destOrd="0" presId="urn:microsoft.com/office/officeart/2005/8/layout/vList2"/>
    <dgm:cxn modelId="{C6D528CA-0E41-460C-B392-DBBF529B45B2}" type="presParOf" srcId="{C003892A-BA46-4AEF-834B-4102EB56165A}" destId="{48D5D050-5463-4260-805C-EF1D396CE399}" srcOrd="0" destOrd="0" presId="urn:microsoft.com/office/officeart/2005/8/layout/vList2"/>
    <dgm:cxn modelId="{5D602869-8C73-4569-9650-76CD36124CFF}" type="presParOf" srcId="{C003892A-BA46-4AEF-834B-4102EB56165A}" destId="{62BB995B-2494-4076-A842-8541E5079506}" srcOrd="1" destOrd="0" presId="urn:microsoft.com/office/officeart/2005/8/layout/vList2"/>
    <dgm:cxn modelId="{C6E78602-49DE-4E76-BDEF-18F6818196EE}" type="presParOf" srcId="{C003892A-BA46-4AEF-834B-4102EB56165A}" destId="{D01A3FA2-B4C6-45D0-BF50-99939F01E4A6}" srcOrd="2" destOrd="0" presId="urn:microsoft.com/office/officeart/2005/8/layout/vList2"/>
    <dgm:cxn modelId="{DECBF4C7-778C-4635-8732-983E599E41D7}" type="presParOf" srcId="{C003892A-BA46-4AEF-834B-4102EB56165A}" destId="{B90A3846-FE85-4FDE-AFAF-D2EC35587B1A}" srcOrd="3" destOrd="0" presId="urn:microsoft.com/office/officeart/2005/8/layout/vList2"/>
    <dgm:cxn modelId="{CFAB4169-7406-470E-AF3C-5137A0F14BA3}" type="presParOf" srcId="{C003892A-BA46-4AEF-834B-4102EB56165A}" destId="{F2DA50FD-6785-40EE-A2C1-FE4F5FA7F0DD}" srcOrd="4" destOrd="0" presId="urn:microsoft.com/office/officeart/2005/8/layout/vList2"/>
    <dgm:cxn modelId="{BD0BD0AB-4B43-474E-8E20-723228E5424F}" type="presParOf" srcId="{C003892A-BA46-4AEF-834B-4102EB56165A}" destId="{BF094DC8-F596-45B9-8665-B913CF8715C7}" srcOrd="5" destOrd="0" presId="urn:microsoft.com/office/officeart/2005/8/layout/vList2"/>
    <dgm:cxn modelId="{9D395146-76EA-4F9B-A4F4-7D24912D7C85}" type="presParOf" srcId="{C003892A-BA46-4AEF-834B-4102EB56165A}" destId="{DB8381CC-47EA-4B46-B3FC-85531A1AC3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A5D320F-4B0D-472A-9BB0-A96B21153ECB}"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A7A1DC17-C7BD-43CE-B302-11ACA3ED0811}">
      <dgm:prSet/>
      <dgm:spPr/>
      <dgm:t>
        <a:bodyPr/>
        <a:lstStyle/>
        <a:p>
          <a:pPr rtl="0"/>
          <a:r>
            <a:rPr lang="ru-RU" smtClean="0"/>
            <a:t>Неуплата налога (авансового платежа) влечет для налогоплательщика ряд негативных последствий:</a:t>
          </a:r>
          <a:endParaRPr lang="ru-RU"/>
        </a:p>
      </dgm:t>
    </dgm:pt>
    <dgm:pt modelId="{D52E3189-94B8-4291-80A9-15364B61A4E4}" type="parTrans" cxnId="{A71DF23D-50BF-4E1E-BE2B-97621A0E9DB7}">
      <dgm:prSet/>
      <dgm:spPr/>
      <dgm:t>
        <a:bodyPr/>
        <a:lstStyle/>
        <a:p>
          <a:endParaRPr lang="ru-RU"/>
        </a:p>
      </dgm:t>
    </dgm:pt>
    <dgm:pt modelId="{14AFA4AE-086D-4A71-809F-B065F812884A}" type="sibTrans" cxnId="{A71DF23D-50BF-4E1E-BE2B-97621A0E9DB7}">
      <dgm:prSet/>
      <dgm:spPr/>
      <dgm:t>
        <a:bodyPr/>
        <a:lstStyle/>
        <a:p>
          <a:endParaRPr lang="ru-RU"/>
        </a:p>
      </dgm:t>
    </dgm:pt>
    <dgm:pt modelId="{769C5B6E-56DE-434E-9188-D7CCBEEDC4AB}">
      <dgm:prSet/>
      <dgm:spPr/>
      <dgm:t>
        <a:bodyPr/>
        <a:lstStyle/>
        <a:p>
          <a:pPr rtl="0"/>
          <a:r>
            <a:rPr lang="ru-RU" smtClean="0"/>
            <a:t>начисление пеней на неуплаченную сумму (п. 2 ст. 57, п. 3 ст. 58 НК РФ);</a:t>
          </a:r>
          <a:endParaRPr lang="ru-RU"/>
        </a:p>
      </dgm:t>
    </dgm:pt>
    <dgm:pt modelId="{FD51062B-D1B3-42AB-8B61-CF7EAF23F569}" type="parTrans" cxnId="{B19F74E0-677E-412F-9220-88196EC118AA}">
      <dgm:prSet/>
      <dgm:spPr/>
      <dgm:t>
        <a:bodyPr/>
        <a:lstStyle/>
        <a:p>
          <a:endParaRPr lang="ru-RU"/>
        </a:p>
      </dgm:t>
    </dgm:pt>
    <dgm:pt modelId="{79DBDFB1-1CD7-4503-8A1F-8CC8019056FD}" type="sibTrans" cxnId="{B19F74E0-677E-412F-9220-88196EC118AA}">
      <dgm:prSet/>
      <dgm:spPr/>
      <dgm:t>
        <a:bodyPr/>
        <a:lstStyle/>
        <a:p>
          <a:endParaRPr lang="ru-RU"/>
        </a:p>
      </dgm:t>
    </dgm:pt>
    <dgm:pt modelId="{2E9A79B1-1A0D-4B62-9D8A-90E3BC49CEC5}">
      <dgm:prSet/>
      <dgm:spPr/>
      <dgm:t>
        <a:bodyPr/>
        <a:lstStyle/>
        <a:p>
          <a:pPr rtl="0"/>
          <a:r>
            <a:rPr lang="ru-RU" smtClean="0"/>
            <a:t>наложение штрафа налоговым органом (ст. 122 НК РФ).</a:t>
          </a:r>
          <a:endParaRPr lang="ru-RU"/>
        </a:p>
      </dgm:t>
    </dgm:pt>
    <dgm:pt modelId="{89E95B15-FF1C-41AE-8F36-966E983350C4}" type="parTrans" cxnId="{1EFB62B1-2AB0-452A-92BB-F372BB1FD0DC}">
      <dgm:prSet/>
      <dgm:spPr/>
      <dgm:t>
        <a:bodyPr/>
        <a:lstStyle/>
        <a:p>
          <a:endParaRPr lang="ru-RU"/>
        </a:p>
      </dgm:t>
    </dgm:pt>
    <dgm:pt modelId="{2BD37439-CE82-48F0-AAF2-492533630D4E}" type="sibTrans" cxnId="{1EFB62B1-2AB0-452A-92BB-F372BB1FD0DC}">
      <dgm:prSet/>
      <dgm:spPr/>
      <dgm:t>
        <a:bodyPr/>
        <a:lstStyle/>
        <a:p>
          <a:endParaRPr lang="ru-RU"/>
        </a:p>
      </dgm:t>
    </dgm:pt>
    <dgm:pt modelId="{033DF33A-4816-40CE-8CA4-394AC3D9EF51}">
      <dgm:prSet/>
      <dgm:spPr/>
      <dgm:t>
        <a:bodyPr/>
        <a:lstStyle/>
        <a:p>
          <a:pPr rtl="0"/>
          <a:r>
            <a:rPr lang="ru-RU" smtClean="0"/>
            <a:t>Согласно статье 122 НК РФ неуплата или неполная уплата сумм налога (сбора) в результате занижения налоговой базы, иного неправильного исчисления налога (сбора) или других неправомерных действий (бездействия), влечет взыскание штрафа в размере 20 процентов от неуплаченной суммы налога (сбора).</a:t>
          </a:r>
          <a:endParaRPr lang="ru-RU"/>
        </a:p>
      </dgm:t>
    </dgm:pt>
    <dgm:pt modelId="{013C2203-7EF3-4B74-ADEA-B7308B73E42C}" type="parTrans" cxnId="{AD359E40-E298-4117-8821-573042069676}">
      <dgm:prSet/>
      <dgm:spPr/>
      <dgm:t>
        <a:bodyPr/>
        <a:lstStyle/>
        <a:p>
          <a:endParaRPr lang="ru-RU"/>
        </a:p>
      </dgm:t>
    </dgm:pt>
    <dgm:pt modelId="{6724EA9A-0029-4C83-9D9B-18CE41D19A54}" type="sibTrans" cxnId="{AD359E40-E298-4117-8821-573042069676}">
      <dgm:prSet/>
      <dgm:spPr/>
      <dgm:t>
        <a:bodyPr/>
        <a:lstStyle/>
        <a:p>
          <a:endParaRPr lang="ru-RU"/>
        </a:p>
      </dgm:t>
    </dgm:pt>
    <dgm:pt modelId="{04F952D6-60B8-401E-83A9-7F551E4F2FD7}" type="pres">
      <dgm:prSet presAssocID="{3A5D320F-4B0D-472A-9BB0-A96B21153ECB}" presName="linear" presStyleCnt="0">
        <dgm:presLayoutVars>
          <dgm:animLvl val="lvl"/>
          <dgm:resizeHandles val="exact"/>
        </dgm:presLayoutVars>
      </dgm:prSet>
      <dgm:spPr/>
      <dgm:t>
        <a:bodyPr/>
        <a:lstStyle/>
        <a:p>
          <a:endParaRPr lang="ru-RU"/>
        </a:p>
      </dgm:t>
    </dgm:pt>
    <dgm:pt modelId="{73CCBC66-6053-4D3E-BD1B-B5BBB559BF29}" type="pres">
      <dgm:prSet presAssocID="{A7A1DC17-C7BD-43CE-B302-11ACA3ED0811}" presName="parentText" presStyleLbl="node1" presStyleIdx="0" presStyleCnt="4">
        <dgm:presLayoutVars>
          <dgm:chMax val="0"/>
          <dgm:bulletEnabled val="1"/>
        </dgm:presLayoutVars>
      </dgm:prSet>
      <dgm:spPr/>
      <dgm:t>
        <a:bodyPr/>
        <a:lstStyle/>
        <a:p>
          <a:endParaRPr lang="ru-RU"/>
        </a:p>
      </dgm:t>
    </dgm:pt>
    <dgm:pt modelId="{8D9D8485-EB41-48F1-8300-8C8F3BD9EE71}" type="pres">
      <dgm:prSet presAssocID="{14AFA4AE-086D-4A71-809F-B065F812884A}" presName="spacer" presStyleCnt="0"/>
      <dgm:spPr/>
    </dgm:pt>
    <dgm:pt modelId="{64A52530-164E-4815-BB7E-6AC814D77E26}" type="pres">
      <dgm:prSet presAssocID="{769C5B6E-56DE-434E-9188-D7CCBEEDC4AB}" presName="parentText" presStyleLbl="node1" presStyleIdx="1" presStyleCnt="4">
        <dgm:presLayoutVars>
          <dgm:chMax val="0"/>
          <dgm:bulletEnabled val="1"/>
        </dgm:presLayoutVars>
      </dgm:prSet>
      <dgm:spPr/>
      <dgm:t>
        <a:bodyPr/>
        <a:lstStyle/>
        <a:p>
          <a:endParaRPr lang="ru-RU"/>
        </a:p>
      </dgm:t>
    </dgm:pt>
    <dgm:pt modelId="{04B3CCA4-31EC-4EF6-8C44-070EBFBAE8EB}" type="pres">
      <dgm:prSet presAssocID="{79DBDFB1-1CD7-4503-8A1F-8CC8019056FD}" presName="spacer" presStyleCnt="0"/>
      <dgm:spPr/>
    </dgm:pt>
    <dgm:pt modelId="{E713E22D-84EC-4865-88C5-71643DBD14D6}" type="pres">
      <dgm:prSet presAssocID="{2E9A79B1-1A0D-4B62-9D8A-90E3BC49CEC5}" presName="parentText" presStyleLbl="node1" presStyleIdx="2" presStyleCnt="4">
        <dgm:presLayoutVars>
          <dgm:chMax val="0"/>
          <dgm:bulletEnabled val="1"/>
        </dgm:presLayoutVars>
      </dgm:prSet>
      <dgm:spPr/>
      <dgm:t>
        <a:bodyPr/>
        <a:lstStyle/>
        <a:p>
          <a:endParaRPr lang="ru-RU"/>
        </a:p>
      </dgm:t>
    </dgm:pt>
    <dgm:pt modelId="{40343A58-0853-447E-BD2A-58ECA7E36038}" type="pres">
      <dgm:prSet presAssocID="{2BD37439-CE82-48F0-AAF2-492533630D4E}" presName="spacer" presStyleCnt="0"/>
      <dgm:spPr/>
    </dgm:pt>
    <dgm:pt modelId="{6E30CC79-E388-40E6-AE3A-BF4600E7F681}" type="pres">
      <dgm:prSet presAssocID="{033DF33A-4816-40CE-8CA4-394AC3D9EF51}" presName="parentText" presStyleLbl="node1" presStyleIdx="3" presStyleCnt="4">
        <dgm:presLayoutVars>
          <dgm:chMax val="0"/>
          <dgm:bulletEnabled val="1"/>
        </dgm:presLayoutVars>
      </dgm:prSet>
      <dgm:spPr/>
      <dgm:t>
        <a:bodyPr/>
        <a:lstStyle/>
        <a:p>
          <a:endParaRPr lang="ru-RU"/>
        </a:p>
      </dgm:t>
    </dgm:pt>
  </dgm:ptLst>
  <dgm:cxnLst>
    <dgm:cxn modelId="{27B60FE6-27E0-419F-A213-C29E5FF8EC4D}" type="presOf" srcId="{A7A1DC17-C7BD-43CE-B302-11ACA3ED0811}" destId="{73CCBC66-6053-4D3E-BD1B-B5BBB559BF29}" srcOrd="0" destOrd="0" presId="urn:microsoft.com/office/officeart/2005/8/layout/vList2"/>
    <dgm:cxn modelId="{0AD309AC-662F-4634-B1F0-273475C8B869}" type="presOf" srcId="{2E9A79B1-1A0D-4B62-9D8A-90E3BC49CEC5}" destId="{E713E22D-84EC-4865-88C5-71643DBD14D6}" srcOrd="0" destOrd="0" presId="urn:microsoft.com/office/officeart/2005/8/layout/vList2"/>
    <dgm:cxn modelId="{1EFB62B1-2AB0-452A-92BB-F372BB1FD0DC}" srcId="{3A5D320F-4B0D-472A-9BB0-A96B21153ECB}" destId="{2E9A79B1-1A0D-4B62-9D8A-90E3BC49CEC5}" srcOrd="2" destOrd="0" parTransId="{89E95B15-FF1C-41AE-8F36-966E983350C4}" sibTransId="{2BD37439-CE82-48F0-AAF2-492533630D4E}"/>
    <dgm:cxn modelId="{014EA7EC-BE75-4698-BC69-9F99EE0E964A}" type="presOf" srcId="{3A5D320F-4B0D-472A-9BB0-A96B21153ECB}" destId="{04F952D6-60B8-401E-83A9-7F551E4F2FD7}" srcOrd="0" destOrd="0" presId="urn:microsoft.com/office/officeart/2005/8/layout/vList2"/>
    <dgm:cxn modelId="{4BC040EC-C895-4B68-BB7C-61685CF3D0E4}" type="presOf" srcId="{769C5B6E-56DE-434E-9188-D7CCBEEDC4AB}" destId="{64A52530-164E-4815-BB7E-6AC814D77E26}" srcOrd="0" destOrd="0" presId="urn:microsoft.com/office/officeart/2005/8/layout/vList2"/>
    <dgm:cxn modelId="{A71DF23D-50BF-4E1E-BE2B-97621A0E9DB7}" srcId="{3A5D320F-4B0D-472A-9BB0-A96B21153ECB}" destId="{A7A1DC17-C7BD-43CE-B302-11ACA3ED0811}" srcOrd="0" destOrd="0" parTransId="{D52E3189-94B8-4291-80A9-15364B61A4E4}" sibTransId="{14AFA4AE-086D-4A71-809F-B065F812884A}"/>
    <dgm:cxn modelId="{B19F74E0-677E-412F-9220-88196EC118AA}" srcId="{3A5D320F-4B0D-472A-9BB0-A96B21153ECB}" destId="{769C5B6E-56DE-434E-9188-D7CCBEEDC4AB}" srcOrd="1" destOrd="0" parTransId="{FD51062B-D1B3-42AB-8B61-CF7EAF23F569}" sibTransId="{79DBDFB1-1CD7-4503-8A1F-8CC8019056FD}"/>
    <dgm:cxn modelId="{BCF8EFA4-42F2-405C-8DDD-337505DDF60D}" type="presOf" srcId="{033DF33A-4816-40CE-8CA4-394AC3D9EF51}" destId="{6E30CC79-E388-40E6-AE3A-BF4600E7F681}" srcOrd="0" destOrd="0" presId="urn:microsoft.com/office/officeart/2005/8/layout/vList2"/>
    <dgm:cxn modelId="{AD359E40-E298-4117-8821-573042069676}" srcId="{3A5D320F-4B0D-472A-9BB0-A96B21153ECB}" destId="{033DF33A-4816-40CE-8CA4-394AC3D9EF51}" srcOrd="3" destOrd="0" parTransId="{013C2203-7EF3-4B74-ADEA-B7308B73E42C}" sibTransId="{6724EA9A-0029-4C83-9D9B-18CE41D19A54}"/>
    <dgm:cxn modelId="{DBE66D44-7C32-4EF9-94E0-CFD9EE80E442}" type="presParOf" srcId="{04F952D6-60B8-401E-83A9-7F551E4F2FD7}" destId="{73CCBC66-6053-4D3E-BD1B-B5BBB559BF29}" srcOrd="0" destOrd="0" presId="urn:microsoft.com/office/officeart/2005/8/layout/vList2"/>
    <dgm:cxn modelId="{8755BDC0-DB1E-4913-A843-DEA9E79E0731}" type="presParOf" srcId="{04F952D6-60B8-401E-83A9-7F551E4F2FD7}" destId="{8D9D8485-EB41-48F1-8300-8C8F3BD9EE71}" srcOrd="1" destOrd="0" presId="urn:microsoft.com/office/officeart/2005/8/layout/vList2"/>
    <dgm:cxn modelId="{AB837648-EDFF-4202-A7D5-0E23CE2628BC}" type="presParOf" srcId="{04F952D6-60B8-401E-83A9-7F551E4F2FD7}" destId="{64A52530-164E-4815-BB7E-6AC814D77E26}" srcOrd="2" destOrd="0" presId="urn:microsoft.com/office/officeart/2005/8/layout/vList2"/>
    <dgm:cxn modelId="{5ECD6F44-B0B2-40D7-A287-BAFD1931F47E}" type="presParOf" srcId="{04F952D6-60B8-401E-83A9-7F551E4F2FD7}" destId="{04B3CCA4-31EC-4EF6-8C44-070EBFBAE8EB}" srcOrd="3" destOrd="0" presId="urn:microsoft.com/office/officeart/2005/8/layout/vList2"/>
    <dgm:cxn modelId="{A21BCE79-3E7F-43A6-B5BD-10A84A3E703C}" type="presParOf" srcId="{04F952D6-60B8-401E-83A9-7F551E4F2FD7}" destId="{E713E22D-84EC-4865-88C5-71643DBD14D6}" srcOrd="4" destOrd="0" presId="urn:microsoft.com/office/officeart/2005/8/layout/vList2"/>
    <dgm:cxn modelId="{48D80B0F-481E-4C1B-A11F-908F678800A1}" type="presParOf" srcId="{04F952D6-60B8-401E-83A9-7F551E4F2FD7}" destId="{40343A58-0853-447E-BD2A-58ECA7E36038}" srcOrd="5" destOrd="0" presId="urn:microsoft.com/office/officeart/2005/8/layout/vList2"/>
    <dgm:cxn modelId="{105D2FB9-0104-42F5-94C7-1B13625495A6}" type="presParOf" srcId="{04F952D6-60B8-401E-83A9-7F551E4F2FD7}" destId="{6E30CC79-E388-40E6-AE3A-BF4600E7F68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CF7896F-D06B-45A6-A2C8-889252089B3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CC9DD580-A800-48B8-9672-F1ABCEB3BE12}">
      <dgm:prSet/>
      <dgm:spPr/>
      <dgm:t>
        <a:bodyPr/>
        <a:lstStyle/>
        <a:p>
          <a:pPr rtl="0"/>
          <a:r>
            <a:rPr lang="ru-RU" b="0" dirty="0" smtClean="0"/>
            <a:t>- получение пояснений от лиц, обладающих информацией об обстоятельствах заключения, совершения, исполнения сделки (операции); </a:t>
          </a:r>
          <a:endParaRPr lang="ru-RU" dirty="0"/>
        </a:p>
      </dgm:t>
    </dgm:pt>
    <dgm:pt modelId="{5DE2099F-B73E-4CBC-A47F-0A8C972AFC84}" type="parTrans" cxnId="{A5E66F1B-A0B5-4465-A123-F214E630E638}">
      <dgm:prSet/>
      <dgm:spPr/>
      <dgm:t>
        <a:bodyPr/>
        <a:lstStyle/>
        <a:p>
          <a:endParaRPr lang="ru-RU"/>
        </a:p>
      </dgm:t>
    </dgm:pt>
    <dgm:pt modelId="{80523743-120C-48DF-916B-A7DEEE85BE2D}" type="sibTrans" cxnId="{A5E66F1B-A0B5-4465-A123-F214E630E638}">
      <dgm:prSet/>
      <dgm:spPr/>
      <dgm:t>
        <a:bodyPr/>
        <a:lstStyle/>
        <a:p>
          <a:endParaRPr lang="ru-RU"/>
        </a:p>
      </dgm:t>
    </dgm:pt>
    <dgm:pt modelId="{08BB068B-9214-4A0D-81AD-C8BFB463ADE2}">
      <dgm:prSet/>
      <dgm:spPr/>
      <dgm:t>
        <a:bodyPr/>
        <a:lstStyle/>
        <a:p>
          <a:r>
            <a:rPr lang="ru-RU" b="0" smtClean="0"/>
            <a:t>- проведение осмотров территорий, помещений, документов, предметов с применением технических средств; сопоставление объёма поставляемых товаров размеру складских помещений (территорий); </a:t>
          </a:r>
          <a:endParaRPr lang="ru-RU" b="1"/>
        </a:p>
      </dgm:t>
    </dgm:pt>
    <dgm:pt modelId="{01C01306-FDE6-4D89-A9C0-B2D4A2A88C1A}" type="parTrans" cxnId="{C59A45DC-72CD-41E5-A0D7-5569FEE8E913}">
      <dgm:prSet/>
      <dgm:spPr/>
      <dgm:t>
        <a:bodyPr/>
        <a:lstStyle/>
        <a:p>
          <a:endParaRPr lang="ru-RU"/>
        </a:p>
      </dgm:t>
    </dgm:pt>
    <dgm:pt modelId="{B61A8340-EF6E-452F-811B-F2EBA51094AF}" type="sibTrans" cxnId="{C59A45DC-72CD-41E5-A0D7-5569FEE8E913}">
      <dgm:prSet/>
      <dgm:spPr/>
      <dgm:t>
        <a:bodyPr/>
        <a:lstStyle/>
        <a:p>
          <a:endParaRPr lang="ru-RU"/>
        </a:p>
      </dgm:t>
    </dgm:pt>
    <dgm:pt modelId="{AD6A5663-4362-412E-B014-5798E018B296}">
      <dgm:prSet/>
      <dgm:spPr/>
      <dgm:t>
        <a:bodyPr/>
        <a:lstStyle/>
        <a:p>
          <a:r>
            <a:rPr lang="ru-RU" b="0" smtClean="0"/>
            <a:t>- инвентаризация имущества; анализ и воссоздание полного баланса предприятия (товарного баланса, складского учета и т.п.);</a:t>
          </a:r>
          <a:endParaRPr lang="ru-RU" b="1"/>
        </a:p>
      </dgm:t>
    </dgm:pt>
    <dgm:pt modelId="{02CCC74E-62E0-4695-8EE7-7FCC42FADD68}" type="parTrans" cxnId="{90689A2D-21B6-4DA9-8251-FD0CE86FB26F}">
      <dgm:prSet/>
      <dgm:spPr/>
      <dgm:t>
        <a:bodyPr/>
        <a:lstStyle/>
        <a:p>
          <a:endParaRPr lang="ru-RU"/>
        </a:p>
      </dgm:t>
    </dgm:pt>
    <dgm:pt modelId="{F63B4371-8FB0-46C2-81C5-9199A5C89620}" type="sibTrans" cxnId="{90689A2D-21B6-4DA9-8251-FD0CE86FB26F}">
      <dgm:prSet/>
      <dgm:spPr/>
      <dgm:t>
        <a:bodyPr/>
        <a:lstStyle/>
        <a:p>
          <a:endParaRPr lang="ru-RU"/>
        </a:p>
      </dgm:t>
    </dgm:pt>
    <dgm:pt modelId="{DC3DB161-036E-4326-8507-EAACEC853B6D}">
      <dgm:prSet/>
      <dgm:spPr/>
      <dgm:t>
        <a:bodyPr/>
        <a:lstStyle/>
        <a:p>
          <a:r>
            <a:rPr lang="ru-RU" b="0" smtClean="0"/>
            <a:t>-  истребование документов (информации), а в необходимых случаях проведение выемки документов (предметов), проведение экспертиз и другие. </a:t>
          </a:r>
          <a:endParaRPr lang="ru-RU" b="1"/>
        </a:p>
      </dgm:t>
    </dgm:pt>
    <dgm:pt modelId="{E46B6491-E2A9-4932-98D4-034552401807}" type="parTrans" cxnId="{CC887D38-3349-4789-BD6C-AF8F1FE5E5D1}">
      <dgm:prSet/>
      <dgm:spPr/>
      <dgm:t>
        <a:bodyPr/>
        <a:lstStyle/>
        <a:p>
          <a:endParaRPr lang="ru-RU"/>
        </a:p>
      </dgm:t>
    </dgm:pt>
    <dgm:pt modelId="{08892ADE-265C-4BA1-B8DB-868DB2EC09FF}" type="sibTrans" cxnId="{CC887D38-3349-4789-BD6C-AF8F1FE5E5D1}">
      <dgm:prSet/>
      <dgm:spPr/>
      <dgm:t>
        <a:bodyPr/>
        <a:lstStyle/>
        <a:p>
          <a:endParaRPr lang="ru-RU"/>
        </a:p>
      </dgm:t>
    </dgm:pt>
    <dgm:pt modelId="{D8ECF858-985D-4729-BA94-4A9CE11B2CDB}" type="pres">
      <dgm:prSet presAssocID="{7CF7896F-D06B-45A6-A2C8-889252089B33}" presName="linear" presStyleCnt="0">
        <dgm:presLayoutVars>
          <dgm:animLvl val="lvl"/>
          <dgm:resizeHandles val="exact"/>
        </dgm:presLayoutVars>
      </dgm:prSet>
      <dgm:spPr/>
      <dgm:t>
        <a:bodyPr/>
        <a:lstStyle/>
        <a:p>
          <a:endParaRPr lang="ru-RU"/>
        </a:p>
      </dgm:t>
    </dgm:pt>
    <dgm:pt modelId="{0482EEA2-6912-4FBB-A214-F0AB79EE6A14}" type="pres">
      <dgm:prSet presAssocID="{CC9DD580-A800-48B8-9672-F1ABCEB3BE12}" presName="parentText" presStyleLbl="node1" presStyleIdx="0" presStyleCnt="4">
        <dgm:presLayoutVars>
          <dgm:chMax val="0"/>
          <dgm:bulletEnabled val="1"/>
        </dgm:presLayoutVars>
      </dgm:prSet>
      <dgm:spPr/>
      <dgm:t>
        <a:bodyPr/>
        <a:lstStyle/>
        <a:p>
          <a:endParaRPr lang="ru-RU"/>
        </a:p>
      </dgm:t>
    </dgm:pt>
    <dgm:pt modelId="{61003715-96F1-4714-A00B-D0B60B3698C6}" type="pres">
      <dgm:prSet presAssocID="{80523743-120C-48DF-916B-A7DEEE85BE2D}" presName="spacer" presStyleCnt="0"/>
      <dgm:spPr/>
    </dgm:pt>
    <dgm:pt modelId="{EB0A8BCC-E906-4BD4-979A-CC049D6DFC89}" type="pres">
      <dgm:prSet presAssocID="{08BB068B-9214-4A0D-81AD-C8BFB463ADE2}" presName="parentText" presStyleLbl="node1" presStyleIdx="1" presStyleCnt="4">
        <dgm:presLayoutVars>
          <dgm:chMax val="0"/>
          <dgm:bulletEnabled val="1"/>
        </dgm:presLayoutVars>
      </dgm:prSet>
      <dgm:spPr/>
      <dgm:t>
        <a:bodyPr/>
        <a:lstStyle/>
        <a:p>
          <a:endParaRPr lang="ru-RU"/>
        </a:p>
      </dgm:t>
    </dgm:pt>
    <dgm:pt modelId="{6DECEF13-FE8A-4086-AD18-9EC23BF9899F}" type="pres">
      <dgm:prSet presAssocID="{B61A8340-EF6E-452F-811B-F2EBA51094AF}" presName="spacer" presStyleCnt="0"/>
      <dgm:spPr/>
    </dgm:pt>
    <dgm:pt modelId="{59AD540A-9524-43B0-AB5F-5FE5A9787AA8}" type="pres">
      <dgm:prSet presAssocID="{AD6A5663-4362-412E-B014-5798E018B296}" presName="parentText" presStyleLbl="node1" presStyleIdx="2" presStyleCnt="4">
        <dgm:presLayoutVars>
          <dgm:chMax val="0"/>
          <dgm:bulletEnabled val="1"/>
        </dgm:presLayoutVars>
      </dgm:prSet>
      <dgm:spPr/>
      <dgm:t>
        <a:bodyPr/>
        <a:lstStyle/>
        <a:p>
          <a:endParaRPr lang="ru-RU"/>
        </a:p>
      </dgm:t>
    </dgm:pt>
    <dgm:pt modelId="{9B498672-3563-46B0-994E-35D0D8F36E3A}" type="pres">
      <dgm:prSet presAssocID="{F63B4371-8FB0-46C2-81C5-9199A5C89620}" presName="spacer" presStyleCnt="0"/>
      <dgm:spPr/>
    </dgm:pt>
    <dgm:pt modelId="{1C99728E-1BD8-49CF-8085-595BBC1D795E}" type="pres">
      <dgm:prSet presAssocID="{DC3DB161-036E-4326-8507-EAACEC853B6D}" presName="parentText" presStyleLbl="node1" presStyleIdx="3" presStyleCnt="4">
        <dgm:presLayoutVars>
          <dgm:chMax val="0"/>
          <dgm:bulletEnabled val="1"/>
        </dgm:presLayoutVars>
      </dgm:prSet>
      <dgm:spPr/>
      <dgm:t>
        <a:bodyPr/>
        <a:lstStyle/>
        <a:p>
          <a:endParaRPr lang="ru-RU"/>
        </a:p>
      </dgm:t>
    </dgm:pt>
  </dgm:ptLst>
  <dgm:cxnLst>
    <dgm:cxn modelId="{1141B0F9-AF23-4E08-BBC4-D86A81809BDF}" type="presOf" srcId="{AD6A5663-4362-412E-B014-5798E018B296}" destId="{59AD540A-9524-43B0-AB5F-5FE5A9787AA8}" srcOrd="0" destOrd="0" presId="urn:microsoft.com/office/officeart/2005/8/layout/vList2"/>
    <dgm:cxn modelId="{D7D00B9C-7B5E-48E8-B986-A0180A3E2EF3}" type="presOf" srcId="{08BB068B-9214-4A0D-81AD-C8BFB463ADE2}" destId="{EB0A8BCC-E906-4BD4-979A-CC049D6DFC89}" srcOrd="0" destOrd="0" presId="urn:microsoft.com/office/officeart/2005/8/layout/vList2"/>
    <dgm:cxn modelId="{C59A45DC-72CD-41E5-A0D7-5569FEE8E913}" srcId="{7CF7896F-D06B-45A6-A2C8-889252089B33}" destId="{08BB068B-9214-4A0D-81AD-C8BFB463ADE2}" srcOrd="1" destOrd="0" parTransId="{01C01306-FDE6-4D89-A9C0-B2D4A2A88C1A}" sibTransId="{B61A8340-EF6E-452F-811B-F2EBA51094AF}"/>
    <dgm:cxn modelId="{CC887D38-3349-4789-BD6C-AF8F1FE5E5D1}" srcId="{7CF7896F-D06B-45A6-A2C8-889252089B33}" destId="{DC3DB161-036E-4326-8507-EAACEC853B6D}" srcOrd="3" destOrd="0" parTransId="{E46B6491-E2A9-4932-98D4-034552401807}" sibTransId="{08892ADE-265C-4BA1-B8DB-868DB2EC09FF}"/>
    <dgm:cxn modelId="{5DD8AB83-5B70-4B05-ACF1-31364A0DF494}" type="presOf" srcId="{7CF7896F-D06B-45A6-A2C8-889252089B33}" destId="{D8ECF858-985D-4729-BA94-4A9CE11B2CDB}" srcOrd="0" destOrd="0" presId="urn:microsoft.com/office/officeart/2005/8/layout/vList2"/>
    <dgm:cxn modelId="{C647A2AC-7119-426C-84C1-BB5797874EFD}" type="presOf" srcId="{DC3DB161-036E-4326-8507-EAACEC853B6D}" destId="{1C99728E-1BD8-49CF-8085-595BBC1D795E}" srcOrd="0" destOrd="0" presId="urn:microsoft.com/office/officeart/2005/8/layout/vList2"/>
    <dgm:cxn modelId="{0B773844-6231-470E-B5C2-62A7B2E76517}" type="presOf" srcId="{CC9DD580-A800-48B8-9672-F1ABCEB3BE12}" destId="{0482EEA2-6912-4FBB-A214-F0AB79EE6A14}" srcOrd="0" destOrd="0" presId="urn:microsoft.com/office/officeart/2005/8/layout/vList2"/>
    <dgm:cxn modelId="{A5E66F1B-A0B5-4465-A123-F214E630E638}" srcId="{7CF7896F-D06B-45A6-A2C8-889252089B33}" destId="{CC9DD580-A800-48B8-9672-F1ABCEB3BE12}" srcOrd="0" destOrd="0" parTransId="{5DE2099F-B73E-4CBC-A47F-0A8C972AFC84}" sibTransId="{80523743-120C-48DF-916B-A7DEEE85BE2D}"/>
    <dgm:cxn modelId="{90689A2D-21B6-4DA9-8251-FD0CE86FB26F}" srcId="{7CF7896F-D06B-45A6-A2C8-889252089B33}" destId="{AD6A5663-4362-412E-B014-5798E018B296}" srcOrd="2" destOrd="0" parTransId="{02CCC74E-62E0-4695-8EE7-7FCC42FADD68}" sibTransId="{F63B4371-8FB0-46C2-81C5-9199A5C89620}"/>
    <dgm:cxn modelId="{FEC2811F-0B17-44F2-85D3-3FC24DA3D177}" type="presParOf" srcId="{D8ECF858-985D-4729-BA94-4A9CE11B2CDB}" destId="{0482EEA2-6912-4FBB-A214-F0AB79EE6A14}" srcOrd="0" destOrd="0" presId="urn:microsoft.com/office/officeart/2005/8/layout/vList2"/>
    <dgm:cxn modelId="{1ABD1960-33ED-4C20-94F8-3D112400148A}" type="presParOf" srcId="{D8ECF858-985D-4729-BA94-4A9CE11B2CDB}" destId="{61003715-96F1-4714-A00B-D0B60B3698C6}" srcOrd="1" destOrd="0" presId="urn:microsoft.com/office/officeart/2005/8/layout/vList2"/>
    <dgm:cxn modelId="{4ECD4896-CAFD-4259-A50A-4A3BF591A320}" type="presParOf" srcId="{D8ECF858-985D-4729-BA94-4A9CE11B2CDB}" destId="{EB0A8BCC-E906-4BD4-979A-CC049D6DFC89}" srcOrd="2" destOrd="0" presId="urn:microsoft.com/office/officeart/2005/8/layout/vList2"/>
    <dgm:cxn modelId="{8E5874EB-F985-46C5-9948-2C1445D563E0}" type="presParOf" srcId="{D8ECF858-985D-4729-BA94-4A9CE11B2CDB}" destId="{6DECEF13-FE8A-4086-AD18-9EC23BF9899F}" srcOrd="3" destOrd="0" presId="urn:microsoft.com/office/officeart/2005/8/layout/vList2"/>
    <dgm:cxn modelId="{2877C65D-3D9A-4F3C-8EFD-BDB0EA1AE471}" type="presParOf" srcId="{D8ECF858-985D-4729-BA94-4A9CE11B2CDB}" destId="{59AD540A-9524-43B0-AB5F-5FE5A9787AA8}" srcOrd="4" destOrd="0" presId="urn:microsoft.com/office/officeart/2005/8/layout/vList2"/>
    <dgm:cxn modelId="{5987E50A-B26D-4FD1-8E20-BCD405CDFFF8}" type="presParOf" srcId="{D8ECF858-985D-4729-BA94-4A9CE11B2CDB}" destId="{9B498672-3563-46B0-994E-35D0D8F36E3A}" srcOrd="5" destOrd="0" presId="urn:microsoft.com/office/officeart/2005/8/layout/vList2"/>
    <dgm:cxn modelId="{777CA0F5-8A88-4D08-8873-DDCA69A307AE}" type="presParOf" srcId="{D8ECF858-985D-4729-BA94-4A9CE11B2CDB}" destId="{1C99728E-1BD8-49CF-8085-595BBC1D795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F4F9B0B-3B8C-43B5-8B8E-48232E6A3E3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895BCA21-C367-4CA4-9633-CB087985343C}">
      <dgm:prSet/>
      <dgm:spPr/>
      <dgm:t>
        <a:bodyPr/>
        <a:lstStyle/>
        <a:p>
          <a:pPr rtl="0"/>
          <a:r>
            <a:rPr lang="ru-RU" smtClean="0"/>
            <a:t>назначение налоговой проверки;</a:t>
          </a:r>
          <a:endParaRPr lang="ru-RU"/>
        </a:p>
      </dgm:t>
    </dgm:pt>
    <dgm:pt modelId="{E6AE42B5-142F-49E0-871C-2C560A5FA735}" type="parTrans" cxnId="{980AF35C-10E0-40E2-A8AE-EA872DBC333C}">
      <dgm:prSet/>
      <dgm:spPr/>
      <dgm:t>
        <a:bodyPr/>
        <a:lstStyle/>
        <a:p>
          <a:endParaRPr lang="ru-RU"/>
        </a:p>
      </dgm:t>
    </dgm:pt>
    <dgm:pt modelId="{943D9977-CA93-4BEF-B5D9-EF8833D87F1F}" type="sibTrans" cxnId="{980AF35C-10E0-40E2-A8AE-EA872DBC333C}">
      <dgm:prSet/>
      <dgm:spPr/>
      <dgm:t>
        <a:bodyPr/>
        <a:lstStyle/>
        <a:p>
          <a:endParaRPr lang="ru-RU"/>
        </a:p>
      </dgm:t>
    </dgm:pt>
    <dgm:pt modelId="{87A3C193-741C-4D2A-B490-9B1E2C9E1063}">
      <dgm:prSet/>
      <dgm:spPr/>
      <dgm:t>
        <a:bodyPr/>
        <a:lstStyle/>
        <a:p>
          <a:pPr rtl="0"/>
          <a:r>
            <a:rPr lang="ru-RU" smtClean="0"/>
            <a:t>различные доначисления (налоги, пени, штрафы), произведенные налоговой службой на основе как камеральной, так и выездной налоговой проверки;</a:t>
          </a:r>
          <a:endParaRPr lang="ru-RU"/>
        </a:p>
      </dgm:t>
    </dgm:pt>
    <dgm:pt modelId="{7DFB60E8-0B99-4863-BF64-C48994E9ADC4}" type="parTrans" cxnId="{3111A302-F689-45E4-9A1E-96A591CE87CE}">
      <dgm:prSet/>
      <dgm:spPr/>
      <dgm:t>
        <a:bodyPr/>
        <a:lstStyle/>
        <a:p>
          <a:endParaRPr lang="ru-RU"/>
        </a:p>
      </dgm:t>
    </dgm:pt>
    <dgm:pt modelId="{4E4D0429-341E-45DA-84D4-5374B00E7FA3}" type="sibTrans" cxnId="{3111A302-F689-45E4-9A1E-96A591CE87CE}">
      <dgm:prSet/>
      <dgm:spPr/>
      <dgm:t>
        <a:bodyPr/>
        <a:lstStyle/>
        <a:p>
          <a:endParaRPr lang="ru-RU"/>
        </a:p>
      </dgm:t>
    </dgm:pt>
    <dgm:pt modelId="{A82FA7C7-22A8-430E-8575-83603AD19CF2}">
      <dgm:prSet/>
      <dgm:spPr/>
      <dgm:t>
        <a:bodyPr/>
        <a:lstStyle/>
        <a:p>
          <a:pPr rtl="0"/>
          <a:r>
            <a:rPr lang="ru-RU" smtClean="0"/>
            <a:t>приостановление операций по банковскому счету.</a:t>
          </a:r>
          <a:endParaRPr lang="ru-RU"/>
        </a:p>
      </dgm:t>
    </dgm:pt>
    <dgm:pt modelId="{EFD9E1DE-627F-47BD-9EEC-431691E9E3FB}" type="parTrans" cxnId="{B6A95D6F-FF65-4843-823D-45E0CC8C8856}">
      <dgm:prSet/>
      <dgm:spPr/>
      <dgm:t>
        <a:bodyPr/>
        <a:lstStyle/>
        <a:p>
          <a:endParaRPr lang="ru-RU"/>
        </a:p>
      </dgm:t>
    </dgm:pt>
    <dgm:pt modelId="{E1A9718C-1544-4CE7-B494-91DA174753DB}" type="sibTrans" cxnId="{B6A95D6F-FF65-4843-823D-45E0CC8C8856}">
      <dgm:prSet/>
      <dgm:spPr/>
      <dgm:t>
        <a:bodyPr/>
        <a:lstStyle/>
        <a:p>
          <a:endParaRPr lang="ru-RU"/>
        </a:p>
      </dgm:t>
    </dgm:pt>
    <dgm:pt modelId="{13163648-8F21-481C-8696-044DD39B1380}" type="pres">
      <dgm:prSet presAssocID="{EF4F9B0B-3B8C-43B5-8B8E-48232E6A3E3F}" presName="linear" presStyleCnt="0">
        <dgm:presLayoutVars>
          <dgm:animLvl val="lvl"/>
          <dgm:resizeHandles val="exact"/>
        </dgm:presLayoutVars>
      </dgm:prSet>
      <dgm:spPr/>
      <dgm:t>
        <a:bodyPr/>
        <a:lstStyle/>
        <a:p>
          <a:endParaRPr lang="ru-RU"/>
        </a:p>
      </dgm:t>
    </dgm:pt>
    <dgm:pt modelId="{455F4E36-E314-4FF3-8CCE-73B9653DA586}" type="pres">
      <dgm:prSet presAssocID="{895BCA21-C367-4CA4-9633-CB087985343C}" presName="parentText" presStyleLbl="node1" presStyleIdx="0" presStyleCnt="3">
        <dgm:presLayoutVars>
          <dgm:chMax val="0"/>
          <dgm:bulletEnabled val="1"/>
        </dgm:presLayoutVars>
      </dgm:prSet>
      <dgm:spPr/>
      <dgm:t>
        <a:bodyPr/>
        <a:lstStyle/>
        <a:p>
          <a:endParaRPr lang="ru-RU"/>
        </a:p>
      </dgm:t>
    </dgm:pt>
    <dgm:pt modelId="{916FD7FE-D869-4EA7-A54C-819A7E935AE1}" type="pres">
      <dgm:prSet presAssocID="{943D9977-CA93-4BEF-B5D9-EF8833D87F1F}" presName="spacer" presStyleCnt="0"/>
      <dgm:spPr/>
    </dgm:pt>
    <dgm:pt modelId="{D1B0C0E3-1F18-4409-98B7-2AC70ADBB382}" type="pres">
      <dgm:prSet presAssocID="{87A3C193-741C-4D2A-B490-9B1E2C9E1063}" presName="parentText" presStyleLbl="node1" presStyleIdx="1" presStyleCnt="3">
        <dgm:presLayoutVars>
          <dgm:chMax val="0"/>
          <dgm:bulletEnabled val="1"/>
        </dgm:presLayoutVars>
      </dgm:prSet>
      <dgm:spPr/>
      <dgm:t>
        <a:bodyPr/>
        <a:lstStyle/>
        <a:p>
          <a:endParaRPr lang="ru-RU"/>
        </a:p>
      </dgm:t>
    </dgm:pt>
    <dgm:pt modelId="{BD3D1D1D-E934-4952-87EA-26765D0D8DEE}" type="pres">
      <dgm:prSet presAssocID="{4E4D0429-341E-45DA-84D4-5374B00E7FA3}" presName="spacer" presStyleCnt="0"/>
      <dgm:spPr/>
    </dgm:pt>
    <dgm:pt modelId="{D2A0F046-5121-4951-887D-E1E9EEBA9D6E}" type="pres">
      <dgm:prSet presAssocID="{A82FA7C7-22A8-430E-8575-83603AD19CF2}" presName="parentText" presStyleLbl="node1" presStyleIdx="2" presStyleCnt="3">
        <dgm:presLayoutVars>
          <dgm:chMax val="0"/>
          <dgm:bulletEnabled val="1"/>
        </dgm:presLayoutVars>
      </dgm:prSet>
      <dgm:spPr/>
      <dgm:t>
        <a:bodyPr/>
        <a:lstStyle/>
        <a:p>
          <a:endParaRPr lang="ru-RU"/>
        </a:p>
      </dgm:t>
    </dgm:pt>
  </dgm:ptLst>
  <dgm:cxnLst>
    <dgm:cxn modelId="{B6A95D6F-FF65-4843-823D-45E0CC8C8856}" srcId="{EF4F9B0B-3B8C-43B5-8B8E-48232E6A3E3F}" destId="{A82FA7C7-22A8-430E-8575-83603AD19CF2}" srcOrd="2" destOrd="0" parTransId="{EFD9E1DE-627F-47BD-9EEC-431691E9E3FB}" sibTransId="{E1A9718C-1544-4CE7-B494-91DA174753DB}"/>
    <dgm:cxn modelId="{ADED9B24-17F9-463E-BD19-F51C67E46F27}" type="presOf" srcId="{87A3C193-741C-4D2A-B490-9B1E2C9E1063}" destId="{D1B0C0E3-1F18-4409-98B7-2AC70ADBB382}" srcOrd="0" destOrd="0" presId="urn:microsoft.com/office/officeart/2005/8/layout/vList2"/>
    <dgm:cxn modelId="{7BD43E46-9799-4672-BC11-0971CE1313FB}" type="presOf" srcId="{895BCA21-C367-4CA4-9633-CB087985343C}" destId="{455F4E36-E314-4FF3-8CCE-73B9653DA586}" srcOrd="0" destOrd="0" presId="urn:microsoft.com/office/officeart/2005/8/layout/vList2"/>
    <dgm:cxn modelId="{3111A302-F689-45E4-9A1E-96A591CE87CE}" srcId="{EF4F9B0B-3B8C-43B5-8B8E-48232E6A3E3F}" destId="{87A3C193-741C-4D2A-B490-9B1E2C9E1063}" srcOrd="1" destOrd="0" parTransId="{7DFB60E8-0B99-4863-BF64-C48994E9ADC4}" sibTransId="{4E4D0429-341E-45DA-84D4-5374B00E7FA3}"/>
    <dgm:cxn modelId="{E5723302-76CE-4B2B-86A5-1DE2CCF56642}" type="presOf" srcId="{EF4F9B0B-3B8C-43B5-8B8E-48232E6A3E3F}" destId="{13163648-8F21-481C-8696-044DD39B1380}" srcOrd="0" destOrd="0" presId="urn:microsoft.com/office/officeart/2005/8/layout/vList2"/>
    <dgm:cxn modelId="{0865EE01-1EDF-47DD-BF27-CDD4E68714D8}" type="presOf" srcId="{A82FA7C7-22A8-430E-8575-83603AD19CF2}" destId="{D2A0F046-5121-4951-887D-E1E9EEBA9D6E}" srcOrd="0" destOrd="0" presId="urn:microsoft.com/office/officeart/2005/8/layout/vList2"/>
    <dgm:cxn modelId="{980AF35C-10E0-40E2-A8AE-EA872DBC333C}" srcId="{EF4F9B0B-3B8C-43B5-8B8E-48232E6A3E3F}" destId="{895BCA21-C367-4CA4-9633-CB087985343C}" srcOrd="0" destOrd="0" parTransId="{E6AE42B5-142F-49E0-871C-2C560A5FA735}" sibTransId="{943D9977-CA93-4BEF-B5D9-EF8833D87F1F}"/>
    <dgm:cxn modelId="{834DE615-506C-4441-83C4-A0CC60EB2AF0}" type="presParOf" srcId="{13163648-8F21-481C-8696-044DD39B1380}" destId="{455F4E36-E314-4FF3-8CCE-73B9653DA586}" srcOrd="0" destOrd="0" presId="urn:microsoft.com/office/officeart/2005/8/layout/vList2"/>
    <dgm:cxn modelId="{97EF5971-49EB-45E0-869B-6B19F1F6AF3F}" type="presParOf" srcId="{13163648-8F21-481C-8696-044DD39B1380}" destId="{916FD7FE-D869-4EA7-A54C-819A7E935AE1}" srcOrd="1" destOrd="0" presId="urn:microsoft.com/office/officeart/2005/8/layout/vList2"/>
    <dgm:cxn modelId="{F2FE7C1D-C3DC-45AE-861D-752105B890A3}" type="presParOf" srcId="{13163648-8F21-481C-8696-044DD39B1380}" destId="{D1B0C0E3-1F18-4409-98B7-2AC70ADBB382}" srcOrd="2" destOrd="0" presId="urn:microsoft.com/office/officeart/2005/8/layout/vList2"/>
    <dgm:cxn modelId="{F6535FB6-ECAA-4D59-8AEA-6FCB7AE62050}" type="presParOf" srcId="{13163648-8F21-481C-8696-044DD39B1380}" destId="{BD3D1D1D-E934-4952-87EA-26765D0D8DEE}" srcOrd="3" destOrd="0" presId="urn:microsoft.com/office/officeart/2005/8/layout/vList2"/>
    <dgm:cxn modelId="{79433F6B-5E56-4549-998E-8B6317643E66}" type="presParOf" srcId="{13163648-8F21-481C-8696-044DD39B1380}" destId="{D2A0F046-5121-4951-887D-E1E9EEBA9D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F4F9B0B-3B8C-43B5-8B8E-48232E6A3E3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895BCA21-C367-4CA4-9633-CB087985343C}">
      <dgm:prSet/>
      <dgm:spPr/>
      <dgm:t>
        <a:bodyPr/>
        <a:lstStyle/>
        <a:p>
          <a:pPr rtl="0"/>
          <a:r>
            <a:rPr lang="ru-RU" b="0" i="0" smtClean="0"/>
            <a:t>Отсутствие должной осмотрительности в выборе контрагентов</a:t>
          </a:r>
          <a:endParaRPr lang="ru-RU" dirty="0"/>
        </a:p>
      </dgm:t>
    </dgm:pt>
    <dgm:pt modelId="{E6AE42B5-142F-49E0-871C-2C560A5FA735}" type="parTrans" cxnId="{980AF35C-10E0-40E2-A8AE-EA872DBC333C}">
      <dgm:prSet/>
      <dgm:spPr/>
      <dgm:t>
        <a:bodyPr/>
        <a:lstStyle/>
        <a:p>
          <a:endParaRPr lang="ru-RU"/>
        </a:p>
      </dgm:t>
    </dgm:pt>
    <dgm:pt modelId="{943D9977-CA93-4BEF-B5D9-EF8833D87F1F}" type="sibTrans" cxnId="{980AF35C-10E0-40E2-A8AE-EA872DBC333C}">
      <dgm:prSet/>
      <dgm:spPr/>
      <dgm:t>
        <a:bodyPr/>
        <a:lstStyle/>
        <a:p>
          <a:endParaRPr lang="ru-RU"/>
        </a:p>
      </dgm:t>
    </dgm:pt>
    <dgm:pt modelId="{356F12E2-6652-4A39-A931-E9A9176BEB69}">
      <dgm:prSet/>
      <dgm:spPr/>
      <dgm:t>
        <a:bodyPr/>
        <a:lstStyle/>
        <a:p>
          <a:r>
            <a:rPr lang="ru-RU" b="0" i="0" smtClean="0"/>
            <a:t>Оформление сотрудников как ИП с соответствующим заключением гражданско-правовых договоров с ними</a:t>
          </a:r>
          <a:endParaRPr lang="ru-RU" b="0" i="0"/>
        </a:p>
      </dgm:t>
    </dgm:pt>
    <dgm:pt modelId="{C9190BD1-1142-45EB-B360-24B73312CFB5}" type="parTrans" cxnId="{AC7F21BB-B8FE-4431-8C29-56913AE1B00D}">
      <dgm:prSet/>
      <dgm:spPr/>
      <dgm:t>
        <a:bodyPr/>
        <a:lstStyle/>
        <a:p>
          <a:endParaRPr lang="ru-RU"/>
        </a:p>
      </dgm:t>
    </dgm:pt>
    <dgm:pt modelId="{8BBA77E3-2281-4D45-92B3-874DB25218E1}" type="sibTrans" cxnId="{AC7F21BB-B8FE-4431-8C29-56913AE1B00D}">
      <dgm:prSet/>
      <dgm:spPr/>
      <dgm:t>
        <a:bodyPr/>
        <a:lstStyle/>
        <a:p>
          <a:endParaRPr lang="ru-RU"/>
        </a:p>
      </dgm:t>
    </dgm:pt>
    <dgm:pt modelId="{2B596E41-442F-4E0B-B9CE-A12E6C7DDBA5}">
      <dgm:prSet/>
      <dgm:spPr/>
      <dgm:t>
        <a:bodyPr/>
        <a:lstStyle/>
        <a:p>
          <a:r>
            <a:rPr lang="ru-RU" b="0" i="0" smtClean="0"/>
            <a:t>Использование офшорных компаний и офшорных схем</a:t>
          </a:r>
          <a:endParaRPr lang="ru-RU" b="0" i="0"/>
        </a:p>
      </dgm:t>
    </dgm:pt>
    <dgm:pt modelId="{8734A1F6-5586-4697-BC1D-8C307E052DC1}" type="parTrans" cxnId="{FABD107C-87C7-4F15-9EBB-CEB49C95B9ED}">
      <dgm:prSet/>
      <dgm:spPr/>
      <dgm:t>
        <a:bodyPr/>
        <a:lstStyle/>
        <a:p>
          <a:endParaRPr lang="ru-RU"/>
        </a:p>
      </dgm:t>
    </dgm:pt>
    <dgm:pt modelId="{05183E68-9018-4EFE-8A65-971C9878BC45}" type="sibTrans" cxnId="{FABD107C-87C7-4F15-9EBB-CEB49C95B9ED}">
      <dgm:prSet/>
      <dgm:spPr/>
      <dgm:t>
        <a:bodyPr/>
        <a:lstStyle/>
        <a:p>
          <a:endParaRPr lang="ru-RU"/>
        </a:p>
      </dgm:t>
    </dgm:pt>
    <dgm:pt modelId="{C9FA2C66-4CDA-4498-B51D-85E392888DFC}">
      <dgm:prSet/>
      <dgm:spPr/>
      <dgm:t>
        <a:bodyPr/>
        <a:lstStyle/>
        <a:p>
          <a:r>
            <a:rPr lang="ru-RU" b="0" i="0" smtClean="0"/>
            <a:t>Применение схем «дробления» бизнеса</a:t>
          </a:r>
          <a:endParaRPr lang="ru-RU" b="0" i="0"/>
        </a:p>
      </dgm:t>
    </dgm:pt>
    <dgm:pt modelId="{992EADB8-F988-4FB0-A3C8-01D3F4E4AAD7}" type="parTrans" cxnId="{E7B4FB4C-20A6-4095-86B7-F22F16CC415E}">
      <dgm:prSet/>
      <dgm:spPr/>
      <dgm:t>
        <a:bodyPr/>
        <a:lstStyle/>
        <a:p>
          <a:endParaRPr lang="ru-RU"/>
        </a:p>
      </dgm:t>
    </dgm:pt>
    <dgm:pt modelId="{164D3ABB-8677-42AF-AFAC-9755A9AB6A7D}" type="sibTrans" cxnId="{E7B4FB4C-20A6-4095-86B7-F22F16CC415E}">
      <dgm:prSet/>
      <dgm:spPr/>
      <dgm:t>
        <a:bodyPr/>
        <a:lstStyle/>
        <a:p>
          <a:endParaRPr lang="ru-RU"/>
        </a:p>
      </dgm:t>
    </dgm:pt>
    <dgm:pt modelId="{5065DA7A-CD43-4711-BC11-8B95C20AE7BA}">
      <dgm:prSet/>
      <dgm:spPr/>
      <dgm:t>
        <a:bodyPr/>
        <a:lstStyle/>
        <a:p>
          <a:r>
            <a:rPr lang="ru-RU" b="0" i="0" smtClean="0"/>
            <a:t>«Аренда» персонала</a:t>
          </a:r>
          <a:endParaRPr lang="ru-RU" b="0" i="0"/>
        </a:p>
      </dgm:t>
    </dgm:pt>
    <dgm:pt modelId="{E4BECB03-FB93-4AF4-9163-C7B10CF68B0A}" type="parTrans" cxnId="{989754BE-2BE4-4363-AF8E-4BDCAD9B9169}">
      <dgm:prSet/>
      <dgm:spPr/>
      <dgm:t>
        <a:bodyPr/>
        <a:lstStyle/>
        <a:p>
          <a:endParaRPr lang="ru-RU"/>
        </a:p>
      </dgm:t>
    </dgm:pt>
    <dgm:pt modelId="{85347FB9-967F-4325-9394-64BC703EBEF1}" type="sibTrans" cxnId="{989754BE-2BE4-4363-AF8E-4BDCAD9B9169}">
      <dgm:prSet/>
      <dgm:spPr/>
      <dgm:t>
        <a:bodyPr/>
        <a:lstStyle/>
        <a:p>
          <a:endParaRPr lang="ru-RU"/>
        </a:p>
      </dgm:t>
    </dgm:pt>
    <dgm:pt modelId="{F1FD0B34-1960-4C28-BC1D-67934F5CC594}">
      <dgm:prSet/>
      <dgm:spPr/>
      <dgm:t>
        <a:bodyPr/>
        <a:lstStyle/>
        <a:p>
          <a:r>
            <a:rPr lang="ru-RU" b="0" i="0" smtClean="0"/>
            <a:t>Трансфертное ценообразование (ТЦО).</a:t>
          </a:r>
          <a:endParaRPr lang="ru-RU" b="0" i="0"/>
        </a:p>
      </dgm:t>
    </dgm:pt>
    <dgm:pt modelId="{4F2DDDE0-2AC1-4C59-B909-C93160B8D008}" type="parTrans" cxnId="{A416418A-7F77-4FAD-9EE9-76EE6952BA96}">
      <dgm:prSet/>
      <dgm:spPr/>
      <dgm:t>
        <a:bodyPr/>
        <a:lstStyle/>
        <a:p>
          <a:endParaRPr lang="ru-RU"/>
        </a:p>
      </dgm:t>
    </dgm:pt>
    <dgm:pt modelId="{558BCA82-3469-4D55-A4FC-3581169C10A8}" type="sibTrans" cxnId="{A416418A-7F77-4FAD-9EE9-76EE6952BA96}">
      <dgm:prSet/>
      <dgm:spPr/>
      <dgm:t>
        <a:bodyPr/>
        <a:lstStyle/>
        <a:p>
          <a:endParaRPr lang="ru-RU"/>
        </a:p>
      </dgm:t>
    </dgm:pt>
    <dgm:pt modelId="{13163648-8F21-481C-8696-044DD39B1380}" type="pres">
      <dgm:prSet presAssocID="{EF4F9B0B-3B8C-43B5-8B8E-48232E6A3E3F}" presName="linear" presStyleCnt="0">
        <dgm:presLayoutVars>
          <dgm:animLvl val="lvl"/>
          <dgm:resizeHandles val="exact"/>
        </dgm:presLayoutVars>
      </dgm:prSet>
      <dgm:spPr/>
      <dgm:t>
        <a:bodyPr/>
        <a:lstStyle/>
        <a:p>
          <a:endParaRPr lang="ru-RU"/>
        </a:p>
      </dgm:t>
    </dgm:pt>
    <dgm:pt modelId="{455F4E36-E314-4FF3-8CCE-73B9653DA586}" type="pres">
      <dgm:prSet presAssocID="{895BCA21-C367-4CA4-9633-CB087985343C}" presName="parentText" presStyleLbl="node1" presStyleIdx="0" presStyleCnt="6">
        <dgm:presLayoutVars>
          <dgm:chMax val="0"/>
          <dgm:bulletEnabled val="1"/>
        </dgm:presLayoutVars>
      </dgm:prSet>
      <dgm:spPr/>
      <dgm:t>
        <a:bodyPr/>
        <a:lstStyle/>
        <a:p>
          <a:endParaRPr lang="ru-RU"/>
        </a:p>
      </dgm:t>
    </dgm:pt>
    <dgm:pt modelId="{916FD7FE-D869-4EA7-A54C-819A7E935AE1}" type="pres">
      <dgm:prSet presAssocID="{943D9977-CA93-4BEF-B5D9-EF8833D87F1F}" presName="spacer" presStyleCnt="0"/>
      <dgm:spPr/>
    </dgm:pt>
    <dgm:pt modelId="{98282807-4A05-41AE-BB3D-E44B6F79988C}" type="pres">
      <dgm:prSet presAssocID="{356F12E2-6652-4A39-A931-E9A9176BEB69}" presName="parentText" presStyleLbl="node1" presStyleIdx="1" presStyleCnt="6">
        <dgm:presLayoutVars>
          <dgm:chMax val="0"/>
          <dgm:bulletEnabled val="1"/>
        </dgm:presLayoutVars>
      </dgm:prSet>
      <dgm:spPr/>
      <dgm:t>
        <a:bodyPr/>
        <a:lstStyle/>
        <a:p>
          <a:endParaRPr lang="ru-RU"/>
        </a:p>
      </dgm:t>
    </dgm:pt>
    <dgm:pt modelId="{00AFB1D9-CE83-4183-80BF-236ACC17D346}" type="pres">
      <dgm:prSet presAssocID="{8BBA77E3-2281-4D45-92B3-874DB25218E1}" presName="spacer" presStyleCnt="0"/>
      <dgm:spPr/>
    </dgm:pt>
    <dgm:pt modelId="{944B45B6-A2D5-41B2-91DC-93A96F4EC7B6}" type="pres">
      <dgm:prSet presAssocID="{2B596E41-442F-4E0B-B9CE-A12E6C7DDBA5}" presName="parentText" presStyleLbl="node1" presStyleIdx="2" presStyleCnt="6">
        <dgm:presLayoutVars>
          <dgm:chMax val="0"/>
          <dgm:bulletEnabled val="1"/>
        </dgm:presLayoutVars>
      </dgm:prSet>
      <dgm:spPr/>
      <dgm:t>
        <a:bodyPr/>
        <a:lstStyle/>
        <a:p>
          <a:endParaRPr lang="ru-RU"/>
        </a:p>
      </dgm:t>
    </dgm:pt>
    <dgm:pt modelId="{39256E0E-DDC1-4C20-A8D0-B59D1337A80B}" type="pres">
      <dgm:prSet presAssocID="{05183E68-9018-4EFE-8A65-971C9878BC45}" presName="spacer" presStyleCnt="0"/>
      <dgm:spPr/>
    </dgm:pt>
    <dgm:pt modelId="{AD13D7CC-1992-471C-8CD6-E12A8532F67B}" type="pres">
      <dgm:prSet presAssocID="{C9FA2C66-4CDA-4498-B51D-85E392888DFC}" presName="parentText" presStyleLbl="node1" presStyleIdx="3" presStyleCnt="6">
        <dgm:presLayoutVars>
          <dgm:chMax val="0"/>
          <dgm:bulletEnabled val="1"/>
        </dgm:presLayoutVars>
      </dgm:prSet>
      <dgm:spPr/>
      <dgm:t>
        <a:bodyPr/>
        <a:lstStyle/>
        <a:p>
          <a:endParaRPr lang="ru-RU"/>
        </a:p>
      </dgm:t>
    </dgm:pt>
    <dgm:pt modelId="{CDC16F89-165A-4CB3-B1B0-29D7084B79C4}" type="pres">
      <dgm:prSet presAssocID="{164D3ABB-8677-42AF-AFAC-9755A9AB6A7D}" presName="spacer" presStyleCnt="0"/>
      <dgm:spPr/>
    </dgm:pt>
    <dgm:pt modelId="{9F3C7A4D-A90F-4C50-AA36-181A17924141}" type="pres">
      <dgm:prSet presAssocID="{5065DA7A-CD43-4711-BC11-8B95C20AE7BA}" presName="parentText" presStyleLbl="node1" presStyleIdx="4" presStyleCnt="6">
        <dgm:presLayoutVars>
          <dgm:chMax val="0"/>
          <dgm:bulletEnabled val="1"/>
        </dgm:presLayoutVars>
      </dgm:prSet>
      <dgm:spPr/>
      <dgm:t>
        <a:bodyPr/>
        <a:lstStyle/>
        <a:p>
          <a:endParaRPr lang="ru-RU"/>
        </a:p>
      </dgm:t>
    </dgm:pt>
    <dgm:pt modelId="{2F1E3D78-17B1-46FD-9377-7221245EC799}" type="pres">
      <dgm:prSet presAssocID="{85347FB9-967F-4325-9394-64BC703EBEF1}" presName="spacer" presStyleCnt="0"/>
      <dgm:spPr/>
    </dgm:pt>
    <dgm:pt modelId="{C605FCBA-2B0A-4656-AD57-9E95040BBAC0}" type="pres">
      <dgm:prSet presAssocID="{F1FD0B34-1960-4C28-BC1D-67934F5CC594}" presName="parentText" presStyleLbl="node1" presStyleIdx="5" presStyleCnt="6">
        <dgm:presLayoutVars>
          <dgm:chMax val="0"/>
          <dgm:bulletEnabled val="1"/>
        </dgm:presLayoutVars>
      </dgm:prSet>
      <dgm:spPr/>
      <dgm:t>
        <a:bodyPr/>
        <a:lstStyle/>
        <a:p>
          <a:endParaRPr lang="ru-RU"/>
        </a:p>
      </dgm:t>
    </dgm:pt>
  </dgm:ptLst>
  <dgm:cxnLst>
    <dgm:cxn modelId="{980AF35C-10E0-40E2-A8AE-EA872DBC333C}" srcId="{EF4F9B0B-3B8C-43B5-8B8E-48232E6A3E3F}" destId="{895BCA21-C367-4CA4-9633-CB087985343C}" srcOrd="0" destOrd="0" parTransId="{E6AE42B5-142F-49E0-871C-2C560A5FA735}" sibTransId="{943D9977-CA93-4BEF-B5D9-EF8833D87F1F}"/>
    <dgm:cxn modelId="{903F36F7-F9F9-4F98-9ADD-9F68D29D0958}" type="presOf" srcId="{EF4F9B0B-3B8C-43B5-8B8E-48232E6A3E3F}" destId="{13163648-8F21-481C-8696-044DD39B1380}" srcOrd="0" destOrd="0" presId="urn:microsoft.com/office/officeart/2005/8/layout/vList2"/>
    <dgm:cxn modelId="{AC7F21BB-B8FE-4431-8C29-56913AE1B00D}" srcId="{EF4F9B0B-3B8C-43B5-8B8E-48232E6A3E3F}" destId="{356F12E2-6652-4A39-A931-E9A9176BEB69}" srcOrd="1" destOrd="0" parTransId="{C9190BD1-1142-45EB-B360-24B73312CFB5}" sibTransId="{8BBA77E3-2281-4D45-92B3-874DB25218E1}"/>
    <dgm:cxn modelId="{EF1467F7-81D0-4225-A06E-20B9CD74BD21}" type="presOf" srcId="{356F12E2-6652-4A39-A931-E9A9176BEB69}" destId="{98282807-4A05-41AE-BB3D-E44B6F79988C}" srcOrd="0" destOrd="0" presId="urn:microsoft.com/office/officeart/2005/8/layout/vList2"/>
    <dgm:cxn modelId="{989754BE-2BE4-4363-AF8E-4BDCAD9B9169}" srcId="{EF4F9B0B-3B8C-43B5-8B8E-48232E6A3E3F}" destId="{5065DA7A-CD43-4711-BC11-8B95C20AE7BA}" srcOrd="4" destOrd="0" parTransId="{E4BECB03-FB93-4AF4-9163-C7B10CF68B0A}" sibTransId="{85347FB9-967F-4325-9394-64BC703EBEF1}"/>
    <dgm:cxn modelId="{A416418A-7F77-4FAD-9EE9-76EE6952BA96}" srcId="{EF4F9B0B-3B8C-43B5-8B8E-48232E6A3E3F}" destId="{F1FD0B34-1960-4C28-BC1D-67934F5CC594}" srcOrd="5" destOrd="0" parTransId="{4F2DDDE0-2AC1-4C59-B909-C93160B8D008}" sibTransId="{558BCA82-3469-4D55-A4FC-3581169C10A8}"/>
    <dgm:cxn modelId="{9468E6E1-A3DF-4239-B6CB-5496D696D447}" type="presOf" srcId="{C9FA2C66-4CDA-4498-B51D-85E392888DFC}" destId="{AD13D7CC-1992-471C-8CD6-E12A8532F67B}" srcOrd="0" destOrd="0" presId="urn:microsoft.com/office/officeart/2005/8/layout/vList2"/>
    <dgm:cxn modelId="{E7B4FB4C-20A6-4095-86B7-F22F16CC415E}" srcId="{EF4F9B0B-3B8C-43B5-8B8E-48232E6A3E3F}" destId="{C9FA2C66-4CDA-4498-B51D-85E392888DFC}" srcOrd="3" destOrd="0" parTransId="{992EADB8-F988-4FB0-A3C8-01D3F4E4AAD7}" sibTransId="{164D3ABB-8677-42AF-AFAC-9755A9AB6A7D}"/>
    <dgm:cxn modelId="{A334AE91-A804-4A96-A9DB-027637DEFD54}" type="presOf" srcId="{5065DA7A-CD43-4711-BC11-8B95C20AE7BA}" destId="{9F3C7A4D-A90F-4C50-AA36-181A17924141}" srcOrd="0" destOrd="0" presId="urn:microsoft.com/office/officeart/2005/8/layout/vList2"/>
    <dgm:cxn modelId="{A5329644-531F-4E0B-9A00-4DE2A8E78BD8}" type="presOf" srcId="{2B596E41-442F-4E0B-B9CE-A12E6C7DDBA5}" destId="{944B45B6-A2D5-41B2-91DC-93A96F4EC7B6}" srcOrd="0" destOrd="0" presId="urn:microsoft.com/office/officeart/2005/8/layout/vList2"/>
    <dgm:cxn modelId="{99A3D228-0AF0-425F-89C2-B834642CE670}" type="presOf" srcId="{F1FD0B34-1960-4C28-BC1D-67934F5CC594}" destId="{C605FCBA-2B0A-4656-AD57-9E95040BBAC0}" srcOrd="0" destOrd="0" presId="urn:microsoft.com/office/officeart/2005/8/layout/vList2"/>
    <dgm:cxn modelId="{FABD107C-87C7-4F15-9EBB-CEB49C95B9ED}" srcId="{EF4F9B0B-3B8C-43B5-8B8E-48232E6A3E3F}" destId="{2B596E41-442F-4E0B-B9CE-A12E6C7DDBA5}" srcOrd="2" destOrd="0" parTransId="{8734A1F6-5586-4697-BC1D-8C307E052DC1}" sibTransId="{05183E68-9018-4EFE-8A65-971C9878BC45}"/>
    <dgm:cxn modelId="{02C2C72A-9017-4FC7-8710-246A2750F462}" type="presOf" srcId="{895BCA21-C367-4CA4-9633-CB087985343C}" destId="{455F4E36-E314-4FF3-8CCE-73B9653DA586}" srcOrd="0" destOrd="0" presId="urn:microsoft.com/office/officeart/2005/8/layout/vList2"/>
    <dgm:cxn modelId="{9A0B9363-2882-4845-97B7-8500396CB5EC}" type="presParOf" srcId="{13163648-8F21-481C-8696-044DD39B1380}" destId="{455F4E36-E314-4FF3-8CCE-73B9653DA586}" srcOrd="0" destOrd="0" presId="urn:microsoft.com/office/officeart/2005/8/layout/vList2"/>
    <dgm:cxn modelId="{FE47CE20-7F34-403A-A74F-D16E8BD62A75}" type="presParOf" srcId="{13163648-8F21-481C-8696-044DD39B1380}" destId="{916FD7FE-D869-4EA7-A54C-819A7E935AE1}" srcOrd="1" destOrd="0" presId="urn:microsoft.com/office/officeart/2005/8/layout/vList2"/>
    <dgm:cxn modelId="{6CCF5A9B-7F2D-4454-AF07-A6523909A2AC}" type="presParOf" srcId="{13163648-8F21-481C-8696-044DD39B1380}" destId="{98282807-4A05-41AE-BB3D-E44B6F79988C}" srcOrd="2" destOrd="0" presId="urn:microsoft.com/office/officeart/2005/8/layout/vList2"/>
    <dgm:cxn modelId="{F23D81B2-1F30-4144-ABA2-F5E7991E70D9}" type="presParOf" srcId="{13163648-8F21-481C-8696-044DD39B1380}" destId="{00AFB1D9-CE83-4183-80BF-236ACC17D346}" srcOrd="3" destOrd="0" presId="urn:microsoft.com/office/officeart/2005/8/layout/vList2"/>
    <dgm:cxn modelId="{3A2F9367-00A5-4749-96D9-9BB1B01532EF}" type="presParOf" srcId="{13163648-8F21-481C-8696-044DD39B1380}" destId="{944B45B6-A2D5-41B2-91DC-93A96F4EC7B6}" srcOrd="4" destOrd="0" presId="urn:microsoft.com/office/officeart/2005/8/layout/vList2"/>
    <dgm:cxn modelId="{FD5477A2-FF27-4D91-84A8-A43626C11F1F}" type="presParOf" srcId="{13163648-8F21-481C-8696-044DD39B1380}" destId="{39256E0E-DDC1-4C20-A8D0-B59D1337A80B}" srcOrd="5" destOrd="0" presId="urn:microsoft.com/office/officeart/2005/8/layout/vList2"/>
    <dgm:cxn modelId="{839FA58D-E26A-4061-9ED7-7F09EAAB9461}" type="presParOf" srcId="{13163648-8F21-481C-8696-044DD39B1380}" destId="{AD13D7CC-1992-471C-8CD6-E12A8532F67B}" srcOrd="6" destOrd="0" presId="urn:microsoft.com/office/officeart/2005/8/layout/vList2"/>
    <dgm:cxn modelId="{9216FB3E-2538-4C2F-84CA-A8FC8919B081}" type="presParOf" srcId="{13163648-8F21-481C-8696-044DD39B1380}" destId="{CDC16F89-165A-4CB3-B1B0-29D7084B79C4}" srcOrd="7" destOrd="0" presId="urn:microsoft.com/office/officeart/2005/8/layout/vList2"/>
    <dgm:cxn modelId="{00445BFD-9C49-488E-B235-FE1B448EC534}" type="presParOf" srcId="{13163648-8F21-481C-8696-044DD39B1380}" destId="{9F3C7A4D-A90F-4C50-AA36-181A17924141}" srcOrd="8" destOrd="0" presId="urn:microsoft.com/office/officeart/2005/8/layout/vList2"/>
    <dgm:cxn modelId="{1FBE0B00-4AAB-4E45-B091-1F22F9E9D9C2}" type="presParOf" srcId="{13163648-8F21-481C-8696-044DD39B1380}" destId="{2F1E3D78-17B1-46FD-9377-7221245EC799}" srcOrd="9" destOrd="0" presId="urn:microsoft.com/office/officeart/2005/8/layout/vList2"/>
    <dgm:cxn modelId="{2E473F4C-71BD-4593-9983-E753C3CFCD11}" type="presParOf" srcId="{13163648-8F21-481C-8696-044DD39B1380}" destId="{C605FCBA-2B0A-4656-AD57-9E95040BBAC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F4F9B0B-3B8C-43B5-8B8E-48232E6A3E3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895BCA21-C367-4CA4-9633-CB087985343C}">
      <dgm:prSet/>
      <dgm:spPr/>
      <dgm:t>
        <a:bodyPr/>
        <a:lstStyle/>
        <a:p>
          <a:pPr rtl="0"/>
          <a:r>
            <a:rPr lang="ru-RU" b="0" i="0" smtClean="0"/>
            <a:t>наличие личных контактов руководителей контрагента при обсуждении условий поставок и подписании договоров;</a:t>
          </a:r>
          <a:endParaRPr lang="ru-RU" dirty="0"/>
        </a:p>
      </dgm:t>
    </dgm:pt>
    <dgm:pt modelId="{E6AE42B5-142F-49E0-871C-2C560A5FA735}" type="parTrans" cxnId="{980AF35C-10E0-40E2-A8AE-EA872DBC333C}">
      <dgm:prSet/>
      <dgm:spPr/>
      <dgm:t>
        <a:bodyPr/>
        <a:lstStyle/>
        <a:p>
          <a:endParaRPr lang="ru-RU"/>
        </a:p>
      </dgm:t>
    </dgm:pt>
    <dgm:pt modelId="{943D9977-CA93-4BEF-B5D9-EF8833D87F1F}" type="sibTrans" cxnId="{980AF35C-10E0-40E2-A8AE-EA872DBC333C}">
      <dgm:prSet/>
      <dgm:spPr/>
      <dgm:t>
        <a:bodyPr/>
        <a:lstStyle/>
        <a:p>
          <a:endParaRPr lang="ru-RU"/>
        </a:p>
      </dgm:t>
    </dgm:pt>
    <dgm:pt modelId="{C787F947-25C0-4BBC-8560-BAA2A84F527A}">
      <dgm:prSet/>
      <dgm:spPr/>
      <dgm:t>
        <a:bodyPr/>
        <a:lstStyle/>
        <a:p>
          <a:r>
            <a:rPr lang="ru-RU" b="0" i="0" smtClean="0"/>
            <a:t>наличие документов, подтверждающих полномочия руководителей контрагента, а также копий паспортов или иных удостоверяющих личность документов;</a:t>
          </a:r>
          <a:endParaRPr lang="ru-RU" b="0" i="0"/>
        </a:p>
      </dgm:t>
    </dgm:pt>
    <dgm:pt modelId="{A9555EA2-25B6-44A3-A984-E22197A3F74C}" type="parTrans" cxnId="{404E6C24-D036-4E2E-B3B9-A61C0C5D2EBD}">
      <dgm:prSet/>
      <dgm:spPr/>
      <dgm:t>
        <a:bodyPr/>
        <a:lstStyle/>
        <a:p>
          <a:endParaRPr lang="ru-RU"/>
        </a:p>
      </dgm:t>
    </dgm:pt>
    <dgm:pt modelId="{F57301CD-00CA-4B46-A7E2-64A5A2643A6E}" type="sibTrans" cxnId="{404E6C24-D036-4E2E-B3B9-A61C0C5D2EBD}">
      <dgm:prSet/>
      <dgm:spPr/>
      <dgm:t>
        <a:bodyPr/>
        <a:lstStyle/>
        <a:p>
          <a:endParaRPr lang="ru-RU"/>
        </a:p>
      </dgm:t>
    </dgm:pt>
    <dgm:pt modelId="{3ECDACCF-6385-4F12-ABA2-3D0C4D65FE27}">
      <dgm:prSet/>
      <dgm:spPr/>
      <dgm:t>
        <a:bodyPr/>
        <a:lstStyle/>
        <a:p>
          <a:r>
            <a:rPr lang="ru-RU" b="0" i="0" smtClean="0"/>
            <a:t>наличие информации о фактическом месте нахождения контрагента, его производственных, торговых помещений, складов или офиса;</a:t>
          </a:r>
          <a:endParaRPr lang="ru-RU" b="0" i="0"/>
        </a:p>
      </dgm:t>
    </dgm:pt>
    <dgm:pt modelId="{7B021ED7-09D9-4385-9CCD-1D9CD975675B}" type="parTrans" cxnId="{61B695AB-C004-47C2-9125-CC87F7596DAF}">
      <dgm:prSet/>
      <dgm:spPr/>
      <dgm:t>
        <a:bodyPr/>
        <a:lstStyle/>
        <a:p>
          <a:endParaRPr lang="ru-RU"/>
        </a:p>
      </dgm:t>
    </dgm:pt>
    <dgm:pt modelId="{40F40B08-05D0-4B3D-95C2-488FD31D39F6}" type="sibTrans" cxnId="{61B695AB-C004-47C2-9125-CC87F7596DAF}">
      <dgm:prSet/>
      <dgm:spPr/>
      <dgm:t>
        <a:bodyPr/>
        <a:lstStyle/>
        <a:p>
          <a:endParaRPr lang="ru-RU"/>
        </a:p>
      </dgm:t>
    </dgm:pt>
    <dgm:pt modelId="{C713EA84-4C6B-4C1B-9929-87C7423623C3}">
      <dgm:prSet/>
      <dgm:spPr/>
      <dgm:t>
        <a:bodyPr/>
        <a:lstStyle/>
        <a:p>
          <a:r>
            <a:rPr lang="ru-RU" b="0" i="0" smtClean="0"/>
            <a:t>наличие информации об источниках сведений о контрагенте (как находящихся в открытом доступе, так и, например, рекомендаций третьих лиц) и так далее.</a:t>
          </a:r>
          <a:endParaRPr lang="ru-RU" b="0" i="0"/>
        </a:p>
      </dgm:t>
    </dgm:pt>
    <dgm:pt modelId="{617376B8-1D01-4DCA-8572-78B23645B4EF}" type="parTrans" cxnId="{175B46A4-B04F-4FEC-9CF8-F11B1071CE8E}">
      <dgm:prSet/>
      <dgm:spPr/>
      <dgm:t>
        <a:bodyPr/>
        <a:lstStyle/>
        <a:p>
          <a:endParaRPr lang="ru-RU"/>
        </a:p>
      </dgm:t>
    </dgm:pt>
    <dgm:pt modelId="{E2C0247D-FFA7-47B3-8C94-9733A203AAD0}" type="sibTrans" cxnId="{175B46A4-B04F-4FEC-9CF8-F11B1071CE8E}">
      <dgm:prSet/>
      <dgm:spPr/>
      <dgm:t>
        <a:bodyPr/>
        <a:lstStyle/>
        <a:p>
          <a:endParaRPr lang="ru-RU"/>
        </a:p>
      </dgm:t>
    </dgm:pt>
    <dgm:pt modelId="{13163648-8F21-481C-8696-044DD39B1380}" type="pres">
      <dgm:prSet presAssocID="{EF4F9B0B-3B8C-43B5-8B8E-48232E6A3E3F}" presName="linear" presStyleCnt="0">
        <dgm:presLayoutVars>
          <dgm:animLvl val="lvl"/>
          <dgm:resizeHandles val="exact"/>
        </dgm:presLayoutVars>
      </dgm:prSet>
      <dgm:spPr/>
      <dgm:t>
        <a:bodyPr/>
        <a:lstStyle/>
        <a:p>
          <a:endParaRPr lang="ru-RU"/>
        </a:p>
      </dgm:t>
    </dgm:pt>
    <dgm:pt modelId="{455F4E36-E314-4FF3-8CCE-73B9653DA586}" type="pres">
      <dgm:prSet presAssocID="{895BCA21-C367-4CA4-9633-CB087985343C}" presName="parentText" presStyleLbl="node1" presStyleIdx="0" presStyleCnt="4">
        <dgm:presLayoutVars>
          <dgm:chMax val="0"/>
          <dgm:bulletEnabled val="1"/>
        </dgm:presLayoutVars>
      </dgm:prSet>
      <dgm:spPr/>
      <dgm:t>
        <a:bodyPr/>
        <a:lstStyle/>
        <a:p>
          <a:endParaRPr lang="ru-RU"/>
        </a:p>
      </dgm:t>
    </dgm:pt>
    <dgm:pt modelId="{916FD7FE-D869-4EA7-A54C-819A7E935AE1}" type="pres">
      <dgm:prSet presAssocID="{943D9977-CA93-4BEF-B5D9-EF8833D87F1F}" presName="spacer" presStyleCnt="0"/>
      <dgm:spPr/>
    </dgm:pt>
    <dgm:pt modelId="{A3D98D81-D2C6-4F0B-A1F7-8986AEF6FE98}" type="pres">
      <dgm:prSet presAssocID="{C787F947-25C0-4BBC-8560-BAA2A84F527A}" presName="parentText" presStyleLbl="node1" presStyleIdx="1" presStyleCnt="4">
        <dgm:presLayoutVars>
          <dgm:chMax val="0"/>
          <dgm:bulletEnabled val="1"/>
        </dgm:presLayoutVars>
      </dgm:prSet>
      <dgm:spPr/>
      <dgm:t>
        <a:bodyPr/>
        <a:lstStyle/>
        <a:p>
          <a:endParaRPr lang="ru-RU"/>
        </a:p>
      </dgm:t>
    </dgm:pt>
    <dgm:pt modelId="{F1D6C1C0-54DD-414A-B961-A604F636664D}" type="pres">
      <dgm:prSet presAssocID="{F57301CD-00CA-4B46-A7E2-64A5A2643A6E}" presName="spacer" presStyleCnt="0"/>
      <dgm:spPr/>
    </dgm:pt>
    <dgm:pt modelId="{401F071D-DC69-469C-AA3B-AA6BA223F763}" type="pres">
      <dgm:prSet presAssocID="{3ECDACCF-6385-4F12-ABA2-3D0C4D65FE27}" presName="parentText" presStyleLbl="node1" presStyleIdx="2" presStyleCnt="4">
        <dgm:presLayoutVars>
          <dgm:chMax val="0"/>
          <dgm:bulletEnabled val="1"/>
        </dgm:presLayoutVars>
      </dgm:prSet>
      <dgm:spPr/>
      <dgm:t>
        <a:bodyPr/>
        <a:lstStyle/>
        <a:p>
          <a:endParaRPr lang="ru-RU"/>
        </a:p>
      </dgm:t>
    </dgm:pt>
    <dgm:pt modelId="{B5B2C026-C30D-4450-8509-4B07BFB07720}" type="pres">
      <dgm:prSet presAssocID="{40F40B08-05D0-4B3D-95C2-488FD31D39F6}" presName="spacer" presStyleCnt="0"/>
      <dgm:spPr/>
    </dgm:pt>
    <dgm:pt modelId="{16386E4A-7605-4C56-91AF-4014DBEA5D6E}" type="pres">
      <dgm:prSet presAssocID="{C713EA84-4C6B-4C1B-9929-87C7423623C3}" presName="parentText" presStyleLbl="node1" presStyleIdx="3" presStyleCnt="4">
        <dgm:presLayoutVars>
          <dgm:chMax val="0"/>
          <dgm:bulletEnabled val="1"/>
        </dgm:presLayoutVars>
      </dgm:prSet>
      <dgm:spPr/>
      <dgm:t>
        <a:bodyPr/>
        <a:lstStyle/>
        <a:p>
          <a:endParaRPr lang="ru-RU"/>
        </a:p>
      </dgm:t>
    </dgm:pt>
  </dgm:ptLst>
  <dgm:cxnLst>
    <dgm:cxn modelId="{2214DCA1-3DF7-4B29-9A66-24156AAA9D6B}" type="presOf" srcId="{C713EA84-4C6B-4C1B-9929-87C7423623C3}" destId="{16386E4A-7605-4C56-91AF-4014DBEA5D6E}" srcOrd="0" destOrd="0" presId="urn:microsoft.com/office/officeart/2005/8/layout/vList2"/>
    <dgm:cxn modelId="{EC357E54-D32E-4A01-A22A-FBFBFBCB57AD}" type="presOf" srcId="{3ECDACCF-6385-4F12-ABA2-3D0C4D65FE27}" destId="{401F071D-DC69-469C-AA3B-AA6BA223F763}" srcOrd="0" destOrd="0" presId="urn:microsoft.com/office/officeart/2005/8/layout/vList2"/>
    <dgm:cxn modelId="{404E6C24-D036-4E2E-B3B9-A61C0C5D2EBD}" srcId="{EF4F9B0B-3B8C-43B5-8B8E-48232E6A3E3F}" destId="{C787F947-25C0-4BBC-8560-BAA2A84F527A}" srcOrd="1" destOrd="0" parTransId="{A9555EA2-25B6-44A3-A984-E22197A3F74C}" sibTransId="{F57301CD-00CA-4B46-A7E2-64A5A2643A6E}"/>
    <dgm:cxn modelId="{980AF35C-10E0-40E2-A8AE-EA872DBC333C}" srcId="{EF4F9B0B-3B8C-43B5-8B8E-48232E6A3E3F}" destId="{895BCA21-C367-4CA4-9633-CB087985343C}" srcOrd="0" destOrd="0" parTransId="{E6AE42B5-142F-49E0-871C-2C560A5FA735}" sibTransId="{943D9977-CA93-4BEF-B5D9-EF8833D87F1F}"/>
    <dgm:cxn modelId="{3937FA4C-C7BF-4F70-858F-B11B6BA7F3C6}" type="presOf" srcId="{C787F947-25C0-4BBC-8560-BAA2A84F527A}" destId="{A3D98D81-D2C6-4F0B-A1F7-8986AEF6FE98}" srcOrd="0" destOrd="0" presId="urn:microsoft.com/office/officeart/2005/8/layout/vList2"/>
    <dgm:cxn modelId="{82243E3F-4977-4E71-B2B3-65828BCCC5E2}" type="presOf" srcId="{895BCA21-C367-4CA4-9633-CB087985343C}" destId="{455F4E36-E314-4FF3-8CCE-73B9653DA586}" srcOrd="0" destOrd="0" presId="urn:microsoft.com/office/officeart/2005/8/layout/vList2"/>
    <dgm:cxn modelId="{175B46A4-B04F-4FEC-9CF8-F11B1071CE8E}" srcId="{EF4F9B0B-3B8C-43B5-8B8E-48232E6A3E3F}" destId="{C713EA84-4C6B-4C1B-9929-87C7423623C3}" srcOrd="3" destOrd="0" parTransId="{617376B8-1D01-4DCA-8572-78B23645B4EF}" sibTransId="{E2C0247D-FFA7-47B3-8C94-9733A203AAD0}"/>
    <dgm:cxn modelId="{61B695AB-C004-47C2-9125-CC87F7596DAF}" srcId="{EF4F9B0B-3B8C-43B5-8B8E-48232E6A3E3F}" destId="{3ECDACCF-6385-4F12-ABA2-3D0C4D65FE27}" srcOrd="2" destOrd="0" parTransId="{7B021ED7-09D9-4385-9CCD-1D9CD975675B}" sibTransId="{40F40B08-05D0-4B3D-95C2-488FD31D39F6}"/>
    <dgm:cxn modelId="{CC7F75C4-3F1B-4EEA-B2F8-B3415CE25FD1}" type="presOf" srcId="{EF4F9B0B-3B8C-43B5-8B8E-48232E6A3E3F}" destId="{13163648-8F21-481C-8696-044DD39B1380}" srcOrd="0" destOrd="0" presId="urn:microsoft.com/office/officeart/2005/8/layout/vList2"/>
    <dgm:cxn modelId="{D44C0BC8-BF68-4316-966A-404D89CE63CE}" type="presParOf" srcId="{13163648-8F21-481C-8696-044DD39B1380}" destId="{455F4E36-E314-4FF3-8CCE-73B9653DA586}" srcOrd="0" destOrd="0" presId="urn:microsoft.com/office/officeart/2005/8/layout/vList2"/>
    <dgm:cxn modelId="{F0D876A7-D65B-4AB6-BD96-28ECAD42A32E}" type="presParOf" srcId="{13163648-8F21-481C-8696-044DD39B1380}" destId="{916FD7FE-D869-4EA7-A54C-819A7E935AE1}" srcOrd="1" destOrd="0" presId="urn:microsoft.com/office/officeart/2005/8/layout/vList2"/>
    <dgm:cxn modelId="{B4BEAED0-D7D8-4F1C-938B-ABE382DCAD86}" type="presParOf" srcId="{13163648-8F21-481C-8696-044DD39B1380}" destId="{A3D98D81-D2C6-4F0B-A1F7-8986AEF6FE98}" srcOrd="2" destOrd="0" presId="urn:microsoft.com/office/officeart/2005/8/layout/vList2"/>
    <dgm:cxn modelId="{44CD04B7-BC21-4794-A27E-888D7F19C7CA}" type="presParOf" srcId="{13163648-8F21-481C-8696-044DD39B1380}" destId="{F1D6C1C0-54DD-414A-B961-A604F636664D}" srcOrd="3" destOrd="0" presId="urn:microsoft.com/office/officeart/2005/8/layout/vList2"/>
    <dgm:cxn modelId="{4CE7A99F-1B8F-407B-8E29-9641E4BC269E}" type="presParOf" srcId="{13163648-8F21-481C-8696-044DD39B1380}" destId="{401F071D-DC69-469C-AA3B-AA6BA223F763}" srcOrd="4" destOrd="0" presId="urn:microsoft.com/office/officeart/2005/8/layout/vList2"/>
    <dgm:cxn modelId="{517E9620-D36E-4CD2-94C5-36B141416A50}" type="presParOf" srcId="{13163648-8F21-481C-8696-044DD39B1380}" destId="{B5B2C026-C30D-4450-8509-4B07BFB07720}" srcOrd="5" destOrd="0" presId="urn:microsoft.com/office/officeart/2005/8/layout/vList2"/>
    <dgm:cxn modelId="{699B1CA6-13A6-4D5A-90D2-29E53F1A2317}" type="presParOf" srcId="{13163648-8F21-481C-8696-044DD39B1380}" destId="{16386E4A-7605-4C56-91AF-4014DBEA5D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EF4F9B0B-3B8C-43B5-8B8E-48232E6A3E3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895BCA21-C367-4CA4-9633-CB087985343C}">
      <dgm:prSet/>
      <dgm:spPr/>
      <dgm:t>
        <a:bodyPr/>
        <a:lstStyle/>
        <a:p>
          <a:pPr rtl="0"/>
          <a:r>
            <a:rPr lang="ru-RU" b="0" i="0" smtClean="0"/>
            <a:t>содержание в договорах условий, отличных от устоявшегося делового оборота;</a:t>
          </a:r>
          <a:endParaRPr lang="ru-RU" dirty="0"/>
        </a:p>
      </dgm:t>
    </dgm:pt>
    <dgm:pt modelId="{E6AE42B5-142F-49E0-871C-2C560A5FA735}" type="parTrans" cxnId="{980AF35C-10E0-40E2-A8AE-EA872DBC333C}">
      <dgm:prSet/>
      <dgm:spPr/>
      <dgm:t>
        <a:bodyPr/>
        <a:lstStyle/>
        <a:p>
          <a:endParaRPr lang="ru-RU"/>
        </a:p>
      </dgm:t>
    </dgm:pt>
    <dgm:pt modelId="{943D9977-CA93-4BEF-B5D9-EF8833D87F1F}" type="sibTrans" cxnId="{980AF35C-10E0-40E2-A8AE-EA872DBC333C}">
      <dgm:prSet/>
      <dgm:spPr/>
      <dgm:t>
        <a:bodyPr/>
        <a:lstStyle/>
        <a:p>
          <a:endParaRPr lang="ru-RU"/>
        </a:p>
      </dgm:t>
    </dgm:pt>
    <dgm:pt modelId="{7168D916-1F6A-4366-8008-77E06B80AE7E}">
      <dgm:prSet/>
      <dgm:spPr/>
      <dgm:t>
        <a:bodyPr/>
        <a:lstStyle/>
        <a:p>
          <a:r>
            <a:rPr lang="ru-RU" b="0" i="0" smtClean="0"/>
            <a:t>отсутствие очевидных свидетельств того, что контрагенту под силу выполнить условия договора с учетом сроков его выполнения, а также свидетельств наличия у контрагента необходимых ресурсов;</a:t>
          </a:r>
          <a:endParaRPr lang="ru-RU" b="0" i="0"/>
        </a:p>
      </dgm:t>
    </dgm:pt>
    <dgm:pt modelId="{DFC0DD25-649B-4AC2-8A67-E7DE796BB4A7}" type="parTrans" cxnId="{77366553-7E54-4AC5-98D3-670DE2B786C6}">
      <dgm:prSet/>
      <dgm:spPr/>
      <dgm:t>
        <a:bodyPr/>
        <a:lstStyle/>
        <a:p>
          <a:endParaRPr lang="ru-RU"/>
        </a:p>
      </dgm:t>
    </dgm:pt>
    <dgm:pt modelId="{3191788D-4003-42A2-A9C4-DF63021839E1}" type="sibTrans" cxnId="{77366553-7E54-4AC5-98D3-670DE2B786C6}">
      <dgm:prSet/>
      <dgm:spPr/>
      <dgm:t>
        <a:bodyPr/>
        <a:lstStyle/>
        <a:p>
          <a:endParaRPr lang="ru-RU"/>
        </a:p>
      </dgm:t>
    </dgm:pt>
    <dgm:pt modelId="{DC640C85-27B6-42F9-876E-CE3E76FA1E3B}">
      <dgm:prSet/>
      <dgm:spPr/>
      <dgm:t>
        <a:bodyPr/>
        <a:lstStyle/>
        <a:p>
          <a:r>
            <a:rPr lang="ru-RU" b="0" i="0" smtClean="0"/>
            <a:t>рост задолженности без прекращения поставки товаров, проведения работ, оказания услуг;</a:t>
          </a:r>
          <a:endParaRPr lang="ru-RU" b="0" i="0"/>
        </a:p>
      </dgm:t>
    </dgm:pt>
    <dgm:pt modelId="{7FA88D2E-AF1B-4F15-B2EF-D872C736C04C}" type="parTrans" cxnId="{CB4068A9-2309-4654-881E-66EAD7B6EF1B}">
      <dgm:prSet/>
      <dgm:spPr/>
      <dgm:t>
        <a:bodyPr/>
        <a:lstStyle/>
        <a:p>
          <a:endParaRPr lang="ru-RU"/>
        </a:p>
      </dgm:t>
    </dgm:pt>
    <dgm:pt modelId="{A36F5B53-9EC9-4E1F-A46C-D0F8A2316A71}" type="sibTrans" cxnId="{CB4068A9-2309-4654-881E-66EAD7B6EF1B}">
      <dgm:prSet/>
      <dgm:spPr/>
      <dgm:t>
        <a:bodyPr/>
        <a:lstStyle/>
        <a:p>
          <a:endParaRPr lang="ru-RU"/>
        </a:p>
      </dgm:t>
    </dgm:pt>
    <dgm:pt modelId="{EE553467-60B0-46F7-B2FE-337ECB403A00}">
      <dgm:prSet/>
      <dgm:spPr/>
      <dgm:t>
        <a:bodyPr/>
        <a:lstStyle/>
        <a:p>
          <a:r>
            <a:rPr lang="ru-RU" b="0" i="0" smtClean="0"/>
            <a:t>отсутствие реальных действий по взысканию задолженности – в случае ее наличия;</a:t>
          </a:r>
          <a:endParaRPr lang="ru-RU" b="0" i="0"/>
        </a:p>
      </dgm:t>
    </dgm:pt>
    <dgm:pt modelId="{E7D40D7C-C07F-4D27-8DBF-CE1F724DAB1E}" type="parTrans" cxnId="{E0D5A3AE-F427-40A4-BF82-CBE625F79070}">
      <dgm:prSet/>
      <dgm:spPr/>
      <dgm:t>
        <a:bodyPr/>
        <a:lstStyle/>
        <a:p>
          <a:endParaRPr lang="ru-RU"/>
        </a:p>
      </dgm:t>
    </dgm:pt>
    <dgm:pt modelId="{25EF3B42-0B7C-401B-B6D8-A8650962E85C}" type="sibTrans" cxnId="{E0D5A3AE-F427-40A4-BF82-CBE625F79070}">
      <dgm:prSet/>
      <dgm:spPr/>
      <dgm:t>
        <a:bodyPr/>
        <a:lstStyle/>
        <a:p>
          <a:endParaRPr lang="ru-RU"/>
        </a:p>
      </dgm:t>
    </dgm:pt>
    <dgm:pt modelId="{5C712824-958B-4D9D-A214-7CD79CB4BF5A}">
      <dgm:prSet/>
      <dgm:spPr/>
      <dgm:t>
        <a:bodyPr/>
        <a:lstStyle/>
        <a:p>
          <a:r>
            <a:rPr lang="ru-RU" b="0" i="0" smtClean="0"/>
            <a:t>выдача займов без обеспечения;</a:t>
          </a:r>
          <a:endParaRPr lang="ru-RU" b="0" i="0"/>
        </a:p>
      </dgm:t>
    </dgm:pt>
    <dgm:pt modelId="{DC564D1E-53FE-4DC0-8562-BF07572F8B51}" type="parTrans" cxnId="{09988A65-B45D-49C7-BEBF-9D07C88C5745}">
      <dgm:prSet/>
      <dgm:spPr/>
      <dgm:t>
        <a:bodyPr/>
        <a:lstStyle/>
        <a:p>
          <a:endParaRPr lang="ru-RU"/>
        </a:p>
      </dgm:t>
    </dgm:pt>
    <dgm:pt modelId="{D7D91EE3-4FC0-495D-BBCC-8AB5E55DB0CD}" type="sibTrans" cxnId="{09988A65-B45D-49C7-BEBF-9D07C88C5745}">
      <dgm:prSet/>
      <dgm:spPr/>
      <dgm:t>
        <a:bodyPr/>
        <a:lstStyle/>
        <a:p>
          <a:endParaRPr lang="ru-RU"/>
        </a:p>
      </dgm:t>
    </dgm:pt>
    <dgm:pt modelId="{30423D75-FF20-4FA0-ACB5-7C331C05BC34}">
      <dgm:prSet/>
      <dgm:spPr/>
      <dgm:t>
        <a:bodyPr/>
        <a:lstStyle/>
        <a:p>
          <a:r>
            <a:rPr lang="ru-RU" b="0" i="0" smtClean="0"/>
            <a:t>отсутствие экономического обоснования целесообразности сделки и др.</a:t>
          </a:r>
          <a:endParaRPr lang="ru-RU" b="0" i="0"/>
        </a:p>
      </dgm:t>
    </dgm:pt>
    <dgm:pt modelId="{882D49D6-C86B-4FD4-BD49-CD580C348DB7}" type="parTrans" cxnId="{3C795B1A-58A4-4D84-BB60-D8651894FD9A}">
      <dgm:prSet/>
      <dgm:spPr/>
      <dgm:t>
        <a:bodyPr/>
        <a:lstStyle/>
        <a:p>
          <a:endParaRPr lang="ru-RU"/>
        </a:p>
      </dgm:t>
    </dgm:pt>
    <dgm:pt modelId="{354E2662-8DA3-4A32-B27A-1F391853FCDC}" type="sibTrans" cxnId="{3C795B1A-58A4-4D84-BB60-D8651894FD9A}">
      <dgm:prSet/>
      <dgm:spPr/>
      <dgm:t>
        <a:bodyPr/>
        <a:lstStyle/>
        <a:p>
          <a:endParaRPr lang="ru-RU"/>
        </a:p>
      </dgm:t>
    </dgm:pt>
    <dgm:pt modelId="{13163648-8F21-481C-8696-044DD39B1380}" type="pres">
      <dgm:prSet presAssocID="{EF4F9B0B-3B8C-43B5-8B8E-48232E6A3E3F}" presName="linear" presStyleCnt="0">
        <dgm:presLayoutVars>
          <dgm:animLvl val="lvl"/>
          <dgm:resizeHandles val="exact"/>
        </dgm:presLayoutVars>
      </dgm:prSet>
      <dgm:spPr/>
      <dgm:t>
        <a:bodyPr/>
        <a:lstStyle/>
        <a:p>
          <a:endParaRPr lang="ru-RU"/>
        </a:p>
      </dgm:t>
    </dgm:pt>
    <dgm:pt modelId="{455F4E36-E314-4FF3-8CCE-73B9653DA586}" type="pres">
      <dgm:prSet presAssocID="{895BCA21-C367-4CA4-9633-CB087985343C}" presName="parentText" presStyleLbl="node1" presStyleIdx="0" presStyleCnt="6">
        <dgm:presLayoutVars>
          <dgm:chMax val="0"/>
          <dgm:bulletEnabled val="1"/>
        </dgm:presLayoutVars>
      </dgm:prSet>
      <dgm:spPr/>
      <dgm:t>
        <a:bodyPr/>
        <a:lstStyle/>
        <a:p>
          <a:endParaRPr lang="ru-RU"/>
        </a:p>
      </dgm:t>
    </dgm:pt>
    <dgm:pt modelId="{916FD7FE-D869-4EA7-A54C-819A7E935AE1}" type="pres">
      <dgm:prSet presAssocID="{943D9977-CA93-4BEF-B5D9-EF8833D87F1F}" presName="spacer" presStyleCnt="0"/>
      <dgm:spPr/>
    </dgm:pt>
    <dgm:pt modelId="{6AC1C6A2-96DD-4007-974B-B4508FF2BDD3}" type="pres">
      <dgm:prSet presAssocID="{7168D916-1F6A-4366-8008-77E06B80AE7E}" presName="parentText" presStyleLbl="node1" presStyleIdx="1" presStyleCnt="6">
        <dgm:presLayoutVars>
          <dgm:chMax val="0"/>
          <dgm:bulletEnabled val="1"/>
        </dgm:presLayoutVars>
      </dgm:prSet>
      <dgm:spPr/>
      <dgm:t>
        <a:bodyPr/>
        <a:lstStyle/>
        <a:p>
          <a:endParaRPr lang="ru-RU"/>
        </a:p>
      </dgm:t>
    </dgm:pt>
    <dgm:pt modelId="{F747E2D1-CAB9-4F83-8289-7D958CEBBC6C}" type="pres">
      <dgm:prSet presAssocID="{3191788D-4003-42A2-A9C4-DF63021839E1}" presName="spacer" presStyleCnt="0"/>
      <dgm:spPr/>
    </dgm:pt>
    <dgm:pt modelId="{A10370DD-EB23-4BBC-ACF8-8428E8883597}" type="pres">
      <dgm:prSet presAssocID="{DC640C85-27B6-42F9-876E-CE3E76FA1E3B}" presName="parentText" presStyleLbl="node1" presStyleIdx="2" presStyleCnt="6">
        <dgm:presLayoutVars>
          <dgm:chMax val="0"/>
          <dgm:bulletEnabled val="1"/>
        </dgm:presLayoutVars>
      </dgm:prSet>
      <dgm:spPr/>
      <dgm:t>
        <a:bodyPr/>
        <a:lstStyle/>
        <a:p>
          <a:endParaRPr lang="ru-RU"/>
        </a:p>
      </dgm:t>
    </dgm:pt>
    <dgm:pt modelId="{3FDBF880-1842-4DD3-BDAD-8F9892A97DAC}" type="pres">
      <dgm:prSet presAssocID="{A36F5B53-9EC9-4E1F-A46C-D0F8A2316A71}" presName="spacer" presStyleCnt="0"/>
      <dgm:spPr/>
    </dgm:pt>
    <dgm:pt modelId="{6D736E55-BBD3-46DF-AED8-C54AF7AE7847}" type="pres">
      <dgm:prSet presAssocID="{EE553467-60B0-46F7-B2FE-337ECB403A00}" presName="parentText" presStyleLbl="node1" presStyleIdx="3" presStyleCnt="6">
        <dgm:presLayoutVars>
          <dgm:chMax val="0"/>
          <dgm:bulletEnabled val="1"/>
        </dgm:presLayoutVars>
      </dgm:prSet>
      <dgm:spPr/>
      <dgm:t>
        <a:bodyPr/>
        <a:lstStyle/>
        <a:p>
          <a:endParaRPr lang="ru-RU"/>
        </a:p>
      </dgm:t>
    </dgm:pt>
    <dgm:pt modelId="{38C4BFCF-457F-4520-AAF5-135EFA19DA1D}" type="pres">
      <dgm:prSet presAssocID="{25EF3B42-0B7C-401B-B6D8-A8650962E85C}" presName="spacer" presStyleCnt="0"/>
      <dgm:spPr/>
    </dgm:pt>
    <dgm:pt modelId="{D8F758EF-1F83-481C-B834-77D00BB372B5}" type="pres">
      <dgm:prSet presAssocID="{5C712824-958B-4D9D-A214-7CD79CB4BF5A}" presName="parentText" presStyleLbl="node1" presStyleIdx="4" presStyleCnt="6">
        <dgm:presLayoutVars>
          <dgm:chMax val="0"/>
          <dgm:bulletEnabled val="1"/>
        </dgm:presLayoutVars>
      </dgm:prSet>
      <dgm:spPr/>
      <dgm:t>
        <a:bodyPr/>
        <a:lstStyle/>
        <a:p>
          <a:endParaRPr lang="ru-RU"/>
        </a:p>
      </dgm:t>
    </dgm:pt>
    <dgm:pt modelId="{BCD3F532-CE59-4733-8194-25B823F9E564}" type="pres">
      <dgm:prSet presAssocID="{D7D91EE3-4FC0-495D-BBCC-8AB5E55DB0CD}" presName="spacer" presStyleCnt="0"/>
      <dgm:spPr/>
    </dgm:pt>
    <dgm:pt modelId="{6ACB206D-A579-4C5C-89EB-CD737D0239F8}" type="pres">
      <dgm:prSet presAssocID="{30423D75-FF20-4FA0-ACB5-7C331C05BC34}" presName="parentText" presStyleLbl="node1" presStyleIdx="5" presStyleCnt="6">
        <dgm:presLayoutVars>
          <dgm:chMax val="0"/>
          <dgm:bulletEnabled val="1"/>
        </dgm:presLayoutVars>
      </dgm:prSet>
      <dgm:spPr/>
      <dgm:t>
        <a:bodyPr/>
        <a:lstStyle/>
        <a:p>
          <a:endParaRPr lang="ru-RU"/>
        </a:p>
      </dgm:t>
    </dgm:pt>
  </dgm:ptLst>
  <dgm:cxnLst>
    <dgm:cxn modelId="{77366553-7E54-4AC5-98D3-670DE2B786C6}" srcId="{EF4F9B0B-3B8C-43B5-8B8E-48232E6A3E3F}" destId="{7168D916-1F6A-4366-8008-77E06B80AE7E}" srcOrd="1" destOrd="0" parTransId="{DFC0DD25-649B-4AC2-8A67-E7DE796BB4A7}" sibTransId="{3191788D-4003-42A2-A9C4-DF63021839E1}"/>
    <dgm:cxn modelId="{3B8789AC-3BEE-4B53-AA01-FD524FA45361}" type="presOf" srcId="{895BCA21-C367-4CA4-9633-CB087985343C}" destId="{455F4E36-E314-4FF3-8CCE-73B9653DA586}" srcOrd="0" destOrd="0" presId="urn:microsoft.com/office/officeart/2005/8/layout/vList2"/>
    <dgm:cxn modelId="{CB4068A9-2309-4654-881E-66EAD7B6EF1B}" srcId="{EF4F9B0B-3B8C-43B5-8B8E-48232E6A3E3F}" destId="{DC640C85-27B6-42F9-876E-CE3E76FA1E3B}" srcOrd="2" destOrd="0" parTransId="{7FA88D2E-AF1B-4F15-B2EF-D872C736C04C}" sibTransId="{A36F5B53-9EC9-4E1F-A46C-D0F8A2316A71}"/>
    <dgm:cxn modelId="{B676F94D-6D7D-42A3-9BFD-55EB48880351}" type="presOf" srcId="{DC640C85-27B6-42F9-876E-CE3E76FA1E3B}" destId="{A10370DD-EB23-4BBC-ACF8-8428E8883597}" srcOrd="0" destOrd="0" presId="urn:microsoft.com/office/officeart/2005/8/layout/vList2"/>
    <dgm:cxn modelId="{B721721C-495A-4005-AA5D-E98890F2BB1C}" type="presOf" srcId="{5C712824-958B-4D9D-A214-7CD79CB4BF5A}" destId="{D8F758EF-1F83-481C-B834-77D00BB372B5}" srcOrd="0" destOrd="0" presId="urn:microsoft.com/office/officeart/2005/8/layout/vList2"/>
    <dgm:cxn modelId="{09988A65-B45D-49C7-BEBF-9D07C88C5745}" srcId="{EF4F9B0B-3B8C-43B5-8B8E-48232E6A3E3F}" destId="{5C712824-958B-4D9D-A214-7CD79CB4BF5A}" srcOrd="4" destOrd="0" parTransId="{DC564D1E-53FE-4DC0-8562-BF07572F8B51}" sibTransId="{D7D91EE3-4FC0-495D-BBCC-8AB5E55DB0CD}"/>
    <dgm:cxn modelId="{E8D771A5-FFAB-4A37-8B45-0D7172D8AC22}" type="presOf" srcId="{EE553467-60B0-46F7-B2FE-337ECB403A00}" destId="{6D736E55-BBD3-46DF-AED8-C54AF7AE7847}" srcOrd="0" destOrd="0" presId="urn:microsoft.com/office/officeart/2005/8/layout/vList2"/>
    <dgm:cxn modelId="{3C795B1A-58A4-4D84-BB60-D8651894FD9A}" srcId="{EF4F9B0B-3B8C-43B5-8B8E-48232E6A3E3F}" destId="{30423D75-FF20-4FA0-ACB5-7C331C05BC34}" srcOrd="5" destOrd="0" parTransId="{882D49D6-C86B-4FD4-BD49-CD580C348DB7}" sibTransId="{354E2662-8DA3-4A32-B27A-1F391853FCDC}"/>
    <dgm:cxn modelId="{980AF35C-10E0-40E2-A8AE-EA872DBC333C}" srcId="{EF4F9B0B-3B8C-43B5-8B8E-48232E6A3E3F}" destId="{895BCA21-C367-4CA4-9633-CB087985343C}" srcOrd="0" destOrd="0" parTransId="{E6AE42B5-142F-49E0-871C-2C560A5FA735}" sibTransId="{943D9977-CA93-4BEF-B5D9-EF8833D87F1F}"/>
    <dgm:cxn modelId="{E0D5A3AE-F427-40A4-BF82-CBE625F79070}" srcId="{EF4F9B0B-3B8C-43B5-8B8E-48232E6A3E3F}" destId="{EE553467-60B0-46F7-B2FE-337ECB403A00}" srcOrd="3" destOrd="0" parTransId="{E7D40D7C-C07F-4D27-8DBF-CE1F724DAB1E}" sibTransId="{25EF3B42-0B7C-401B-B6D8-A8650962E85C}"/>
    <dgm:cxn modelId="{0B333641-9CAE-470F-B867-8491F084AD32}" type="presOf" srcId="{7168D916-1F6A-4366-8008-77E06B80AE7E}" destId="{6AC1C6A2-96DD-4007-974B-B4508FF2BDD3}" srcOrd="0" destOrd="0" presId="urn:microsoft.com/office/officeart/2005/8/layout/vList2"/>
    <dgm:cxn modelId="{4137A841-59B6-4CE1-B5A2-2B2E265BBE15}" type="presOf" srcId="{30423D75-FF20-4FA0-ACB5-7C331C05BC34}" destId="{6ACB206D-A579-4C5C-89EB-CD737D0239F8}" srcOrd="0" destOrd="0" presId="urn:microsoft.com/office/officeart/2005/8/layout/vList2"/>
    <dgm:cxn modelId="{F64E3CDB-B499-44EE-A905-1325982FEEBF}" type="presOf" srcId="{EF4F9B0B-3B8C-43B5-8B8E-48232E6A3E3F}" destId="{13163648-8F21-481C-8696-044DD39B1380}" srcOrd="0" destOrd="0" presId="urn:microsoft.com/office/officeart/2005/8/layout/vList2"/>
    <dgm:cxn modelId="{0FDF7758-3AD3-439C-9A60-57395F269498}" type="presParOf" srcId="{13163648-8F21-481C-8696-044DD39B1380}" destId="{455F4E36-E314-4FF3-8CCE-73B9653DA586}" srcOrd="0" destOrd="0" presId="urn:microsoft.com/office/officeart/2005/8/layout/vList2"/>
    <dgm:cxn modelId="{A1329A37-AB75-4261-948F-68D3A438730C}" type="presParOf" srcId="{13163648-8F21-481C-8696-044DD39B1380}" destId="{916FD7FE-D869-4EA7-A54C-819A7E935AE1}" srcOrd="1" destOrd="0" presId="urn:microsoft.com/office/officeart/2005/8/layout/vList2"/>
    <dgm:cxn modelId="{815CF39B-EABC-49B4-BC61-6C879A8C5F47}" type="presParOf" srcId="{13163648-8F21-481C-8696-044DD39B1380}" destId="{6AC1C6A2-96DD-4007-974B-B4508FF2BDD3}" srcOrd="2" destOrd="0" presId="urn:microsoft.com/office/officeart/2005/8/layout/vList2"/>
    <dgm:cxn modelId="{E6E5E2B2-2F7E-409A-A646-C199F5D19D28}" type="presParOf" srcId="{13163648-8F21-481C-8696-044DD39B1380}" destId="{F747E2D1-CAB9-4F83-8289-7D958CEBBC6C}" srcOrd="3" destOrd="0" presId="urn:microsoft.com/office/officeart/2005/8/layout/vList2"/>
    <dgm:cxn modelId="{12547ACE-6ACE-425D-A929-BBA76B9AF517}" type="presParOf" srcId="{13163648-8F21-481C-8696-044DD39B1380}" destId="{A10370DD-EB23-4BBC-ACF8-8428E8883597}" srcOrd="4" destOrd="0" presId="urn:microsoft.com/office/officeart/2005/8/layout/vList2"/>
    <dgm:cxn modelId="{D8592410-B7F3-4FB2-9BB1-873D985BF861}" type="presParOf" srcId="{13163648-8F21-481C-8696-044DD39B1380}" destId="{3FDBF880-1842-4DD3-BDAD-8F9892A97DAC}" srcOrd="5" destOrd="0" presId="urn:microsoft.com/office/officeart/2005/8/layout/vList2"/>
    <dgm:cxn modelId="{F983D8D1-0A1F-44E5-A456-5A870397C486}" type="presParOf" srcId="{13163648-8F21-481C-8696-044DD39B1380}" destId="{6D736E55-BBD3-46DF-AED8-C54AF7AE7847}" srcOrd="6" destOrd="0" presId="urn:microsoft.com/office/officeart/2005/8/layout/vList2"/>
    <dgm:cxn modelId="{28E11C5C-C313-4A9F-B4EC-448E7668010C}" type="presParOf" srcId="{13163648-8F21-481C-8696-044DD39B1380}" destId="{38C4BFCF-457F-4520-AAF5-135EFA19DA1D}" srcOrd="7" destOrd="0" presId="urn:microsoft.com/office/officeart/2005/8/layout/vList2"/>
    <dgm:cxn modelId="{242DDA72-4505-4277-B8E9-C1A071B43A51}" type="presParOf" srcId="{13163648-8F21-481C-8696-044DD39B1380}" destId="{D8F758EF-1F83-481C-B834-77D00BB372B5}" srcOrd="8" destOrd="0" presId="urn:microsoft.com/office/officeart/2005/8/layout/vList2"/>
    <dgm:cxn modelId="{1C502EA4-E108-4AE1-8192-32BB201E809D}" type="presParOf" srcId="{13163648-8F21-481C-8696-044DD39B1380}" destId="{BCD3F532-CE59-4733-8194-25B823F9E564}" srcOrd="9" destOrd="0" presId="urn:microsoft.com/office/officeart/2005/8/layout/vList2"/>
    <dgm:cxn modelId="{8B9EB641-230B-4182-8B4E-387347FD247F}" type="presParOf" srcId="{13163648-8F21-481C-8696-044DD39B1380}" destId="{6ACB206D-A579-4C5C-89EB-CD737D0239F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EF4F9B0B-3B8C-43B5-8B8E-48232E6A3E3F}"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895BCA21-C367-4CA4-9633-CB087985343C}">
      <dgm:prSet/>
      <dgm:spPr/>
      <dgm:t>
        <a:bodyPr/>
        <a:lstStyle/>
        <a:p>
          <a:pPr rtl="0"/>
          <a:r>
            <a:rPr lang="ru-RU" dirty="0" smtClean="0"/>
            <a:t>Отказ в возмещении входящего НДС. </a:t>
          </a:r>
          <a:endParaRPr lang="ru-RU" dirty="0"/>
        </a:p>
      </dgm:t>
    </dgm:pt>
    <dgm:pt modelId="{E6AE42B5-142F-49E0-871C-2C560A5FA735}" type="parTrans" cxnId="{980AF35C-10E0-40E2-A8AE-EA872DBC333C}">
      <dgm:prSet/>
      <dgm:spPr/>
      <dgm:t>
        <a:bodyPr/>
        <a:lstStyle/>
        <a:p>
          <a:endParaRPr lang="ru-RU"/>
        </a:p>
      </dgm:t>
    </dgm:pt>
    <dgm:pt modelId="{943D9977-CA93-4BEF-B5D9-EF8833D87F1F}" type="sibTrans" cxnId="{980AF35C-10E0-40E2-A8AE-EA872DBC333C}">
      <dgm:prSet/>
      <dgm:spPr/>
      <dgm:t>
        <a:bodyPr/>
        <a:lstStyle/>
        <a:p>
          <a:endParaRPr lang="ru-RU"/>
        </a:p>
      </dgm:t>
    </dgm:pt>
    <dgm:pt modelId="{453F2632-B4B6-4171-9907-64A8D5F876CF}">
      <dgm:prSet/>
      <dgm:spPr/>
      <dgm:t>
        <a:bodyPr/>
        <a:lstStyle/>
        <a:p>
          <a:pPr rtl="0"/>
          <a:r>
            <a:rPr lang="ru-RU" dirty="0" smtClean="0"/>
            <a:t>Риск того, что суммы НДС к уплате будут увеличены. </a:t>
          </a:r>
          <a:endParaRPr lang="ru-RU" dirty="0"/>
        </a:p>
      </dgm:t>
    </dgm:pt>
    <dgm:pt modelId="{6206F172-4907-49EC-B584-68F39FA2F0B1}" type="parTrans" cxnId="{39B9D266-220F-4933-923F-AE319428D651}">
      <dgm:prSet/>
      <dgm:spPr/>
      <dgm:t>
        <a:bodyPr/>
        <a:lstStyle/>
        <a:p>
          <a:endParaRPr lang="ru-RU"/>
        </a:p>
      </dgm:t>
    </dgm:pt>
    <dgm:pt modelId="{D6E2752B-32A5-4021-B569-D276343756F6}" type="sibTrans" cxnId="{39B9D266-220F-4933-923F-AE319428D651}">
      <dgm:prSet/>
      <dgm:spPr/>
      <dgm:t>
        <a:bodyPr/>
        <a:lstStyle/>
        <a:p>
          <a:endParaRPr lang="ru-RU"/>
        </a:p>
      </dgm:t>
    </dgm:pt>
    <dgm:pt modelId="{286427D9-73C6-4EAE-98C5-D8118264F151}">
      <dgm:prSet/>
      <dgm:spPr/>
      <dgm:t>
        <a:bodyPr/>
        <a:lstStyle/>
        <a:p>
          <a:pPr rtl="0"/>
          <a:r>
            <a:rPr lang="ru-RU" dirty="0" smtClean="0"/>
            <a:t>Отказ признания затрат в расходах по налогу на прибыль. </a:t>
          </a:r>
          <a:endParaRPr lang="ru-RU" dirty="0"/>
        </a:p>
      </dgm:t>
    </dgm:pt>
    <dgm:pt modelId="{FE6AC55C-DD5C-4032-AE7D-F079B6D4DDAC}" type="parTrans" cxnId="{0E90A513-EFFA-4E5B-B4EF-E41BC214AF54}">
      <dgm:prSet/>
      <dgm:spPr/>
      <dgm:t>
        <a:bodyPr/>
        <a:lstStyle/>
        <a:p>
          <a:endParaRPr lang="ru-RU"/>
        </a:p>
      </dgm:t>
    </dgm:pt>
    <dgm:pt modelId="{BB2DA2F0-82AF-41F6-8473-9E57EEC7EFB5}" type="sibTrans" cxnId="{0E90A513-EFFA-4E5B-B4EF-E41BC214AF54}">
      <dgm:prSet/>
      <dgm:spPr/>
      <dgm:t>
        <a:bodyPr/>
        <a:lstStyle/>
        <a:p>
          <a:endParaRPr lang="ru-RU"/>
        </a:p>
      </dgm:t>
    </dgm:pt>
    <dgm:pt modelId="{2D6E3C65-9A18-41B7-9C76-EC8378109AAC}">
      <dgm:prSet/>
      <dgm:spPr/>
      <dgm:t>
        <a:bodyPr/>
        <a:lstStyle/>
        <a:p>
          <a:pPr rtl="0"/>
          <a:r>
            <a:rPr lang="ru-RU" smtClean="0"/>
            <a:t>Риск </a:t>
          </a:r>
          <a:r>
            <a:rPr lang="ru-RU" dirty="0" smtClean="0"/>
            <a:t>доначисления дохода по налогу на прибыль. </a:t>
          </a:r>
          <a:endParaRPr lang="ru-RU" dirty="0"/>
        </a:p>
      </dgm:t>
    </dgm:pt>
    <dgm:pt modelId="{C9B93FB8-B363-48B9-9F9B-F780F5F705A5}" type="parTrans" cxnId="{6907DBAA-9151-4D7F-9E40-8C7A277A5871}">
      <dgm:prSet/>
      <dgm:spPr/>
      <dgm:t>
        <a:bodyPr/>
        <a:lstStyle/>
        <a:p>
          <a:endParaRPr lang="ru-RU"/>
        </a:p>
      </dgm:t>
    </dgm:pt>
    <dgm:pt modelId="{BEA9F7AA-6231-4BFC-8E53-0505563C8C5F}" type="sibTrans" cxnId="{6907DBAA-9151-4D7F-9E40-8C7A277A5871}">
      <dgm:prSet/>
      <dgm:spPr/>
      <dgm:t>
        <a:bodyPr/>
        <a:lstStyle/>
        <a:p>
          <a:endParaRPr lang="ru-RU"/>
        </a:p>
      </dgm:t>
    </dgm:pt>
    <dgm:pt modelId="{13163648-8F21-481C-8696-044DD39B1380}" type="pres">
      <dgm:prSet presAssocID="{EF4F9B0B-3B8C-43B5-8B8E-48232E6A3E3F}" presName="linear" presStyleCnt="0">
        <dgm:presLayoutVars>
          <dgm:animLvl val="lvl"/>
          <dgm:resizeHandles val="exact"/>
        </dgm:presLayoutVars>
      </dgm:prSet>
      <dgm:spPr/>
      <dgm:t>
        <a:bodyPr/>
        <a:lstStyle/>
        <a:p>
          <a:endParaRPr lang="ru-RU"/>
        </a:p>
      </dgm:t>
    </dgm:pt>
    <dgm:pt modelId="{455F4E36-E314-4FF3-8CCE-73B9653DA586}" type="pres">
      <dgm:prSet presAssocID="{895BCA21-C367-4CA4-9633-CB087985343C}" presName="parentText" presStyleLbl="node1" presStyleIdx="0" presStyleCnt="4">
        <dgm:presLayoutVars>
          <dgm:chMax val="0"/>
          <dgm:bulletEnabled val="1"/>
        </dgm:presLayoutVars>
      </dgm:prSet>
      <dgm:spPr/>
      <dgm:t>
        <a:bodyPr/>
        <a:lstStyle/>
        <a:p>
          <a:endParaRPr lang="ru-RU"/>
        </a:p>
      </dgm:t>
    </dgm:pt>
    <dgm:pt modelId="{916FD7FE-D869-4EA7-A54C-819A7E935AE1}" type="pres">
      <dgm:prSet presAssocID="{943D9977-CA93-4BEF-B5D9-EF8833D87F1F}" presName="spacer" presStyleCnt="0"/>
      <dgm:spPr/>
    </dgm:pt>
    <dgm:pt modelId="{D62077D5-5DB0-4EA1-B5FA-441B8F0CAAE9}" type="pres">
      <dgm:prSet presAssocID="{453F2632-B4B6-4171-9907-64A8D5F876CF}" presName="parentText" presStyleLbl="node1" presStyleIdx="1" presStyleCnt="4">
        <dgm:presLayoutVars>
          <dgm:chMax val="0"/>
          <dgm:bulletEnabled val="1"/>
        </dgm:presLayoutVars>
      </dgm:prSet>
      <dgm:spPr/>
      <dgm:t>
        <a:bodyPr/>
        <a:lstStyle/>
        <a:p>
          <a:endParaRPr lang="ru-RU"/>
        </a:p>
      </dgm:t>
    </dgm:pt>
    <dgm:pt modelId="{AA20F19D-26CF-46DC-9171-8A5E52902C7D}" type="pres">
      <dgm:prSet presAssocID="{D6E2752B-32A5-4021-B569-D276343756F6}" presName="spacer" presStyleCnt="0"/>
      <dgm:spPr/>
    </dgm:pt>
    <dgm:pt modelId="{FADD4B95-3911-4BFD-AD92-174C5E419AF9}" type="pres">
      <dgm:prSet presAssocID="{286427D9-73C6-4EAE-98C5-D8118264F151}" presName="parentText" presStyleLbl="node1" presStyleIdx="2" presStyleCnt="4">
        <dgm:presLayoutVars>
          <dgm:chMax val="0"/>
          <dgm:bulletEnabled val="1"/>
        </dgm:presLayoutVars>
      </dgm:prSet>
      <dgm:spPr/>
      <dgm:t>
        <a:bodyPr/>
        <a:lstStyle/>
        <a:p>
          <a:endParaRPr lang="ru-RU"/>
        </a:p>
      </dgm:t>
    </dgm:pt>
    <dgm:pt modelId="{1616D26F-6139-489A-921C-B816B5E120C2}" type="pres">
      <dgm:prSet presAssocID="{BB2DA2F0-82AF-41F6-8473-9E57EEC7EFB5}" presName="spacer" presStyleCnt="0"/>
      <dgm:spPr/>
    </dgm:pt>
    <dgm:pt modelId="{D31D9D91-FB45-4E14-94F2-3B56B799227E}" type="pres">
      <dgm:prSet presAssocID="{2D6E3C65-9A18-41B7-9C76-EC8378109AAC}" presName="parentText" presStyleLbl="node1" presStyleIdx="3" presStyleCnt="4">
        <dgm:presLayoutVars>
          <dgm:chMax val="0"/>
          <dgm:bulletEnabled val="1"/>
        </dgm:presLayoutVars>
      </dgm:prSet>
      <dgm:spPr/>
      <dgm:t>
        <a:bodyPr/>
        <a:lstStyle/>
        <a:p>
          <a:endParaRPr lang="ru-RU"/>
        </a:p>
      </dgm:t>
    </dgm:pt>
  </dgm:ptLst>
  <dgm:cxnLst>
    <dgm:cxn modelId="{0E90A513-EFFA-4E5B-B4EF-E41BC214AF54}" srcId="{EF4F9B0B-3B8C-43B5-8B8E-48232E6A3E3F}" destId="{286427D9-73C6-4EAE-98C5-D8118264F151}" srcOrd="2" destOrd="0" parTransId="{FE6AC55C-DD5C-4032-AE7D-F079B6D4DDAC}" sibTransId="{BB2DA2F0-82AF-41F6-8473-9E57EEC7EFB5}"/>
    <dgm:cxn modelId="{B711F715-25BB-4246-8657-9290DD620681}" type="presOf" srcId="{895BCA21-C367-4CA4-9633-CB087985343C}" destId="{455F4E36-E314-4FF3-8CCE-73B9653DA586}" srcOrd="0" destOrd="0" presId="urn:microsoft.com/office/officeart/2005/8/layout/vList2"/>
    <dgm:cxn modelId="{39B9D266-220F-4933-923F-AE319428D651}" srcId="{EF4F9B0B-3B8C-43B5-8B8E-48232E6A3E3F}" destId="{453F2632-B4B6-4171-9907-64A8D5F876CF}" srcOrd="1" destOrd="0" parTransId="{6206F172-4907-49EC-B584-68F39FA2F0B1}" sibTransId="{D6E2752B-32A5-4021-B569-D276343756F6}"/>
    <dgm:cxn modelId="{1F26FC0E-F015-4B6B-8CB2-32080D257599}" type="presOf" srcId="{2D6E3C65-9A18-41B7-9C76-EC8378109AAC}" destId="{D31D9D91-FB45-4E14-94F2-3B56B799227E}" srcOrd="0" destOrd="0" presId="urn:microsoft.com/office/officeart/2005/8/layout/vList2"/>
    <dgm:cxn modelId="{752F3E4E-EAF2-4976-8286-E37C47F90696}" type="presOf" srcId="{453F2632-B4B6-4171-9907-64A8D5F876CF}" destId="{D62077D5-5DB0-4EA1-B5FA-441B8F0CAAE9}" srcOrd="0" destOrd="0" presId="urn:microsoft.com/office/officeart/2005/8/layout/vList2"/>
    <dgm:cxn modelId="{C8534C73-8543-44B3-AFF3-BDCB4F640D0E}" type="presOf" srcId="{EF4F9B0B-3B8C-43B5-8B8E-48232E6A3E3F}" destId="{13163648-8F21-481C-8696-044DD39B1380}" srcOrd="0" destOrd="0" presId="urn:microsoft.com/office/officeart/2005/8/layout/vList2"/>
    <dgm:cxn modelId="{D7549F7C-7E85-40BD-ABC9-4733B7D268D4}" type="presOf" srcId="{286427D9-73C6-4EAE-98C5-D8118264F151}" destId="{FADD4B95-3911-4BFD-AD92-174C5E419AF9}" srcOrd="0" destOrd="0" presId="urn:microsoft.com/office/officeart/2005/8/layout/vList2"/>
    <dgm:cxn modelId="{6907DBAA-9151-4D7F-9E40-8C7A277A5871}" srcId="{EF4F9B0B-3B8C-43B5-8B8E-48232E6A3E3F}" destId="{2D6E3C65-9A18-41B7-9C76-EC8378109AAC}" srcOrd="3" destOrd="0" parTransId="{C9B93FB8-B363-48B9-9F9B-F780F5F705A5}" sibTransId="{BEA9F7AA-6231-4BFC-8E53-0505563C8C5F}"/>
    <dgm:cxn modelId="{980AF35C-10E0-40E2-A8AE-EA872DBC333C}" srcId="{EF4F9B0B-3B8C-43B5-8B8E-48232E6A3E3F}" destId="{895BCA21-C367-4CA4-9633-CB087985343C}" srcOrd="0" destOrd="0" parTransId="{E6AE42B5-142F-49E0-871C-2C560A5FA735}" sibTransId="{943D9977-CA93-4BEF-B5D9-EF8833D87F1F}"/>
    <dgm:cxn modelId="{D5B15683-0E99-4A29-A5A4-FD9C280EA315}" type="presParOf" srcId="{13163648-8F21-481C-8696-044DD39B1380}" destId="{455F4E36-E314-4FF3-8CCE-73B9653DA586}" srcOrd="0" destOrd="0" presId="urn:microsoft.com/office/officeart/2005/8/layout/vList2"/>
    <dgm:cxn modelId="{F11F1153-8AB3-4D7B-840E-5DAECFA14B57}" type="presParOf" srcId="{13163648-8F21-481C-8696-044DD39B1380}" destId="{916FD7FE-D869-4EA7-A54C-819A7E935AE1}" srcOrd="1" destOrd="0" presId="urn:microsoft.com/office/officeart/2005/8/layout/vList2"/>
    <dgm:cxn modelId="{C29AD768-9425-461B-816E-F52DF09287D4}" type="presParOf" srcId="{13163648-8F21-481C-8696-044DD39B1380}" destId="{D62077D5-5DB0-4EA1-B5FA-441B8F0CAAE9}" srcOrd="2" destOrd="0" presId="urn:microsoft.com/office/officeart/2005/8/layout/vList2"/>
    <dgm:cxn modelId="{CEB9F9EC-E4BF-4787-B5E6-33A6447D2020}" type="presParOf" srcId="{13163648-8F21-481C-8696-044DD39B1380}" destId="{AA20F19D-26CF-46DC-9171-8A5E52902C7D}" srcOrd="3" destOrd="0" presId="urn:microsoft.com/office/officeart/2005/8/layout/vList2"/>
    <dgm:cxn modelId="{2D58826A-D3EC-443E-9B61-6F39041F0675}" type="presParOf" srcId="{13163648-8F21-481C-8696-044DD39B1380}" destId="{FADD4B95-3911-4BFD-AD92-174C5E419AF9}" srcOrd="4" destOrd="0" presId="urn:microsoft.com/office/officeart/2005/8/layout/vList2"/>
    <dgm:cxn modelId="{58794585-644B-44DA-A185-F9C9AF21BF5C}" type="presParOf" srcId="{13163648-8F21-481C-8696-044DD39B1380}" destId="{1616D26F-6139-489A-921C-B816B5E120C2}" srcOrd="5" destOrd="0" presId="urn:microsoft.com/office/officeart/2005/8/layout/vList2"/>
    <dgm:cxn modelId="{A8A7667E-5548-4EBD-A522-6F867FE794F2}" type="presParOf" srcId="{13163648-8F21-481C-8696-044DD39B1380}" destId="{D31D9D91-FB45-4E14-94F2-3B56B799227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D5DE680-CA90-457F-A07D-136B4F5C2D96}"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F0A86E3F-EFD5-40D3-A51D-4EC4BDA44652}">
      <dgm:prSet/>
      <dgm:spPr/>
      <dgm:t>
        <a:bodyPr/>
        <a:lstStyle/>
        <a:p>
          <a:pPr rtl="0"/>
          <a:r>
            <a:rPr lang="ru-RU" smtClean="0"/>
            <a:t>- сговор участников при участие в тендере;</a:t>
          </a:r>
          <a:endParaRPr lang="ru-RU"/>
        </a:p>
      </dgm:t>
    </dgm:pt>
    <dgm:pt modelId="{D1643051-F39E-4DBC-8C5F-9BBA1762A8B6}" type="parTrans" cxnId="{EDCD14A2-D76D-4DDC-8933-E9DFC2F35972}">
      <dgm:prSet/>
      <dgm:spPr/>
      <dgm:t>
        <a:bodyPr/>
        <a:lstStyle/>
        <a:p>
          <a:endParaRPr lang="ru-RU"/>
        </a:p>
      </dgm:t>
    </dgm:pt>
    <dgm:pt modelId="{75CCAB91-AECD-4C0B-9A06-BF700653C6DF}" type="sibTrans" cxnId="{EDCD14A2-D76D-4DDC-8933-E9DFC2F35972}">
      <dgm:prSet/>
      <dgm:spPr/>
      <dgm:t>
        <a:bodyPr/>
        <a:lstStyle/>
        <a:p>
          <a:endParaRPr lang="ru-RU"/>
        </a:p>
      </dgm:t>
    </dgm:pt>
    <dgm:pt modelId="{725A7FF0-A984-4AFB-BBB4-ADE398546783}">
      <dgm:prSet/>
      <dgm:spPr/>
      <dgm:t>
        <a:bodyPr/>
        <a:lstStyle/>
        <a:p>
          <a:pPr rtl="0"/>
          <a:r>
            <a:rPr lang="ru-RU" smtClean="0"/>
            <a:t>- регистрация участниками фирм-однодневок;</a:t>
          </a:r>
          <a:endParaRPr lang="ru-RU"/>
        </a:p>
      </dgm:t>
    </dgm:pt>
    <dgm:pt modelId="{B815A4A7-6804-49A6-8297-7D78590209AB}" type="parTrans" cxnId="{98F30833-9BFA-447D-B042-A483413183E4}">
      <dgm:prSet/>
      <dgm:spPr/>
      <dgm:t>
        <a:bodyPr/>
        <a:lstStyle/>
        <a:p>
          <a:endParaRPr lang="ru-RU"/>
        </a:p>
      </dgm:t>
    </dgm:pt>
    <dgm:pt modelId="{8110F53E-BF37-418B-8540-B396CEAEAB49}" type="sibTrans" cxnId="{98F30833-9BFA-447D-B042-A483413183E4}">
      <dgm:prSet/>
      <dgm:spPr/>
      <dgm:t>
        <a:bodyPr/>
        <a:lstStyle/>
        <a:p>
          <a:endParaRPr lang="ru-RU"/>
        </a:p>
      </dgm:t>
    </dgm:pt>
    <dgm:pt modelId="{423C4C24-6869-4B01-BC4A-443B378E690B}">
      <dgm:prSet/>
      <dgm:spPr/>
      <dgm:t>
        <a:bodyPr/>
        <a:lstStyle/>
        <a:p>
          <a:pPr rtl="0"/>
          <a:r>
            <a:rPr lang="ru-RU" smtClean="0"/>
            <a:t>- незначительное снижение цен;</a:t>
          </a:r>
          <a:endParaRPr lang="ru-RU"/>
        </a:p>
      </dgm:t>
    </dgm:pt>
    <dgm:pt modelId="{4291E184-ACF0-4D9D-85BE-F87EC9A0706A}" type="parTrans" cxnId="{8F29CDB1-C3A1-4AC8-BC58-3A445BB9C9B3}">
      <dgm:prSet/>
      <dgm:spPr/>
      <dgm:t>
        <a:bodyPr/>
        <a:lstStyle/>
        <a:p>
          <a:endParaRPr lang="ru-RU"/>
        </a:p>
      </dgm:t>
    </dgm:pt>
    <dgm:pt modelId="{16B7F298-E8B2-4282-B0F5-0E9501F21B22}" type="sibTrans" cxnId="{8F29CDB1-C3A1-4AC8-BC58-3A445BB9C9B3}">
      <dgm:prSet/>
      <dgm:spPr/>
      <dgm:t>
        <a:bodyPr/>
        <a:lstStyle/>
        <a:p>
          <a:endParaRPr lang="ru-RU"/>
        </a:p>
      </dgm:t>
    </dgm:pt>
    <dgm:pt modelId="{61783AB7-AC1F-4D15-BF6E-57EA6F857629}">
      <dgm:prSet/>
      <dgm:spPr/>
      <dgm:t>
        <a:bodyPr/>
        <a:lstStyle/>
        <a:p>
          <a:pPr rtl="0"/>
          <a:r>
            <a:rPr lang="ru-RU" smtClean="0"/>
            <a:t>- сговор с заказчиком конкурса или аукциона. </a:t>
          </a:r>
          <a:endParaRPr lang="ru-RU"/>
        </a:p>
      </dgm:t>
    </dgm:pt>
    <dgm:pt modelId="{29B11E72-8DA7-43E1-94D6-689788EED5E6}" type="parTrans" cxnId="{3E648589-229C-4768-B74B-E788375CE897}">
      <dgm:prSet/>
      <dgm:spPr/>
      <dgm:t>
        <a:bodyPr/>
        <a:lstStyle/>
        <a:p>
          <a:endParaRPr lang="ru-RU"/>
        </a:p>
      </dgm:t>
    </dgm:pt>
    <dgm:pt modelId="{6B347E0B-D215-4825-94CC-B5453FE22E0D}" type="sibTrans" cxnId="{3E648589-229C-4768-B74B-E788375CE897}">
      <dgm:prSet/>
      <dgm:spPr/>
      <dgm:t>
        <a:bodyPr/>
        <a:lstStyle/>
        <a:p>
          <a:endParaRPr lang="ru-RU"/>
        </a:p>
      </dgm:t>
    </dgm:pt>
    <dgm:pt modelId="{2D41E522-6726-4B42-B006-766CC2AABD4F}" type="pres">
      <dgm:prSet presAssocID="{4D5DE680-CA90-457F-A07D-136B4F5C2D96}" presName="linear" presStyleCnt="0">
        <dgm:presLayoutVars>
          <dgm:animLvl val="lvl"/>
          <dgm:resizeHandles val="exact"/>
        </dgm:presLayoutVars>
      </dgm:prSet>
      <dgm:spPr/>
      <dgm:t>
        <a:bodyPr/>
        <a:lstStyle/>
        <a:p>
          <a:endParaRPr lang="ru-RU"/>
        </a:p>
      </dgm:t>
    </dgm:pt>
    <dgm:pt modelId="{6F1CD3E4-09B2-4183-B965-51ABA48B9503}" type="pres">
      <dgm:prSet presAssocID="{F0A86E3F-EFD5-40D3-A51D-4EC4BDA44652}" presName="parentText" presStyleLbl="node1" presStyleIdx="0" presStyleCnt="4">
        <dgm:presLayoutVars>
          <dgm:chMax val="0"/>
          <dgm:bulletEnabled val="1"/>
        </dgm:presLayoutVars>
      </dgm:prSet>
      <dgm:spPr/>
      <dgm:t>
        <a:bodyPr/>
        <a:lstStyle/>
        <a:p>
          <a:endParaRPr lang="ru-RU"/>
        </a:p>
      </dgm:t>
    </dgm:pt>
    <dgm:pt modelId="{67BE8421-0235-4E3C-B7C3-78675FBD816F}" type="pres">
      <dgm:prSet presAssocID="{75CCAB91-AECD-4C0B-9A06-BF700653C6DF}" presName="spacer" presStyleCnt="0"/>
      <dgm:spPr/>
    </dgm:pt>
    <dgm:pt modelId="{DAF15414-7F04-4D56-9892-2D5ACA20BFA7}" type="pres">
      <dgm:prSet presAssocID="{725A7FF0-A984-4AFB-BBB4-ADE398546783}" presName="parentText" presStyleLbl="node1" presStyleIdx="1" presStyleCnt="4">
        <dgm:presLayoutVars>
          <dgm:chMax val="0"/>
          <dgm:bulletEnabled val="1"/>
        </dgm:presLayoutVars>
      </dgm:prSet>
      <dgm:spPr/>
      <dgm:t>
        <a:bodyPr/>
        <a:lstStyle/>
        <a:p>
          <a:endParaRPr lang="ru-RU"/>
        </a:p>
      </dgm:t>
    </dgm:pt>
    <dgm:pt modelId="{E3F768E6-003B-453A-A205-4050E78AE384}" type="pres">
      <dgm:prSet presAssocID="{8110F53E-BF37-418B-8540-B396CEAEAB49}" presName="spacer" presStyleCnt="0"/>
      <dgm:spPr/>
    </dgm:pt>
    <dgm:pt modelId="{2BF2CD46-08C1-46ED-90DE-330B64242EA1}" type="pres">
      <dgm:prSet presAssocID="{423C4C24-6869-4B01-BC4A-443B378E690B}" presName="parentText" presStyleLbl="node1" presStyleIdx="2" presStyleCnt="4">
        <dgm:presLayoutVars>
          <dgm:chMax val="0"/>
          <dgm:bulletEnabled val="1"/>
        </dgm:presLayoutVars>
      </dgm:prSet>
      <dgm:spPr/>
      <dgm:t>
        <a:bodyPr/>
        <a:lstStyle/>
        <a:p>
          <a:endParaRPr lang="ru-RU"/>
        </a:p>
      </dgm:t>
    </dgm:pt>
    <dgm:pt modelId="{73944B06-0F4B-4141-B08D-2E98B423FA29}" type="pres">
      <dgm:prSet presAssocID="{16B7F298-E8B2-4282-B0F5-0E9501F21B22}" presName="spacer" presStyleCnt="0"/>
      <dgm:spPr/>
    </dgm:pt>
    <dgm:pt modelId="{011A98E0-3E55-48DA-8E38-755AF7926C4A}" type="pres">
      <dgm:prSet presAssocID="{61783AB7-AC1F-4D15-BF6E-57EA6F857629}" presName="parentText" presStyleLbl="node1" presStyleIdx="3" presStyleCnt="4">
        <dgm:presLayoutVars>
          <dgm:chMax val="0"/>
          <dgm:bulletEnabled val="1"/>
        </dgm:presLayoutVars>
      </dgm:prSet>
      <dgm:spPr/>
      <dgm:t>
        <a:bodyPr/>
        <a:lstStyle/>
        <a:p>
          <a:endParaRPr lang="ru-RU"/>
        </a:p>
      </dgm:t>
    </dgm:pt>
  </dgm:ptLst>
  <dgm:cxnLst>
    <dgm:cxn modelId="{CD4B5560-183C-41B1-952E-45A5A1B9A4E8}" type="presOf" srcId="{4D5DE680-CA90-457F-A07D-136B4F5C2D96}" destId="{2D41E522-6726-4B42-B006-766CC2AABD4F}" srcOrd="0" destOrd="0" presId="urn:microsoft.com/office/officeart/2005/8/layout/vList2"/>
    <dgm:cxn modelId="{98F30833-9BFA-447D-B042-A483413183E4}" srcId="{4D5DE680-CA90-457F-A07D-136B4F5C2D96}" destId="{725A7FF0-A984-4AFB-BBB4-ADE398546783}" srcOrd="1" destOrd="0" parTransId="{B815A4A7-6804-49A6-8297-7D78590209AB}" sibTransId="{8110F53E-BF37-418B-8540-B396CEAEAB49}"/>
    <dgm:cxn modelId="{BDEDD0D8-A924-49F2-9EC5-242D34DED18B}" type="presOf" srcId="{725A7FF0-A984-4AFB-BBB4-ADE398546783}" destId="{DAF15414-7F04-4D56-9892-2D5ACA20BFA7}" srcOrd="0" destOrd="0" presId="urn:microsoft.com/office/officeart/2005/8/layout/vList2"/>
    <dgm:cxn modelId="{10C25B95-5F94-47F7-8985-8B89EB7E3C11}" type="presOf" srcId="{61783AB7-AC1F-4D15-BF6E-57EA6F857629}" destId="{011A98E0-3E55-48DA-8E38-755AF7926C4A}" srcOrd="0" destOrd="0" presId="urn:microsoft.com/office/officeart/2005/8/layout/vList2"/>
    <dgm:cxn modelId="{F93EB438-8342-4EC6-9C48-29C16D1E78D9}" type="presOf" srcId="{423C4C24-6869-4B01-BC4A-443B378E690B}" destId="{2BF2CD46-08C1-46ED-90DE-330B64242EA1}" srcOrd="0" destOrd="0" presId="urn:microsoft.com/office/officeart/2005/8/layout/vList2"/>
    <dgm:cxn modelId="{3E648589-229C-4768-B74B-E788375CE897}" srcId="{4D5DE680-CA90-457F-A07D-136B4F5C2D96}" destId="{61783AB7-AC1F-4D15-BF6E-57EA6F857629}" srcOrd="3" destOrd="0" parTransId="{29B11E72-8DA7-43E1-94D6-689788EED5E6}" sibTransId="{6B347E0B-D215-4825-94CC-B5453FE22E0D}"/>
    <dgm:cxn modelId="{8F29CDB1-C3A1-4AC8-BC58-3A445BB9C9B3}" srcId="{4D5DE680-CA90-457F-A07D-136B4F5C2D96}" destId="{423C4C24-6869-4B01-BC4A-443B378E690B}" srcOrd="2" destOrd="0" parTransId="{4291E184-ACF0-4D9D-85BE-F87EC9A0706A}" sibTransId="{16B7F298-E8B2-4282-B0F5-0E9501F21B22}"/>
    <dgm:cxn modelId="{EDCD14A2-D76D-4DDC-8933-E9DFC2F35972}" srcId="{4D5DE680-CA90-457F-A07D-136B4F5C2D96}" destId="{F0A86E3F-EFD5-40D3-A51D-4EC4BDA44652}" srcOrd="0" destOrd="0" parTransId="{D1643051-F39E-4DBC-8C5F-9BBA1762A8B6}" sibTransId="{75CCAB91-AECD-4C0B-9A06-BF700653C6DF}"/>
    <dgm:cxn modelId="{4A8BD64A-D60E-4C22-BFA1-2E433B2C2469}" type="presOf" srcId="{F0A86E3F-EFD5-40D3-A51D-4EC4BDA44652}" destId="{6F1CD3E4-09B2-4183-B965-51ABA48B9503}" srcOrd="0" destOrd="0" presId="urn:microsoft.com/office/officeart/2005/8/layout/vList2"/>
    <dgm:cxn modelId="{4F416056-F499-4149-9DA9-3E4866AB6D35}" type="presParOf" srcId="{2D41E522-6726-4B42-B006-766CC2AABD4F}" destId="{6F1CD3E4-09B2-4183-B965-51ABA48B9503}" srcOrd="0" destOrd="0" presId="urn:microsoft.com/office/officeart/2005/8/layout/vList2"/>
    <dgm:cxn modelId="{74D4BA13-CC40-4913-8D59-358A28FFB0D1}" type="presParOf" srcId="{2D41E522-6726-4B42-B006-766CC2AABD4F}" destId="{67BE8421-0235-4E3C-B7C3-78675FBD816F}" srcOrd="1" destOrd="0" presId="urn:microsoft.com/office/officeart/2005/8/layout/vList2"/>
    <dgm:cxn modelId="{FDA6FA55-B7A3-408A-B827-F2529F9BA7A6}" type="presParOf" srcId="{2D41E522-6726-4B42-B006-766CC2AABD4F}" destId="{DAF15414-7F04-4D56-9892-2D5ACA20BFA7}" srcOrd="2" destOrd="0" presId="urn:microsoft.com/office/officeart/2005/8/layout/vList2"/>
    <dgm:cxn modelId="{396391BB-9720-4675-8C89-ADEAFA511E49}" type="presParOf" srcId="{2D41E522-6726-4B42-B006-766CC2AABD4F}" destId="{E3F768E6-003B-453A-A205-4050E78AE384}" srcOrd="3" destOrd="0" presId="urn:microsoft.com/office/officeart/2005/8/layout/vList2"/>
    <dgm:cxn modelId="{AF118E75-D583-4F42-A5D7-E9AD8DE43647}" type="presParOf" srcId="{2D41E522-6726-4B42-B006-766CC2AABD4F}" destId="{2BF2CD46-08C1-46ED-90DE-330B64242EA1}" srcOrd="4" destOrd="0" presId="urn:microsoft.com/office/officeart/2005/8/layout/vList2"/>
    <dgm:cxn modelId="{25C05A1D-3B10-41FC-902E-FE3DBA57A62D}" type="presParOf" srcId="{2D41E522-6726-4B42-B006-766CC2AABD4F}" destId="{73944B06-0F4B-4141-B08D-2E98B423FA29}" srcOrd="5" destOrd="0" presId="urn:microsoft.com/office/officeart/2005/8/layout/vList2"/>
    <dgm:cxn modelId="{4429CA99-5BB9-4C6E-BB29-F0BF28DB2204}" type="presParOf" srcId="{2D41E522-6726-4B42-B006-766CC2AABD4F}" destId="{011A98E0-3E55-48DA-8E38-755AF7926C4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A5AB658-6631-4C0F-AC6D-E3A8CF809EF6}"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F951ABF9-E5FF-4C2C-B072-F1807792C886}">
      <dgm:prSet/>
      <dgm:spPr/>
      <dgm:t>
        <a:bodyPr/>
        <a:lstStyle/>
        <a:p>
          <a:pPr rtl="0"/>
          <a:r>
            <a:rPr lang="ru-RU" smtClean="0"/>
            <a:t>1) координация организаторами торгов, запроса котировок, запроса предложений или заказчиками деятельности их участников;</a:t>
          </a:r>
          <a:endParaRPr lang="ru-RU"/>
        </a:p>
      </dgm:t>
    </dgm:pt>
    <dgm:pt modelId="{9CFBA37F-7AA8-48F2-BF4D-66C50DDFB702}" type="parTrans" cxnId="{99CA9270-0D16-4B4A-9DD7-0626CEF1F700}">
      <dgm:prSet/>
      <dgm:spPr/>
      <dgm:t>
        <a:bodyPr/>
        <a:lstStyle/>
        <a:p>
          <a:endParaRPr lang="ru-RU"/>
        </a:p>
      </dgm:t>
    </dgm:pt>
    <dgm:pt modelId="{98ACE2FB-C670-4920-AD01-AE12C6AB83C2}" type="sibTrans" cxnId="{99CA9270-0D16-4B4A-9DD7-0626CEF1F700}">
      <dgm:prSet/>
      <dgm:spPr/>
      <dgm:t>
        <a:bodyPr/>
        <a:lstStyle/>
        <a:p>
          <a:endParaRPr lang="ru-RU"/>
        </a:p>
      </dgm:t>
    </dgm:pt>
    <dgm:pt modelId="{93720B85-69FF-486C-807D-E766559287EF}">
      <dgm:prSet/>
      <dgm:spPr/>
      <dgm:t>
        <a:bodyPr/>
        <a:lstStyle/>
        <a:p>
          <a:pPr rtl="0"/>
          <a:r>
            <a:rPr lang="ru-RU" smtClean="0"/>
            <a:t>2) создание участнику торгов, запроса котировок, запроса предложений или нескольким участникам торгов, запроса котировок, запроса предложений преимущественных условий участия в торгах, запросе котировок, запросе предложений, в том числе путем доступа к информации, если иное не установлено федеральным законом;</a:t>
          </a:r>
          <a:endParaRPr lang="ru-RU"/>
        </a:p>
      </dgm:t>
    </dgm:pt>
    <dgm:pt modelId="{8A126085-A0E9-4012-9FC4-A8E5AAB2C757}" type="parTrans" cxnId="{F9924362-71FF-4F7A-804D-A020884E0658}">
      <dgm:prSet/>
      <dgm:spPr/>
      <dgm:t>
        <a:bodyPr/>
        <a:lstStyle/>
        <a:p>
          <a:endParaRPr lang="ru-RU"/>
        </a:p>
      </dgm:t>
    </dgm:pt>
    <dgm:pt modelId="{5617F5DF-0F24-4A8A-B64E-A8703F70AD74}" type="sibTrans" cxnId="{F9924362-71FF-4F7A-804D-A020884E0658}">
      <dgm:prSet/>
      <dgm:spPr/>
      <dgm:t>
        <a:bodyPr/>
        <a:lstStyle/>
        <a:p>
          <a:endParaRPr lang="ru-RU"/>
        </a:p>
      </dgm:t>
    </dgm:pt>
    <dgm:pt modelId="{9BD5AA2D-D0D5-4264-9DB3-335097F2EEEA}">
      <dgm:prSet/>
      <dgm:spPr/>
      <dgm:t>
        <a:bodyPr/>
        <a:lstStyle/>
        <a:p>
          <a:pPr rtl="0"/>
          <a:r>
            <a:rPr lang="ru-RU" smtClean="0"/>
            <a:t>3) нарушение порядка определения победителя или победителей торгов, запроса котировок, запроса предложений;</a:t>
          </a:r>
          <a:endParaRPr lang="ru-RU"/>
        </a:p>
      </dgm:t>
    </dgm:pt>
    <dgm:pt modelId="{345A26D7-2927-48A4-8902-13FA7658D421}" type="parTrans" cxnId="{7AD57C5C-4CF1-428C-9EE5-8BE751BA75D4}">
      <dgm:prSet/>
      <dgm:spPr/>
      <dgm:t>
        <a:bodyPr/>
        <a:lstStyle/>
        <a:p>
          <a:endParaRPr lang="ru-RU"/>
        </a:p>
      </dgm:t>
    </dgm:pt>
    <dgm:pt modelId="{E0CF77C1-E9CD-4BA4-BF61-38ADC38E97A4}" type="sibTrans" cxnId="{7AD57C5C-4CF1-428C-9EE5-8BE751BA75D4}">
      <dgm:prSet/>
      <dgm:spPr/>
      <dgm:t>
        <a:bodyPr/>
        <a:lstStyle/>
        <a:p>
          <a:endParaRPr lang="ru-RU"/>
        </a:p>
      </dgm:t>
    </dgm:pt>
    <dgm:pt modelId="{D6D1313B-FD8B-465D-B8B7-3F99714B2EAE}">
      <dgm:prSet/>
      <dgm:spPr/>
      <dgm:t>
        <a:bodyPr/>
        <a:lstStyle/>
        <a:p>
          <a:pPr rtl="0"/>
          <a:r>
            <a:rPr lang="ru-RU" smtClean="0"/>
            <a:t>4) участие организаторов торгов, запроса котировок, запроса предложений или заказчиков и (или) работников организаторов или работников заказчиков в торгах, запросе котировок, запросе предложений.</a:t>
          </a:r>
          <a:endParaRPr lang="ru-RU"/>
        </a:p>
      </dgm:t>
    </dgm:pt>
    <dgm:pt modelId="{98A420B2-B7A0-44E9-BC8F-4776080718B8}" type="parTrans" cxnId="{2F5BA098-511F-498D-8603-CF14262876CC}">
      <dgm:prSet/>
      <dgm:spPr/>
      <dgm:t>
        <a:bodyPr/>
        <a:lstStyle/>
        <a:p>
          <a:endParaRPr lang="ru-RU"/>
        </a:p>
      </dgm:t>
    </dgm:pt>
    <dgm:pt modelId="{C36E22C0-154D-4513-8C85-375B272E8550}" type="sibTrans" cxnId="{2F5BA098-511F-498D-8603-CF14262876CC}">
      <dgm:prSet/>
      <dgm:spPr/>
      <dgm:t>
        <a:bodyPr/>
        <a:lstStyle/>
        <a:p>
          <a:endParaRPr lang="ru-RU"/>
        </a:p>
      </dgm:t>
    </dgm:pt>
    <dgm:pt modelId="{0B611E05-3BD6-4E66-909F-9D5C9471CCD4}" type="pres">
      <dgm:prSet presAssocID="{FA5AB658-6631-4C0F-AC6D-E3A8CF809EF6}" presName="linear" presStyleCnt="0">
        <dgm:presLayoutVars>
          <dgm:animLvl val="lvl"/>
          <dgm:resizeHandles val="exact"/>
        </dgm:presLayoutVars>
      </dgm:prSet>
      <dgm:spPr/>
      <dgm:t>
        <a:bodyPr/>
        <a:lstStyle/>
        <a:p>
          <a:endParaRPr lang="ru-RU"/>
        </a:p>
      </dgm:t>
    </dgm:pt>
    <dgm:pt modelId="{179BCAB4-5A9E-41AA-AA13-423089D54225}" type="pres">
      <dgm:prSet presAssocID="{F951ABF9-E5FF-4C2C-B072-F1807792C886}" presName="parentText" presStyleLbl="node1" presStyleIdx="0" presStyleCnt="4">
        <dgm:presLayoutVars>
          <dgm:chMax val="0"/>
          <dgm:bulletEnabled val="1"/>
        </dgm:presLayoutVars>
      </dgm:prSet>
      <dgm:spPr/>
      <dgm:t>
        <a:bodyPr/>
        <a:lstStyle/>
        <a:p>
          <a:endParaRPr lang="ru-RU"/>
        </a:p>
      </dgm:t>
    </dgm:pt>
    <dgm:pt modelId="{8D145D0E-451E-42F2-99D4-691FE3F97DCB}" type="pres">
      <dgm:prSet presAssocID="{98ACE2FB-C670-4920-AD01-AE12C6AB83C2}" presName="spacer" presStyleCnt="0"/>
      <dgm:spPr/>
    </dgm:pt>
    <dgm:pt modelId="{4ADE98B8-7727-4EB1-85EF-65715391124C}" type="pres">
      <dgm:prSet presAssocID="{93720B85-69FF-486C-807D-E766559287EF}" presName="parentText" presStyleLbl="node1" presStyleIdx="1" presStyleCnt="4">
        <dgm:presLayoutVars>
          <dgm:chMax val="0"/>
          <dgm:bulletEnabled val="1"/>
        </dgm:presLayoutVars>
      </dgm:prSet>
      <dgm:spPr/>
      <dgm:t>
        <a:bodyPr/>
        <a:lstStyle/>
        <a:p>
          <a:endParaRPr lang="ru-RU"/>
        </a:p>
      </dgm:t>
    </dgm:pt>
    <dgm:pt modelId="{660A08EE-CE8B-4140-876F-F44E9CA0CE2E}" type="pres">
      <dgm:prSet presAssocID="{5617F5DF-0F24-4A8A-B64E-A8703F70AD74}" presName="spacer" presStyleCnt="0"/>
      <dgm:spPr/>
    </dgm:pt>
    <dgm:pt modelId="{31888CA6-EF7C-4A5B-B78E-1DADCFDF1739}" type="pres">
      <dgm:prSet presAssocID="{9BD5AA2D-D0D5-4264-9DB3-335097F2EEEA}" presName="parentText" presStyleLbl="node1" presStyleIdx="2" presStyleCnt="4">
        <dgm:presLayoutVars>
          <dgm:chMax val="0"/>
          <dgm:bulletEnabled val="1"/>
        </dgm:presLayoutVars>
      </dgm:prSet>
      <dgm:spPr/>
      <dgm:t>
        <a:bodyPr/>
        <a:lstStyle/>
        <a:p>
          <a:endParaRPr lang="ru-RU"/>
        </a:p>
      </dgm:t>
    </dgm:pt>
    <dgm:pt modelId="{0752CAAA-C1F4-4E9C-83F7-D40C12624B48}" type="pres">
      <dgm:prSet presAssocID="{E0CF77C1-E9CD-4BA4-BF61-38ADC38E97A4}" presName="spacer" presStyleCnt="0"/>
      <dgm:spPr/>
    </dgm:pt>
    <dgm:pt modelId="{F9498699-EAC2-46C0-8036-706536C9A041}" type="pres">
      <dgm:prSet presAssocID="{D6D1313B-FD8B-465D-B8B7-3F99714B2EAE}" presName="parentText" presStyleLbl="node1" presStyleIdx="3" presStyleCnt="4">
        <dgm:presLayoutVars>
          <dgm:chMax val="0"/>
          <dgm:bulletEnabled val="1"/>
        </dgm:presLayoutVars>
      </dgm:prSet>
      <dgm:spPr/>
      <dgm:t>
        <a:bodyPr/>
        <a:lstStyle/>
        <a:p>
          <a:endParaRPr lang="ru-RU"/>
        </a:p>
      </dgm:t>
    </dgm:pt>
  </dgm:ptLst>
  <dgm:cxnLst>
    <dgm:cxn modelId="{C28E95A4-122E-4512-B3CF-C4DBB4DE107F}" type="presOf" srcId="{F951ABF9-E5FF-4C2C-B072-F1807792C886}" destId="{179BCAB4-5A9E-41AA-AA13-423089D54225}" srcOrd="0" destOrd="0" presId="urn:microsoft.com/office/officeart/2005/8/layout/vList2"/>
    <dgm:cxn modelId="{5D919B58-D5CD-423B-9811-26477C45A588}" type="presOf" srcId="{FA5AB658-6631-4C0F-AC6D-E3A8CF809EF6}" destId="{0B611E05-3BD6-4E66-909F-9D5C9471CCD4}" srcOrd="0" destOrd="0" presId="urn:microsoft.com/office/officeart/2005/8/layout/vList2"/>
    <dgm:cxn modelId="{99CA9270-0D16-4B4A-9DD7-0626CEF1F700}" srcId="{FA5AB658-6631-4C0F-AC6D-E3A8CF809EF6}" destId="{F951ABF9-E5FF-4C2C-B072-F1807792C886}" srcOrd="0" destOrd="0" parTransId="{9CFBA37F-7AA8-48F2-BF4D-66C50DDFB702}" sibTransId="{98ACE2FB-C670-4920-AD01-AE12C6AB83C2}"/>
    <dgm:cxn modelId="{652DEAA0-D8A5-42E7-BBDC-E3F815629E29}" type="presOf" srcId="{9BD5AA2D-D0D5-4264-9DB3-335097F2EEEA}" destId="{31888CA6-EF7C-4A5B-B78E-1DADCFDF1739}" srcOrd="0" destOrd="0" presId="urn:microsoft.com/office/officeart/2005/8/layout/vList2"/>
    <dgm:cxn modelId="{F9924362-71FF-4F7A-804D-A020884E0658}" srcId="{FA5AB658-6631-4C0F-AC6D-E3A8CF809EF6}" destId="{93720B85-69FF-486C-807D-E766559287EF}" srcOrd="1" destOrd="0" parTransId="{8A126085-A0E9-4012-9FC4-A8E5AAB2C757}" sibTransId="{5617F5DF-0F24-4A8A-B64E-A8703F70AD74}"/>
    <dgm:cxn modelId="{7AD57C5C-4CF1-428C-9EE5-8BE751BA75D4}" srcId="{FA5AB658-6631-4C0F-AC6D-E3A8CF809EF6}" destId="{9BD5AA2D-D0D5-4264-9DB3-335097F2EEEA}" srcOrd="2" destOrd="0" parTransId="{345A26D7-2927-48A4-8902-13FA7658D421}" sibTransId="{E0CF77C1-E9CD-4BA4-BF61-38ADC38E97A4}"/>
    <dgm:cxn modelId="{5E61E4F6-2276-462F-BAB7-1B9E608CA400}" type="presOf" srcId="{D6D1313B-FD8B-465D-B8B7-3F99714B2EAE}" destId="{F9498699-EAC2-46C0-8036-706536C9A041}" srcOrd="0" destOrd="0" presId="urn:microsoft.com/office/officeart/2005/8/layout/vList2"/>
    <dgm:cxn modelId="{2F5BA098-511F-498D-8603-CF14262876CC}" srcId="{FA5AB658-6631-4C0F-AC6D-E3A8CF809EF6}" destId="{D6D1313B-FD8B-465D-B8B7-3F99714B2EAE}" srcOrd="3" destOrd="0" parTransId="{98A420B2-B7A0-44E9-BC8F-4776080718B8}" sibTransId="{C36E22C0-154D-4513-8C85-375B272E8550}"/>
    <dgm:cxn modelId="{AA188DFF-CA38-45FD-8069-B86B951AB715}" type="presOf" srcId="{93720B85-69FF-486C-807D-E766559287EF}" destId="{4ADE98B8-7727-4EB1-85EF-65715391124C}" srcOrd="0" destOrd="0" presId="urn:microsoft.com/office/officeart/2005/8/layout/vList2"/>
    <dgm:cxn modelId="{9FC8A1DA-48F9-4744-8F0C-597C36E2C961}" type="presParOf" srcId="{0B611E05-3BD6-4E66-909F-9D5C9471CCD4}" destId="{179BCAB4-5A9E-41AA-AA13-423089D54225}" srcOrd="0" destOrd="0" presId="urn:microsoft.com/office/officeart/2005/8/layout/vList2"/>
    <dgm:cxn modelId="{216A3C84-5669-43F9-88FF-3D4E811F0722}" type="presParOf" srcId="{0B611E05-3BD6-4E66-909F-9D5C9471CCD4}" destId="{8D145D0E-451E-42F2-99D4-691FE3F97DCB}" srcOrd="1" destOrd="0" presId="urn:microsoft.com/office/officeart/2005/8/layout/vList2"/>
    <dgm:cxn modelId="{FE3DFEE3-5F0F-41D5-9C48-27850DB2DFB5}" type="presParOf" srcId="{0B611E05-3BD6-4E66-909F-9D5C9471CCD4}" destId="{4ADE98B8-7727-4EB1-85EF-65715391124C}" srcOrd="2" destOrd="0" presId="urn:microsoft.com/office/officeart/2005/8/layout/vList2"/>
    <dgm:cxn modelId="{28B7246A-CDA4-4A95-A5AF-DCEE4853A245}" type="presParOf" srcId="{0B611E05-3BD6-4E66-909F-9D5C9471CCD4}" destId="{660A08EE-CE8B-4140-876F-F44E9CA0CE2E}" srcOrd="3" destOrd="0" presId="urn:microsoft.com/office/officeart/2005/8/layout/vList2"/>
    <dgm:cxn modelId="{7122DCE5-20B3-4AD1-947A-0AD9685CE95C}" type="presParOf" srcId="{0B611E05-3BD6-4E66-909F-9D5C9471CCD4}" destId="{31888CA6-EF7C-4A5B-B78E-1DADCFDF1739}" srcOrd="4" destOrd="0" presId="urn:microsoft.com/office/officeart/2005/8/layout/vList2"/>
    <dgm:cxn modelId="{DB20D492-E6D0-4CFF-B6C0-2511418B7172}" type="presParOf" srcId="{0B611E05-3BD6-4E66-909F-9D5C9471CCD4}" destId="{0752CAAA-C1F4-4E9C-83F7-D40C12624B48}" srcOrd="5" destOrd="0" presId="urn:microsoft.com/office/officeart/2005/8/layout/vList2"/>
    <dgm:cxn modelId="{65366E79-67FC-47D0-A14A-AD0E2EEDC8A3}" type="presParOf" srcId="{0B611E05-3BD6-4E66-909F-9D5C9471CCD4}" destId="{F9498699-EAC2-46C0-8036-706536C9A04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C2F816-2E5C-4C37-AD9E-23AB2BC69422}"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EC1EB85E-D05E-413B-82D0-8020DCC4B9F4}">
      <dgm:prSet/>
      <dgm:spPr/>
      <dgm:t>
        <a:bodyPr/>
        <a:lstStyle/>
        <a:p>
          <a:pPr rtl="0"/>
          <a:r>
            <a:rPr lang="ru-RU" smtClean="0"/>
            <a:t>1) место, дата, время проведения рассмотрения и оценки таких заявок;</a:t>
          </a:r>
          <a:endParaRPr lang="ru-RU"/>
        </a:p>
      </dgm:t>
    </dgm:pt>
    <dgm:pt modelId="{CDA9841E-CFDA-4B74-B3B5-1A06C2530461}" type="parTrans" cxnId="{D06424E0-4DCF-41D3-A343-82546CB13086}">
      <dgm:prSet/>
      <dgm:spPr/>
      <dgm:t>
        <a:bodyPr/>
        <a:lstStyle/>
        <a:p>
          <a:endParaRPr lang="ru-RU"/>
        </a:p>
      </dgm:t>
    </dgm:pt>
    <dgm:pt modelId="{8C528301-6EB7-4958-98C4-D416F1530B9E}" type="sibTrans" cxnId="{D06424E0-4DCF-41D3-A343-82546CB13086}">
      <dgm:prSet/>
      <dgm:spPr/>
      <dgm:t>
        <a:bodyPr/>
        <a:lstStyle/>
        <a:p>
          <a:endParaRPr lang="ru-RU"/>
        </a:p>
      </dgm:t>
    </dgm:pt>
    <dgm:pt modelId="{AF8F5468-872F-4944-A1DD-1903BB54EC12}">
      <dgm:prSet/>
      <dgm:spPr/>
      <dgm:t>
        <a:bodyPr/>
        <a:lstStyle/>
        <a:p>
          <a:pPr rtl="0"/>
          <a:r>
            <a:rPr lang="ru-RU" smtClean="0"/>
            <a:t>2) информация об участниках конкурса, заявки на участие в конкурсе которых были рассмотрены;</a:t>
          </a:r>
          <a:endParaRPr lang="ru-RU"/>
        </a:p>
      </dgm:t>
    </dgm:pt>
    <dgm:pt modelId="{D2A39B0A-6049-4AAC-AD47-756FD2B013EC}" type="parTrans" cxnId="{B0BBBAA3-9847-44DD-97B0-6B4ED25BD17B}">
      <dgm:prSet/>
      <dgm:spPr/>
      <dgm:t>
        <a:bodyPr/>
        <a:lstStyle/>
        <a:p>
          <a:endParaRPr lang="ru-RU"/>
        </a:p>
      </dgm:t>
    </dgm:pt>
    <dgm:pt modelId="{6303C478-5F00-4DEF-8522-EF17D979E284}" type="sibTrans" cxnId="{B0BBBAA3-9847-44DD-97B0-6B4ED25BD17B}">
      <dgm:prSet/>
      <dgm:spPr/>
      <dgm:t>
        <a:bodyPr/>
        <a:lstStyle/>
        <a:p>
          <a:endParaRPr lang="ru-RU"/>
        </a:p>
      </dgm:t>
    </dgm:pt>
    <dgm:pt modelId="{48B4A0CD-17DD-406D-88A3-43F47B1F8538}">
      <dgm:prSet/>
      <dgm:spPr/>
      <dgm:t>
        <a:bodyPr/>
        <a:lstStyle/>
        <a:p>
          <a:pPr rtl="0"/>
          <a:r>
            <a:rPr lang="ru-RU" smtClean="0"/>
            <a:t>3) информация об участниках конкурса, заявки на участие в конкурсе которых были отклонены, с указанием причин их отклонения, в том числе положений конкурсной документации, которым не соответствуют такие заявки (Федеральный закон 44-ФЗ);</a:t>
          </a:r>
          <a:endParaRPr lang="ru-RU"/>
        </a:p>
      </dgm:t>
    </dgm:pt>
    <dgm:pt modelId="{82852313-4414-4FD8-8403-152AD93FDB28}" type="parTrans" cxnId="{DE5F64C1-7EB9-47FA-AB4E-44FCC0F2474D}">
      <dgm:prSet/>
      <dgm:spPr/>
      <dgm:t>
        <a:bodyPr/>
        <a:lstStyle/>
        <a:p>
          <a:endParaRPr lang="ru-RU"/>
        </a:p>
      </dgm:t>
    </dgm:pt>
    <dgm:pt modelId="{3E860FF8-4C7A-4F16-9FB9-8E3BD2571795}" type="sibTrans" cxnId="{DE5F64C1-7EB9-47FA-AB4E-44FCC0F2474D}">
      <dgm:prSet/>
      <dgm:spPr/>
      <dgm:t>
        <a:bodyPr/>
        <a:lstStyle/>
        <a:p>
          <a:endParaRPr lang="ru-RU"/>
        </a:p>
      </dgm:t>
    </dgm:pt>
    <dgm:pt modelId="{67D7BEF8-B48D-42AD-9F70-3942037C25A6}">
      <dgm:prSet/>
      <dgm:spPr/>
      <dgm:t>
        <a:bodyPr/>
        <a:lstStyle/>
        <a:p>
          <a:pPr rtl="0"/>
          <a:r>
            <a:rPr lang="ru-RU" smtClean="0"/>
            <a:t>4) решение каждого члена комиссии об отклонении заявок на участие в конкурсе;</a:t>
          </a:r>
          <a:endParaRPr lang="ru-RU"/>
        </a:p>
      </dgm:t>
    </dgm:pt>
    <dgm:pt modelId="{2D8E19B3-08B1-458E-8FB8-B65812551CC2}" type="parTrans" cxnId="{3B2C8198-916F-44F3-BC37-740571B9AE44}">
      <dgm:prSet/>
      <dgm:spPr/>
      <dgm:t>
        <a:bodyPr/>
        <a:lstStyle/>
        <a:p>
          <a:endParaRPr lang="ru-RU"/>
        </a:p>
      </dgm:t>
    </dgm:pt>
    <dgm:pt modelId="{6778FD8C-66E2-4EA9-9777-30DF78A0DBB9}" type="sibTrans" cxnId="{3B2C8198-916F-44F3-BC37-740571B9AE44}">
      <dgm:prSet/>
      <dgm:spPr/>
      <dgm:t>
        <a:bodyPr/>
        <a:lstStyle/>
        <a:p>
          <a:endParaRPr lang="ru-RU"/>
        </a:p>
      </dgm:t>
    </dgm:pt>
    <dgm:pt modelId="{CE8BB15D-0600-4119-A1BE-1F64FE9BDC07}">
      <dgm:prSet/>
      <dgm:spPr/>
      <dgm:t>
        <a:bodyPr/>
        <a:lstStyle/>
        <a:p>
          <a:pPr rtl="0"/>
          <a:r>
            <a:rPr lang="ru-RU" smtClean="0"/>
            <a:t>5) порядок оценки заявок на участие в конкурсе</a:t>
          </a:r>
          <a:endParaRPr lang="ru-RU"/>
        </a:p>
      </dgm:t>
    </dgm:pt>
    <dgm:pt modelId="{A97E5B4F-6C3A-4A24-9678-AE49787A95C0}" type="parTrans" cxnId="{421C59A3-C2CE-4017-A3CE-7505EB4C20CD}">
      <dgm:prSet/>
      <dgm:spPr/>
      <dgm:t>
        <a:bodyPr/>
        <a:lstStyle/>
        <a:p>
          <a:endParaRPr lang="ru-RU"/>
        </a:p>
      </dgm:t>
    </dgm:pt>
    <dgm:pt modelId="{C360E1E3-42BC-4B72-9315-A7DA07A50088}" type="sibTrans" cxnId="{421C59A3-C2CE-4017-A3CE-7505EB4C20CD}">
      <dgm:prSet/>
      <dgm:spPr/>
      <dgm:t>
        <a:bodyPr/>
        <a:lstStyle/>
        <a:p>
          <a:endParaRPr lang="ru-RU"/>
        </a:p>
      </dgm:t>
    </dgm:pt>
    <dgm:pt modelId="{FAF09177-319B-4F01-A11B-7BC921FAE54C}" type="pres">
      <dgm:prSet presAssocID="{85C2F816-2E5C-4C37-AD9E-23AB2BC69422}" presName="linear" presStyleCnt="0">
        <dgm:presLayoutVars>
          <dgm:animLvl val="lvl"/>
          <dgm:resizeHandles val="exact"/>
        </dgm:presLayoutVars>
      </dgm:prSet>
      <dgm:spPr/>
      <dgm:t>
        <a:bodyPr/>
        <a:lstStyle/>
        <a:p>
          <a:endParaRPr lang="ru-RU"/>
        </a:p>
      </dgm:t>
    </dgm:pt>
    <dgm:pt modelId="{2840C0B1-E72A-44F1-9D6B-9CF350CBB63E}" type="pres">
      <dgm:prSet presAssocID="{EC1EB85E-D05E-413B-82D0-8020DCC4B9F4}" presName="parentText" presStyleLbl="node1" presStyleIdx="0" presStyleCnt="5">
        <dgm:presLayoutVars>
          <dgm:chMax val="0"/>
          <dgm:bulletEnabled val="1"/>
        </dgm:presLayoutVars>
      </dgm:prSet>
      <dgm:spPr/>
      <dgm:t>
        <a:bodyPr/>
        <a:lstStyle/>
        <a:p>
          <a:endParaRPr lang="ru-RU"/>
        </a:p>
      </dgm:t>
    </dgm:pt>
    <dgm:pt modelId="{B0E0057E-5C90-47A4-9DC6-6D0D9A02361C}" type="pres">
      <dgm:prSet presAssocID="{8C528301-6EB7-4958-98C4-D416F1530B9E}" presName="spacer" presStyleCnt="0"/>
      <dgm:spPr/>
    </dgm:pt>
    <dgm:pt modelId="{5C56821C-681A-4605-8CDE-35ED05772357}" type="pres">
      <dgm:prSet presAssocID="{AF8F5468-872F-4944-A1DD-1903BB54EC12}" presName="parentText" presStyleLbl="node1" presStyleIdx="1" presStyleCnt="5">
        <dgm:presLayoutVars>
          <dgm:chMax val="0"/>
          <dgm:bulletEnabled val="1"/>
        </dgm:presLayoutVars>
      </dgm:prSet>
      <dgm:spPr/>
      <dgm:t>
        <a:bodyPr/>
        <a:lstStyle/>
        <a:p>
          <a:endParaRPr lang="ru-RU"/>
        </a:p>
      </dgm:t>
    </dgm:pt>
    <dgm:pt modelId="{575AE838-2C49-4AEF-A69F-0A03F42BEB5E}" type="pres">
      <dgm:prSet presAssocID="{6303C478-5F00-4DEF-8522-EF17D979E284}" presName="spacer" presStyleCnt="0"/>
      <dgm:spPr/>
    </dgm:pt>
    <dgm:pt modelId="{CF218D79-FE15-4239-97D2-1296F35DDF68}" type="pres">
      <dgm:prSet presAssocID="{48B4A0CD-17DD-406D-88A3-43F47B1F8538}" presName="parentText" presStyleLbl="node1" presStyleIdx="2" presStyleCnt="5">
        <dgm:presLayoutVars>
          <dgm:chMax val="0"/>
          <dgm:bulletEnabled val="1"/>
        </dgm:presLayoutVars>
      </dgm:prSet>
      <dgm:spPr/>
      <dgm:t>
        <a:bodyPr/>
        <a:lstStyle/>
        <a:p>
          <a:endParaRPr lang="ru-RU"/>
        </a:p>
      </dgm:t>
    </dgm:pt>
    <dgm:pt modelId="{C58E5408-FB5D-4CEF-A32B-02FCB8BF455D}" type="pres">
      <dgm:prSet presAssocID="{3E860FF8-4C7A-4F16-9FB9-8E3BD2571795}" presName="spacer" presStyleCnt="0"/>
      <dgm:spPr/>
    </dgm:pt>
    <dgm:pt modelId="{FFF15DD3-6538-4E41-A099-0DE0063C1113}" type="pres">
      <dgm:prSet presAssocID="{67D7BEF8-B48D-42AD-9F70-3942037C25A6}" presName="parentText" presStyleLbl="node1" presStyleIdx="3" presStyleCnt="5">
        <dgm:presLayoutVars>
          <dgm:chMax val="0"/>
          <dgm:bulletEnabled val="1"/>
        </dgm:presLayoutVars>
      </dgm:prSet>
      <dgm:spPr/>
      <dgm:t>
        <a:bodyPr/>
        <a:lstStyle/>
        <a:p>
          <a:endParaRPr lang="ru-RU"/>
        </a:p>
      </dgm:t>
    </dgm:pt>
    <dgm:pt modelId="{1C1D6F35-CB0A-42D0-A36E-8BAF47C77E51}" type="pres">
      <dgm:prSet presAssocID="{6778FD8C-66E2-4EA9-9777-30DF78A0DBB9}" presName="spacer" presStyleCnt="0"/>
      <dgm:spPr/>
    </dgm:pt>
    <dgm:pt modelId="{D74B7419-BE36-481B-BCC5-37E389D1D046}" type="pres">
      <dgm:prSet presAssocID="{CE8BB15D-0600-4119-A1BE-1F64FE9BDC07}" presName="parentText" presStyleLbl="node1" presStyleIdx="4" presStyleCnt="5">
        <dgm:presLayoutVars>
          <dgm:chMax val="0"/>
          <dgm:bulletEnabled val="1"/>
        </dgm:presLayoutVars>
      </dgm:prSet>
      <dgm:spPr/>
      <dgm:t>
        <a:bodyPr/>
        <a:lstStyle/>
        <a:p>
          <a:endParaRPr lang="ru-RU"/>
        </a:p>
      </dgm:t>
    </dgm:pt>
  </dgm:ptLst>
  <dgm:cxnLst>
    <dgm:cxn modelId="{120581A8-05EF-40C3-A3AD-76B203321979}" type="presOf" srcId="{67D7BEF8-B48D-42AD-9F70-3942037C25A6}" destId="{FFF15DD3-6538-4E41-A099-0DE0063C1113}" srcOrd="0" destOrd="0" presId="urn:microsoft.com/office/officeart/2005/8/layout/vList2"/>
    <dgm:cxn modelId="{D06424E0-4DCF-41D3-A343-82546CB13086}" srcId="{85C2F816-2E5C-4C37-AD9E-23AB2BC69422}" destId="{EC1EB85E-D05E-413B-82D0-8020DCC4B9F4}" srcOrd="0" destOrd="0" parTransId="{CDA9841E-CFDA-4B74-B3B5-1A06C2530461}" sibTransId="{8C528301-6EB7-4958-98C4-D416F1530B9E}"/>
    <dgm:cxn modelId="{33FA6E6D-5593-4B30-A445-4574D7C9D064}" type="presOf" srcId="{EC1EB85E-D05E-413B-82D0-8020DCC4B9F4}" destId="{2840C0B1-E72A-44F1-9D6B-9CF350CBB63E}" srcOrd="0" destOrd="0" presId="urn:microsoft.com/office/officeart/2005/8/layout/vList2"/>
    <dgm:cxn modelId="{65439E35-3450-4DEE-BD35-90C95AB05DA3}" type="presOf" srcId="{85C2F816-2E5C-4C37-AD9E-23AB2BC69422}" destId="{FAF09177-319B-4F01-A11B-7BC921FAE54C}" srcOrd="0" destOrd="0" presId="urn:microsoft.com/office/officeart/2005/8/layout/vList2"/>
    <dgm:cxn modelId="{DE5F64C1-7EB9-47FA-AB4E-44FCC0F2474D}" srcId="{85C2F816-2E5C-4C37-AD9E-23AB2BC69422}" destId="{48B4A0CD-17DD-406D-88A3-43F47B1F8538}" srcOrd="2" destOrd="0" parTransId="{82852313-4414-4FD8-8403-152AD93FDB28}" sibTransId="{3E860FF8-4C7A-4F16-9FB9-8E3BD2571795}"/>
    <dgm:cxn modelId="{7ACBE92C-E776-4ED6-9728-36E6EF399970}" type="presOf" srcId="{CE8BB15D-0600-4119-A1BE-1F64FE9BDC07}" destId="{D74B7419-BE36-481B-BCC5-37E389D1D046}" srcOrd="0" destOrd="0" presId="urn:microsoft.com/office/officeart/2005/8/layout/vList2"/>
    <dgm:cxn modelId="{C870A0FD-CB63-43B8-A82F-5BD505DCDB7E}" type="presOf" srcId="{AF8F5468-872F-4944-A1DD-1903BB54EC12}" destId="{5C56821C-681A-4605-8CDE-35ED05772357}" srcOrd="0" destOrd="0" presId="urn:microsoft.com/office/officeart/2005/8/layout/vList2"/>
    <dgm:cxn modelId="{3B2C8198-916F-44F3-BC37-740571B9AE44}" srcId="{85C2F816-2E5C-4C37-AD9E-23AB2BC69422}" destId="{67D7BEF8-B48D-42AD-9F70-3942037C25A6}" srcOrd="3" destOrd="0" parTransId="{2D8E19B3-08B1-458E-8FB8-B65812551CC2}" sibTransId="{6778FD8C-66E2-4EA9-9777-30DF78A0DBB9}"/>
    <dgm:cxn modelId="{23342505-A833-4F83-A16B-09374A546229}" type="presOf" srcId="{48B4A0CD-17DD-406D-88A3-43F47B1F8538}" destId="{CF218D79-FE15-4239-97D2-1296F35DDF68}" srcOrd="0" destOrd="0" presId="urn:microsoft.com/office/officeart/2005/8/layout/vList2"/>
    <dgm:cxn modelId="{B0BBBAA3-9847-44DD-97B0-6B4ED25BD17B}" srcId="{85C2F816-2E5C-4C37-AD9E-23AB2BC69422}" destId="{AF8F5468-872F-4944-A1DD-1903BB54EC12}" srcOrd="1" destOrd="0" parTransId="{D2A39B0A-6049-4AAC-AD47-756FD2B013EC}" sibTransId="{6303C478-5F00-4DEF-8522-EF17D979E284}"/>
    <dgm:cxn modelId="{421C59A3-C2CE-4017-A3CE-7505EB4C20CD}" srcId="{85C2F816-2E5C-4C37-AD9E-23AB2BC69422}" destId="{CE8BB15D-0600-4119-A1BE-1F64FE9BDC07}" srcOrd="4" destOrd="0" parTransId="{A97E5B4F-6C3A-4A24-9678-AE49787A95C0}" sibTransId="{C360E1E3-42BC-4B72-9315-A7DA07A50088}"/>
    <dgm:cxn modelId="{12171CA0-203E-4CE3-B5B2-AF77FE6FCBEF}" type="presParOf" srcId="{FAF09177-319B-4F01-A11B-7BC921FAE54C}" destId="{2840C0B1-E72A-44F1-9D6B-9CF350CBB63E}" srcOrd="0" destOrd="0" presId="urn:microsoft.com/office/officeart/2005/8/layout/vList2"/>
    <dgm:cxn modelId="{45AC1AB5-D17A-481C-BECE-3C71BA4DB321}" type="presParOf" srcId="{FAF09177-319B-4F01-A11B-7BC921FAE54C}" destId="{B0E0057E-5C90-47A4-9DC6-6D0D9A02361C}" srcOrd="1" destOrd="0" presId="urn:microsoft.com/office/officeart/2005/8/layout/vList2"/>
    <dgm:cxn modelId="{D2A03A9C-CF03-4649-BC96-A91F417122E2}" type="presParOf" srcId="{FAF09177-319B-4F01-A11B-7BC921FAE54C}" destId="{5C56821C-681A-4605-8CDE-35ED05772357}" srcOrd="2" destOrd="0" presId="urn:microsoft.com/office/officeart/2005/8/layout/vList2"/>
    <dgm:cxn modelId="{92CA9DE9-B4B7-4479-941C-450545316ACA}" type="presParOf" srcId="{FAF09177-319B-4F01-A11B-7BC921FAE54C}" destId="{575AE838-2C49-4AEF-A69F-0A03F42BEB5E}" srcOrd="3" destOrd="0" presId="urn:microsoft.com/office/officeart/2005/8/layout/vList2"/>
    <dgm:cxn modelId="{266689E5-5ED7-43B4-A939-9A6E9424D6D3}" type="presParOf" srcId="{FAF09177-319B-4F01-A11B-7BC921FAE54C}" destId="{CF218D79-FE15-4239-97D2-1296F35DDF68}" srcOrd="4" destOrd="0" presId="urn:microsoft.com/office/officeart/2005/8/layout/vList2"/>
    <dgm:cxn modelId="{12B271F7-562C-4550-89E2-DFA5283A8A9C}" type="presParOf" srcId="{FAF09177-319B-4F01-A11B-7BC921FAE54C}" destId="{C58E5408-FB5D-4CEF-A32B-02FCB8BF455D}" srcOrd="5" destOrd="0" presId="urn:microsoft.com/office/officeart/2005/8/layout/vList2"/>
    <dgm:cxn modelId="{022983EF-50CE-410F-A4D2-EDE0E0FACB1B}" type="presParOf" srcId="{FAF09177-319B-4F01-A11B-7BC921FAE54C}" destId="{FFF15DD3-6538-4E41-A099-0DE0063C1113}" srcOrd="6" destOrd="0" presId="urn:microsoft.com/office/officeart/2005/8/layout/vList2"/>
    <dgm:cxn modelId="{9069CEC9-DFA0-458C-9F4E-2C89AF83282B}" type="presParOf" srcId="{FAF09177-319B-4F01-A11B-7BC921FAE54C}" destId="{1C1D6F35-CB0A-42D0-A36E-8BAF47C77E51}" srcOrd="7" destOrd="0" presId="urn:microsoft.com/office/officeart/2005/8/layout/vList2"/>
    <dgm:cxn modelId="{86205931-FC3D-4D18-8F8F-5222361C5864}" type="presParOf" srcId="{FAF09177-319B-4F01-A11B-7BC921FAE54C}" destId="{D74B7419-BE36-481B-BCC5-37E389D1D04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B2FD78C-E0F6-475A-9446-C11DE93809CE}"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FE1D4638-631A-4292-8B1A-6E0910B7BDFE}">
      <dgm:prSet/>
      <dgm:spPr/>
      <dgm:t>
        <a:bodyPr/>
        <a:lstStyle/>
        <a:p>
          <a:pPr rtl="0"/>
          <a:r>
            <a:rPr lang="ru-RU" smtClean="0"/>
            <a:t>1) результат таких действий соответствует интересам каждого из указанных хозяйствующих субъектов только при условии, что их действия заранее известны каждому из них;</a:t>
          </a:r>
          <a:endParaRPr lang="ru-RU"/>
        </a:p>
      </dgm:t>
    </dgm:pt>
    <dgm:pt modelId="{A475348F-733E-40DE-A5EA-41503F6E052A}" type="parTrans" cxnId="{2239D29A-42AB-47FA-B35C-94E1D1A7F9A0}">
      <dgm:prSet/>
      <dgm:spPr/>
      <dgm:t>
        <a:bodyPr/>
        <a:lstStyle/>
        <a:p>
          <a:endParaRPr lang="ru-RU"/>
        </a:p>
      </dgm:t>
    </dgm:pt>
    <dgm:pt modelId="{C11767B5-971B-49F4-8EA6-FB0E327534E5}" type="sibTrans" cxnId="{2239D29A-42AB-47FA-B35C-94E1D1A7F9A0}">
      <dgm:prSet/>
      <dgm:spPr/>
      <dgm:t>
        <a:bodyPr/>
        <a:lstStyle/>
        <a:p>
          <a:endParaRPr lang="ru-RU"/>
        </a:p>
      </dgm:t>
    </dgm:pt>
    <dgm:pt modelId="{A306A292-4C97-430C-A7ED-2D2116C1A33E}">
      <dgm:prSet/>
      <dgm:spPr/>
      <dgm:t>
        <a:bodyPr/>
        <a:lstStyle/>
        <a:p>
          <a:pPr rtl="0"/>
          <a:r>
            <a:rPr lang="ru-RU" smtClean="0"/>
            <a:t>2) действия каждого из указанных хозяйствующих субъектов вызваны действиями иных хозяйствующих субъектов и не являются следствием обстоятельств, в равной мере влияющих на все хозяйствующие субъекты на соответствующем товарном рынке.</a:t>
          </a:r>
          <a:endParaRPr lang="ru-RU"/>
        </a:p>
      </dgm:t>
    </dgm:pt>
    <dgm:pt modelId="{E1ED7074-C9D0-4A68-88DC-099980E220B2}" type="parTrans" cxnId="{3BA4BF97-BFDB-4E16-AE98-0C79BE6C652C}">
      <dgm:prSet/>
      <dgm:spPr/>
      <dgm:t>
        <a:bodyPr/>
        <a:lstStyle/>
        <a:p>
          <a:endParaRPr lang="ru-RU"/>
        </a:p>
      </dgm:t>
    </dgm:pt>
    <dgm:pt modelId="{CA37F377-59C6-438B-94A2-AD30B8A00CF3}" type="sibTrans" cxnId="{3BA4BF97-BFDB-4E16-AE98-0C79BE6C652C}">
      <dgm:prSet/>
      <dgm:spPr/>
      <dgm:t>
        <a:bodyPr/>
        <a:lstStyle/>
        <a:p>
          <a:endParaRPr lang="ru-RU"/>
        </a:p>
      </dgm:t>
    </dgm:pt>
    <dgm:pt modelId="{2F3DAD6E-83D0-42F3-BD7E-E0629FCC2EA8}" type="pres">
      <dgm:prSet presAssocID="{3B2FD78C-E0F6-475A-9446-C11DE93809CE}" presName="linear" presStyleCnt="0">
        <dgm:presLayoutVars>
          <dgm:animLvl val="lvl"/>
          <dgm:resizeHandles val="exact"/>
        </dgm:presLayoutVars>
      </dgm:prSet>
      <dgm:spPr/>
      <dgm:t>
        <a:bodyPr/>
        <a:lstStyle/>
        <a:p>
          <a:endParaRPr lang="ru-RU"/>
        </a:p>
      </dgm:t>
    </dgm:pt>
    <dgm:pt modelId="{0A7F13AB-1C67-4AE3-8795-CD0CD12BC0C2}" type="pres">
      <dgm:prSet presAssocID="{FE1D4638-631A-4292-8B1A-6E0910B7BDFE}" presName="parentText" presStyleLbl="node1" presStyleIdx="0" presStyleCnt="2">
        <dgm:presLayoutVars>
          <dgm:chMax val="0"/>
          <dgm:bulletEnabled val="1"/>
        </dgm:presLayoutVars>
      </dgm:prSet>
      <dgm:spPr/>
      <dgm:t>
        <a:bodyPr/>
        <a:lstStyle/>
        <a:p>
          <a:endParaRPr lang="ru-RU"/>
        </a:p>
      </dgm:t>
    </dgm:pt>
    <dgm:pt modelId="{7FD9AFB5-AD37-43D7-A1DE-898F295DAFA0}" type="pres">
      <dgm:prSet presAssocID="{C11767B5-971B-49F4-8EA6-FB0E327534E5}" presName="spacer" presStyleCnt="0"/>
      <dgm:spPr/>
    </dgm:pt>
    <dgm:pt modelId="{BD4CEA5B-C3AB-43F1-A963-A97D8F74C4DD}" type="pres">
      <dgm:prSet presAssocID="{A306A292-4C97-430C-A7ED-2D2116C1A33E}" presName="parentText" presStyleLbl="node1" presStyleIdx="1" presStyleCnt="2">
        <dgm:presLayoutVars>
          <dgm:chMax val="0"/>
          <dgm:bulletEnabled val="1"/>
        </dgm:presLayoutVars>
      </dgm:prSet>
      <dgm:spPr/>
      <dgm:t>
        <a:bodyPr/>
        <a:lstStyle/>
        <a:p>
          <a:endParaRPr lang="ru-RU"/>
        </a:p>
      </dgm:t>
    </dgm:pt>
  </dgm:ptLst>
  <dgm:cxnLst>
    <dgm:cxn modelId="{3BA4BF97-BFDB-4E16-AE98-0C79BE6C652C}" srcId="{3B2FD78C-E0F6-475A-9446-C11DE93809CE}" destId="{A306A292-4C97-430C-A7ED-2D2116C1A33E}" srcOrd="1" destOrd="0" parTransId="{E1ED7074-C9D0-4A68-88DC-099980E220B2}" sibTransId="{CA37F377-59C6-438B-94A2-AD30B8A00CF3}"/>
    <dgm:cxn modelId="{2239D29A-42AB-47FA-B35C-94E1D1A7F9A0}" srcId="{3B2FD78C-E0F6-475A-9446-C11DE93809CE}" destId="{FE1D4638-631A-4292-8B1A-6E0910B7BDFE}" srcOrd="0" destOrd="0" parTransId="{A475348F-733E-40DE-A5EA-41503F6E052A}" sibTransId="{C11767B5-971B-49F4-8EA6-FB0E327534E5}"/>
    <dgm:cxn modelId="{09FE597A-9F52-43D4-BDC9-E7419DE4C2F1}" type="presOf" srcId="{A306A292-4C97-430C-A7ED-2D2116C1A33E}" destId="{BD4CEA5B-C3AB-43F1-A963-A97D8F74C4DD}" srcOrd="0" destOrd="0" presId="urn:microsoft.com/office/officeart/2005/8/layout/vList2"/>
    <dgm:cxn modelId="{C1B6A18C-78CE-4195-8DD9-A356FCDB2AF5}" type="presOf" srcId="{FE1D4638-631A-4292-8B1A-6E0910B7BDFE}" destId="{0A7F13AB-1C67-4AE3-8795-CD0CD12BC0C2}" srcOrd="0" destOrd="0" presId="urn:microsoft.com/office/officeart/2005/8/layout/vList2"/>
    <dgm:cxn modelId="{34865D4C-E770-4519-891E-DF8DDCC6C26B}" type="presOf" srcId="{3B2FD78C-E0F6-475A-9446-C11DE93809CE}" destId="{2F3DAD6E-83D0-42F3-BD7E-E0629FCC2EA8}" srcOrd="0" destOrd="0" presId="urn:microsoft.com/office/officeart/2005/8/layout/vList2"/>
    <dgm:cxn modelId="{14565D4E-B975-430B-B92E-DAAA88CBA4E8}" type="presParOf" srcId="{2F3DAD6E-83D0-42F3-BD7E-E0629FCC2EA8}" destId="{0A7F13AB-1C67-4AE3-8795-CD0CD12BC0C2}" srcOrd="0" destOrd="0" presId="urn:microsoft.com/office/officeart/2005/8/layout/vList2"/>
    <dgm:cxn modelId="{608A9406-1715-48BC-825F-27959DB10B2C}" type="presParOf" srcId="{2F3DAD6E-83D0-42F3-BD7E-E0629FCC2EA8}" destId="{7FD9AFB5-AD37-43D7-A1DE-898F295DAFA0}" srcOrd="1" destOrd="0" presId="urn:microsoft.com/office/officeart/2005/8/layout/vList2"/>
    <dgm:cxn modelId="{E8EA93B3-76DD-495B-8C07-BF5A4FC53D75}" type="presParOf" srcId="{2F3DAD6E-83D0-42F3-BD7E-E0629FCC2EA8}" destId="{BD4CEA5B-C3AB-43F1-A963-A97D8F74C4D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63EA3286-2AB8-439E-858A-5EB5CCD6D143}"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9DEBEFB-F6A0-4213-822B-070C42C1CD47}">
      <dgm:prSet/>
      <dgm:spPr/>
      <dgm:t>
        <a:bodyPr/>
        <a:lstStyle/>
        <a:p>
          <a:pPr rtl="0"/>
          <a:r>
            <a:rPr lang="ru-RU" smtClean="0"/>
            <a:t>a) если поставщик (подрядчик), представивший данную тендерную заявку, не соответствует квалификационным требованиям;</a:t>
          </a:r>
          <a:endParaRPr lang="ru-RU"/>
        </a:p>
      </dgm:t>
    </dgm:pt>
    <dgm:pt modelId="{6464DF98-7108-4854-9667-F4B94786B9AC}" type="parTrans" cxnId="{BB01EFD0-9D2F-4CA8-ABB5-4D9C65205BCB}">
      <dgm:prSet/>
      <dgm:spPr/>
      <dgm:t>
        <a:bodyPr/>
        <a:lstStyle/>
        <a:p>
          <a:endParaRPr lang="ru-RU"/>
        </a:p>
      </dgm:t>
    </dgm:pt>
    <dgm:pt modelId="{AC5F8B83-EBE3-4381-AFC2-E79E18988425}" type="sibTrans" cxnId="{BB01EFD0-9D2F-4CA8-ABB5-4D9C65205BCB}">
      <dgm:prSet/>
      <dgm:spPr/>
      <dgm:t>
        <a:bodyPr/>
        <a:lstStyle/>
        <a:p>
          <a:endParaRPr lang="ru-RU"/>
        </a:p>
      </dgm:t>
    </dgm:pt>
    <dgm:pt modelId="{C6DCE0A4-CDAC-4D4A-BC8F-E459B9068343}">
      <dgm:prSet/>
      <dgm:spPr/>
      <dgm:t>
        <a:bodyPr/>
        <a:lstStyle/>
        <a:p>
          <a:pPr rtl="0"/>
          <a:r>
            <a:rPr lang="ru-RU" smtClean="0"/>
            <a:t>b) если поставщик (подрядчик), представивший данную тендерную заявку, не соглашается с исправлением какой-либо арифметической ошибки,</a:t>
          </a:r>
          <a:endParaRPr lang="ru-RU"/>
        </a:p>
      </dgm:t>
    </dgm:pt>
    <dgm:pt modelId="{C1A51B3E-553E-4D86-B15E-6F7A56C6B904}" type="parTrans" cxnId="{4326403F-0059-4D1F-9E23-EEED919B93F2}">
      <dgm:prSet/>
      <dgm:spPr/>
      <dgm:t>
        <a:bodyPr/>
        <a:lstStyle/>
        <a:p>
          <a:endParaRPr lang="ru-RU"/>
        </a:p>
      </dgm:t>
    </dgm:pt>
    <dgm:pt modelId="{5EB53802-681E-4B37-9835-F05D66DFEE76}" type="sibTrans" cxnId="{4326403F-0059-4D1F-9E23-EEED919B93F2}">
      <dgm:prSet/>
      <dgm:spPr/>
      <dgm:t>
        <a:bodyPr/>
        <a:lstStyle/>
        <a:p>
          <a:endParaRPr lang="ru-RU"/>
        </a:p>
      </dgm:t>
    </dgm:pt>
    <dgm:pt modelId="{9696B999-C3C8-4E8A-99A7-428F08E45EA1}">
      <dgm:prSet/>
      <dgm:spPr/>
      <dgm:t>
        <a:bodyPr/>
        <a:lstStyle/>
        <a:p>
          <a:pPr rtl="0"/>
          <a:r>
            <a:rPr lang="ru-RU" smtClean="0"/>
            <a:t>c) если данная тендерная заявка не отвечает формальным требованиям.</a:t>
          </a:r>
          <a:endParaRPr lang="ru-RU"/>
        </a:p>
      </dgm:t>
    </dgm:pt>
    <dgm:pt modelId="{7772ED29-2744-4E35-BA6D-80746B71FF76}" type="parTrans" cxnId="{0F90D64A-2465-4179-9AB8-08BE9205E166}">
      <dgm:prSet/>
      <dgm:spPr/>
      <dgm:t>
        <a:bodyPr/>
        <a:lstStyle/>
        <a:p>
          <a:endParaRPr lang="ru-RU"/>
        </a:p>
      </dgm:t>
    </dgm:pt>
    <dgm:pt modelId="{AA24455E-74D6-4DC7-BC0E-6E79299EF163}" type="sibTrans" cxnId="{0F90D64A-2465-4179-9AB8-08BE9205E166}">
      <dgm:prSet/>
      <dgm:spPr/>
      <dgm:t>
        <a:bodyPr/>
        <a:lstStyle/>
        <a:p>
          <a:endParaRPr lang="ru-RU"/>
        </a:p>
      </dgm:t>
    </dgm:pt>
    <dgm:pt modelId="{871E7856-5FAC-45D5-8127-85D0BFE7C9A9}" type="pres">
      <dgm:prSet presAssocID="{63EA3286-2AB8-439E-858A-5EB5CCD6D143}" presName="linear" presStyleCnt="0">
        <dgm:presLayoutVars>
          <dgm:animLvl val="lvl"/>
          <dgm:resizeHandles val="exact"/>
        </dgm:presLayoutVars>
      </dgm:prSet>
      <dgm:spPr/>
      <dgm:t>
        <a:bodyPr/>
        <a:lstStyle/>
        <a:p>
          <a:endParaRPr lang="ru-RU"/>
        </a:p>
      </dgm:t>
    </dgm:pt>
    <dgm:pt modelId="{6FA1FD27-92B7-4568-8FD6-A8E840286727}" type="pres">
      <dgm:prSet presAssocID="{69DEBEFB-F6A0-4213-822B-070C42C1CD47}" presName="parentText" presStyleLbl="node1" presStyleIdx="0" presStyleCnt="3">
        <dgm:presLayoutVars>
          <dgm:chMax val="0"/>
          <dgm:bulletEnabled val="1"/>
        </dgm:presLayoutVars>
      </dgm:prSet>
      <dgm:spPr/>
      <dgm:t>
        <a:bodyPr/>
        <a:lstStyle/>
        <a:p>
          <a:endParaRPr lang="ru-RU"/>
        </a:p>
      </dgm:t>
    </dgm:pt>
    <dgm:pt modelId="{4081F036-9AD5-4B5E-8834-1694670DD6EE}" type="pres">
      <dgm:prSet presAssocID="{AC5F8B83-EBE3-4381-AFC2-E79E18988425}" presName="spacer" presStyleCnt="0"/>
      <dgm:spPr/>
    </dgm:pt>
    <dgm:pt modelId="{1B1768D7-0DAA-4835-9B13-44385A75A662}" type="pres">
      <dgm:prSet presAssocID="{C6DCE0A4-CDAC-4D4A-BC8F-E459B9068343}" presName="parentText" presStyleLbl="node1" presStyleIdx="1" presStyleCnt="3">
        <dgm:presLayoutVars>
          <dgm:chMax val="0"/>
          <dgm:bulletEnabled val="1"/>
        </dgm:presLayoutVars>
      </dgm:prSet>
      <dgm:spPr/>
      <dgm:t>
        <a:bodyPr/>
        <a:lstStyle/>
        <a:p>
          <a:endParaRPr lang="ru-RU"/>
        </a:p>
      </dgm:t>
    </dgm:pt>
    <dgm:pt modelId="{9061A01B-D642-4703-892C-75D888E3CFFC}" type="pres">
      <dgm:prSet presAssocID="{5EB53802-681E-4B37-9835-F05D66DFEE76}" presName="spacer" presStyleCnt="0"/>
      <dgm:spPr/>
    </dgm:pt>
    <dgm:pt modelId="{57E2C665-9367-4074-8FC3-AAE29756F3E3}" type="pres">
      <dgm:prSet presAssocID="{9696B999-C3C8-4E8A-99A7-428F08E45EA1}" presName="parentText" presStyleLbl="node1" presStyleIdx="2" presStyleCnt="3">
        <dgm:presLayoutVars>
          <dgm:chMax val="0"/>
          <dgm:bulletEnabled val="1"/>
        </dgm:presLayoutVars>
      </dgm:prSet>
      <dgm:spPr/>
      <dgm:t>
        <a:bodyPr/>
        <a:lstStyle/>
        <a:p>
          <a:endParaRPr lang="ru-RU"/>
        </a:p>
      </dgm:t>
    </dgm:pt>
  </dgm:ptLst>
  <dgm:cxnLst>
    <dgm:cxn modelId="{DF81EFB4-E2EC-4E7D-A894-2546DD3B680D}" type="presOf" srcId="{69DEBEFB-F6A0-4213-822B-070C42C1CD47}" destId="{6FA1FD27-92B7-4568-8FD6-A8E840286727}" srcOrd="0" destOrd="0" presId="urn:microsoft.com/office/officeart/2005/8/layout/vList2"/>
    <dgm:cxn modelId="{4326403F-0059-4D1F-9E23-EEED919B93F2}" srcId="{63EA3286-2AB8-439E-858A-5EB5CCD6D143}" destId="{C6DCE0A4-CDAC-4D4A-BC8F-E459B9068343}" srcOrd="1" destOrd="0" parTransId="{C1A51B3E-553E-4D86-B15E-6F7A56C6B904}" sibTransId="{5EB53802-681E-4B37-9835-F05D66DFEE76}"/>
    <dgm:cxn modelId="{0F90D64A-2465-4179-9AB8-08BE9205E166}" srcId="{63EA3286-2AB8-439E-858A-5EB5CCD6D143}" destId="{9696B999-C3C8-4E8A-99A7-428F08E45EA1}" srcOrd="2" destOrd="0" parTransId="{7772ED29-2744-4E35-BA6D-80746B71FF76}" sibTransId="{AA24455E-74D6-4DC7-BC0E-6E79299EF163}"/>
    <dgm:cxn modelId="{C8B99BA9-3430-4BDA-A207-841CB6EAACD8}" type="presOf" srcId="{9696B999-C3C8-4E8A-99A7-428F08E45EA1}" destId="{57E2C665-9367-4074-8FC3-AAE29756F3E3}" srcOrd="0" destOrd="0" presId="urn:microsoft.com/office/officeart/2005/8/layout/vList2"/>
    <dgm:cxn modelId="{CD3911CB-E745-437B-BD7F-1065C3DF208B}" type="presOf" srcId="{63EA3286-2AB8-439E-858A-5EB5CCD6D143}" destId="{871E7856-5FAC-45D5-8127-85D0BFE7C9A9}" srcOrd="0" destOrd="0" presId="urn:microsoft.com/office/officeart/2005/8/layout/vList2"/>
    <dgm:cxn modelId="{BB01EFD0-9D2F-4CA8-ABB5-4D9C65205BCB}" srcId="{63EA3286-2AB8-439E-858A-5EB5CCD6D143}" destId="{69DEBEFB-F6A0-4213-822B-070C42C1CD47}" srcOrd="0" destOrd="0" parTransId="{6464DF98-7108-4854-9667-F4B94786B9AC}" sibTransId="{AC5F8B83-EBE3-4381-AFC2-E79E18988425}"/>
    <dgm:cxn modelId="{992AA3F2-3851-43F0-868D-C9D92B386887}" type="presOf" srcId="{C6DCE0A4-CDAC-4D4A-BC8F-E459B9068343}" destId="{1B1768D7-0DAA-4835-9B13-44385A75A662}" srcOrd="0" destOrd="0" presId="urn:microsoft.com/office/officeart/2005/8/layout/vList2"/>
    <dgm:cxn modelId="{36318727-A749-4F3A-87D9-DE377C077633}" type="presParOf" srcId="{871E7856-5FAC-45D5-8127-85D0BFE7C9A9}" destId="{6FA1FD27-92B7-4568-8FD6-A8E840286727}" srcOrd="0" destOrd="0" presId="urn:microsoft.com/office/officeart/2005/8/layout/vList2"/>
    <dgm:cxn modelId="{6C9F7F7B-47AD-4459-9910-79482EEEACF9}" type="presParOf" srcId="{871E7856-5FAC-45D5-8127-85D0BFE7C9A9}" destId="{4081F036-9AD5-4B5E-8834-1694670DD6EE}" srcOrd="1" destOrd="0" presId="urn:microsoft.com/office/officeart/2005/8/layout/vList2"/>
    <dgm:cxn modelId="{FE5D8B2C-774D-4307-85D8-988ED627EECE}" type="presParOf" srcId="{871E7856-5FAC-45D5-8127-85D0BFE7C9A9}" destId="{1B1768D7-0DAA-4835-9B13-44385A75A662}" srcOrd="2" destOrd="0" presId="urn:microsoft.com/office/officeart/2005/8/layout/vList2"/>
    <dgm:cxn modelId="{88EDA0A1-EF37-47ED-91E0-E73108665D90}" type="presParOf" srcId="{871E7856-5FAC-45D5-8127-85D0BFE7C9A9}" destId="{9061A01B-D642-4703-892C-75D888E3CFFC}" srcOrd="3" destOrd="0" presId="urn:microsoft.com/office/officeart/2005/8/layout/vList2"/>
    <dgm:cxn modelId="{E46E4282-6F84-4288-9EE4-C0A2AF657D04}" type="presParOf" srcId="{871E7856-5FAC-45D5-8127-85D0BFE7C9A9}" destId="{57E2C665-9367-4074-8FC3-AAE29756F3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CDA4D0E2-B2AB-464A-8F38-93DB05BB0A6B}"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C399CCC4-3D60-438B-9D03-BB7C13A1A909}">
      <dgm:prSet/>
      <dgm:spPr/>
      <dgm:t>
        <a:bodyPr/>
        <a:lstStyle/>
        <a:p>
          <a:pPr rtl="0"/>
          <a:r>
            <a:rPr lang="ru-RU" smtClean="0"/>
            <a:t>1) оценки степени достижения целей осуществления закупок,</a:t>
          </a:r>
          <a:endParaRPr lang="ru-RU"/>
        </a:p>
      </dgm:t>
    </dgm:pt>
    <dgm:pt modelId="{B01C4F63-11E1-449B-B335-2DBEDC7CF1C6}" type="parTrans" cxnId="{2BE3C6E2-4454-4247-B98C-0070615835BD}">
      <dgm:prSet/>
      <dgm:spPr/>
      <dgm:t>
        <a:bodyPr/>
        <a:lstStyle/>
        <a:p>
          <a:endParaRPr lang="ru-RU"/>
        </a:p>
      </dgm:t>
    </dgm:pt>
    <dgm:pt modelId="{4793B1E3-A44D-4647-A9E2-D4B36D247B5C}" type="sibTrans" cxnId="{2BE3C6E2-4454-4247-B98C-0070615835BD}">
      <dgm:prSet/>
      <dgm:spPr/>
      <dgm:t>
        <a:bodyPr/>
        <a:lstStyle/>
        <a:p>
          <a:endParaRPr lang="ru-RU"/>
        </a:p>
      </dgm:t>
    </dgm:pt>
    <dgm:pt modelId="{4310EC4E-80C3-4BA6-9983-83C13AA2CA7E}">
      <dgm:prSet/>
      <dgm:spPr/>
      <dgm:t>
        <a:bodyPr/>
        <a:lstStyle/>
        <a:p>
          <a:pPr rtl="0"/>
          <a:r>
            <a:rPr lang="ru-RU" smtClean="0"/>
            <a:t>2) оценки обоснованности закупок</a:t>
          </a:r>
          <a:endParaRPr lang="ru-RU"/>
        </a:p>
      </dgm:t>
    </dgm:pt>
    <dgm:pt modelId="{E6B31E95-527A-4F89-A7F5-021DE7A7860F}" type="parTrans" cxnId="{EED97E09-6D22-4781-B703-B274F1537116}">
      <dgm:prSet/>
      <dgm:spPr/>
      <dgm:t>
        <a:bodyPr/>
        <a:lstStyle/>
        <a:p>
          <a:endParaRPr lang="ru-RU"/>
        </a:p>
      </dgm:t>
    </dgm:pt>
    <dgm:pt modelId="{1D8ACACA-B650-4F77-9270-10AE9282D04A}" type="sibTrans" cxnId="{EED97E09-6D22-4781-B703-B274F1537116}">
      <dgm:prSet/>
      <dgm:spPr/>
      <dgm:t>
        <a:bodyPr/>
        <a:lstStyle/>
        <a:p>
          <a:endParaRPr lang="ru-RU"/>
        </a:p>
      </dgm:t>
    </dgm:pt>
    <dgm:pt modelId="{A697F211-2F9A-47A5-9533-5E1207726EF5}">
      <dgm:prSet/>
      <dgm:spPr/>
      <dgm:t>
        <a:bodyPr/>
        <a:lstStyle/>
        <a:p>
          <a:pPr rtl="0"/>
          <a:r>
            <a:rPr lang="ru-RU" smtClean="0"/>
            <a:t>3) совершенствования законодательства Российской Федерации и иных нормативных правовых актов о контрактной системе в сфере закупок.</a:t>
          </a:r>
          <a:endParaRPr lang="ru-RU"/>
        </a:p>
      </dgm:t>
    </dgm:pt>
    <dgm:pt modelId="{79BCF57B-87E3-4AF6-8859-801117323B70}" type="parTrans" cxnId="{3751BBAA-CF74-461F-B68C-B637F84080A3}">
      <dgm:prSet/>
      <dgm:spPr/>
      <dgm:t>
        <a:bodyPr/>
        <a:lstStyle/>
        <a:p>
          <a:endParaRPr lang="ru-RU"/>
        </a:p>
      </dgm:t>
    </dgm:pt>
    <dgm:pt modelId="{FCABC954-0F95-449C-A4E6-4BEFE01BC88A}" type="sibTrans" cxnId="{3751BBAA-CF74-461F-B68C-B637F84080A3}">
      <dgm:prSet/>
      <dgm:spPr/>
      <dgm:t>
        <a:bodyPr/>
        <a:lstStyle/>
        <a:p>
          <a:endParaRPr lang="ru-RU"/>
        </a:p>
      </dgm:t>
    </dgm:pt>
    <dgm:pt modelId="{206661AC-2FB0-4203-AC5F-91BCF05F4743}" type="pres">
      <dgm:prSet presAssocID="{CDA4D0E2-B2AB-464A-8F38-93DB05BB0A6B}" presName="linear" presStyleCnt="0">
        <dgm:presLayoutVars>
          <dgm:animLvl val="lvl"/>
          <dgm:resizeHandles val="exact"/>
        </dgm:presLayoutVars>
      </dgm:prSet>
      <dgm:spPr/>
      <dgm:t>
        <a:bodyPr/>
        <a:lstStyle/>
        <a:p>
          <a:endParaRPr lang="ru-RU"/>
        </a:p>
      </dgm:t>
    </dgm:pt>
    <dgm:pt modelId="{24DFFFC7-68AD-4916-B306-A0FD9564CF50}" type="pres">
      <dgm:prSet presAssocID="{C399CCC4-3D60-438B-9D03-BB7C13A1A909}" presName="parentText" presStyleLbl="node1" presStyleIdx="0" presStyleCnt="3">
        <dgm:presLayoutVars>
          <dgm:chMax val="0"/>
          <dgm:bulletEnabled val="1"/>
        </dgm:presLayoutVars>
      </dgm:prSet>
      <dgm:spPr/>
      <dgm:t>
        <a:bodyPr/>
        <a:lstStyle/>
        <a:p>
          <a:endParaRPr lang="ru-RU"/>
        </a:p>
      </dgm:t>
    </dgm:pt>
    <dgm:pt modelId="{B41CF631-D989-4151-AE4D-DCC153EF1858}" type="pres">
      <dgm:prSet presAssocID="{4793B1E3-A44D-4647-A9E2-D4B36D247B5C}" presName="spacer" presStyleCnt="0"/>
      <dgm:spPr/>
    </dgm:pt>
    <dgm:pt modelId="{BB80D7D4-F5EC-478B-A1BF-62BD54712299}" type="pres">
      <dgm:prSet presAssocID="{4310EC4E-80C3-4BA6-9983-83C13AA2CA7E}" presName="parentText" presStyleLbl="node1" presStyleIdx="1" presStyleCnt="3">
        <dgm:presLayoutVars>
          <dgm:chMax val="0"/>
          <dgm:bulletEnabled val="1"/>
        </dgm:presLayoutVars>
      </dgm:prSet>
      <dgm:spPr/>
      <dgm:t>
        <a:bodyPr/>
        <a:lstStyle/>
        <a:p>
          <a:endParaRPr lang="ru-RU"/>
        </a:p>
      </dgm:t>
    </dgm:pt>
    <dgm:pt modelId="{4D88C18B-4730-4E8B-A25A-ABD685557EA4}" type="pres">
      <dgm:prSet presAssocID="{1D8ACACA-B650-4F77-9270-10AE9282D04A}" presName="spacer" presStyleCnt="0"/>
      <dgm:spPr/>
    </dgm:pt>
    <dgm:pt modelId="{C575F20B-F618-40A0-AB8A-A459AC99CB19}" type="pres">
      <dgm:prSet presAssocID="{A697F211-2F9A-47A5-9533-5E1207726EF5}" presName="parentText" presStyleLbl="node1" presStyleIdx="2" presStyleCnt="3">
        <dgm:presLayoutVars>
          <dgm:chMax val="0"/>
          <dgm:bulletEnabled val="1"/>
        </dgm:presLayoutVars>
      </dgm:prSet>
      <dgm:spPr/>
      <dgm:t>
        <a:bodyPr/>
        <a:lstStyle/>
        <a:p>
          <a:endParaRPr lang="ru-RU"/>
        </a:p>
      </dgm:t>
    </dgm:pt>
  </dgm:ptLst>
  <dgm:cxnLst>
    <dgm:cxn modelId="{9DED0FBF-4202-44BC-A57F-E1728AC91430}" type="presOf" srcId="{CDA4D0E2-B2AB-464A-8F38-93DB05BB0A6B}" destId="{206661AC-2FB0-4203-AC5F-91BCF05F4743}" srcOrd="0" destOrd="0" presId="urn:microsoft.com/office/officeart/2005/8/layout/vList2"/>
    <dgm:cxn modelId="{3751BBAA-CF74-461F-B68C-B637F84080A3}" srcId="{CDA4D0E2-B2AB-464A-8F38-93DB05BB0A6B}" destId="{A697F211-2F9A-47A5-9533-5E1207726EF5}" srcOrd="2" destOrd="0" parTransId="{79BCF57B-87E3-4AF6-8859-801117323B70}" sibTransId="{FCABC954-0F95-449C-A4E6-4BEFE01BC88A}"/>
    <dgm:cxn modelId="{EED97E09-6D22-4781-B703-B274F1537116}" srcId="{CDA4D0E2-B2AB-464A-8F38-93DB05BB0A6B}" destId="{4310EC4E-80C3-4BA6-9983-83C13AA2CA7E}" srcOrd="1" destOrd="0" parTransId="{E6B31E95-527A-4F89-A7F5-021DE7A7860F}" sibTransId="{1D8ACACA-B650-4F77-9270-10AE9282D04A}"/>
    <dgm:cxn modelId="{2BE3C6E2-4454-4247-B98C-0070615835BD}" srcId="{CDA4D0E2-B2AB-464A-8F38-93DB05BB0A6B}" destId="{C399CCC4-3D60-438B-9D03-BB7C13A1A909}" srcOrd="0" destOrd="0" parTransId="{B01C4F63-11E1-449B-B335-2DBEDC7CF1C6}" sibTransId="{4793B1E3-A44D-4647-A9E2-D4B36D247B5C}"/>
    <dgm:cxn modelId="{1572C2A8-037B-435B-8A15-F99088FFEB81}" type="presOf" srcId="{A697F211-2F9A-47A5-9533-5E1207726EF5}" destId="{C575F20B-F618-40A0-AB8A-A459AC99CB19}" srcOrd="0" destOrd="0" presId="urn:microsoft.com/office/officeart/2005/8/layout/vList2"/>
    <dgm:cxn modelId="{C37D9736-1224-47B6-93EF-49A17A00E61E}" type="presOf" srcId="{C399CCC4-3D60-438B-9D03-BB7C13A1A909}" destId="{24DFFFC7-68AD-4916-B306-A0FD9564CF50}" srcOrd="0" destOrd="0" presId="urn:microsoft.com/office/officeart/2005/8/layout/vList2"/>
    <dgm:cxn modelId="{183F7B47-BACC-44AB-8C7C-83A0127AA19A}" type="presOf" srcId="{4310EC4E-80C3-4BA6-9983-83C13AA2CA7E}" destId="{BB80D7D4-F5EC-478B-A1BF-62BD54712299}" srcOrd="0" destOrd="0" presId="urn:microsoft.com/office/officeart/2005/8/layout/vList2"/>
    <dgm:cxn modelId="{8ECDEED2-43CD-4A8C-B9E2-8418E4125D08}" type="presParOf" srcId="{206661AC-2FB0-4203-AC5F-91BCF05F4743}" destId="{24DFFFC7-68AD-4916-B306-A0FD9564CF50}" srcOrd="0" destOrd="0" presId="urn:microsoft.com/office/officeart/2005/8/layout/vList2"/>
    <dgm:cxn modelId="{AF988414-B71F-4B42-8DAE-C8DF1614D560}" type="presParOf" srcId="{206661AC-2FB0-4203-AC5F-91BCF05F4743}" destId="{B41CF631-D989-4151-AE4D-DCC153EF1858}" srcOrd="1" destOrd="0" presId="urn:microsoft.com/office/officeart/2005/8/layout/vList2"/>
    <dgm:cxn modelId="{D7043931-D429-4419-9085-25064280F11F}" type="presParOf" srcId="{206661AC-2FB0-4203-AC5F-91BCF05F4743}" destId="{BB80D7D4-F5EC-478B-A1BF-62BD54712299}" srcOrd="2" destOrd="0" presId="urn:microsoft.com/office/officeart/2005/8/layout/vList2"/>
    <dgm:cxn modelId="{6F0C4C1F-A91D-4531-91B6-A711E8A7895F}" type="presParOf" srcId="{206661AC-2FB0-4203-AC5F-91BCF05F4743}" destId="{4D88C18B-4730-4E8B-A25A-ABD685557EA4}" srcOrd="3" destOrd="0" presId="urn:microsoft.com/office/officeart/2005/8/layout/vList2"/>
    <dgm:cxn modelId="{DD6D11D2-F01C-4A4A-B7C7-79FC4002380C}" type="presParOf" srcId="{206661AC-2FB0-4203-AC5F-91BCF05F4743}" destId="{C575F20B-F618-40A0-AB8A-A459AC99CB1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E56875B0-264A-4685-9758-29FFD5282A8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229EF450-29DE-4AC1-BF2B-162AC7A4C6EE}">
      <dgm:prSet/>
      <dgm:spPr/>
      <dgm:t>
        <a:bodyPr/>
        <a:lstStyle/>
        <a:p>
          <a:pPr rtl="0"/>
          <a:r>
            <a:rPr lang="ru-RU" smtClean="0"/>
            <a:t>документ о создании контрактной службы и положение о ней или документ, утверждающий постоянный состав работников заказчика, выполняющих функции контрактной службы без образования отдельного структурного подразделения; </a:t>
          </a:r>
          <a:endParaRPr lang="ru-RU"/>
        </a:p>
      </dgm:t>
    </dgm:pt>
    <dgm:pt modelId="{1F5D583E-40CB-439B-868C-AD7DC3A60A91}" type="parTrans" cxnId="{65558661-DB1C-4BF9-910B-6F8B02635C68}">
      <dgm:prSet/>
      <dgm:spPr/>
      <dgm:t>
        <a:bodyPr/>
        <a:lstStyle/>
        <a:p>
          <a:endParaRPr lang="ru-RU"/>
        </a:p>
      </dgm:t>
    </dgm:pt>
    <dgm:pt modelId="{9CEC8EB4-1294-4CC7-BCF5-7DF32F683A61}" type="sibTrans" cxnId="{65558661-DB1C-4BF9-910B-6F8B02635C68}">
      <dgm:prSet/>
      <dgm:spPr/>
      <dgm:t>
        <a:bodyPr/>
        <a:lstStyle/>
        <a:p>
          <a:endParaRPr lang="ru-RU"/>
        </a:p>
      </dgm:t>
    </dgm:pt>
    <dgm:pt modelId="{8D871986-BC34-4221-A323-931A821327C4}">
      <dgm:prSet/>
      <dgm:spPr/>
      <dgm:t>
        <a:bodyPr/>
        <a:lstStyle/>
        <a:p>
          <a:pPr rtl="0"/>
          <a:r>
            <a:rPr lang="ru-RU" smtClean="0"/>
            <a:t>документ о создании и регламентации работы комиссии (комиссий) по осуществлению закупок; </a:t>
          </a:r>
          <a:endParaRPr lang="ru-RU"/>
        </a:p>
      </dgm:t>
    </dgm:pt>
    <dgm:pt modelId="{848F4A03-F54E-4A7C-9D69-72D55BFA3F98}" type="parTrans" cxnId="{E6222350-47AD-40C4-A470-73865DE2BC16}">
      <dgm:prSet/>
      <dgm:spPr/>
      <dgm:t>
        <a:bodyPr/>
        <a:lstStyle/>
        <a:p>
          <a:endParaRPr lang="ru-RU"/>
        </a:p>
      </dgm:t>
    </dgm:pt>
    <dgm:pt modelId="{E488F4EC-46DA-4915-8180-86F34F1EE11D}" type="sibTrans" cxnId="{E6222350-47AD-40C4-A470-73865DE2BC16}">
      <dgm:prSet/>
      <dgm:spPr/>
      <dgm:t>
        <a:bodyPr/>
        <a:lstStyle/>
        <a:p>
          <a:endParaRPr lang="ru-RU"/>
        </a:p>
      </dgm:t>
    </dgm:pt>
    <dgm:pt modelId="{6CD362E2-3FC5-461E-B599-4D62E8C84EAF}">
      <dgm:prSet/>
      <dgm:spPr/>
      <dgm:t>
        <a:bodyPr/>
        <a:lstStyle/>
        <a:p>
          <a:pPr rtl="0"/>
          <a:r>
            <a:rPr lang="ru-RU" smtClean="0"/>
            <a:t>документ, регламентирующий процедуры планирования, обоснования и осуществления закупок; </a:t>
          </a:r>
          <a:endParaRPr lang="ru-RU"/>
        </a:p>
      </dgm:t>
    </dgm:pt>
    <dgm:pt modelId="{9CDE1CF8-FA3D-4BC6-A652-CD417FA0DA58}" type="parTrans" cxnId="{18E65052-6596-4377-A7BC-07DE5D3F2454}">
      <dgm:prSet/>
      <dgm:spPr/>
      <dgm:t>
        <a:bodyPr/>
        <a:lstStyle/>
        <a:p>
          <a:endParaRPr lang="ru-RU"/>
        </a:p>
      </dgm:t>
    </dgm:pt>
    <dgm:pt modelId="{86D97DE8-84B6-42BE-B581-BE273FF6A7DB}" type="sibTrans" cxnId="{18E65052-6596-4377-A7BC-07DE5D3F2454}">
      <dgm:prSet/>
      <dgm:spPr/>
      <dgm:t>
        <a:bodyPr/>
        <a:lstStyle/>
        <a:p>
          <a:endParaRPr lang="ru-RU"/>
        </a:p>
      </dgm:t>
    </dgm:pt>
    <dgm:pt modelId="{7E661864-95BB-4F75-A05D-5314DF557FD0}">
      <dgm:prSet/>
      <dgm:spPr/>
      <dgm:t>
        <a:bodyPr/>
        <a:lstStyle/>
        <a:p>
          <a:pPr rtl="0"/>
          <a:r>
            <a:rPr lang="ru-RU" smtClean="0"/>
            <a:t>утвержденные требования к отдельным видам товаров, работ, услуг (в том числе предельные цены товаров, работ, услуг) и (или) нормативные затраты на обеспечение функций государственных органов, органов управления государственными внебюджетными фондами</a:t>
          </a:r>
          <a:endParaRPr lang="ru-RU"/>
        </a:p>
      </dgm:t>
    </dgm:pt>
    <dgm:pt modelId="{23F5CEAC-1711-45F7-8D70-4A4F500628B3}" type="parTrans" cxnId="{2ABDA206-6420-45AC-BF22-C9FE2D7D0E84}">
      <dgm:prSet/>
      <dgm:spPr/>
      <dgm:t>
        <a:bodyPr/>
        <a:lstStyle/>
        <a:p>
          <a:endParaRPr lang="ru-RU"/>
        </a:p>
      </dgm:t>
    </dgm:pt>
    <dgm:pt modelId="{64FB093D-18E4-44AA-9223-610BFE93074B}" type="sibTrans" cxnId="{2ABDA206-6420-45AC-BF22-C9FE2D7D0E84}">
      <dgm:prSet/>
      <dgm:spPr/>
      <dgm:t>
        <a:bodyPr/>
        <a:lstStyle/>
        <a:p>
          <a:endParaRPr lang="ru-RU"/>
        </a:p>
      </dgm:t>
    </dgm:pt>
    <dgm:pt modelId="{BB909DA8-CA55-451A-8A13-85263557D936}" type="pres">
      <dgm:prSet presAssocID="{E56875B0-264A-4685-9758-29FFD5282A83}" presName="linear" presStyleCnt="0">
        <dgm:presLayoutVars>
          <dgm:animLvl val="lvl"/>
          <dgm:resizeHandles val="exact"/>
        </dgm:presLayoutVars>
      </dgm:prSet>
      <dgm:spPr/>
      <dgm:t>
        <a:bodyPr/>
        <a:lstStyle/>
        <a:p>
          <a:endParaRPr lang="ru-RU"/>
        </a:p>
      </dgm:t>
    </dgm:pt>
    <dgm:pt modelId="{E10EFC55-1267-4237-A4E3-BEFF324B1BD1}" type="pres">
      <dgm:prSet presAssocID="{229EF450-29DE-4AC1-BF2B-162AC7A4C6EE}" presName="parentText" presStyleLbl="node1" presStyleIdx="0" presStyleCnt="4">
        <dgm:presLayoutVars>
          <dgm:chMax val="0"/>
          <dgm:bulletEnabled val="1"/>
        </dgm:presLayoutVars>
      </dgm:prSet>
      <dgm:spPr/>
      <dgm:t>
        <a:bodyPr/>
        <a:lstStyle/>
        <a:p>
          <a:endParaRPr lang="ru-RU"/>
        </a:p>
      </dgm:t>
    </dgm:pt>
    <dgm:pt modelId="{966862CC-350F-4BB3-AB7A-62074F508894}" type="pres">
      <dgm:prSet presAssocID="{9CEC8EB4-1294-4CC7-BCF5-7DF32F683A61}" presName="spacer" presStyleCnt="0"/>
      <dgm:spPr/>
    </dgm:pt>
    <dgm:pt modelId="{6E8B8D1A-A38A-4C6B-B41A-21F8B4E4D02B}" type="pres">
      <dgm:prSet presAssocID="{8D871986-BC34-4221-A323-931A821327C4}" presName="parentText" presStyleLbl="node1" presStyleIdx="1" presStyleCnt="4">
        <dgm:presLayoutVars>
          <dgm:chMax val="0"/>
          <dgm:bulletEnabled val="1"/>
        </dgm:presLayoutVars>
      </dgm:prSet>
      <dgm:spPr/>
      <dgm:t>
        <a:bodyPr/>
        <a:lstStyle/>
        <a:p>
          <a:endParaRPr lang="ru-RU"/>
        </a:p>
      </dgm:t>
    </dgm:pt>
    <dgm:pt modelId="{CC452C1E-C061-4A51-B5E1-518418CB38FD}" type="pres">
      <dgm:prSet presAssocID="{E488F4EC-46DA-4915-8180-86F34F1EE11D}" presName="spacer" presStyleCnt="0"/>
      <dgm:spPr/>
    </dgm:pt>
    <dgm:pt modelId="{6C27F4B9-78E7-4900-8E7C-2C6D3B691181}" type="pres">
      <dgm:prSet presAssocID="{6CD362E2-3FC5-461E-B599-4D62E8C84EAF}" presName="parentText" presStyleLbl="node1" presStyleIdx="2" presStyleCnt="4">
        <dgm:presLayoutVars>
          <dgm:chMax val="0"/>
          <dgm:bulletEnabled val="1"/>
        </dgm:presLayoutVars>
      </dgm:prSet>
      <dgm:spPr/>
      <dgm:t>
        <a:bodyPr/>
        <a:lstStyle/>
        <a:p>
          <a:endParaRPr lang="ru-RU"/>
        </a:p>
      </dgm:t>
    </dgm:pt>
    <dgm:pt modelId="{250B7E3C-32E0-4493-A498-A23161A9EE2A}" type="pres">
      <dgm:prSet presAssocID="{86D97DE8-84B6-42BE-B581-BE273FF6A7DB}" presName="spacer" presStyleCnt="0"/>
      <dgm:spPr/>
    </dgm:pt>
    <dgm:pt modelId="{8FB68191-0ECE-480B-994D-9B88DC32F1A6}" type="pres">
      <dgm:prSet presAssocID="{7E661864-95BB-4F75-A05D-5314DF557FD0}" presName="parentText" presStyleLbl="node1" presStyleIdx="3" presStyleCnt="4">
        <dgm:presLayoutVars>
          <dgm:chMax val="0"/>
          <dgm:bulletEnabled val="1"/>
        </dgm:presLayoutVars>
      </dgm:prSet>
      <dgm:spPr/>
      <dgm:t>
        <a:bodyPr/>
        <a:lstStyle/>
        <a:p>
          <a:endParaRPr lang="ru-RU"/>
        </a:p>
      </dgm:t>
    </dgm:pt>
  </dgm:ptLst>
  <dgm:cxnLst>
    <dgm:cxn modelId="{18E65052-6596-4377-A7BC-07DE5D3F2454}" srcId="{E56875B0-264A-4685-9758-29FFD5282A83}" destId="{6CD362E2-3FC5-461E-B599-4D62E8C84EAF}" srcOrd="2" destOrd="0" parTransId="{9CDE1CF8-FA3D-4BC6-A652-CD417FA0DA58}" sibTransId="{86D97DE8-84B6-42BE-B581-BE273FF6A7DB}"/>
    <dgm:cxn modelId="{65558661-DB1C-4BF9-910B-6F8B02635C68}" srcId="{E56875B0-264A-4685-9758-29FFD5282A83}" destId="{229EF450-29DE-4AC1-BF2B-162AC7A4C6EE}" srcOrd="0" destOrd="0" parTransId="{1F5D583E-40CB-439B-868C-AD7DC3A60A91}" sibTransId="{9CEC8EB4-1294-4CC7-BCF5-7DF32F683A61}"/>
    <dgm:cxn modelId="{E2AE8286-CBA9-42B9-B201-075F25CD20E8}" type="presOf" srcId="{7E661864-95BB-4F75-A05D-5314DF557FD0}" destId="{8FB68191-0ECE-480B-994D-9B88DC32F1A6}" srcOrd="0" destOrd="0" presId="urn:microsoft.com/office/officeart/2005/8/layout/vList2"/>
    <dgm:cxn modelId="{2ABDA206-6420-45AC-BF22-C9FE2D7D0E84}" srcId="{E56875B0-264A-4685-9758-29FFD5282A83}" destId="{7E661864-95BB-4F75-A05D-5314DF557FD0}" srcOrd="3" destOrd="0" parTransId="{23F5CEAC-1711-45F7-8D70-4A4F500628B3}" sibTransId="{64FB093D-18E4-44AA-9223-610BFE93074B}"/>
    <dgm:cxn modelId="{1615D411-BA31-4FD8-A988-69ECF0CF98F4}" type="presOf" srcId="{8D871986-BC34-4221-A323-931A821327C4}" destId="{6E8B8D1A-A38A-4C6B-B41A-21F8B4E4D02B}" srcOrd="0" destOrd="0" presId="urn:microsoft.com/office/officeart/2005/8/layout/vList2"/>
    <dgm:cxn modelId="{CA756277-2057-4658-8772-CB99301FC033}" type="presOf" srcId="{E56875B0-264A-4685-9758-29FFD5282A83}" destId="{BB909DA8-CA55-451A-8A13-85263557D936}" srcOrd="0" destOrd="0" presId="urn:microsoft.com/office/officeart/2005/8/layout/vList2"/>
    <dgm:cxn modelId="{E6222350-47AD-40C4-A470-73865DE2BC16}" srcId="{E56875B0-264A-4685-9758-29FFD5282A83}" destId="{8D871986-BC34-4221-A323-931A821327C4}" srcOrd="1" destOrd="0" parTransId="{848F4A03-F54E-4A7C-9D69-72D55BFA3F98}" sibTransId="{E488F4EC-46DA-4915-8180-86F34F1EE11D}"/>
    <dgm:cxn modelId="{FC705487-ABEA-4B09-8EAC-3869D6F9AC93}" type="presOf" srcId="{6CD362E2-3FC5-461E-B599-4D62E8C84EAF}" destId="{6C27F4B9-78E7-4900-8E7C-2C6D3B691181}" srcOrd="0" destOrd="0" presId="urn:microsoft.com/office/officeart/2005/8/layout/vList2"/>
    <dgm:cxn modelId="{DBAF9999-C81C-464E-9B91-8BD5650671B5}" type="presOf" srcId="{229EF450-29DE-4AC1-BF2B-162AC7A4C6EE}" destId="{E10EFC55-1267-4237-A4E3-BEFF324B1BD1}" srcOrd="0" destOrd="0" presId="urn:microsoft.com/office/officeart/2005/8/layout/vList2"/>
    <dgm:cxn modelId="{C9C5BD0D-B83B-4E9D-8391-76CC9520BB5A}" type="presParOf" srcId="{BB909DA8-CA55-451A-8A13-85263557D936}" destId="{E10EFC55-1267-4237-A4E3-BEFF324B1BD1}" srcOrd="0" destOrd="0" presId="urn:microsoft.com/office/officeart/2005/8/layout/vList2"/>
    <dgm:cxn modelId="{EEA8FFE7-C4DA-4794-B587-FF3A19C5B937}" type="presParOf" srcId="{BB909DA8-CA55-451A-8A13-85263557D936}" destId="{966862CC-350F-4BB3-AB7A-62074F508894}" srcOrd="1" destOrd="0" presId="urn:microsoft.com/office/officeart/2005/8/layout/vList2"/>
    <dgm:cxn modelId="{C8BD7D8B-3CA5-4F0C-A4D2-2A4ECF409923}" type="presParOf" srcId="{BB909DA8-CA55-451A-8A13-85263557D936}" destId="{6E8B8D1A-A38A-4C6B-B41A-21F8B4E4D02B}" srcOrd="2" destOrd="0" presId="urn:microsoft.com/office/officeart/2005/8/layout/vList2"/>
    <dgm:cxn modelId="{4A6C090B-B031-4879-82D0-66D0916D8ED0}" type="presParOf" srcId="{BB909DA8-CA55-451A-8A13-85263557D936}" destId="{CC452C1E-C061-4A51-B5E1-518418CB38FD}" srcOrd="3" destOrd="0" presId="urn:microsoft.com/office/officeart/2005/8/layout/vList2"/>
    <dgm:cxn modelId="{57E54A91-4450-45BC-9C45-54848806C974}" type="presParOf" srcId="{BB909DA8-CA55-451A-8A13-85263557D936}" destId="{6C27F4B9-78E7-4900-8E7C-2C6D3B691181}" srcOrd="4" destOrd="0" presId="urn:microsoft.com/office/officeart/2005/8/layout/vList2"/>
    <dgm:cxn modelId="{190B9F2A-D527-4DBF-BD50-FEA648ADB241}" type="presParOf" srcId="{BB909DA8-CA55-451A-8A13-85263557D936}" destId="{250B7E3C-32E0-4493-A498-A23161A9EE2A}" srcOrd="5" destOrd="0" presId="urn:microsoft.com/office/officeart/2005/8/layout/vList2"/>
    <dgm:cxn modelId="{776255E9-5683-4D69-83AD-F800799B8F6A}" type="presParOf" srcId="{BB909DA8-CA55-451A-8A13-85263557D936}" destId="{8FB68191-0ECE-480B-994D-9B88DC32F1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911A5A3F-85C5-4356-983A-6794D5BF6F06}"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0C30668E-27C0-4773-AF70-085120F66E21}">
      <dgm:prSet/>
      <dgm:spPr/>
      <dgm:t>
        <a:bodyPr/>
        <a:lstStyle/>
        <a:p>
          <a:pPr rtl="0"/>
          <a:r>
            <a:rPr lang="ru-RU" smtClean="0"/>
            <a:t>документ, регламентирующий проведение контроля в сфере закупок, осуществляемый заказчиком; иные документы и информация в соответствии с целями проведения аудита в сфере закупок;</a:t>
          </a:r>
          <a:endParaRPr lang="ru-RU"/>
        </a:p>
      </dgm:t>
    </dgm:pt>
    <dgm:pt modelId="{2BC1EE51-75CE-4BB0-829C-99DBDFD40AA6}" type="parTrans" cxnId="{C9402D59-1C1C-4957-9A42-F75A6B292BFF}">
      <dgm:prSet/>
      <dgm:spPr/>
      <dgm:t>
        <a:bodyPr/>
        <a:lstStyle/>
        <a:p>
          <a:endParaRPr lang="ru-RU"/>
        </a:p>
      </dgm:t>
    </dgm:pt>
    <dgm:pt modelId="{2B2F78A1-E073-4D1D-A76E-BB7E84E92FCE}" type="sibTrans" cxnId="{C9402D59-1C1C-4957-9A42-F75A6B292BFF}">
      <dgm:prSet/>
      <dgm:spPr/>
      <dgm:t>
        <a:bodyPr/>
        <a:lstStyle/>
        <a:p>
          <a:endParaRPr lang="ru-RU"/>
        </a:p>
      </dgm:t>
    </dgm:pt>
    <dgm:pt modelId="{651778A7-8469-4F2D-BA28-2BA98E1D703D}">
      <dgm:prSet/>
      <dgm:spPr/>
      <dgm:t>
        <a:bodyPr/>
        <a:lstStyle/>
        <a:p>
          <a:pPr rtl="0"/>
          <a:r>
            <a:rPr lang="ru-RU" smtClean="0"/>
            <a:t>информация о реализации планов и планов-графиков закупок; </a:t>
          </a:r>
          <a:endParaRPr lang="ru-RU"/>
        </a:p>
      </dgm:t>
    </dgm:pt>
    <dgm:pt modelId="{0D3F0691-C651-4970-B438-5364DF7C5ECF}" type="parTrans" cxnId="{E2865717-F371-4A06-A8C5-238D783C6775}">
      <dgm:prSet/>
      <dgm:spPr/>
      <dgm:t>
        <a:bodyPr/>
        <a:lstStyle/>
        <a:p>
          <a:endParaRPr lang="ru-RU"/>
        </a:p>
      </dgm:t>
    </dgm:pt>
    <dgm:pt modelId="{E6FD5363-6D0F-4868-8F3F-305C67471552}" type="sibTrans" cxnId="{E2865717-F371-4A06-A8C5-238D783C6775}">
      <dgm:prSet/>
      <dgm:spPr/>
      <dgm:t>
        <a:bodyPr/>
        <a:lstStyle/>
        <a:p>
          <a:endParaRPr lang="ru-RU"/>
        </a:p>
      </dgm:t>
    </dgm:pt>
    <dgm:pt modelId="{6071A12D-E16C-4BD3-B2EA-83D9A62F14D3}">
      <dgm:prSet/>
      <dgm:spPr/>
      <dgm:t>
        <a:bodyPr/>
        <a:lstStyle/>
        <a:p>
          <a:pPr rtl="0"/>
          <a:r>
            <a:rPr lang="ru-RU" smtClean="0"/>
            <a:t>информация об условиях, запретах и ограничениях допуска товаров, происходящих из иностранного государства или группы иностранных государств, работ, услуг, соответственно выполняемых, оказываемых иностранными лицами, перечень иностранных государств, групп иностранных государств, с которыми Российской Федерацией заключены международные договоры о взаимном применении национального режима при осуществлении закупок, а также условия применения такого национального режима; </a:t>
          </a:r>
          <a:endParaRPr lang="ru-RU"/>
        </a:p>
      </dgm:t>
    </dgm:pt>
    <dgm:pt modelId="{C0DB9A7E-2A7E-461D-8224-3E30E5C7EDDC}" type="parTrans" cxnId="{306C1B75-6446-4D66-BFF5-D9082EE23F1F}">
      <dgm:prSet/>
      <dgm:spPr/>
      <dgm:t>
        <a:bodyPr/>
        <a:lstStyle/>
        <a:p>
          <a:endParaRPr lang="ru-RU"/>
        </a:p>
      </dgm:t>
    </dgm:pt>
    <dgm:pt modelId="{2160976B-8467-4E85-AAF7-855ACFDE7785}" type="sibTrans" cxnId="{306C1B75-6446-4D66-BFF5-D9082EE23F1F}">
      <dgm:prSet/>
      <dgm:spPr/>
      <dgm:t>
        <a:bodyPr/>
        <a:lstStyle/>
        <a:p>
          <a:endParaRPr lang="ru-RU"/>
        </a:p>
      </dgm:t>
    </dgm:pt>
    <dgm:pt modelId="{BFA67B38-D41B-4F86-B574-11D7BC1A7197}">
      <dgm:prSet/>
      <dgm:spPr/>
      <dgm:t>
        <a:bodyPr/>
        <a:lstStyle/>
        <a:p>
          <a:pPr rtl="0"/>
          <a:r>
            <a:rPr lang="ru-RU" smtClean="0"/>
            <a:t>реестр контрактов, включая копии заключенных контрактов</a:t>
          </a:r>
          <a:endParaRPr lang="ru-RU"/>
        </a:p>
      </dgm:t>
    </dgm:pt>
    <dgm:pt modelId="{7C74632F-16EC-4A41-96DE-BBB7B18B069A}" type="parTrans" cxnId="{941506BA-7BB6-4A10-B972-2DFEB712A999}">
      <dgm:prSet/>
      <dgm:spPr/>
      <dgm:t>
        <a:bodyPr/>
        <a:lstStyle/>
        <a:p>
          <a:endParaRPr lang="ru-RU"/>
        </a:p>
      </dgm:t>
    </dgm:pt>
    <dgm:pt modelId="{FBAD196D-0D35-4567-8B02-E92857F14D39}" type="sibTrans" cxnId="{941506BA-7BB6-4A10-B972-2DFEB712A999}">
      <dgm:prSet/>
      <dgm:spPr/>
      <dgm:t>
        <a:bodyPr/>
        <a:lstStyle/>
        <a:p>
          <a:endParaRPr lang="ru-RU"/>
        </a:p>
      </dgm:t>
    </dgm:pt>
    <dgm:pt modelId="{57E833E6-2CB5-4B82-B11F-C726556047C9}" type="pres">
      <dgm:prSet presAssocID="{911A5A3F-85C5-4356-983A-6794D5BF6F06}" presName="linear" presStyleCnt="0">
        <dgm:presLayoutVars>
          <dgm:animLvl val="lvl"/>
          <dgm:resizeHandles val="exact"/>
        </dgm:presLayoutVars>
      </dgm:prSet>
      <dgm:spPr/>
      <dgm:t>
        <a:bodyPr/>
        <a:lstStyle/>
        <a:p>
          <a:endParaRPr lang="ru-RU"/>
        </a:p>
      </dgm:t>
    </dgm:pt>
    <dgm:pt modelId="{7D2F63FA-7F00-41D2-858F-3714050C7175}" type="pres">
      <dgm:prSet presAssocID="{0C30668E-27C0-4773-AF70-085120F66E21}" presName="parentText" presStyleLbl="node1" presStyleIdx="0" presStyleCnt="4">
        <dgm:presLayoutVars>
          <dgm:chMax val="0"/>
          <dgm:bulletEnabled val="1"/>
        </dgm:presLayoutVars>
      </dgm:prSet>
      <dgm:spPr/>
      <dgm:t>
        <a:bodyPr/>
        <a:lstStyle/>
        <a:p>
          <a:endParaRPr lang="ru-RU"/>
        </a:p>
      </dgm:t>
    </dgm:pt>
    <dgm:pt modelId="{79E82E42-20A5-404B-8BF0-579F21E47DEB}" type="pres">
      <dgm:prSet presAssocID="{2B2F78A1-E073-4D1D-A76E-BB7E84E92FCE}" presName="spacer" presStyleCnt="0"/>
      <dgm:spPr/>
    </dgm:pt>
    <dgm:pt modelId="{41017E75-0A6F-4291-A473-0D974891780E}" type="pres">
      <dgm:prSet presAssocID="{651778A7-8469-4F2D-BA28-2BA98E1D703D}" presName="parentText" presStyleLbl="node1" presStyleIdx="1" presStyleCnt="4">
        <dgm:presLayoutVars>
          <dgm:chMax val="0"/>
          <dgm:bulletEnabled val="1"/>
        </dgm:presLayoutVars>
      </dgm:prSet>
      <dgm:spPr/>
      <dgm:t>
        <a:bodyPr/>
        <a:lstStyle/>
        <a:p>
          <a:endParaRPr lang="ru-RU"/>
        </a:p>
      </dgm:t>
    </dgm:pt>
    <dgm:pt modelId="{78231982-5EB8-48D6-8C39-BBF1CAE822F8}" type="pres">
      <dgm:prSet presAssocID="{E6FD5363-6D0F-4868-8F3F-305C67471552}" presName="spacer" presStyleCnt="0"/>
      <dgm:spPr/>
    </dgm:pt>
    <dgm:pt modelId="{BB4B05DE-CA27-4D60-849B-852866927048}" type="pres">
      <dgm:prSet presAssocID="{6071A12D-E16C-4BD3-B2EA-83D9A62F14D3}" presName="parentText" presStyleLbl="node1" presStyleIdx="2" presStyleCnt="4">
        <dgm:presLayoutVars>
          <dgm:chMax val="0"/>
          <dgm:bulletEnabled val="1"/>
        </dgm:presLayoutVars>
      </dgm:prSet>
      <dgm:spPr/>
      <dgm:t>
        <a:bodyPr/>
        <a:lstStyle/>
        <a:p>
          <a:endParaRPr lang="ru-RU"/>
        </a:p>
      </dgm:t>
    </dgm:pt>
    <dgm:pt modelId="{83538345-8A66-4360-9D39-7125BC1CF11E}" type="pres">
      <dgm:prSet presAssocID="{2160976B-8467-4E85-AAF7-855ACFDE7785}" presName="spacer" presStyleCnt="0"/>
      <dgm:spPr/>
    </dgm:pt>
    <dgm:pt modelId="{8AF4B3AA-74C9-416B-AAF5-E060122B5AFE}" type="pres">
      <dgm:prSet presAssocID="{BFA67B38-D41B-4F86-B574-11D7BC1A7197}" presName="parentText" presStyleLbl="node1" presStyleIdx="3" presStyleCnt="4">
        <dgm:presLayoutVars>
          <dgm:chMax val="0"/>
          <dgm:bulletEnabled val="1"/>
        </dgm:presLayoutVars>
      </dgm:prSet>
      <dgm:spPr/>
      <dgm:t>
        <a:bodyPr/>
        <a:lstStyle/>
        <a:p>
          <a:endParaRPr lang="ru-RU"/>
        </a:p>
      </dgm:t>
    </dgm:pt>
  </dgm:ptLst>
  <dgm:cxnLst>
    <dgm:cxn modelId="{B07D2BD4-CB6C-41B9-9254-4B266918B50E}" type="presOf" srcId="{651778A7-8469-4F2D-BA28-2BA98E1D703D}" destId="{41017E75-0A6F-4291-A473-0D974891780E}" srcOrd="0" destOrd="0" presId="urn:microsoft.com/office/officeart/2005/8/layout/vList2"/>
    <dgm:cxn modelId="{76781796-F15D-4F3E-ACD1-B8303EB6FE98}" type="presOf" srcId="{6071A12D-E16C-4BD3-B2EA-83D9A62F14D3}" destId="{BB4B05DE-CA27-4D60-849B-852866927048}" srcOrd="0" destOrd="0" presId="urn:microsoft.com/office/officeart/2005/8/layout/vList2"/>
    <dgm:cxn modelId="{C9402D59-1C1C-4957-9A42-F75A6B292BFF}" srcId="{911A5A3F-85C5-4356-983A-6794D5BF6F06}" destId="{0C30668E-27C0-4773-AF70-085120F66E21}" srcOrd="0" destOrd="0" parTransId="{2BC1EE51-75CE-4BB0-829C-99DBDFD40AA6}" sibTransId="{2B2F78A1-E073-4D1D-A76E-BB7E84E92FCE}"/>
    <dgm:cxn modelId="{E2865717-F371-4A06-A8C5-238D783C6775}" srcId="{911A5A3F-85C5-4356-983A-6794D5BF6F06}" destId="{651778A7-8469-4F2D-BA28-2BA98E1D703D}" srcOrd="1" destOrd="0" parTransId="{0D3F0691-C651-4970-B438-5364DF7C5ECF}" sibTransId="{E6FD5363-6D0F-4868-8F3F-305C67471552}"/>
    <dgm:cxn modelId="{F4B147FF-3100-463D-ACEB-2AAB96BE0FA2}" type="presOf" srcId="{911A5A3F-85C5-4356-983A-6794D5BF6F06}" destId="{57E833E6-2CB5-4B82-B11F-C726556047C9}" srcOrd="0" destOrd="0" presId="urn:microsoft.com/office/officeart/2005/8/layout/vList2"/>
    <dgm:cxn modelId="{941506BA-7BB6-4A10-B972-2DFEB712A999}" srcId="{911A5A3F-85C5-4356-983A-6794D5BF6F06}" destId="{BFA67B38-D41B-4F86-B574-11D7BC1A7197}" srcOrd="3" destOrd="0" parTransId="{7C74632F-16EC-4A41-96DE-BBB7B18B069A}" sibTransId="{FBAD196D-0D35-4567-8B02-E92857F14D39}"/>
    <dgm:cxn modelId="{306C1B75-6446-4D66-BFF5-D9082EE23F1F}" srcId="{911A5A3F-85C5-4356-983A-6794D5BF6F06}" destId="{6071A12D-E16C-4BD3-B2EA-83D9A62F14D3}" srcOrd="2" destOrd="0" parTransId="{C0DB9A7E-2A7E-461D-8224-3E30E5C7EDDC}" sibTransId="{2160976B-8467-4E85-AAF7-855ACFDE7785}"/>
    <dgm:cxn modelId="{980A95E8-513F-4B71-8ED6-DD24E3193B01}" type="presOf" srcId="{0C30668E-27C0-4773-AF70-085120F66E21}" destId="{7D2F63FA-7F00-41D2-858F-3714050C7175}" srcOrd="0" destOrd="0" presId="urn:microsoft.com/office/officeart/2005/8/layout/vList2"/>
    <dgm:cxn modelId="{5DF1CC5A-5E9F-46BD-8753-32740D009F23}" type="presOf" srcId="{BFA67B38-D41B-4F86-B574-11D7BC1A7197}" destId="{8AF4B3AA-74C9-416B-AAF5-E060122B5AFE}" srcOrd="0" destOrd="0" presId="urn:microsoft.com/office/officeart/2005/8/layout/vList2"/>
    <dgm:cxn modelId="{A4905F15-E7AE-4268-A814-6BEF8FCA96E5}" type="presParOf" srcId="{57E833E6-2CB5-4B82-B11F-C726556047C9}" destId="{7D2F63FA-7F00-41D2-858F-3714050C7175}" srcOrd="0" destOrd="0" presId="urn:microsoft.com/office/officeart/2005/8/layout/vList2"/>
    <dgm:cxn modelId="{0C86E762-DE1E-4EB7-B910-440F138257CD}" type="presParOf" srcId="{57E833E6-2CB5-4B82-B11F-C726556047C9}" destId="{79E82E42-20A5-404B-8BF0-579F21E47DEB}" srcOrd="1" destOrd="0" presId="urn:microsoft.com/office/officeart/2005/8/layout/vList2"/>
    <dgm:cxn modelId="{CB4CEE37-064D-41AD-A312-A5B5B9A6298A}" type="presParOf" srcId="{57E833E6-2CB5-4B82-B11F-C726556047C9}" destId="{41017E75-0A6F-4291-A473-0D974891780E}" srcOrd="2" destOrd="0" presId="urn:microsoft.com/office/officeart/2005/8/layout/vList2"/>
    <dgm:cxn modelId="{645012DD-1F3E-49AA-B5FE-4F395DE21877}" type="presParOf" srcId="{57E833E6-2CB5-4B82-B11F-C726556047C9}" destId="{78231982-5EB8-48D6-8C39-BBF1CAE822F8}" srcOrd="3" destOrd="0" presId="urn:microsoft.com/office/officeart/2005/8/layout/vList2"/>
    <dgm:cxn modelId="{F39DF444-76DC-4FD6-859A-86C92F43A65C}" type="presParOf" srcId="{57E833E6-2CB5-4B82-B11F-C726556047C9}" destId="{BB4B05DE-CA27-4D60-849B-852866927048}" srcOrd="4" destOrd="0" presId="urn:microsoft.com/office/officeart/2005/8/layout/vList2"/>
    <dgm:cxn modelId="{4172DB48-CC90-49C5-80AC-303ECF8BF367}" type="presParOf" srcId="{57E833E6-2CB5-4B82-B11F-C726556047C9}" destId="{83538345-8A66-4360-9D39-7125BC1CF11E}" srcOrd="5" destOrd="0" presId="urn:microsoft.com/office/officeart/2005/8/layout/vList2"/>
    <dgm:cxn modelId="{7CB67D81-9B85-442A-BE08-792820DB9715}" type="presParOf" srcId="{57E833E6-2CB5-4B82-B11F-C726556047C9}" destId="{8AF4B3AA-74C9-416B-AAF5-E060122B5A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3F2CF637-A00D-4511-B5F5-992371577C8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2CB40A83-5B8A-4A02-9C49-2CC098620725}">
      <dgm:prSet/>
      <dgm:spPr/>
      <dgm:t>
        <a:bodyPr/>
        <a:lstStyle/>
        <a:p>
          <a:pPr rtl="0"/>
          <a:r>
            <a:rPr lang="ru-RU" smtClean="0"/>
            <a:t>реестр недобросовестных поставщиков (подрядчиков, исполнителей); </a:t>
          </a:r>
          <a:endParaRPr lang="ru-RU"/>
        </a:p>
      </dgm:t>
    </dgm:pt>
    <dgm:pt modelId="{291C2A93-B8A4-487E-B04E-066D6C501BA9}" type="parTrans" cxnId="{64AB5004-DD90-44F5-945A-0290B0C9ABAB}">
      <dgm:prSet/>
      <dgm:spPr/>
      <dgm:t>
        <a:bodyPr/>
        <a:lstStyle/>
        <a:p>
          <a:endParaRPr lang="ru-RU"/>
        </a:p>
      </dgm:t>
    </dgm:pt>
    <dgm:pt modelId="{EB17E473-837F-4387-8026-9B7643EC3BE1}" type="sibTrans" cxnId="{64AB5004-DD90-44F5-945A-0290B0C9ABAB}">
      <dgm:prSet/>
      <dgm:spPr/>
      <dgm:t>
        <a:bodyPr/>
        <a:lstStyle/>
        <a:p>
          <a:endParaRPr lang="ru-RU"/>
        </a:p>
      </dgm:t>
    </dgm:pt>
    <dgm:pt modelId="{BE639DBF-EA22-45EB-B9DD-E6EF0F252958}">
      <dgm:prSet/>
      <dgm:spPr/>
      <dgm:t>
        <a:bodyPr/>
        <a:lstStyle/>
        <a:p>
          <a:pPr rtl="0"/>
          <a:r>
            <a:rPr lang="ru-RU" smtClean="0"/>
            <a:t>библиотека типовых контрактов, типовых условий контрактов; </a:t>
          </a:r>
          <a:endParaRPr lang="ru-RU"/>
        </a:p>
      </dgm:t>
    </dgm:pt>
    <dgm:pt modelId="{9E0975EE-37CF-454B-A72E-14EF34B52F55}" type="parTrans" cxnId="{18EC3947-974A-47A3-8FEE-2FF85AF3ED80}">
      <dgm:prSet/>
      <dgm:spPr/>
      <dgm:t>
        <a:bodyPr/>
        <a:lstStyle/>
        <a:p>
          <a:endParaRPr lang="ru-RU"/>
        </a:p>
      </dgm:t>
    </dgm:pt>
    <dgm:pt modelId="{C772BC76-271D-41A9-A7EE-0602C7B1205D}" type="sibTrans" cxnId="{18EC3947-974A-47A3-8FEE-2FF85AF3ED80}">
      <dgm:prSet/>
      <dgm:spPr/>
      <dgm:t>
        <a:bodyPr/>
        <a:lstStyle/>
        <a:p>
          <a:endParaRPr lang="ru-RU"/>
        </a:p>
      </dgm:t>
    </dgm:pt>
    <dgm:pt modelId="{28BC21DB-FEA7-4B90-90E8-84279500D97B}">
      <dgm:prSet/>
      <dgm:spPr/>
      <dgm:t>
        <a:bodyPr/>
        <a:lstStyle/>
        <a:p>
          <a:pPr rtl="0"/>
          <a:r>
            <a:rPr lang="ru-RU" smtClean="0"/>
            <a:t>реестр банковских гарантий; </a:t>
          </a:r>
          <a:endParaRPr lang="ru-RU"/>
        </a:p>
      </dgm:t>
    </dgm:pt>
    <dgm:pt modelId="{9D7AF2B9-955F-4CCA-BC67-14F7C9E2A050}" type="parTrans" cxnId="{37BE1045-D9C8-403C-8780-D5642B25FA36}">
      <dgm:prSet/>
      <dgm:spPr/>
      <dgm:t>
        <a:bodyPr/>
        <a:lstStyle/>
        <a:p>
          <a:endParaRPr lang="ru-RU"/>
        </a:p>
      </dgm:t>
    </dgm:pt>
    <dgm:pt modelId="{702F3E75-0826-4399-947D-0EC81EE3300A}" type="sibTrans" cxnId="{37BE1045-D9C8-403C-8780-D5642B25FA36}">
      <dgm:prSet/>
      <dgm:spPr/>
      <dgm:t>
        <a:bodyPr/>
        <a:lstStyle/>
        <a:p>
          <a:endParaRPr lang="ru-RU"/>
        </a:p>
      </dgm:t>
    </dgm:pt>
    <dgm:pt modelId="{CD88432B-5BC2-4B83-BD53-74CBDC53F1DE}">
      <dgm:prSet/>
      <dgm:spPr/>
      <dgm:t>
        <a:bodyPr/>
        <a:lstStyle/>
        <a:p>
          <a:pPr rtl="0"/>
          <a:r>
            <a:rPr lang="ru-RU" smtClean="0"/>
            <a:t>каталоги товаров, работ, услуг для обеспечения государственных и муниципальных нужд; реестр плановых и внеплановых проверок, включая реестр жалоб, их результатов и выданных предписаний; </a:t>
          </a:r>
          <a:endParaRPr lang="ru-RU"/>
        </a:p>
      </dgm:t>
    </dgm:pt>
    <dgm:pt modelId="{6FC2FE16-FEA1-4089-8329-BC640EE95EB6}" type="parTrans" cxnId="{35BA1A39-768F-4A7E-AFEC-43DC159506E4}">
      <dgm:prSet/>
      <dgm:spPr/>
      <dgm:t>
        <a:bodyPr/>
        <a:lstStyle/>
        <a:p>
          <a:endParaRPr lang="ru-RU"/>
        </a:p>
      </dgm:t>
    </dgm:pt>
    <dgm:pt modelId="{9B0EC9F0-9E4E-4D1A-86B6-7AEA8773D2EE}" type="sibTrans" cxnId="{35BA1A39-768F-4A7E-AFEC-43DC159506E4}">
      <dgm:prSet/>
      <dgm:spPr/>
      <dgm:t>
        <a:bodyPr/>
        <a:lstStyle/>
        <a:p>
          <a:endParaRPr lang="ru-RU"/>
        </a:p>
      </dgm:t>
    </dgm:pt>
    <dgm:pt modelId="{D92938AE-CA31-4D6D-B9BC-D69D6EDBA0D8}">
      <dgm:prSet/>
      <dgm:spPr/>
      <dgm:t>
        <a:bodyPr/>
        <a:lstStyle/>
        <a:p>
          <a:pPr rtl="0"/>
          <a:r>
            <a:rPr lang="ru-RU" smtClean="0"/>
            <a:t>правила нормирования, </a:t>
          </a:r>
          <a:endParaRPr lang="ru-RU"/>
        </a:p>
      </dgm:t>
    </dgm:pt>
    <dgm:pt modelId="{8002F746-1A15-43A9-A69F-81A3132E971F}" type="parTrans" cxnId="{18A67E6E-B07A-4A08-9C2D-442A74EDAFE6}">
      <dgm:prSet/>
      <dgm:spPr/>
      <dgm:t>
        <a:bodyPr/>
        <a:lstStyle/>
        <a:p>
          <a:endParaRPr lang="ru-RU"/>
        </a:p>
      </dgm:t>
    </dgm:pt>
    <dgm:pt modelId="{25DB8EB9-5702-4711-802C-95B1F1172B3A}" type="sibTrans" cxnId="{18A67E6E-B07A-4A08-9C2D-442A74EDAFE6}">
      <dgm:prSet/>
      <dgm:spPr/>
      <dgm:t>
        <a:bodyPr/>
        <a:lstStyle/>
        <a:p>
          <a:endParaRPr lang="ru-RU"/>
        </a:p>
      </dgm:t>
    </dgm:pt>
    <dgm:pt modelId="{F6C70083-A5DE-4A9E-9DD1-C1BB67CA0A1D}">
      <dgm:prSet/>
      <dgm:spPr/>
      <dgm:t>
        <a:bodyPr/>
        <a:lstStyle/>
        <a:p>
          <a:pPr rtl="0"/>
          <a:r>
            <a:rPr lang="ru-RU" smtClean="0"/>
            <a:t>извещения об осуществлении закупок, документация о закупках, проекты контрактов, размещаемые при объявлении о закупке, в том числе изменения и разъяснения к ним; информация, содержащаяся в протоколах определения поставщиков (подрядчиков, исполнителей);</a:t>
          </a:r>
          <a:endParaRPr lang="ru-RU"/>
        </a:p>
      </dgm:t>
    </dgm:pt>
    <dgm:pt modelId="{7A71B9B5-B6CD-40AA-BC80-23704EC404AB}" type="parTrans" cxnId="{9E2E58D7-CF39-473B-803A-DFFED615C543}">
      <dgm:prSet/>
      <dgm:spPr/>
      <dgm:t>
        <a:bodyPr/>
        <a:lstStyle/>
        <a:p>
          <a:endParaRPr lang="ru-RU"/>
        </a:p>
      </dgm:t>
    </dgm:pt>
    <dgm:pt modelId="{C636F6EA-AD24-4519-B316-E4B69B820453}" type="sibTrans" cxnId="{9E2E58D7-CF39-473B-803A-DFFED615C543}">
      <dgm:prSet/>
      <dgm:spPr/>
      <dgm:t>
        <a:bodyPr/>
        <a:lstStyle/>
        <a:p>
          <a:endParaRPr lang="ru-RU"/>
        </a:p>
      </dgm:t>
    </dgm:pt>
    <dgm:pt modelId="{CB908570-692B-411D-9898-345E0B800519}" type="pres">
      <dgm:prSet presAssocID="{3F2CF637-A00D-4511-B5F5-992371577C80}" presName="linear" presStyleCnt="0">
        <dgm:presLayoutVars>
          <dgm:animLvl val="lvl"/>
          <dgm:resizeHandles val="exact"/>
        </dgm:presLayoutVars>
      </dgm:prSet>
      <dgm:spPr/>
      <dgm:t>
        <a:bodyPr/>
        <a:lstStyle/>
        <a:p>
          <a:endParaRPr lang="ru-RU"/>
        </a:p>
      </dgm:t>
    </dgm:pt>
    <dgm:pt modelId="{E258013F-B446-4F46-8393-1E78593BBAFE}" type="pres">
      <dgm:prSet presAssocID="{2CB40A83-5B8A-4A02-9C49-2CC098620725}" presName="parentText" presStyleLbl="node1" presStyleIdx="0" presStyleCnt="6">
        <dgm:presLayoutVars>
          <dgm:chMax val="0"/>
          <dgm:bulletEnabled val="1"/>
        </dgm:presLayoutVars>
      </dgm:prSet>
      <dgm:spPr/>
      <dgm:t>
        <a:bodyPr/>
        <a:lstStyle/>
        <a:p>
          <a:endParaRPr lang="ru-RU"/>
        </a:p>
      </dgm:t>
    </dgm:pt>
    <dgm:pt modelId="{13E858C5-DE64-42DF-9C53-1A2C460BAE2E}" type="pres">
      <dgm:prSet presAssocID="{EB17E473-837F-4387-8026-9B7643EC3BE1}" presName="spacer" presStyleCnt="0"/>
      <dgm:spPr/>
    </dgm:pt>
    <dgm:pt modelId="{5408DF6B-2F2E-4E5F-8183-E2910307D32A}" type="pres">
      <dgm:prSet presAssocID="{BE639DBF-EA22-45EB-B9DD-E6EF0F252958}" presName="parentText" presStyleLbl="node1" presStyleIdx="1" presStyleCnt="6">
        <dgm:presLayoutVars>
          <dgm:chMax val="0"/>
          <dgm:bulletEnabled val="1"/>
        </dgm:presLayoutVars>
      </dgm:prSet>
      <dgm:spPr/>
      <dgm:t>
        <a:bodyPr/>
        <a:lstStyle/>
        <a:p>
          <a:endParaRPr lang="ru-RU"/>
        </a:p>
      </dgm:t>
    </dgm:pt>
    <dgm:pt modelId="{06D44BC6-9FFE-43E4-889B-1362CAF91ECC}" type="pres">
      <dgm:prSet presAssocID="{C772BC76-271D-41A9-A7EE-0602C7B1205D}" presName="spacer" presStyleCnt="0"/>
      <dgm:spPr/>
    </dgm:pt>
    <dgm:pt modelId="{8574C51D-65D0-419C-988D-350636F2F222}" type="pres">
      <dgm:prSet presAssocID="{28BC21DB-FEA7-4B90-90E8-84279500D97B}" presName="parentText" presStyleLbl="node1" presStyleIdx="2" presStyleCnt="6">
        <dgm:presLayoutVars>
          <dgm:chMax val="0"/>
          <dgm:bulletEnabled val="1"/>
        </dgm:presLayoutVars>
      </dgm:prSet>
      <dgm:spPr/>
      <dgm:t>
        <a:bodyPr/>
        <a:lstStyle/>
        <a:p>
          <a:endParaRPr lang="ru-RU"/>
        </a:p>
      </dgm:t>
    </dgm:pt>
    <dgm:pt modelId="{3203B6CF-3393-4676-885D-99CD714CEA9A}" type="pres">
      <dgm:prSet presAssocID="{702F3E75-0826-4399-947D-0EC81EE3300A}" presName="spacer" presStyleCnt="0"/>
      <dgm:spPr/>
    </dgm:pt>
    <dgm:pt modelId="{64CDC618-6684-4EC3-A570-3B13043D2C31}" type="pres">
      <dgm:prSet presAssocID="{CD88432B-5BC2-4B83-BD53-74CBDC53F1DE}" presName="parentText" presStyleLbl="node1" presStyleIdx="3" presStyleCnt="6">
        <dgm:presLayoutVars>
          <dgm:chMax val="0"/>
          <dgm:bulletEnabled val="1"/>
        </dgm:presLayoutVars>
      </dgm:prSet>
      <dgm:spPr/>
      <dgm:t>
        <a:bodyPr/>
        <a:lstStyle/>
        <a:p>
          <a:endParaRPr lang="ru-RU"/>
        </a:p>
      </dgm:t>
    </dgm:pt>
    <dgm:pt modelId="{C8289357-6872-4804-8BE3-2708587C7BCA}" type="pres">
      <dgm:prSet presAssocID="{9B0EC9F0-9E4E-4D1A-86B6-7AEA8773D2EE}" presName="spacer" presStyleCnt="0"/>
      <dgm:spPr/>
    </dgm:pt>
    <dgm:pt modelId="{38A72E91-8F6B-4613-8D25-F0524DA8D7F0}" type="pres">
      <dgm:prSet presAssocID="{D92938AE-CA31-4D6D-B9BC-D69D6EDBA0D8}" presName="parentText" presStyleLbl="node1" presStyleIdx="4" presStyleCnt="6">
        <dgm:presLayoutVars>
          <dgm:chMax val="0"/>
          <dgm:bulletEnabled val="1"/>
        </dgm:presLayoutVars>
      </dgm:prSet>
      <dgm:spPr/>
      <dgm:t>
        <a:bodyPr/>
        <a:lstStyle/>
        <a:p>
          <a:endParaRPr lang="ru-RU"/>
        </a:p>
      </dgm:t>
    </dgm:pt>
    <dgm:pt modelId="{12D6F8F6-35EB-421B-94BD-E131F23FD52C}" type="pres">
      <dgm:prSet presAssocID="{25DB8EB9-5702-4711-802C-95B1F1172B3A}" presName="spacer" presStyleCnt="0"/>
      <dgm:spPr/>
    </dgm:pt>
    <dgm:pt modelId="{C3DC3C0F-36F6-4E11-835E-1594CA35534E}" type="pres">
      <dgm:prSet presAssocID="{F6C70083-A5DE-4A9E-9DD1-C1BB67CA0A1D}" presName="parentText" presStyleLbl="node1" presStyleIdx="5" presStyleCnt="6">
        <dgm:presLayoutVars>
          <dgm:chMax val="0"/>
          <dgm:bulletEnabled val="1"/>
        </dgm:presLayoutVars>
      </dgm:prSet>
      <dgm:spPr/>
      <dgm:t>
        <a:bodyPr/>
        <a:lstStyle/>
        <a:p>
          <a:endParaRPr lang="ru-RU"/>
        </a:p>
      </dgm:t>
    </dgm:pt>
  </dgm:ptLst>
  <dgm:cxnLst>
    <dgm:cxn modelId="{9E2E58D7-CF39-473B-803A-DFFED615C543}" srcId="{3F2CF637-A00D-4511-B5F5-992371577C80}" destId="{F6C70083-A5DE-4A9E-9DD1-C1BB67CA0A1D}" srcOrd="5" destOrd="0" parTransId="{7A71B9B5-B6CD-40AA-BC80-23704EC404AB}" sibTransId="{C636F6EA-AD24-4519-B316-E4B69B820453}"/>
    <dgm:cxn modelId="{18EC3947-974A-47A3-8FEE-2FF85AF3ED80}" srcId="{3F2CF637-A00D-4511-B5F5-992371577C80}" destId="{BE639DBF-EA22-45EB-B9DD-E6EF0F252958}" srcOrd="1" destOrd="0" parTransId="{9E0975EE-37CF-454B-A72E-14EF34B52F55}" sibTransId="{C772BC76-271D-41A9-A7EE-0602C7B1205D}"/>
    <dgm:cxn modelId="{6A695D1E-B8DF-4B5C-B238-B517331C2612}" type="presOf" srcId="{3F2CF637-A00D-4511-B5F5-992371577C80}" destId="{CB908570-692B-411D-9898-345E0B800519}" srcOrd="0" destOrd="0" presId="urn:microsoft.com/office/officeart/2005/8/layout/vList2"/>
    <dgm:cxn modelId="{18A67E6E-B07A-4A08-9C2D-442A74EDAFE6}" srcId="{3F2CF637-A00D-4511-B5F5-992371577C80}" destId="{D92938AE-CA31-4D6D-B9BC-D69D6EDBA0D8}" srcOrd="4" destOrd="0" parTransId="{8002F746-1A15-43A9-A69F-81A3132E971F}" sibTransId="{25DB8EB9-5702-4711-802C-95B1F1172B3A}"/>
    <dgm:cxn modelId="{ABD23CBE-ADA0-431E-A5A4-FDA26123D019}" type="presOf" srcId="{F6C70083-A5DE-4A9E-9DD1-C1BB67CA0A1D}" destId="{C3DC3C0F-36F6-4E11-835E-1594CA35534E}" srcOrd="0" destOrd="0" presId="urn:microsoft.com/office/officeart/2005/8/layout/vList2"/>
    <dgm:cxn modelId="{E97BAA39-1A43-46E8-9B0C-D90AFB08CC75}" type="presOf" srcId="{2CB40A83-5B8A-4A02-9C49-2CC098620725}" destId="{E258013F-B446-4F46-8393-1E78593BBAFE}" srcOrd="0" destOrd="0" presId="urn:microsoft.com/office/officeart/2005/8/layout/vList2"/>
    <dgm:cxn modelId="{64AB5004-DD90-44F5-945A-0290B0C9ABAB}" srcId="{3F2CF637-A00D-4511-B5F5-992371577C80}" destId="{2CB40A83-5B8A-4A02-9C49-2CC098620725}" srcOrd="0" destOrd="0" parTransId="{291C2A93-B8A4-487E-B04E-066D6C501BA9}" sibTransId="{EB17E473-837F-4387-8026-9B7643EC3BE1}"/>
    <dgm:cxn modelId="{37BE1045-D9C8-403C-8780-D5642B25FA36}" srcId="{3F2CF637-A00D-4511-B5F5-992371577C80}" destId="{28BC21DB-FEA7-4B90-90E8-84279500D97B}" srcOrd="2" destOrd="0" parTransId="{9D7AF2B9-955F-4CCA-BC67-14F7C9E2A050}" sibTransId="{702F3E75-0826-4399-947D-0EC81EE3300A}"/>
    <dgm:cxn modelId="{11B52BDA-3303-4D3B-8372-0B77E045F97D}" type="presOf" srcId="{CD88432B-5BC2-4B83-BD53-74CBDC53F1DE}" destId="{64CDC618-6684-4EC3-A570-3B13043D2C31}" srcOrd="0" destOrd="0" presId="urn:microsoft.com/office/officeart/2005/8/layout/vList2"/>
    <dgm:cxn modelId="{09EA3173-849D-4474-BD38-A31CFBB505A7}" type="presOf" srcId="{D92938AE-CA31-4D6D-B9BC-D69D6EDBA0D8}" destId="{38A72E91-8F6B-4613-8D25-F0524DA8D7F0}" srcOrd="0" destOrd="0" presId="urn:microsoft.com/office/officeart/2005/8/layout/vList2"/>
    <dgm:cxn modelId="{577AA501-CD2B-4C78-B91F-506333569CA9}" type="presOf" srcId="{BE639DBF-EA22-45EB-B9DD-E6EF0F252958}" destId="{5408DF6B-2F2E-4E5F-8183-E2910307D32A}" srcOrd="0" destOrd="0" presId="urn:microsoft.com/office/officeart/2005/8/layout/vList2"/>
    <dgm:cxn modelId="{874F3324-47E3-4B95-9A00-F02BBBCBAC8A}" type="presOf" srcId="{28BC21DB-FEA7-4B90-90E8-84279500D97B}" destId="{8574C51D-65D0-419C-988D-350636F2F222}" srcOrd="0" destOrd="0" presId="urn:microsoft.com/office/officeart/2005/8/layout/vList2"/>
    <dgm:cxn modelId="{35BA1A39-768F-4A7E-AFEC-43DC159506E4}" srcId="{3F2CF637-A00D-4511-B5F5-992371577C80}" destId="{CD88432B-5BC2-4B83-BD53-74CBDC53F1DE}" srcOrd="3" destOrd="0" parTransId="{6FC2FE16-FEA1-4089-8329-BC640EE95EB6}" sibTransId="{9B0EC9F0-9E4E-4D1A-86B6-7AEA8773D2EE}"/>
    <dgm:cxn modelId="{200253D2-171C-4789-A95C-D34C3752AE6B}" type="presParOf" srcId="{CB908570-692B-411D-9898-345E0B800519}" destId="{E258013F-B446-4F46-8393-1E78593BBAFE}" srcOrd="0" destOrd="0" presId="urn:microsoft.com/office/officeart/2005/8/layout/vList2"/>
    <dgm:cxn modelId="{3A5BA211-184D-4FD3-9B8F-D8B4F97F8D2C}" type="presParOf" srcId="{CB908570-692B-411D-9898-345E0B800519}" destId="{13E858C5-DE64-42DF-9C53-1A2C460BAE2E}" srcOrd="1" destOrd="0" presId="urn:microsoft.com/office/officeart/2005/8/layout/vList2"/>
    <dgm:cxn modelId="{106476A5-6129-4F2C-909E-5C74C176EFB0}" type="presParOf" srcId="{CB908570-692B-411D-9898-345E0B800519}" destId="{5408DF6B-2F2E-4E5F-8183-E2910307D32A}" srcOrd="2" destOrd="0" presId="urn:microsoft.com/office/officeart/2005/8/layout/vList2"/>
    <dgm:cxn modelId="{99E10293-0616-4620-9E49-FA283F02B521}" type="presParOf" srcId="{CB908570-692B-411D-9898-345E0B800519}" destId="{06D44BC6-9FFE-43E4-889B-1362CAF91ECC}" srcOrd="3" destOrd="0" presId="urn:microsoft.com/office/officeart/2005/8/layout/vList2"/>
    <dgm:cxn modelId="{0D468B0C-B1E1-4A0D-8F79-B91589887092}" type="presParOf" srcId="{CB908570-692B-411D-9898-345E0B800519}" destId="{8574C51D-65D0-419C-988D-350636F2F222}" srcOrd="4" destOrd="0" presId="urn:microsoft.com/office/officeart/2005/8/layout/vList2"/>
    <dgm:cxn modelId="{97DDAC40-951E-4C49-9496-31EE48E0BD91}" type="presParOf" srcId="{CB908570-692B-411D-9898-345E0B800519}" destId="{3203B6CF-3393-4676-885D-99CD714CEA9A}" srcOrd="5" destOrd="0" presId="urn:microsoft.com/office/officeart/2005/8/layout/vList2"/>
    <dgm:cxn modelId="{BAA50A0A-1611-476D-89FB-684B6A81E254}" type="presParOf" srcId="{CB908570-692B-411D-9898-345E0B800519}" destId="{64CDC618-6684-4EC3-A570-3B13043D2C31}" srcOrd="6" destOrd="0" presId="urn:microsoft.com/office/officeart/2005/8/layout/vList2"/>
    <dgm:cxn modelId="{B897F32F-4AAF-43F3-B14F-C6290082FC0B}" type="presParOf" srcId="{CB908570-692B-411D-9898-345E0B800519}" destId="{C8289357-6872-4804-8BE3-2708587C7BCA}" srcOrd="7" destOrd="0" presId="urn:microsoft.com/office/officeart/2005/8/layout/vList2"/>
    <dgm:cxn modelId="{6A012B38-ADD5-4995-ADCD-A9C66C94E91E}" type="presParOf" srcId="{CB908570-692B-411D-9898-345E0B800519}" destId="{38A72E91-8F6B-4613-8D25-F0524DA8D7F0}" srcOrd="8" destOrd="0" presId="urn:microsoft.com/office/officeart/2005/8/layout/vList2"/>
    <dgm:cxn modelId="{8DE16512-3A7D-4E74-93D3-C9B66D6A3250}" type="presParOf" srcId="{CB908570-692B-411D-9898-345E0B800519}" destId="{12D6F8F6-35EB-421B-94BD-E131F23FD52C}" srcOrd="9" destOrd="0" presId="urn:microsoft.com/office/officeart/2005/8/layout/vList2"/>
    <dgm:cxn modelId="{1B3D1138-FFDD-4C4F-A869-ED2D1BA6F5C9}" type="presParOf" srcId="{CB908570-692B-411D-9898-345E0B800519}" destId="{C3DC3C0F-36F6-4E11-835E-1594CA35534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8ADB283F-4ECD-4810-85BA-80073AC5833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1CCB459E-55BB-4EE1-94DC-67C7A11DDCCA}">
      <dgm:prSet/>
      <dgm:spPr/>
      <dgm:t>
        <a:bodyPr/>
        <a:lstStyle/>
        <a:p>
          <a:pPr rtl="0"/>
          <a:r>
            <a:rPr lang="ru-RU" smtClean="0"/>
            <a:t>информация о ходе и результатах обязательного общественного обсуждения закупок в случае, если начальная (максимальная) цена контракта либо цена контракта, заключаемого с единственным поставщиком (подрядчиком, исполнителем), превышает один миллиард рублей;</a:t>
          </a:r>
          <a:endParaRPr lang="ru-RU"/>
        </a:p>
      </dgm:t>
    </dgm:pt>
    <dgm:pt modelId="{E4770D78-9ADB-4F0A-81D8-3380F65D4ED4}" type="parTrans" cxnId="{2B82F801-5E00-45AB-B01C-FDBEBBCF4892}">
      <dgm:prSet/>
      <dgm:spPr/>
      <dgm:t>
        <a:bodyPr/>
        <a:lstStyle/>
        <a:p>
          <a:endParaRPr lang="ru-RU"/>
        </a:p>
      </dgm:t>
    </dgm:pt>
    <dgm:pt modelId="{03D77F0F-4D98-4257-B0F3-B45C7CADA6D7}" type="sibTrans" cxnId="{2B82F801-5E00-45AB-B01C-FDBEBBCF4892}">
      <dgm:prSet/>
      <dgm:spPr/>
      <dgm:t>
        <a:bodyPr/>
        <a:lstStyle/>
        <a:p>
          <a:endParaRPr lang="ru-RU"/>
        </a:p>
      </dgm:t>
    </dgm:pt>
    <dgm:pt modelId="{46E23913-E322-4C3C-98AC-5612BDFB6A61}">
      <dgm:prSet/>
      <dgm:spPr/>
      <dgm:t>
        <a:bodyPr/>
        <a:lstStyle/>
        <a:p>
          <a:pPr rtl="0"/>
          <a:r>
            <a:rPr lang="ru-RU" smtClean="0"/>
            <a:t>результаты мониторинга закупок, аудита в сфере закупок, а также контроля в сфере закупок;</a:t>
          </a:r>
          <a:endParaRPr lang="ru-RU"/>
        </a:p>
      </dgm:t>
    </dgm:pt>
    <dgm:pt modelId="{67F3C0CF-D194-4CD8-B0A5-10AD88B809D4}" type="parTrans" cxnId="{E1E29B5B-743C-4FEC-9540-9292787EEE0C}">
      <dgm:prSet/>
      <dgm:spPr/>
      <dgm:t>
        <a:bodyPr/>
        <a:lstStyle/>
        <a:p>
          <a:endParaRPr lang="ru-RU"/>
        </a:p>
      </dgm:t>
    </dgm:pt>
    <dgm:pt modelId="{272450BE-3D81-4973-BD13-36B67518D37F}" type="sibTrans" cxnId="{E1E29B5B-743C-4FEC-9540-9292787EEE0C}">
      <dgm:prSet/>
      <dgm:spPr/>
      <dgm:t>
        <a:bodyPr/>
        <a:lstStyle/>
        <a:p>
          <a:endParaRPr lang="ru-RU"/>
        </a:p>
      </dgm:t>
    </dgm:pt>
    <dgm:pt modelId="{D8DAB4CA-490F-4B32-914E-5E2B92DD3551}">
      <dgm:prSet/>
      <dgm:spPr/>
      <dgm:t>
        <a:bodyPr/>
        <a:lstStyle/>
        <a:p>
          <a:pPr rtl="0"/>
          <a:r>
            <a:rPr lang="ru-RU" smtClean="0"/>
            <a:t>иная информация и документы, размещение которых предусмотрено Законом № 44-ФЗ и принятыми в соответствии с ним нормативными правовыми актами.</a:t>
          </a:r>
          <a:endParaRPr lang="ru-RU"/>
        </a:p>
      </dgm:t>
    </dgm:pt>
    <dgm:pt modelId="{CC8E485F-2F14-461A-A712-8BCB023E6D32}" type="parTrans" cxnId="{AE30DB16-77D9-4443-B8DE-395F88111BE7}">
      <dgm:prSet/>
      <dgm:spPr/>
      <dgm:t>
        <a:bodyPr/>
        <a:lstStyle/>
        <a:p>
          <a:endParaRPr lang="ru-RU"/>
        </a:p>
      </dgm:t>
    </dgm:pt>
    <dgm:pt modelId="{DF802AA5-7DFD-4C29-A4D5-805AADE7E84D}" type="sibTrans" cxnId="{AE30DB16-77D9-4443-B8DE-395F88111BE7}">
      <dgm:prSet/>
      <dgm:spPr/>
      <dgm:t>
        <a:bodyPr/>
        <a:lstStyle/>
        <a:p>
          <a:endParaRPr lang="ru-RU"/>
        </a:p>
      </dgm:t>
    </dgm:pt>
    <dgm:pt modelId="{8A9FFCAD-8461-4E32-8753-6EF69A357E84}" type="pres">
      <dgm:prSet presAssocID="{8ADB283F-4ECD-4810-85BA-80073AC58337}" presName="linear" presStyleCnt="0">
        <dgm:presLayoutVars>
          <dgm:animLvl val="lvl"/>
          <dgm:resizeHandles val="exact"/>
        </dgm:presLayoutVars>
      </dgm:prSet>
      <dgm:spPr/>
      <dgm:t>
        <a:bodyPr/>
        <a:lstStyle/>
        <a:p>
          <a:endParaRPr lang="ru-RU"/>
        </a:p>
      </dgm:t>
    </dgm:pt>
    <dgm:pt modelId="{CC0C0EC3-E18E-42AF-BEA2-2A53DC0C7570}" type="pres">
      <dgm:prSet presAssocID="{1CCB459E-55BB-4EE1-94DC-67C7A11DDCCA}" presName="parentText" presStyleLbl="node1" presStyleIdx="0" presStyleCnt="3">
        <dgm:presLayoutVars>
          <dgm:chMax val="0"/>
          <dgm:bulletEnabled val="1"/>
        </dgm:presLayoutVars>
      </dgm:prSet>
      <dgm:spPr/>
      <dgm:t>
        <a:bodyPr/>
        <a:lstStyle/>
        <a:p>
          <a:endParaRPr lang="ru-RU"/>
        </a:p>
      </dgm:t>
    </dgm:pt>
    <dgm:pt modelId="{15F275EC-375B-446D-8607-804DCB2F6005}" type="pres">
      <dgm:prSet presAssocID="{03D77F0F-4D98-4257-B0F3-B45C7CADA6D7}" presName="spacer" presStyleCnt="0"/>
      <dgm:spPr/>
    </dgm:pt>
    <dgm:pt modelId="{8ACB43B4-3D8D-413B-9561-0CD81FEB3360}" type="pres">
      <dgm:prSet presAssocID="{46E23913-E322-4C3C-98AC-5612BDFB6A61}" presName="parentText" presStyleLbl="node1" presStyleIdx="1" presStyleCnt="3">
        <dgm:presLayoutVars>
          <dgm:chMax val="0"/>
          <dgm:bulletEnabled val="1"/>
        </dgm:presLayoutVars>
      </dgm:prSet>
      <dgm:spPr/>
      <dgm:t>
        <a:bodyPr/>
        <a:lstStyle/>
        <a:p>
          <a:endParaRPr lang="ru-RU"/>
        </a:p>
      </dgm:t>
    </dgm:pt>
    <dgm:pt modelId="{B5500A78-7169-4B0A-A018-F00A1F6A2052}" type="pres">
      <dgm:prSet presAssocID="{272450BE-3D81-4973-BD13-36B67518D37F}" presName="spacer" presStyleCnt="0"/>
      <dgm:spPr/>
    </dgm:pt>
    <dgm:pt modelId="{8CD78DD4-F0C4-4FA0-8675-6431CE1319A9}" type="pres">
      <dgm:prSet presAssocID="{D8DAB4CA-490F-4B32-914E-5E2B92DD3551}" presName="parentText" presStyleLbl="node1" presStyleIdx="2" presStyleCnt="3">
        <dgm:presLayoutVars>
          <dgm:chMax val="0"/>
          <dgm:bulletEnabled val="1"/>
        </dgm:presLayoutVars>
      </dgm:prSet>
      <dgm:spPr/>
      <dgm:t>
        <a:bodyPr/>
        <a:lstStyle/>
        <a:p>
          <a:endParaRPr lang="ru-RU"/>
        </a:p>
      </dgm:t>
    </dgm:pt>
  </dgm:ptLst>
  <dgm:cxnLst>
    <dgm:cxn modelId="{80044111-76D0-41BC-8D44-30D54E9A9717}" type="presOf" srcId="{1CCB459E-55BB-4EE1-94DC-67C7A11DDCCA}" destId="{CC0C0EC3-E18E-42AF-BEA2-2A53DC0C7570}" srcOrd="0" destOrd="0" presId="urn:microsoft.com/office/officeart/2005/8/layout/vList2"/>
    <dgm:cxn modelId="{2B82F801-5E00-45AB-B01C-FDBEBBCF4892}" srcId="{8ADB283F-4ECD-4810-85BA-80073AC58337}" destId="{1CCB459E-55BB-4EE1-94DC-67C7A11DDCCA}" srcOrd="0" destOrd="0" parTransId="{E4770D78-9ADB-4F0A-81D8-3380F65D4ED4}" sibTransId="{03D77F0F-4D98-4257-B0F3-B45C7CADA6D7}"/>
    <dgm:cxn modelId="{AC5FD9E3-6ED2-4709-A863-27D514A3CA07}" type="presOf" srcId="{46E23913-E322-4C3C-98AC-5612BDFB6A61}" destId="{8ACB43B4-3D8D-413B-9561-0CD81FEB3360}" srcOrd="0" destOrd="0" presId="urn:microsoft.com/office/officeart/2005/8/layout/vList2"/>
    <dgm:cxn modelId="{E1E29B5B-743C-4FEC-9540-9292787EEE0C}" srcId="{8ADB283F-4ECD-4810-85BA-80073AC58337}" destId="{46E23913-E322-4C3C-98AC-5612BDFB6A61}" srcOrd="1" destOrd="0" parTransId="{67F3C0CF-D194-4CD8-B0A5-10AD88B809D4}" sibTransId="{272450BE-3D81-4973-BD13-36B67518D37F}"/>
    <dgm:cxn modelId="{63A2CD06-CD0B-45D6-BF8F-F358728AB745}" type="presOf" srcId="{8ADB283F-4ECD-4810-85BA-80073AC58337}" destId="{8A9FFCAD-8461-4E32-8753-6EF69A357E84}" srcOrd="0" destOrd="0" presId="urn:microsoft.com/office/officeart/2005/8/layout/vList2"/>
    <dgm:cxn modelId="{00DC0F24-BCA0-46E7-ACE2-2C145A5F4D8D}" type="presOf" srcId="{D8DAB4CA-490F-4B32-914E-5E2B92DD3551}" destId="{8CD78DD4-F0C4-4FA0-8675-6431CE1319A9}" srcOrd="0" destOrd="0" presId="urn:microsoft.com/office/officeart/2005/8/layout/vList2"/>
    <dgm:cxn modelId="{AE30DB16-77D9-4443-B8DE-395F88111BE7}" srcId="{8ADB283F-4ECD-4810-85BA-80073AC58337}" destId="{D8DAB4CA-490F-4B32-914E-5E2B92DD3551}" srcOrd="2" destOrd="0" parTransId="{CC8E485F-2F14-461A-A712-8BCB023E6D32}" sibTransId="{DF802AA5-7DFD-4C29-A4D5-805AADE7E84D}"/>
    <dgm:cxn modelId="{37587449-B3E1-48D5-B631-5FC9C66691C5}" type="presParOf" srcId="{8A9FFCAD-8461-4E32-8753-6EF69A357E84}" destId="{CC0C0EC3-E18E-42AF-BEA2-2A53DC0C7570}" srcOrd="0" destOrd="0" presId="urn:microsoft.com/office/officeart/2005/8/layout/vList2"/>
    <dgm:cxn modelId="{C9E84A19-CFB7-48E9-A3BD-37C3242560B6}" type="presParOf" srcId="{8A9FFCAD-8461-4E32-8753-6EF69A357E84}" destId="{15F275EC-375B-446D-8607-804DCB2F6005}" srcOrd="1" destOrd="0" presId="urn:microsoft.com/office/officeart/2005/8/layout/vList2"/>
    <dgm:cxn modelId="{6E6D1EDF-FB6A-46EF-B23D-31B6205A6783}" type="presParOf" srcId="{8A9FFCAD-8461-4E32-8753-6EF69A357E84}" destId="{8ACB43B4-3D8D-413B-9561-0CD81FEB3360}" srcOrd="2" destOrd="0" presId="urn:microsoft.com/office/officeart/2005/8/layout/vList2"/>
    <dgm:cxn modelId="{AA774A8D-2651-4565-AEA9-2D69BC1F238C}" type="presParOf" srcId="{8A9FFCAD-8461-4E32-8753-6EF69A357E84}" destId="{B5500A78-7169-4B0A-A018-F00A1F6A2052}" srcOrd="3" destOrd="0" presId="urn:microsoft.com/office/officeart/2005/8/layout/vList2"/>
    <dgm:cxn modelId="{D71C953C-BCC7-425B-B46A-325CC920B9BA}" type="presParOf" srcId="{8A9FFCAD-8461-4E32-8753-6EF69A357E84}" destId="{8CD78DD4-F0C4-4FA0-8675-6431CE1319A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A038BC-F39E-4B8E-84A4-89CC9BE1461F}"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F077C417-657F-4151-82B9-1B6A865C76B4}">
      <dgm:prSet/>
      <dgm:spPr/>
      <dgm:t>
        <a:bodyPr/>
        <a:lstStyle/>
        <a:p>
          <a:pPr rtl="0"/>
          <a:r>
            <a:rPr lang="ru-RU" smtClean="0"/>
            <a:t>6) присвоенные заявкам на участие в конкурсе значения по каждому из предусмотренных критериев оценки заявок на участие в конкурсе;</a:t>
          </a:r>
          <a:endParaRPr lang="ru-RU"/>
        </a:p>
      </dgm:t>
    </dgm:pt>
    <dgm:pt modelId="{141D2323-50F9-4709-BBF3-40A3F1005567}" type="parTrans" cxnId="{10D81444-FA75-4B6B-9FB9-CF45E4717A67}">
      <dgm:prSet/>
      <dgm:spPr/>
      <dgm:t>
        <a:bodyPr/>
        <a:lstStyle/>
        <a:p>
          <a:endParaRPr lang="ru-RU"/>
        </a:p>
      </dgm:t>
    </dgm:pt>
    <dgm:pt modelId="{DA83E4B6-6601-4AF9-B615-BD9C2B4F6BA7}" type="sibTrans" cxnId="{10D81444-FA75-4B6B-9FB9-CF45E4717A67}">
      <dgm:prSet/>
      <dgm:spPr/>
      <dgm:t>
        <a:bodyPr/>
        <a:lstStyle/>
        <a:p>
          <a:endParaRPr lang="ru-RU"/>
        </a:p>
      </dgm:t>
    </dgm:pt>
    <dgm:pt modelId="{347B5002-6DA2-4505-8994-355CAF934299}">
      <dgm:prSet/>
      <dgm:spPr/>
      <dgm:t>
        <a:bodyPr/>
        <a:lstStyle/>
        <a:p>
          <a:pPr rtl="0"/>
          <a:r>
            <a:rPr lang="ru-RU" smtClean="0"/>
            <a:t>7) принятое на основании результатов оценки заявок на участие в конкурсе решение о присвоении таким заявкам порядковых номеров;</a:t>
          </a:r>
          <a:endParaRPr lang="ru-RU"/>
        </a:p>
      </dgm:t>
    </dgm:pt>
    <dgm:pt modelId="{FBE588A8-C2A2-4904-AAAC-F9ABFE7AA0D4}" type="parTrans" cxnId="{2EA59EFA-A0FB-4DF8-90F2-FA016FC7AA48}">
      <dgm:prSet/>
      <dgm:spPr/>
      <dgm:t>
        <a:bodyPr/>
        <a:lstStyle/>
        <a:p>
          <a:endParaRPr lang="ru-RU"/>
        </a:p>
      </dgm:t>
    </dgm:pt>
    <dgm:pt modelId="{97B77DD1-D35E-4866-98E2-0AA48649D288}" type="sibTrans" cxnId="{2EA59EFA-A0FB-4DF8-90F2-FA016FC7AA48}">
      <dgm:prSet/>
      <dgm:spPr/>
      <dgm:t>
        <a:bodyPr/>
        <a:lstStyle/>
        <a:p>
          <a:endParaRPr lang="ru-RU"/>
        </a:p>
      </dgm:t>
    </dgm:pt>
    <dgm:pt modelId="{C8E48CC6-E391-4AD0-A717-E100F2FE1B9A}">
      <dgm:prSet/>
      <dgm:spPr/>
      <dgm:t>
        <a:bodyPr/>
        <a:lstStyle/>
        <a:p>
          <a:pPr rtl="0"/>
          <a:r>
            <a:rPr lang="ru-RU" smtClean="0"/>
            <a:t>8) наименования (для юридических лиц), фамилии, имена, отчества (при наличии) (для физических лиц), почтовые адреса участников конкурса, заявкам на участие в конкурсе которых присвоены первый и второй номера.</a:t>
          </a:r>
          <a:endParaRPr lang="ru-RU"/>
        </a:p>
      </dgm:t>
    </dgm:pt>
    <dgm:pt modelId="{52955A49-5130-4BC1-9068-2DC1BF2CCF77}" type="parTrans" cxnId="{59DFA3EA-D5C1-417A-81E3-FF41BDFB6313}">
      <dgm:prSet/>
      <dgm:spPr/>
      <dgm:t>
        <a:bodyPr/>
        <a:lstStyle/>
        <a:p>
          <a:endParaRPr lang="ru-RU"/>
        </a:p>
      </dgm:t>
    </dgm:pt>
    <dgm:pt modelId="{B3825EFC-8BA0-4359-A17E-943D9C5815DB}" type="sibTrans" cxnId="{59DFA3EA-D5C1-417A-81E3-FF41BDFB6313}">
      <dgm:prSet/>
      <dgm:spPr/>
      <dgm:t>
        <a:bodyPr/>
        <a:lstStyle/>
        <a:p>
          <a:endParaRPr lang="ru-RU"/>
        </a:p>
      </dgm:t>
    </dgm:pt>
    <dgm:pt modelId="{72CDFCFD-88FC-482F-9FBC-7491DFCDEE82}" type="pres">
      <dgm:prSet presAssocID="{49A038BC-F39E-4B8E-84A4-89CC9BE1461F}" presName="linear" presStyleCnt="0">
        <dgm:presLayoutVars>
          <dgm:animLvl val="lvl"/>
          <dgm:resizeHandles val="exact"/>
        </dgm:presLayoutVars>
      </dgm:prSet>
      <dgm:spPr/>
      <dgm:t>
        <a:bodyPr/>
        <a:lstStyle/>
        <a:p>
          <a:endParaRPr lang="ru-RU"/>
        </a:p>
      </dgm:t>
    </dgm:pt>
    <dgm:pt modelId="{3E615C0A-B2CA-4233-8570-F0BCCE879A08}" type="pres">
      <dgm:prSet presAssocID="{F077C417-657F-4151-82B9-1B6A865C76B4}" presName="parentText" presStyleLbl="node1" presStyleIdx="0" presStyleCnt="3">
        <dgm:presLayoutVars>
          <dgm:chMax val="0"/>
          <dgm:bulletEnabled val="1"/>
        </dgm:presLayoutVars>
      </dgm:prSet>
      <dgm:spPr/>
      <dgm:t>
        <a:bodyPr/>
        <a:lstStyle/>
        <a:p>
          <a:endParaRPr lang="ru-RU"/>
        </a:p>
      </dgm:t>
    </dgm:pt>
    <dgm:pt modelId="{021AEAD4-B8ED-41B4-8E86-73F3BE796AF0}" type="pres">
      <dgm:prSet presAssocID="{DA83E4B6-6601-4AF9-B615-BD9C2B4F6BA7}" presName="spacer" presStyleCnt="0"/>
      <dgm:spPr/>
    </dgm:pt>
    <dgm:pt modelId="{8B3D374B-7095-4AF7-8933-DB42003E30FA}" type="pres">
      <dgm:prSet presAssocID="{347B5002-6DA2-4505-8994-355CAF934299}" presName="parentText" presStyleLbl="node1" presStyleIdx="1" presStyleCnt="3">
        <dgm:presLayoutVars>
          <dgm:chMax val="0"/>
          <dgm:bulletEnabled val="1"/>
        </dgm:presLayoutVars>
      </dgm:prSet>
      <dgm:spPr/>
      <dgm:t>
        <a:bodyPr/>
        <a:lstStyle/>
        <a:p>
          <a:endParaRPr lang="ru-RU"/>
        </a:p>
      </dgm:t>
    </dgm:pt>
    <dgm:pt modelId="{33564668-1B08-468E-92FD-AD22D306371D}" type="pres">
      <dgm:prSet presAssocID="{97B77DD1-D35E-4866-98E2-0AA48649D288}" presName="spacer" presStyleCnt="0"/>
      <dgm:spPr/>
    </dgm:pt>
    <dgm:pt modelId="{DF787AD6-0FF8-4CB3-B08C-A2E6B6E723BF}" type="pres">
      <dgm:prSet presAssocID="{C8E48CC6-E391-4AD0-A717-E100F2FE1B9A}" presName="parentText" presStyleLbl="node1" presStyleIdx="2" presStyleCnt="3">
        <dgm:presLayoutVars>
          <dgm:chMax val="0"/>
          <dgm:bulletEnabled val="1"/>
        </dgm:presLayoutVars>
      </dgm:prSet>
      <dgm:spPr/>
      <dgm:t>
        <a:bodyPr/>
        <a:lstStyle/>
        <a:p>
          <a:endParaRPr lang="ru-RU"/>
        </a:p>
      </dgm:t>
    </dgm:pt>
  </dgm:ptLst>
  <dgm:cxnLst>
    <dgm:cxn modelId="{C069DD7B-8D35-4D60-A287-674427E23668}" type="presOf" srcId="{C8E48CC6-E391-4AD0-A717-E100F2FE1B9A}" destId="{DF787AD6-0FF8-4CB3-B08C-A2E6B6E723BF}" srcOrd="0" destOrd="0" presId="urn:microsoft.com/office/officeart/2005/8/layout/vList2"/>
    <dgm:cxn modelId="{265309C8-1F79-4C2E-929F-1946F0B34394}" type="presOf" srcId="{F077C417-657F-4151-82B9-1B6A865C76B4}" destId="{3E615C0A-B2CA-4233-8570-F0BCCE879A08}" srcOrd="0" destOrd="0" presId="urn:microsoft.com/office/officeart/2005/8/layout/vList2"/>
    <dgm:cxn modelId="{10D81444-FA75-4B6B-9FB9-CF45E4717A67}" srcId="{49A038BC-F39E-4B8E-84A4-89CC9BE1461F}" destId="{F077C417-657F-4151-82B9-1B6A865C76B4}" srcOrd="0" destOrd="0" parTransId="{141D2323-50F9-4709-BBF3-40A3F1005567}" sibTransId="{DA83E4B6-6601-4AF9-B615-BD9C2B4F6BA7}"/>
    <dgm:cxn modelId="{09506F21-FD52-401A-B439-454E8DDCF09A}" type="presOf" srcId="{347B5002-6DA2-4505-8994-355CAF934299}" destId="{8B3D374B-7095-4AF7-8933-DB42003E30FA}" srcOrd="0" destOrd="0" presId="urn:microsoft.com/office/officeart/2005/8/layout/vList2"/>
    <dgm:cxn modelId="{2EA59EFA-A0FB-4DF8-90F2-FA016FC7AA48}" srcId="{49A038BC-F39E-4B8E-84A4-89CC9BE1461F}" destId="{347B5002-6DA2-4505-8994-355CAF934299}" srcOrd="1" destOrd="0" parTransId="{FBE588A8-C2A2-4904-AAAC-F9ABFE7AA0D4}" sibTransId="{97B77DD1-D35E-4866-98E2-0AA48649D288}"/>
    <dgm:cxn modelId="{59DFA3EA-D5C1-417A-81E3-FF41BDFB6313}" srcId="{49A038BC-F39E-4B8E-84A4-89CC9BE1461F}" destId="{C8E48CC6-E391-4AD0-A717-E100F2FE1B9A}" srcOrd="2" destOrd="0" parTransId="{52955A49-5130-4BC1-9068-2DC1BF2CCF77}" sibTransId="{B3825EFC-8BA0-4359-A17E-943D9C5815DB}"/>
    <dgm:cxn modelId="{026F60F2-DA4A-4ED6-8825-95A2759D7996}" type="presOf" srcId="{49A038BC-F39E-4B8E-84A4-89CC9BE1461F}" destId="{72CDFCFD-88FC-482F-9FBC-7491DFCDEE82}" srcOrd="0" destOrd="0" presId="urn:microsoft.com/office/officeart/2005/8/layout/vList2"/>
    <dgm:cxn modelId="{CF073600-576B-45F4-B433-53CE78C928D2}" type="presParOf" srcId="{72CDFCFD-88FC-482F-9FBC-7491DFCDEE82}" destId="{3E615C0A-B2CA-4233-8570-F0BCCE879A08}" srcOrd="0" destOrd="0" presId="urn:microsoft.com/office/officeart/2005/8/layout/vList2"/>
    <dgm:cxn modelId="{EF5DBDA5-B546-4FFC-8679-4DFD050664CF}" type="presParOf" srcId="{72CDFCFD-88FC-482F-9FBC-7491DFCDEE82}" destId="{021AEAD4-B8ED-41B4-8E86-73F3BE796AF0}" srcOrd="1" destOrd="0" presId="urn:microsoft.com/office/officeart/2005/8/layout/vList2"/>
    <dgm:cxn modelId="{DE516CA9-3B06-49B2-95B0-D6CE6A423FBD}" type="presParOf" srcId="{72CDFCFD-88FC-482F-9FBC-7491DFCDEE82}" destId="{8B3D374B-7095-4AF7-8933-DB42003E30FA}" srcOrd="2" destOrd="0" presId="urn:microsoft.com/office/officeart/2005/8/layout/vList2"/>
    <dgm:cxn modelId="{2CEBA60B-262F-4CA4-A350-54E3D8725879}" type="presParOf" srcId="{72CDFCFD-88FC-482F-9FBC-7491DFCDEE82}" destId="{33564668-1B08-468E-92FD-AD22D306371D}" srcOrd="3" destOrd="0" presId="urn:microsoft.com/office/officeart/2005/8/layout/vList2"/>
    <dgm:cxn modelId="{FBE961C7-B1BD-4A76-A8F4-40C30ACB2792}" type="presParOf" srcId="{72CDFCFD-88FC-482F-9FBC-7491DFCDEE82}" destId="{DF787AD6-0FF8-4CB3-B08C-A2E6B6E723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E97F8A-67FF-461B-89E2-039F0216D8B8}"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0894DB47-7280-4EEF-A12C-67EB7581989A}">
      <dgm:prSet/>
      <dgm:spPr/>
      <dgm:t>
        <a:bodyPr/>
        <a:lstStyle/>
        <a:p>
          <a:pPr rtl="0"/>
          <a:r>
            <a:rPr lang="ru-RU" smtClean="0"/>
            <a:t>1) наименование, фирменное наименование (при наличии), место нахождения (для юридического лица), фамилию, имя, отчество (при наличии), место жительства (для физического лица), почтовый адрес, номер контактного телефона лица, действия (бездействие) которого обжалуются (при наличии такой информации);</a:t>
          </a:r>
          <a:endParaRPr lang="ru-RU"/>
        </a:p>
      </dgm:t>
    </dgm:pt>
    <dgm:pt modelId="{47829398-93AA-4860-9D9E-85A79EA23232}" type="parTrans" cxnId="{8C110712-D720-4922-A629-5E53A3F167E5}">
      <dgm:prSet/>
      <dgm:spPr/>
      <dgm:t>
        <a:bodyPr/>
        <a:lstStyle/>
        <a:p>
          <a:endParaRPr lang="ru-RU"/>
        </a:p>
      </dgm:t>
    </dgm:pt>
    <dgm:pt modelId="{34BBE21F-3363-423E-874C-DB74B85D8E66}" type="sibTrans" cxnId="{8C110712-D720-4922-A629-5E53A3F167E5}">
      <dgm:prSet/>
      <dgm:spPr/>
      <dgm:t>
        <a:bodyPr/>
        <a:lstStyle/>
        <a:p>
          <a:endParaRPr lang="ru-RU"/>
        </a:p>
      </dgm:t>
    </dgm:pt>
    <dgm:pt modelId="{3075683A-A0F5-424D-B2E9-55D833113B01}">
      <dgm:prSet/>
      <dgm:spPr/>
      <dgm:t>
        <a:bodyPr/>
        <a:lstStyle/>
        <a:p>
          <a:pPr rtl="0"/>
          <a:r>
            <a:rPr lang="ru-RU" smtClean="0"/>
            <a:t>2) наименование, фирменное наименование (при наличии), место нахождения (для юридического лица), наименование, место нахождения общественного объединения или объединения юридических лиц, фамилию, имя, отчество (при наличии), место жительства (для физического лица) лица, подавшего жалобу, почтовый адрес, адрес электронной почты, номер контактного телефона, номер факса (при наличии);</a:t>
          </a:r>
          <a:endParaRPr lang="ru-RU"/>
        </a:p>
      </dgm:t>
    </dgm:pt>
    <dgm:pt modelId="{DA5DB585-86FA-48B1-A5B5-629078B45910}" type="parTrans" cxnId="{471E382E-3123-46A5-86A2-9DB14E0DBE2D}">
      <dgm:prSet/>
      <dgm:spPr/>
      <dgm:t>
        <a:bodyPr/>
        <a:lstStyle/>
        <a:p>
          <a:endParaRPr lang="ru-RU"/>
        </a:p>
      </dgm:t>
    </dgm:pt>
    <dgm:pt modelId="{B2DB4CD0-6EA3-4320-B7C9-E6B39174B1A4}" type="sibTrans" cxnId="{471E382E-3123-46A5-86A2-9DB14E0DBE2D}">
      <dgm:prSet/>
      <dgm:spPr/>
      <dgm:t>
        <a:bodyPr/>
        <a:lstStyle/>
        <a:p>
          <a:endParaRPr lang="ru-RU"/>
        </a:p>
      </dgm:t>
    </dgm:pt>
    <dgm:pt modelId="{98E89990-A310-474E-BE0F-31E1C9993C2D}">
      <dgm:prSet/>
      <dgm:spPr/>
      <dgm:t>
        <a:bodyPr/>
        <a:lstStyle/>
        <a:p>
          <a:pPr rtl="0"/>
          <a:r>
            <a:rPr lang="ru-RU" smtClean="0"/>
            <a:t>3) указание на закупку, за исключением случаев обжалования действий (бездействия) оператора электронной площадки, связанных с аккредитацией участника закупки на электронной площадке;</a:t>
          </a:r>
          <a:endParaRPr lang="ru-RU"/>
        </a:p>
      </dgm:t>
    </dgm:pt>
    <dgm:pt modelId="{C3A4DCDD-B82D-4F2B-BC79-D2283CAE8232}" type="parTrans" cxnId="{DD44B852-1138-4BBB-B489-CA874F1578ED}">
      <dgm:prSet/>
      <dgm:spPr/>
      <dgm:t>
        <a:bodyPr/>
        <a:lstStyle/>
        <a:p>
          <a:endParaRPr lang="ru-RU"/>
        </a:p>
      </dgm:t>
    </dgm:pt>
    <dgm:pt modelId="{2649D48B-E828-4284-A947-CF66AB72F1AC}" type="sibTrans" cxnId="{DD44B852-1138-4BBB-B489-CA874F1578ED}">
      <dgm:prSet/>
      <dgm:spPr/>
      <dgm:t>
        <a:bodyPr/>
        <a:lstStyle/>
        <a:p>
          <a:endParaRPr lang="ru-RU"/>
        </a:p>
      </dgm:t>
    </dgm:pt>
    <dgm:pt modelId="{1E91F236-45E8-4681-B2AF-2C478042BCE0}">
      <dgm:prSet/>
      <dgm:spPr/>
      <dgm:t>
        <a:bodyPr/>
        <a:lstStyle/>
        <a:p>
          <a:pPr rtl="0"/>
          <a:r>
            <a:rPr lang="ru-RU" smtClean="0"/>
            <a:t>4) указание на обжалуемые действия (бездействие) заказчика, уполномоченного органа, уполномоченного учреждения, специализированной организации, комиссии по осуществлению закупок, ее членов, должностного лица контрактной службы, контрактного управляющего, оператора электронной площадки, доводы жалобы.</a:t>
          </a:r>
          <a:endParaRPr lang="ru-RU"/>
        </a:p>
      </dgm:t>
    </dgm:pt>
    <dgm:pt modelId="{4B76BFDB-1C1C-413B-B52B-639A22C0BC17}" type="parTrans" cxnId="{CCB42753-B363-4228-9F31-3FED13C17760}">
      <dgm:prSet/>
      <dgm:spPr/>
      <dgm:t>
        <a:bodyPr/>
        <a:lstStyle/>
        <a:p>
          <a:endParaRPr lang="ru-RU"/>
        </a:p>
      </dgm:t>
    </dgm:pt>
    <dgm:pt modelId="{709185C8-53CD-44C5-B828-7FE95385F72E}" type="sibTrans" cxnId="{CCB42753-B363-4228-9F31-3FED13C17760}">
      <dgm:prSet/>
      <dgm:spPr/>
      <dgm:t>
        <a:bodyPr/>
        <a:lstStyle/>
        <a:p>
          <a:endParaRPr lang="ru-RU"/>
        </a:p>
      </dgm:t>
    </dgm:pt>
    <dgm:pt modelId="{B33AED5F-11EE-4E2E-969F-ED82FD28D5A1}" type="pres">
      <dgm:prSet presAssocID="{25E97F8A-67FF-461B-89E2-039F0216D8B8}" presName="linear" presStyleCnt="0">
        <dgm:presLayoutVars>
          <dgm:animLvl val="lvl"/>
          <dgm:resizeHandles val="exact"/>
        </dgm:presLayoutVars>
      </dgm:prSet>
      <dgm:spPr/>
      <dgm:t>
        <a:bodyPr/>
        <a:lstStyle/>
        <a:p>
          <a:endParaRPr lang="ru-RU"/>
        </a:p>
      </dgm:t>
    </dgm:pt>
    <dgm:pt modelId="{3508D4D2-F9F9-44DD-8938-5C200DECE271}" type="pres">
      <dgm:prSet presAssocID="{0894DB47-7280-4EEF-A12C-67EB7581989A}" presName="parentText" presStyleLbl="node1" presStyleIdx="0" presStyleCnt="4">
        <dgm:presLayoutVars>
          <dgm:chMax val="0"/>
          <dgm:bulletEnabled val="1"/>
        </dgm:presLayoutVars>
      </dgm:prSet>
      <dgm:spPr/>
      <dgm:t>
        <a:bodyPr/>
        <a:lstStyle/>
        <a:p>
          <a:endParaRPr lang="ru-RU"/>
        </a:p>
      </dgm:t>
    </dgm:pt>
    <dgm:pt modelId="{AE8CD100-5D31-4362-B44E-33CC9BDF717A}" type="pres">
      <dgm:prSet presAssocID="{34BBE21F-3363-423E-874C-DB74B85D8E66}" presName="spacer" presStyleCnt="0"/>
      <dgm:spPr/>
    </dgm:pt>
    <dgm:pt modelId="{84A7222E-CEA7-40B2-8042-36ED7A7121C9}" type="pres">
      <dgm:prSet presAssocID="{3075683A-A0F5-424D-B2E9-55D833113B01}" presName="parentText" presStyleLbl="node1" presStyleIdx="1" presStyleCnt="4">
        <dgm:presLayoutVars>
          <dgm:chMax val="0"/>
          <dgm:bulletEnabled val="1"/>
        </dgm:presLayoutVars>
      </dgm:prSet>
      <dgm:spPr/>
      <dgm:t>
        <a:bodyPr/>
        <a:lstStyle/>
        <a:p>
          <a:endParaRPr lang="ru-RU"/>
        </a:p>
      </dgm:t>
    </dgm:pt>
    <dgm:pt modelId="{8C17928C-A8E7-4B56-8D2E-9D904F96405D}" type="pres">
      <dgm:prSet presAssocID="{B2DB4CD0-6EA3-4320-B7C9-E6B39174B1A4}" presName="spacer" presStyleCnt="0"/>
      <dgm:spPr/>
    </dgm:pt>
    <dgm:pt modelId="{437D56D3-9BBE-4EC4-B068-A698A44777E8}" type="pres">
      <dgm:prSet presAssocID="{98E89990-A310-474E-BE0F-31E1C9993C2D}" presName="parentText" presStyleLbl="node1" presStyleIdx="2" presStyleCnt="4">
        <dgm:presLayoutVars>
          <dgm:chMax val="0"/>
          <dgm:bulletEnabled val="1"/>
        </dgm:presLayoutVars>
      </dgm:prSet>
      <dgm:spPr/>
      <dgm:t>
        <a:bodyPr/>
        <a:lstStyle/>
        <a:p>
          <a:endParaRPr lang="ru-RU"/>
        </a:p>
      </dgm:t>
    </dgm:pt>
    <dgm:pt modelId="{9D0DA2D8-A887-48AA-B934-2160C6E5DB3B}" type="pres">
      <dgm:prSet presAssocID="{2649D48B-E828-4284-A947-CF66AB72F1AC}" presName="spacer" presStyleCnt="0"/>
      <dgm:spPr/>
    </dgm:pt>
    <dgm:pt modelId="{AA709414-AEE5-4E11-B1D9-80A0981D04D3}" type="pres">
      <dgm:prSet presAssocID="{1E91F236-45E8-4681-B2AF-2C478042BCE0}" presName="parentText" presStyleLbl="node1" presStyleIdx="3" presStyleCnt="4">
        <dgm:presLayoutVars>
          <dgm:chMax val="0"/>
          <dgm:bulletEnabled val="1"/>
        </dgm:presLayoutVars>
      </dgm:prSet>
      <dgm:spPr/>
      <dgm:t>
        <a:bodyPr/>
        <a:lstStyle/>
        <a:p>
          <a:endParaRPr lang="ru-RU"/>
        </a:p>
      </dgm:t>
    </dgm:pt>
  </dgm:ptLst>
  <dgm:cxnLst>
    <dgm:cxn modelId="{CCB42753-B363-4228-9F31-3FED13C17760}" srcId="{25E97F8A-67FF-461B-89E2-039F0216D8B8}" destId="{1E91F236-45E8-4681-B2AF-2C478042BCE0}" srcOrd="3" destOrd="0" parTransId="{4B76BFDB-1C1C-413B-B52B-639A22C0BC17}" sibTransId="{709185C8-53CD-44C5-B828-7FE95385F72E}"/>
    <dgm:cxn modelId="{DD44B852-1138-4BBB-B489-CA874F1578ED}" srcId="{25E97F8A-67FF-461B-89E2-039F0216D8B8}" destId="{98E89990-A310-474E-BE0F-31E1C9993C2D}" srcOrd="2" destOrd="0" parTransId="{C3A4DCDD-B82D-4F2B-BC79-D2283CAE8232}" sibTransId="{2649D48B-E828-4284-A947-CF66AB72F1AC}"/>
    <dgm:cxn modelId="{6B0E71C7-A3BE-4994-A19D-E5B0F9E2DE3F}" type="presOf" srcId="{1E91F236-45E8-4681-B2AF-2C478042BCE0}" destId="{AA709414-AEE5-4E11-B1D9-80A0981D04D3}" srcOrd="0" destOrd="0" presId="urn:microsoft.com/office/officeart/2005/8/layout/vList2"/>
    <dgm:cxn modelId="{767C4BE8-ACA2-4A5C-B62E-5CCDED06B466}" type="presOf" srcId="{98E89990-A310-474E-BE0F-31E1C9993C2D}" destId="{437D56D3-9BBE-4EC4-B068-A698A44777E8}" srcOrd="0" destOrd="0" presId="urn:microsoft.com/office/officeart/2005/8/layout/vList2"/>
    <dgm:cxn modelId="{8C110712-D720-4922-A629-5E53A3F167E5}" srcId="{25E97F8A-67FF-461B-89E2-039F0216D8B8}" destId="{0894DB47-7280-4EEF-A12C-67EB7581989A}" srcOrd="0" destOrd="0" parTransId="{47829398-93AA-4860-9D9E-85A79EA23232}" sibTransId="{34BBE21F-3363-423E-874C-DB74B85D8E66}"/>
    <dgm:cxn modelId="{491D9D29-57CB-4D86-9124-06E9ECE67BF3}" type="presOf" srcId="{25E97F8A-67FF-461B-89E2-039F0216D8B8}" destId="{B33AED5F-11EE-4E2E-969F-ED82FD28D5A1}" srcOrd="0" destOrd="0" presId="urn:microsoft.com/office/officeart/2005/8/layout/vList2"/>
    <dgm:cxn modelId="{471E382E-3123-46A5-86A2-9DB14E0DBE2D}" srcId="{25E97F8A-67FF-461B-89E2-039F0216D8B8}" destId="{3075683A-A0F5-424D-B2E9-55D833113B01}" srcOrd="1" destOrd="0" parTransId="{DA5DB585-86FA-48B1-A5B5-629078B45910}" sibTransId="{B2DB4CD0-6EA3-4320-B7C9-E6B39174B1A4}"/>
    <dgm:cxn modelId="{B40AE0FB-8FCF-48E6-A4CF-C3480521E66C}" type="presOf" srcId="{0894DB47-7280-4EEF-A12C-67EB7581989A}" destId="{3508D4D2-F9F9-44DD-8938-5C200DECE271}" srcOrd="0" destOrd="0" presId="urn:microsoft.com/office/officeart/2005/8/layout/vList2"/>
    <dgm:cxn modelId="{F26FE327-8DE0-4B35-A709-90E0095ADD4E}" type="presOf" srcId="{3075683A-A0F5-424D-B2E9-55D833113B01}" destId="{84A7222E-CEA7-40B2-8042-36ED7A7121C9}" srcOrd="0" destOrd="0" presId="urn:microsoft.com/office/officeart/2005/8/layout/vList2"/>
    <dgm:cxn modelId="{7F9125E4-F1DF-4515-8E99-DF581E4A8964}" type="presParOf" srcId="{B33AED5F-11EE-4E2E-969F-ED82FD28D5A1}" destId="{3508D4D2-F9F9-44DD-8938-5C200DECE271}" srcOrd="0" destOrd="0" presId="urn:microsoft.com/office/officeart/2005/8/layout/vList2"/>
    <dgm:cxn modelId="{14F4D546-2EBD-4127-BBE1-29521125095E}" type="presParOf" srcId="{B33AED5F-11EE-4E2E-969F-ED82FD28D5A1}" destId="{AE8CD100-5D31-4362-B44E-33CC9BDF717A}" srcOrd="1" destOrd="0" presId="urn:microsoft.com/office/officeart/2005/8/layout/vList2"/>
    <dgm:cxn modelId="{DA86D3F8-5200-43EC-BA8D-42F236272391}" type="presParOf" srcId="{B33AED5F-11EE-4E2E-969F-ED82FD28D5A1}" destId="{84A7222E-CEA7-40B2-8042-36ED7A7121C9}" srcOrd="2" destOrd="0" presId="urn:microsoft.com/office/officeart/2005/8/layout/vList2"/>
    <dgm:cxn modelId="{004B5780-C309-4590-8CC8-A6131F74770A}" type="presParOf" srcId="{B33AED5F-11EE-4E2E-969F-ED82FD28D5A1}" destId="{8C17928C-A8E7-4B56-8D2E-9D904F96405D}" srcOrd="3" destOrd="0" presId="urn:microsoft.com/office/officeart/2005/8/layout/vList2"/>
    <dgm:cxn modelId="{265B507D-0CE5-4077-8450-5CAEF14645EF}" type="presParOf" srcId="{B33AED5F-11EE-4E2E-969F-ED82FD28D5A1}" destId="{437D56D3-9BBE-4EC4-B068-A698A44777E8}" srcOrd="4" destOrd="0" presId="urn:microsoft.com/office/officeart/2005/8/layout/vList2"/>
    <dgm:cxn modelId="{95D51005-95DC-4AF2-B398-76D772E2FD47}" type="presParOf" srcId="{B33AED5F-11EE-4E2E-969F-ED82FD28D5A1}" destId="{9D0DA2D8-A887-48AA-B934-2160C6E5DB3B}" srcOrd="5" destOrd="0" presId="urn:microsoft.com/office/officeart/2005/8/layout/vList2"/>
    <dgm:cxn modelId="{F6F86A50-201D-4F74-8420-358A38F39ACE}" type="presParOf" srcId="{B33AED5F-11EE-4E2E-969F-ED82FD28D5A1}" destId="{AA709414-AEE5-4E11-B1D9-80A0981D04D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542AEE-5EF4-47BA-9604-36AFCDCE4B2E}" type="doc">
      <dgm:prSet loTypeId="urn:microsoft.com/office/officeart/2005/8/layout/vList2" loCatId="list" qsTypeId="urn:microsoft.com/office/officeart/2005/8/quickstyle/simple3" qsCatId="simple" csTypeId="urn:microsoft.com/office/officeart/2005/8/colors/accent1_5" csCatId="accent1"/>
      <dgm:spPr/>
      <dgm:t>
        <a:bodyPr/>
        <a:lstStyle/>
        <a:p>
          <a:endParaRPr lang="ru-RU"/>
        </a:p>
      </dgm:t>
    </dgm:pt>
    <dgm:pt modelId="{FC710CE4-D8F7-40E8-A145-B0D89BB57514}">
      <dgm:prSet/>
      <dgm:spPr/>
      <dgm:t>
        <a:bodyPr/>
        <a:lstStyle/>
        <a:p>
          <a:pPr rtl="0"/>
          <a:r>
            <a:rPr lang="ru-RU" smtClean="0"/>
            <a:t>– конкурс – способ закупки, победителем которого признается участник конкурса, предложивший лучшие условия исполнения договора в соответствии с критериями, порядком оценки и сопоставления заявок, установленными в конкурсной документации;</a:t>
          </a:r>
          <a:endParaRPr lang="ru-RU"/>
        </a:p>
      </dgm:t>
    </dgm:pt>
    <dgm:pt modelId="{4881F103-2B86-4341-B4F6-64F059013B05}" type="parTrans" cxnId="{C8BBB456-0428-4AD1-A77C-FD1ACC21A651}">
      <dgm:prSet/>
      <dgm:spPr/>
      <dgm:t>
        <a:bodyPr/>
        <a:lstStyle/>
        <a:p>
          <a:endParaRPr lang="ru-RU"/>
        </a:p>
      </dgm:t>
    </dgm:pt>
    <dgm:pt modelId="{6548503D-8573-4153-8B5B-F6D3CDB49BD9}" type="sibTrans" cxnId="{C8BBB456-0428-4AD1-A77C-FD1ACC21A651}">
      <dgm:prSet/>
      <dgm:spPr/>
      <dgm:t>
        <a:bodyPr/>
        <a:lstStyle/>
        <a:p>
          <a:endParaRPr lang="ru-RU"/>
        </a:p>
      </dgm:t>
    </dgm:pt>
    <dgm:pt modelId="{6D2D25B9-9C2B-4064-AAE7-0F9327097559}">
      <dgm:prSet/>
      <dgm:spPr/>
      <dgm:t>
        <a:bodyPr/>
        <a:lstStyle/>
        <a:p>
          <a:pPr rtl="0"/>
          <a:r>
            <a:rPr lang="ru-RU" smtClean="0"/>
            <a:t>– аукцион – способ закупки, победителем которого признается участник аукциона, предложивший наиболее низкую цену договора, цену за единицу продукции или, если при проведении аукциона цена договора снижена до нуля и аукцион проводится на право заключить договор, наиболее высокую цену за право заключить договор.</a:t>
          </a:r>
          <a:endParaRPr lang="ru-RU"/>
        </a:p>
      </dgm:t>
    </dgm:pt>
    <dgm:pt modelId="{E08C2042-2A94-4270-BF22-67ADDBE3E8F4}" type="parTrans" cxnId="{0EE27AFD-AF9D-43FE-BF24-F723CE5988FC}">
      <dgm:prSet/>
      <dgm:spPr/>
      <dgm:t>
        <a:bodyPr/>
        <a:lstStyle/>
        <a:p>
          <a:endParaRPr lang="ru-RU"/>
        </a:p>
      </dgm:t>
    </dgm:pt>
    <dgm:pt modelId="{425E2493-1F3E-4333-A7FE-E25DA3B71A09}" type="sibTrans" cxnId="{0EE27AFD-AF9D-43FE-BF24-F723CE5988FC}">
      <dgm:prSet/>
      <dgm:spPr/>
      <dgm:t>
        <a:bodyPr/>
        <a:lstStyle/>
        <a:p>
          <a:endParaRPr lang="ru-RU"/>
        </a:p>
      </dgm:t>
    </dgm:pt>
    <dgm:pt modelId="{A8D0381D-E2D7-43AF-812F-5CC0197CEC6E}" type="pres">
      <dgm:prSet presAssocID="{E8542AEE-5EF4-47BA-9604-36AFCDCE4B2E}" presName="linear" presStyleCnt="0">
        <dgm:presLayoutVars>
          <dgm:animLvl val="lvl"/>
          <dgm:resizeHandles val="exact"/>
        </dgm:presLayoutVars>
      </dgm:prSet>
      <dgm:spPr/>
      <dgm:t>
        <a:bodyPr/>
        <a:lstStyle/>
        <a:p>
          <a:endParaRPr lang="ru-RU"/>
        </a:p>
      </dgm:t>
    </dgm:pt>
    <dgm:pt modelId="{EA91D303-E977-4713-B995-7BE12C313391}" type="pres">
      <dgm:prSet presAssocID="{FC710CE4-D8F7-40E8-A145-B0D89BB57514}" presName="parentText" presStyleLbl="node1" presStyleIdx="0" presStyleCnt="2">
        <dgm:presLayoutVars>
          <dgm:chMax val="0"/>
          <dgm:bulletEnabled val="1"/>
        </dgm:presLayoutVars>
      </dgm:prSet>
      <dgm:spPr/>
      <dgm:t>
        <a:bodyPr/>
        <a:lstStyle/>
        <a:p>
          <a:endParaRPr lang="ru-RU"/>
        </a:p>
      </dgm:t>
    </dgm:pt>
    <dgm:pt modelId="{C81A8137-A28A-4AB2-BA22-29E89FF3291D}" type="pres">
      <dgm:prSet presAssocID="{6548503D-8573-4153-8B5B-F6D3CDB49BD9}" presName="spacer" presStyleCnt="0"/>
      <dgm:spPr/>
    </dgm:pt>
    <dgm:pt modelId="{3CF8BE98-B510-4979-BCF9-6E1409084DE9}" type="pres">
      <dgm:prSet presAssocID="{6D2D25B9-9C2B-4064-AAE7-0F9327097559}" presName="parentText" presStyleLbl="node1" presStyleIdx="1" presStyleCnt="2">
        <dgm:presLayoutVars>
          <dgm:chMax val="0"/>
          <dgm:bulletEnabled val="1"/>
        </dgm:presLayoutVars>
      </dgm:prSet>
      <dgm:spPr/>
      <dgm:t>
        <a:bodyPr/>
        <a:lstStyle/>
        <a:p>
          <a:endParaRPr lang="ru-RU"/>
        </a:p>
      </dgm:t>
    </dgm:pt>
  </dgm:ptLst>
  <dgm:cxnLst>
    <dgm:cxn modelId="{77F66FC6-868B-4A38-8474-F4518DA3B4E4}" type="presOf" srcId="{6D2D25B9-9C2B-4064-AAE7-0F9327097559}" destId="{3CF8BE98-B510-4979-BCF9-6E1409084DE9}" srcOrd="0" destOrd="0" presId="urn:microsoft.com/office/officeart/2005/8/layout/vList2"/>
    <dgm:cxn modelId="{C8BBB456-0428-4AD1-A77C-FD1ACC21A651}" srcId="{E8542AEE-5EF4-47BA-9604-36AFCDCE4B2E}" destId="{FC710CE4-D8F7-40E8-A145-B0D89BB57514}" srcOrd="0" destOrd="0" parTransId="{4881F103-2B86-4341-B4F6-64F059013B05}" sibTransId="{6548503D-8573-4153-8B5B-F6D3CDB49BD9}"/>
    <dgm:cxn modelId="{0EE27AFD-AF9D-43FE-BF24-F723CE5988FC}" srcId="{E8542AEE-5EF4-47BA-9604-36AFCDCE4B2E}" destId="{6D2D25B9-9C2B-4064-AAE7-0F9327097559}" srcOrd="1" destOrd="0" parTransId="{E08C2042-2A94-4270-BF22-67ADDBE3E8F4}" sibTransId="{425E2493-1F3E-4333-A7FE-E25DA3B71A09}"/>
    <dgm:cxn modelId="{E704409F-4852-44B4-9750-A60DB0FCAE84}" type="presOf" srcId="{E8542AEE-5EF4-47BA-9604-36AFCDCE4B2E}" destId="{A8D0381D-E2D7-43AF-812F-5CC0197CEC6E}" srcOrd="0" destOrd="0" presId="urn:microsoft.com/office/officeart/2005/8/layout/vList2"/>
    <dgm:cxn modelId="{715360C3-7063-4F80-A901-9B351D700175}" type="presOf" srcId="{FC710CE4-D8F7-40E8-A145-B0D89BB57514}" destId="{EA91D303-E977-4713-B995-7BE12C313391}" srcOrd="0" destOrd="0" presId="urn:microsoft.com/office/officeart/2005/8/layout/vList2"/>
    <dgm:cxn modelId="{C57481B2-9495-432F-879A-881AD763EE5B}" type="presParOf" srcId="{A8D0381D-E2D7-43AF-812F-5CC0197CEC6E}" destId="{EA91D303-E977-4713-B995-7BE12C313391}" srcOrd="0" destOrd="0" presId="urn:microsoft.com/office/officeart/2005/8/layout/vList2"/>
    <dgm:cxn modelId="{0F8007AA-6252-4BC3-A123-D6074759758E}" type="presParOf" srcId="{A8D0381D-E2D7-43AF-812F-5CC0197CEC6E}" destId="{C81A8137-A28A-4AB2-BA22-29E89FF3291D}" srcOrd="1" destOrd="0" presId="urn:microsoft.com/office/officeart/2005/8/layout/vList2"/>
    <dgm:cxn modelId="{85E210C8-A4A8-4085-87F5-4303626C7278}" type="presParOf" srcId="{A8D0381D-E2D7-43AF-812F-5CC0197CEC6E}" destId="{3CF8BE98-B510-4979-BCF9-6E1409084DE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65F5D-F115-4C56-8332-30BF8E36139D}">
      <dsp:nvSpPr>
        <dsp:cNvPr id="0" name=""/>
        <dsp:cNvSpPr/>
      </dsp:nvSpPr>
      <dsp:spPr>
        <a:xfrm>
          <a:off x="0" y="490744"/>
          <a:ext cx="7620000" cy="610118"/>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Цена товара (работ, услуг) и условия оплаты (предоплата, отсрочка); </a:t>
          </a:r>
          <a:endParaRPr lang="ru-RU" sz="1100" kern="1200"/>
        </a:p>
      </dsp:txBody>
      <dsp:txXfrm>
        <a:off x="29784" y="520528"/>
        <a:ext cx="7560432" cy="550550"/>
      </dsp:txXfrm>
    </dsp:sp>
    <dsp:sp modelId="{68E7A6AC-3250-440C-B86C-E8D86A7EE9E5}">
      <dsp:nvSpPr>
        <dsp:cNvPr id="0" name=""/>
        <dsp:cNvSpPr/>
      </dsp:nvSpPr>
      <dsp:spPr>
        <a:xfrm>
          <a:off x="0" y="1132543"/>
          <a:ext cx="7620000" cy="610118"/>
        </a:xfrm>
        <a:prstGeom prst="roundRect">
          <a:avLst/>
        </a:prstGeom>
        <a:solidFill>
          <a:schemeClr val="accent1">
            <a:alpha val="90000"/>
            <a:hueOff val="0"/>
            <a:satOff val="0"/>
            <a:lumOff val="0"/>
            <a:alphaOff val="-8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Качество товара (работ, услуг); </a:t>
          </a:r>
          <a:endParaRPr lang="ru-RU" sz="1100" kern="1200"/>
        </a:p>
      </dsp:txBody>
      <dsp:txXfrm>
        <a:off x="29784" y="1162327"/>
        <a:ext cx="7560432" cy="550550"/>
      </dsp:txXfrm>
    </dsp:sp>
    <dsp:sp modelId="{CA9A4518-BCEA-40F4-A1CA-8017C5E4D066}">
      <dsp:nvSpPr>
        <dsp:cNvPr id="0" name=""/>
        <dsp:cNvSpPr/>
      </dsp:nvSpPr>
      <dsp:spPr>
        <a:xfrm>
          <a:off x="0" y="1774341"/>
          <a:ext cx="7620000" cy="610118"/>
        </a:xfrm>
        <a:prstGeom prst="roundRect">
          <a:avLst/>
        </a:prstGeom>
        <a:solidFill>
          <a:schemeClr val="accent1">
            <a:alpha val="90000"/>
            <a:hueOff val="0"/>
            <a:satOff val="0"/>
            <a:lumOff val="0"/>
            <a:alphaOff val="-16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Обеспеченность предприятия техническими средствами; </a:t>
          </a:r>
          <a:endParaRPr lang="ru-RU" sz="1100" kern="1200"/>
        </a:p>
      </dsp:txBody>
      <dsp:txXfrm>
        <a:off x="29784" y="1804125"/>
        <a:ext cx="7560432" cy="550550"/>
      </dsp:txXfrm>
    </dsp:sp>
    <dsp:sp modelId="{888B33C1-F5F3-49FE-83F4-48BAFB5D4B7C}">
      <dsp:nvSpPr>
        <dsp:cNvPr id="0" name=""/>
        <dsp:cNvSpPr/>
      </dsp:nvSpPr>
      <dsp:spPr>
        <a:xfrm>
          <a:off x="0" y="2416140"/>
          <a:ext cx="7620000" cy="610118"/>
        </a:xfrm>
        <a:prstGeom prst="roundRect">
          <a:avLst/>
        </a:prstGeom>
        <a:solidFill>
          <a:schemeClr val="accent1">
            <a:alpha val="90000"/>
            <a:hueOff val="0"/>
            <a:satOff val="0"/>
            <a:lumOff val="0"/>
            <a:alphaOff val="-24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Наличие собственных разработчиков и исследовательской базы у предприятия; </a:t>
          </a:r>
          <a:endParaRPr lang="ru-RU" sz="1100" kern="1200"/>
        </a:p>
      </dsp:txBody>
      <dsp:txXfrm>
        <a:off x="29784" y="2445924"/>
        <a:ext cx="7560432" cy="550550"/>
      </dsp:txXfrm>
    </dsp:sp>
    <dsp:sp modelId="{A68BF0CC-CA1E-4669-B519-9C029F3C2A0C}">
      <dsp:nvSpPr>
        <dsp:cNvPr id="0" name=""/>
        <dsp:cNvSpPr/>
      </dsp:nvSpPr>
      <dsp:spPr>
        <a:xfrm>
          <a:off x="0" y="3057938"/>
          <a:ext cx="7620000" cy="610118"/>
        </a:xfrm>
        <a:prstGeom prst="roundRect">
          <a:avLst/>
        </a:prstGeom>
        <a:solidFill>
          <a:schemeClr val="accent1">
            <a:alpha val="90000"/>
            <a:hueOff val="0"/>
            <a:satOff val="0"/>
            <a:lumOff val="0"/>
            <a:alphaOff val="-32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Финансовое состояние предприятия</a:t>
          </a:r>
          <a:endParaRPr lang="ru-RU" sz="1100" kern="1200"/>
        </a:p>
      </dsp:txBody>
      <dsp:txXfrm>
        <a:off x="29784" y="3087722"/>
        <a:ext cx="7560432" cy="550550"/>
      </dsp:txXfrm>
    </dsp:sp>
    <dsp:sp modelId="{CA5AA7D6-00A4-4EE2-9F8B-0F58E0FD4EA8}">
      <dsp:nvSpPr>
        <dsp:cNvPr id="0" name=""/>
        <dsp:cNvSpPr/>
      </dsp:nvSpPr>
      <dsp:spPr>
        <a:xfrm>
          <a:off x="0" y="3699736"/>
          <a:ext cx="7620000" cy="610118"/>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Решение данных вопросов с точки зрения выдвижения предложений позволит выработать общую политику компании и участвовать только в тех тендерах, которые подходят компании, в которых минимизирована коррупционная составляющая. Критерии и порядок проведения подобных совещаний также целесообразно закрепить в локальном акте.</a:t>
          </a:r>
          <a:endParaRPr lang="ru-RU" sz="1100" kern="1200"/>
        </a:p>
      </dsp:txBody>
      <dsp:txXfrm>
        <a:off x="29784" y="3729520"/>
        <a:ext cx="7560432" cy="5505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E547F-4FD0-4444-B074-69DB99BE9093}">
      <dsp:nvSpPr>
        <dsp:cNvPr id="0" name=""/>
        <dsp:cNvSpPr/>
      </dsp:nvSpPr>
      <dsp:spPr>
        <a:xfrm>
          <a:off x="0" y="143549"/>
          <a:ext cx="7620000" cy="1471860"/>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 запрос котировок – способ закупки, победителем которого признается участник запроса котировок, предложивший наиболее низкую цену договора, цену за единицу продукции либо лучший ценовой показатель, при условии, что все остальные параметры предложений сопоставимы и соответствуют требованиям, установленным в документации запроса котировок;</a:t>
          </a:r>
          <a:endParaRPr lang="ru-RU" sz="1700" kern="1200"/>
        </a:p>
      </dsp:txBody>
      <dsp:txXfrm>
        <a:off x="71850" y="215399"/>
        <a:ext cx="7476300" cy="1328160"/>
      </dsp:txXfrm>
    </dsp:sp>
    <dsp:sp modelId="{FE5D1160-9A0D-465B-B415-87C1677F80D6}">
      <dsp:nvSpPr>
        <dsp:cNvPr id="0" name=""/>
        <dsp:cNvSpPr/>
      </dsp:nvSpPr>
      <dsp:spPr>
        <a:xfrm>
          <a:off x="0" y="1664369"/>
          <a:ext cx="7620000" cy="1471860"/>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 запрос предложений – способ закупки, победителем которого признается участник запроса предложений, предложивший лучшие условия исполнения договора в соответствии с критериями, порядком оценки и сопоставления заявок, установленными документацией запроса предложений;</a:t>
          </a:r>
          <a:endParaRPr lang="ru-RU" sz="1700" kern="1200"/>
        </a:p>
      </dsp:txBody>
      <dsp:txXfrm>
        <a:off x="71850" y="1736219"/>
        <a:ext cx="7476300" cy="1328160"/>
      </dsp:txXfrm>
    </dsp:sp>
    <dsp:sp modelId="{C237EDC8-C83D-4DA6-B6D8-349848E8B3D6}">
      <dsp:nvSpPr>
        <dsp:cNvPr id="0" name=""/>
        <dsp:cNvSpPr/>
      </dsp:nvSpPr>
      <dsp:spPr>
        <a:xfrm>
          <a:off x="0" y="3185189"/>
          <a:ext cx="7620000" cy="1471860"/>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 закупка у единственного поставщика – способ закупки, при котором Заказчик предлагает заключить договор только одному контрагенту или заключает договор с единственным поставщиком.</a:t>
          </a:r>
          <a:endParaRPr lang="ru-RU" sz="1700" kern="1200"/>
        </a:p>
      </dsp:txBody>
      <dsp:txXfrm>
        <a:off x="71850" y="3257039"/>
        <a:ext cx="7476300" cy="1328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A0D56-9DDD-4C6B-BDF4-A98B09B4B770}">
      <dsp:nvSpPr>
        <dsp:cNvPr id="0" name=""/>
        <dsp:cNvSpPr/>
      </dsp:nvSpPr>
      <dsp:spPr>
        <a:xfrm>
          <a:off x="0" y="337585"/>
          <a:ext cx="7620000" cy="1338662"/>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 о профессиональной компетентности, квалификации, надежности, обладании опытом и репутацией, при этом данные требования должны быть измеряемыми; </a:t>
          </a:r>
          <a:endParaRPr lang="ru-RU" sz="1900" kern="1200"/>
        </a:p>
      </dsp:txBody>
      <dsp:txXfrm>
        <a:off x="65348" y="402933"/>
        <a:ext cx="7489304" cy="1207966"/>
      </dsp:txXfrm>
    </dsp:sp>
    <dsp:sp modelId="{1469D792-37E9-42BD-BCA8-03891F3E0C99}">
      <dsp:nvSpPr>
        <dsp:cNvPr id="0" name=""/>
        <dsp:cNvSpPr/>
      </dsp:nvSpPr>
      <dsp:spPr>
        <a:xfrm>
          <a:off x="0" y="1730968"/>
          <a:ext cx="7620000" cy="1338662"/>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 об обладании финансовыми ресурсами, оборудованием и другими материально-техническими возможностями, а также человеческими ресурсами, необходимыми для выполнения договора, при этом данные требования должны быть измеряемыми; </a:t>
          </a:r>
          <a:endParaRPr lang="ru-RU" sz="1900" kern="1200"/>
        </a:p>
      </dsp:txBody>
      <dsp:txXfrm>
        <a:off x="65348" y="1796316"/>
        <a:ext cx="7489304" cy="1207966"/>
      </dsp:txXfrm>
    </dsp:sp>
    <dsp:sp modelId="{ECBFCF9C-81E7-4703-9E50-F59276BBE5DF}">
      <dsp:nvSpPr>
        <dsp:cNvPr id="0" name=""/>
        <dsp:cNvSpPr/>
      </dsp:nvSpPr>
      <dsp:spPr>
        <a:xfrm>
          <a:off x="0" y="3124351"/>
          <a:ext cx="7620000" cy="1338662"/>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 об отсутствии у участника процедуры закупки или аффилированных с ним юридических и физических лиц негативного опыта сотрудничества с Заказчиком.</a:t>
          </a:r>
          <a:endParaRPr lang="ru-RU" sz="1900" kern="1200"/>
        </a:p>
      </dsp:txBody>
      <dsp:txXfrm>
        <a:off x="65348" y="3189699"/>
        <a:ext cx="7489304" cy="12079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751A1-65AA-4732-A96F-26424F875CF4}">
      <dsp:nvSpPr>
        <dsp:cNvPr id="0" name=""/>
        <dsp:cNvSpPr/>
      </dsp:nvSpPr>
      <dsp:spPr>
        <a:xfrm>
          <a:off x="0" y="203551"/>
          <a:ext cx="7620000" cy="516427"/>
        </a:xfrm>
        <a:prstGeom prst="roundRect">
          <a:avLst/>
        </a:prstGeom>
        <a:solidFill>
          <a:schemeClr val="accent1">
            <a:alpha val="9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цена договора, цена за единицу продукции; </a:t>
          </a:r>
          <a:endParaRPr lang="ru-RU" sz="1300" kern="1200"/>
        </a:p>
      </dsp:txBody>
      <dsp:txXfrm>
        <a:off x="25210" y="228761"/>
        <a:ext cx="7569580" cy="466007"/>
      </dsp:txXfrm>
    </dsp:sp>
    <dsp:sp modelId="{9477CEBC-0998-446D-8BC6-1C2F97725875}">
      <dsp:nvSpPr>
        <dsp:cNvPr id="0" name=""/>
        <dsp:cNvSpPr/>
      </dsp:nvSpPr>
      <dsp:spPr>
        <a:xfrm>
          <a:off x="0" y="757418"/>
          <a:ext cx="7620000" cy="516427"/>
        </a:xfrm>
        <a:prstGeom prst="roundRect">
          <a:avLst/>
        </a:prstGeom>
        <a:solidFill>
          <a:schemeClr val="accent1">
            <a:alpha val="90000"/>
            <a:hueOff val="0"/>
            <a:satOff val="0"/>
            <a:lumOff val="0"/>
            <a:alphaOff val="-5714"/>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ценовой показатель; </a:t>
          </a:r>
          <a:endParaRPr lang="ru-RU" sz="1300" kern="1200"/>
        </a:p>
      </dsp:txBody>
      <dsp:txXfrm>
        <a:off x="25210" y="782628"/>
        <a:ext cx="7569580" cy="466007"/>
      </dsp:txXfrm>
    </dsp:sp>
    <dsp:sp modelId="{D1BE05DE-E1CD-4F90-9D2E-152050B18DD9}">
      <dsp:nvSpPr>
        <dsp:cNvPr id="0" name=""/>
        <dsp:cNvSpPr/>
      </dsp:nvSpPr>
      <dsp:spPr>
        <a:xfrm>
          <a:off x="0" y="1311285"/>
          <a:ext cx="7620000" cy="516427"/>
        </a:xfrm>
        <a:prstGeom prst="roundRect">
          <a:avLst/>
        </a:prstGeom>
        <a:solidFill>
          <a:schemeClr val="accent1">
            <a:alpha val="90000"/>
            <a:hueOff val="0"/>
            <a:satOff val="0"/>
            <a:lumOff val="0"/>
            <a:alphaOff val="-11429"/>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сроки (периоды) поставки продукции;</a:t>
          </a:r>
          <a:endParaRPr lang="ru-RU" sz="1300" kern="1200"/>
        </a:p>
      </dsp:txBody>
      <dsp:txXfrm>
        <a:off x="25210" y="1336495"/>
        <a:ext cx="7569580" cy="466007"/>
      </dsp:txXfrm>
    </dsp:sp>
    <dsp:sp modelId="{B2CE7459-F276-4480-AD30-75E31755E16E}">
      <dsp:nvSpPr>
        <dsp:cNvPr id="0" name=""/>
        <dsp:cNvSpPr/>
      </dsp:nvSpPr>
      <dsp:spPr>
        <a:xfrm>
          <a:off x="0" y="1865152"/>
          <a:ext cx="7620000" cy="516427"/>
        </a:xfrm>
        <a:prstGeom prst="roundRect">
          <a:avLst/>
        </a:prstGeom>
        <a:solidFill>
          <a:schemeClr val="accent1">
            <a:alpha val="90000"/>
            <a:hueOff val="0"/>
            <a:satOff val="0"/>
            <a:lumOff val="0"/>
            <a:alphaOff val="-17143"/>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функциональные характеристики (потребительские свойства) или качественные характеристики продукции, в том числе оригинальность, новизна; </a:t>
          </a:r>
          <a:endParaRPr lang="ru-RU" sz="1300" kern="1200"/>
        </a:p>
      </dsp:txBody>
      <dsp:txXfrm>
        <a:off x="25210" y="1890362"/>
        <a:ext cx="7569580" cy="466007"/>
      </dsp:txXfrm>
    </dsp:sp>
    <dsp:sp modelId="{36E969E4-CEC2-4E80-92CB-F0A9CC8CD20C}">
      <dsp:nvSpPr>
        <dsp:cNvPr id="0" name=""/>
        <dsp:cNvSpPr/>
      </dsp:nvSpPr>
      <dsp:spPr>
        <a:xfrm>
          <a:off x="0" y="2419019"/>
          <a:ext cx="7620000" cy="516427"/>
        </a:xfrm>
        <a:prstGeom prst="roundRect">
          <a:avLst/>
        </a:prstGeom>
        <a:solidFill>
          <a:schemeClr val="accent1">
            <a:alpha val="90000"/>
            <a:hueOff val="0"/>
            <a:satOff val="0"/>
            <a:lumOff val="0"/>
            <a:alphaOff val="-22857"/>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квалификация участника процедуры закупки (обеспеченность материально- техническими ресурсами, обеспеченность кадровыми ресурсами, опыт и репутация участника процедуры закупки и т.д.);</a:t>
          </a:r>
          <a:endParaRPr lang="ru-RU" sz="1300" kern="1200"/>
        </a:p>
      </dsp:txBody>
      <dsp:txXfrm>
        <a:off x="25210" y="2444229"/>
        <a:ext cx="7569580" cy="466007"/>
      </dsp:txXfrm>
    </dsp:sp>
    <dsp:sp modelId="{194702A4-CA0C-4DCE-871E-1FDE88719D71}">
      <dsp:nvSpPr>
        <dsp:cNvPr id="0" name=""/>
        <dsp:cNvSpPr/>
      </dsp:nvSpPr>
      <dsp:spPr>
        <a:xfrm>
          <a:off x="0" y="2972887"/>
          <a:ext cx="7620000" cy="516427"/>
        </a:xfrm>
        <a:prstGeom prst="roundRect">
          <a:avLst/>
        </a:prstGeom>
        <a:solidFill>
          <a:schemeClr val="accent1">
            <a:alpha val="90000"/>
            <a:hueOff val="0"/>
            <a:satOff val="0"/>
            <a:lumOff val="0"/>
            <a:alphaOff val="-28571"/>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срок и объем предоставляемых гарантий качества продукции; </a:t>
          </a:r>
          <a:endParaRPr lang="ru-RU" sz="1300" kern="1200"/>
        </a:p>
      </dsp:txBody>
      <dsp:txXfrm>
        <a:off x="25210" y="2998097"/>
        <a:ext cx="7569580" cy="466007"/>
      </dsp:txXfrm>
    </dsp:sp>
    <dsp:sp modelId="{698A7DE9-33B5-4783-9BE1-DBC7F428A16E}">
      <dsp:nvSpPr>
        <dsp:cNvPr id="0" name=""/>
        <dsp:cNvSpPr/>
      </dsp:nvSpPr>
      <dsp:spPr>
        <a:xfrm>
          <a:off x="0" y="3526754"/>
          <a:ext cx="7620000" cy="516427"/>
        </a:xfrm>
        <a:prstGeom prst="roundRect">
          <a:avLst/>
        </a:prstGeom>
        <a:solidFill>
          <a:schemeClr val="accent1">
            <a:alpha val="90000"/>
            <a:hueOff val="0"/>
            <a:satOff val="0"/>
            <a:lumOff val="0"/>
            <a:alphaOff val="-34286"/>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расходы на эксплуатацию и техническое обслуживание продукции; </a:t>
          </a:r>
          <a:endParaRPr lang="ru-RU" sz="1300" kern="1200"/>
        </a:p>
      </dsp:txBody>
      <dsp:txXfrm>
        <a:off x="25210" y="3551964"/>
        <a:ext cx="7569580" cy="466007"/>
      </dsp:txXfrm>
    </dsp:sp>
    <dsp:sp modelId="{D44CCDD4-7A42-4F09-92D4-5FCBCF329764}">
      <dsp:nvSpPr>
        <dsp:cNvPr id="0" name=""/>
        <dsp:cNvSpPr/>
      </dsp:nvSpPr>
      <dsp:spPr>
        <a:xfrm>
          <a:off x="0" y="4080621"/>
          <a:ext cx="7620000" cy="516427"/>
        </a:xfrm>
        <a:prstGeom prst="roundRect">
          <a:avLst/>
        </a:prstGeom>
        <a:solidFill>
          <a:schemeClr val="accent1">
            <a:alpha val="90000"/>
            <a:hueOff val="0"/>
            <a:satOff val="0"/>
            <a:lumOff val="0"/>
            <a:alphaOff val="-4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иные критерии, установленные в документации процедуры закупки.</a:t>
          </a:r>
          <a:endParaRPr lang="ru-RU" sz="1300" kern="1200"/>
        </a:p>
      </dsp:txBody>
      <dsp:txXfrm>
        <a:off x="25210" y="4105831"/>
        <a:ext cx="7569580" cy="4660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7B81B-53C8-47C8-811B-DF37ADEC3590}">
      <dsp:nvSpPr>
        <dsp:cNvPr id="0" name=""/>
        <dsp:cNvSpPr/>
      </dsp:nvSpPr>
      <dsp:spPr>
        <a:xfrm>
          <a:off x="0" y="403915"/>
          <a:ext cx="76200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кто-либо необоснованно был отстранен от участия в торгах;</a:t>
          </a:r>
          <a:endParaRPr lang="ru-RU" sz="1900" kern="1200"/>
        </a:p>
      </dsp:txBody>
      <dsp:txXfrm>
        <a:off x="36845" y="440760"/>
        <a:ext cx="7546310" cy="681087"/>
      </dsp:txXfrm>
    </dsp:sp>
    <dsp:sp modelId="{6AACE738-B6C3-450E-9206-94439024F1F6}">
      <dsp:nvSpPr>
        <dsp:cNvPr id="0" name=""/>
        <dsp:cNvSpPr/>
      </dsp:nvSpPr>
      <dsp:spPr>
        <a:xfrm>
          <a:off x="0" y="1213413"/>
          <a:ext cx="76200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на торгах неосновательно была не принята высшая предложенная цена;</a:t>
          </a:r>
          <a:endParaRPr lang="ru-RU" sz="1900" kern="1200"/>
        </a:p>
      </dsp:txBody>
      <dsp:txXfrm>
        <a:off x="36845" y="1250258"/>
        <a:ext cx="7546310" cy="681087"/>
      </dsp:txXfrm>
    </dsp:sp>
    <dsp:sp modelId="{F8378436-E57E-469A-A3B2-211587E5D2A8}">
      <dsp:nvSpPr>
        <dsp:cNvPr id="0" name=""/>
        <dsp:cNvSpPr/>
      </dsp:nvSpPr>
      <dsp:spPr>
        <a:xfrm>
          <a:off x="0" y="2022911"/>
          <a:ext cx="76200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продажа была произведена ранее указанного в извещении срока;</a:t>
          </a:r>
          <a:endParaRPr lang="ru-RU" sz="1900" kern="1200"/>
        </a:p>
      </dsp:txBody>
      <dsp:txXfrm>
        <a:off x="36845" y="2059756"/>
        <a:ext cx="7546310" cy="681087"/>
      </dsp:txXfrm>
    </dsp:sp>
    <dsp:sp modelId="{CEF2E07B-17C1-447F-A559-836107DD3735}">
      <dsp:nvSpPr>
        <dsp:cNvPr id="0" name=""/>
        <dsp:cNvSpPr/>
      </dsp:nvSpPr>
      <dsp:spPr>
        <a:xfrm>
          <a:off x="0" y="2832408"/>
          <a:ext cx="76200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были допущены иные существенные нарушения порядка проведения торгов, повлекшие неправильное определение цены продажи;</a:t>
          </a:r>
          <a:endParaRPr lang="ru-RU" sz="1900" kern="1200"/>
        </a:p>
      </dsp:txBody>
      <dsp:txXfrm>
        <a:off x="36845" y="2869253"/>
        <a:ext cx="7546310" cy="681087"/>
      </dsp:txXfrm>
    </dsp:sp>
    <dsp:sp modelId="{3FEC7341-CF24-414F-99ED-82AA0FBFD7D0}">
      <dsp:nvSpPr>
        <dsp:cNvPr id="0" name=""/>
        <dsp:cNvSpPr/>
      </dsp:nvSpPr>
      <dsp:spPr>
        <a:xfrm>
          <a:off x="0" y="3641906"/>
          <a:ext cx="7620000" cy="75477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были допущены иные нарушения правил, установленных законом.</a:t>
          </a:r>
          <a:endParaRPr lang="ru-RU" sz="1900" kern="1200"/>
        </a:p>
      </dsp:txBody>
      <dsp:txXfrm>
        <a:off x="36845" y="3678751"/>
        <a:ext cx="7546310" cy="6810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58284-B904-4DB9-B01F-2A5C4C449405}">
      <dsp:nvSpPr>
        <dsp:cNvPr id="0" name=""/>
        <dsp:cNvSpPr/>
      </dsp:nvSpPr>
      <dsp:spPr>
        <a:xfrm>
          <a:off x="0" y="315224"/>
          <a:ext cx="7620000" cy="2056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отсутствие у участника закупки - физического лица либо у руководителя, членов коллегиального исполнительного органа или главного бухгалтера юридического лица - участника закупки судимости за преступления в сфере экономики (за исключением лиц, у которых такая судимость погашена или снята)</a:t>
          </a:r>
          <a:endParaRPr lang="ru-RU" sz="2000" kern="1200"/>
        </a:p>
      </dsp:txBody>
      <dsp:txXfrm>
        <a:off x="100379" y="415603"/>
        <a:ext cx="7419242" cy="1855517"/>
      </dsp:txXfrm>
    </dsp:sp>
    <dsp:sp modelId="{F67F12B5-C727-486D-975A-CA251758B7CB}">
      <dsp:nvSpPr>
        <dsp:cNvPr id="0" name=""/>
        <dsp:cNvSpPr/>
      </dsp:nvSpPr>
      <dsp:spPr>
        <a:xfrm>
          <a:off x="0" y="2429099"/>
          <a:ext cx="7620000" cy="2056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обладание участником закупки исключительными правами на результаты интеллектуальной деятельности, если в связи с исполнением контракта заказчик приобретает права на такие результаты, за исключением случаев заключения контрактов на создание произведений литературы или искусства, исполнения, на финансирование проката или показа национального фильма</a:t>
          </a:r>
          <a:endParaRPr lang="ru-RU" sz="2000" kern="1200"/>
        </a:p>
      </dsp:txBody>
      <dsp:txXfrm>
        <a:off x="100379" y="2529478"/>
        <a:ext cx="7419242" cy="18555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ABE42-BE4B-4E91-908C-D548C2117505}">
      <dsp:nvSpPr>
        <dsp:cNvPr id="0" name=""/>
        <dsp:cNvSpPr/>
      </dsp:nvSpPr>
      <dsp:spPr>
        <a:xfrm>
          <a:off x="0" y="243179"/>
          <a:ext cx="7620000" cy="2134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отсутствие между участником закупки и заказчиком конфликта интересов, под которым понимаются случаи, при которых руководитель заказчика, член комиссии по осуществлению закупок, руководитель контрактной службы заказчика, контрактный управляющий состоят в браке с физическими лицами, являющимися выгодоприобретателями, единоличным исполнительным органом хозяйственного общества (директором, генеральным директором, управляющим, президентом и другими), членами коллегиального исполнительного органа хозяйственного общества, руководителем (директором, генеральным директором)</a:t>
          </a:r>
          <a:endParaRPr lang="ru-RU" sz="1600" kern="1200" dirty="0"/>
        </a:p>
      </dsp:txBody>
      <dsp:txXfrm>
        <a:off x="104177" y="347356"/>
        <a:ext cx="7411646" cy="1925726"/>
      </dsp:txXfrm>
    </dsp:sp>
    <dsp:sp modelId="{D1618F5B-A43A-486A-983F-BE9F91D933A6}">
      <dsp:nvSpPr>
        <dsp:cNvPr id="0" name=""/>
        <dsp:cNvSpPr/>
      </dsp:nvSpPr>
      <dsp:spPr>
        <a:xfrm>
          <a:off x="0" y="2423340"/>
          <a:ext cx="7620000" cy="2134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участник закупки не является офшорной компанией.</a:t>
          </a:r>
          <a:endParaRPr lang="ru-RU" sz="1600" kern="1200"/>
        </a:p>
      </dsp:txBody>
      <dsp:txXfrm>
        <a:off x="104177" y="2527517"/>
        <a:ext cx="7411646" cy="19257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F9527-665C-4230-845D-1BA4B6ABBB6B}">
      <dsp:nvSpPr>
        <dsp:cNvPr id="0" name=""/>
        <dsp:cNvSpPr/>
      </dsp:nvSpPr>
      <dsp:spPr>
        <a:xfrm>
          <a:off x="0" y="60490"/>
          <a:ext cx="7620000" cy="726225"/>
        </a:xfrm>
        <a:prstGeom prst="roundRect">
          <a:avLst/>
        </a:prstGeom>
        <a:solidFill>
          <a:schemeClr val="accent1">
            <a:alpha val="90000"/>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форма торгов - аукцион или конкурс (</a:t>
          </a:r>
          <a:r>
            <a:rPr lang="ru-RU" sz="1300" kern="1200" smtClean="0">
              <a:hlinkClick xmlns:r="http://schemas.openxmlformats.org/officeDocument/2006/relationships" r:id="rId1"/>
            </a:rPr>
            <a:t>п. 4 ст. 447</a:t>
          </a:r>
          <a:r>
            <a:rPr lang="ru-RU" sz="1300" kern="1200" smtClean="0"/>
            <a:t> ГК РФ);</a:t>
          </a:r>
          <a:endParaRPr lang="ru-RU" sz="1300" kern="1200"/>
        </a:p>
      </dsp:txBody>
      <dsp:txXfrm>
        <a:off x="35451" y="95941"/>
        <a:ext cx="7549098" cy="655323"/>
      </dsp:txXfrm>
    </dsp:sp>
    <dsp:sp modelId="{AE70828D-1484-4724-A721-BA0E61DC8071}">
      <dsp:nvSpPr>
        <dsp:cNvPr id="0" name=""/>
        <dsp:cNvSpPr/>
      </dsp:nvSpPr>
      <dsp:spPr>
        <a:xfrm>
          <a:off x="0" y="824156"/>
          <a:ext cx="7620000" cy="726225"/>
        </a:xfrm>
        <a:prstGeom prst="roundRect">
          <a:avLst/>
        </a:prstGeom>
        <a:solidFill>
          <a:schemeClr val="accent1">
            <a:alpha val="90000"/>
            <a:hueOff val="0"/>
            <a:satOff val="0"/>
            <a:lumOff val="0"/>
            <a:alphaOff val="-6667"/>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императивный срок для извещения организатором о проведении торгов - не менее чем за тридцать дней до их проведения (</a:t>
          </a:r>
          <a:r>
            <a:rPr lang="ru-RU" sz="1300" kern="1200" smtClean="0">
              <a:hlinkClick xmlns:r="http://schemas.openxmlformats.org/officeDocument/2006/relationships" r:id="rId2"/>
            </a:rPr>
            <a:t>п. 2 ст. 448</a:t>
          </a:r>
          <a:r>
            <a:rPr lang="ru-RU" sz="1300" kern="1200" smtClean="0"/>
            <a:t> ГК РФ);</a:t>
          </a:r>
          <a:endParaRPr lang="ru-RU" sz="1300" kern="1200"/>
        </a:p>
      </dsp:txBody>
      <dsp:txXfrm>
        <a:off x="35451" y="859607"/>
        <a:ext cx="7549098" cy="655323"/>
      </dsp:txXfrm>
    </dsp:sp>
    <dsp:sp modelId="{A9C7D80B-3A05-429C-9018-030ACED32C10}">
      <dsp:nvSpPr>
        <dsp:cNvPr id="0" name=""/>
        <dsp:cNvSpPr/>
      </dsp:nvSpPr>
      <dsp:spPr>
        <a:xfrm>
          <a:off x="0" y="1587821"/>
          <a:ext cx="7620000" cy="726225"/>
        </a:xfrm>
        <a:prstGeom prst="roundRect">
          <a:avLst/>
        </a:prstGeom>
        <a:solidFill>
          <a:schemeClr val="accent1">
            <a:alpha val="90000"/>
            <a:hueOff val="0"/>
            <a:satOff val="0"/>
            <a:lumOff val="0"/>
            <a:alphaOff val="-13333"/>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обязательные требования к содержанию извещения о проведении торгов (</a:t>
          </a:r>
          <a:r>
            <a:rPr lang="ru-RU" sz="1300" kern="1200" smtClean="0">
              <a:hlinkClick xmlns:r="http://schemas.openxmlformats.org/officeDocument/2006/relationships" r:id="rId2"/>
            </a:rPr>
            <a:t>п. 2 ст. 448</a:t>
          </a:r>
          <a:r>
            <a:rPr lang="ru-RU" sz="1300" kern="1200" smtClean="0"/>
            <a:t> ГК РФ);</a:t>
          </a:r>
          <a:endParaRPr lang="ru-RU" sz="1300" kern="1200"/>
        </a:p>
      </dsp:txBody>
      <dsp:txXfrm>
        <a:off x="35451" y="1623272"/>
        <a:ext cx="7549098" cy="655323"/>
      </dsp:txXfrm>
    </dsp:sp>
    <dsp:sp modelId="{8CC82A41-26F3-4DB3-8492-C85500398F7A}">
      <dsp:nvSpPr>
        <dsp:cNvPr id="0" name=""/>
        <dsp:cNvSpPr/>
      </dsp:nvSpPr>
      <dsp:spPr>
        <a:xfrm>
          <a:off x="0" y="2351487"/>
          <a:ext cx="7620000" cy="726225"/>
        </a:xfrm>
        <a:prstGeom prst="roundRect">
          <a:avLst/>
        </a:prstGeom>
        <a:solidFill>
          <a:schemeClr val="accent1">
            <a:alpha val="90000"/>
            <a:hueOff val="0"/>
            <a:satOff val="0"/>
            <a:lumOff val="0"/>
            <a:alphaOff val="-2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императивный максимальный срок для отказа организатора торгов от проведения торгов - не позднее чем за три дня до наступления даты проведения аукциона и не позднее чем за тридцать дней до проведения конкурса (</a:t>
          </a:r>
          <a:r>
            <a:rPr lang="ru-RU" sz="1300" kern="1200" smtClean="0">
              <a:hlinkClick xmlns:r="http://schemas.openxmlformats.org/officeDocument/2006/relationships" r:id="rId3"/>
            </a:rPr>
            <a:t>п. 3 ст. 448</a:t>
          </a:r>
          <a:r>
            <a:rPr lang="ru-RU" sz="1300" kern="1200" smtClean="0"/>
            <a:t> ГК РФ);</a:t>
          </a:r>
          <a:endParaRPr lang="ru-RU" sz="1300" kern="1200"/>
        </a:p>
      </dsp:txBody>
      <dsp:txXfrm>
        <a:off x="35451" y="2386938"/>
        <a:ext cx="7549098" cy="655323"/>
      </dsp:txXfrm>
    </dsp:sp>
    <dsp:sp modelId="{0B41D9CE-9061-4EB7-BD4E-4FDE8F93EAA2}">
      <dsp:nvSpPr>
        <dsp:cNvPr id="0" name=""/>
        <dsp:cNvSpPr/>
      </dsp:nvSpPr>
      <dsp:spPr>
        <a:xfrm>
          <a:off x="0" y="3115152"/>
          <a:ext cx="7620000" cy="726225"/>
        </a:xfrm>
        <a:prstGeom prst="roundRect">
          <a:avLst/>
        </a:prstGeom>
        <a:solidFill>
          <a:schemeClr val="accent1">
            <a:alpha val="90000"/>
            <a:hueOff val="0"/>
            <a:satOff val="0"/>
            <a:lumOff val="0"/>
            <a:alphaOff val="-26667"/>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обязательность возмещения организатором торгов, отказавшимся от проведения торгов, реального ущерба приглашенным участникам торгов (</a:t>
          </a:r>
          <a:r>
            <a:rPr lang="ru-RU" sz="1300" kern="1200" smtClean="0">
              <a:hlinkClick xmlns:r="http://schemas.openxmlformats.org/officeDocument/2006/relationships" r:id="rId3"/>
            </a:rPr>
            <a:t>п. 3 ст. 448</a:t>
          </a:r>
          <a:r>
            <a:rPr lang="ru-RU" sz="1300" kern="1200" smtClean="0"/>
            <a:t> ГК РФ);</a:t>
          </a:r>
          <a:endParaRPr lang="ru-RU" sz="1300" kern="1200"/>
        </a:p>
      </dsp:txBody>
      <dsp:txXfrm>
        <a:off x="35451" y="3150603"/>
        <a:ext cx="7549098" cy="655323"/>
      </dsp:txXfrm>
    </dsp:sp>
    <dsp:sp modelId="{B4DDB206-2C19-437A-A117-93E394A5DB8A}">
      <dsp:nvSpPr>
        <dsp:cNvPr id="0" name=""/>
        <dsp:cNvSpPr/>
      </dsp:nvSpPr>
      <dsp:spPr>
        <a:xfrm>
          <a:off x="0" y="3878818"/>
          <a:ext cx="7620000" cy="726225"/>
        </a:xfrm>
        <a:prstGeom prst="roundRect">
          <a:avLst/>
        </a:prstGeom>
        <a:solidFill>
          <a:schemeClr val="accent1">
            <a:alpha val="90000"/>
            <a:hueOff val="0"/>
            <a:satOff val="0"/>
            <a:lumOff val="0"/>
            <a:alphaOff val="-33333"/>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обязательность внесения задатков участниками торгов (</a:t>
          </a:r>
          <a:r>
            <a:rPr lang="ru-RU" sz="1300" kern="1200" smtClean="0">
              <a:hlinkClick xmlns:r="http://schemas.openxmlformats.org/officeDocument/2006/relationships" r:id="rId4"/>
            </a:rPr>
            <a:t>п. 4 ст. 448</a:t>
          </a:r>
          <a:r>
            <a:rPr lang="ru-RU" sz="1300" kern="1200" smtClean="0"/>
            <a:t> ГК РФ) и императивные условия о порядке возврата задатков (</a:t>
          </a:r>
          <a:r>
            <a:rPr lang="ru-RU" sz="1300" kern="1200" smtClean="0">
              <a:hlinkClick xmlns:r="http://schemas.openxmlformats.org/officeDocument/2006/relationships" r:id="rId5"/>
            </a:rPr>
            <a:t>п. 5 ст. 448</a:t>
          </a:r>
          <a:r>
            <a:rPr lang="ru-RU" sz="1300" kern="1200" smtClean="0"/>
            <a:t> ГК РФ);</a:t>
          </a:r>
          <a:endParaRPr lang="ru-RU" sz="1300" kern="1200"/>
        </a:p>
      </dsp:txBody>
      <dsp:txXfrm>
        <a:off x="35451" y="3914269"/>
        <a:ext cx="7549098" cy="655323"/>
      </dsp:txXfrm>
    </dsp:sp>
    <dsp:sp modelId="{8AF696A8-5455-4408-B516-4F15E8027506}">
      <dsp:nvSpPr>
        <dsp:cNvPr id="0" name=""/>
        <dsp:cNvSpPr/>
      </dsp:nvSpPr>
      <dsp:spPr>
        <a:xfrm>
          <a:off x="0" y="4642483"/>
          <a:ext cx="7620000" cy="726225"/>
        </a:xfrm>
        <a:prstGeom prst="roundRect">
          <a:avLst/>
        </a:prstGeom>
        <a:solidFill>
          <a:schemeClr val="accent1">
            <a:alpha val="90000"/>
            <a:hueOff val="0"/>
            <a:satOff val="0"/>
            <a:lumOff val="0"/>
            <a:alphaOff val="-4000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 возможность признания торгов и договора, заключенного по их результатам, недействительными (</a:t>
          </a:r>
          <a:r>
            <a:rPr lang="ru-RU" sz="1300" kern="1200" smtClean="0">
              <a:hlinkClick xmlns:r="http://schemas.openxmlformats.org/officeDocument/2006/relationships" r:id="rId6"/>
            </a:rPr>
            <a:t>ст. 449</a:t>
          </a:r>
          <a:r>
            <a:rPr lang="ru-RU" sz="1300" kern="1200" smtClean="0"/>
            <a:t> ГК РФ).</a:t>
          </a:r>
          <a:endParaRPr lang="ru-RU" sz="1300" kern="1200"/>
        </a:p>
      </dsp:txBody>
      <dsp:txXfrm>
        <a:off x="35451" y="4677934"/>
        <a:ext cx="7549098" cy="6553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4C59B-D752-42A2-B31F-1C40C8E36079}">
      <dsp:nvSpPr>
        <dsp:cNvPr id="0" name=""/>
        <dsp:cNvSpPr/>
      </dsp:nvSpPr>
      <dsp:spPr>
        <a:xfrm>
          <a:off x="0" y="375103"/>
          <a:ext cx="7620000" cy="1325171"/>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1) о порядковых номерах заявок на участие в таком аукционе;</a:t>
          </a:r>
          <a:endParaRPr lang="ru-RU" sz="1300" kern="1200"/>
        </a:p>
      </dsp:txBody>
      <dsp:txXfrm>
        <a:off x="64690" y="439793"/>
        <a:ext cx="7490620" cy="1195791"/>
      </dsp:txXfrm>
    </dsp:sp>
    <dsp:sp modelId="{AEF0C224-02A7-4CA7-8D02-85DEED62AF0D}">
      <dsp:nvSpPr>
        <dsp:cNvPr id="0" name=""/>
        <dsp:cNvSpPr/>
      </dsp:nvSpPr>
      <dsp:spPr>
        <a:xfrm>
          <a:off x="0" y="1737714"/>
          <a:ext cx="7620000" cy="1325171"/>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2) о допуске участника закупки, подавшего заявку на участие в таком аукционе, которой присвоен соответствующий порядковый номер, к участию в таком аукционе и признании этого участника закупки участником такого аукциона или об отказе в допуске к участию в таком аукционе с обоснованием этого решения, в том числе с указанием положений документации о таком аукционе, которым не соответствует заявка на участие в нем, положений заявки на участие в таком аукционе, которые не соответствуют требованиям, установленным документацией о нем;</a:t>
          </a:r>
          <a:endParaRPr lang="ru-RU" sz="1300" kern="1200"/>
        </a:p>
      </dsp:txBody>
      <dsp:txXfrm>
        <a:off x="64690" y="1802404"/>
        <a:ext cx="7490620" cy="1195791"/>
      </dsp:txXfrm>
    </dsp:sp>
    <dsp:sp modelId="{E091A98B-8A54-4E2C-8F06-69E630B20094}">
      <dsp:nvSpPr>
        <dsp:cNvPr id="0" name=""/>
        <dsp:cNvSpPr/>
      </dsp:nvSpPr>
      <dsp:spPr>
        <a:xfrm>
          <a:off x="0" y="3100325"/>
          <a:ext cx="7620000" cy="1325171"/>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3) о решении каждого члена аукционной комиссии в отношении каждого участника такого аукциона о допуске к участию в нем и о признании его участником или об отказе в допуске к участию в таком аукционе.</a:t>
          </a:r>
          <a:endParaRPr lang="ru-RU" sz="1300" kern="1200"/>
        </a:p>
      </dsp:txBody>
      <dsp:txXfrm>
        <a:off x="64690" y="3165015"/>
        <a:ext cx="7490620" cy="11957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D4A5-8924-4DFF-B483-8EC3223C30BB}">
      <dsp:nvSpPr>
        <dsp:cNvPr id="0" name=""/>
        <dsp:cNvSpPr/>
      </dsp:nvSpPr>
      <dsp:spPr>
        <a:xfrm>
          <a:off x="0" y="235799"/>
          <a:ext cx="7620000" cy="4329000"/>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ru-RU" sz="3700" kern="1200" smtClean="0"/>
            <a:t>Закупка у единственного источника – это способ закупки, при котором договор заключается с конкретным поставщиком (подрядчиком, исполнителем) без рассмотрения конкурирующих предложений.</a:t>
          </a:r>
          <a:endParaRPr lang="ru-RU" sz="3700" kern="1200"/>
        </a:p>
      </dsp:txBody>
      <dsp:txXfrm>
        <a:off x="211324" y="447123"/>
        <a:ext cx="7197352" cy="390635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D4A5-8924-4DFF-B483-8EC3223C30BB}">
      <dsp:nvSpPr>
        <dsp:cNvPr id="0" name=""/>
        <dsp:cNvSpPr/>
      </dsp:nvSpPr>
      <dsp:spPr>
        <a:xfrm>
          <a:off x="0" y="11894"/>
          <a:ext cx="7620000" cy="1550030"/>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dirty="0" smtClean="0"/>
            <a:t>Закупка Продукции может быть осуществлена только у уникального поставщика и отсутствует ее равноценная замена;</a:t>
          </a:r>
          <a:endParaRPr lang="ru-RU" sz="2200" kern="1200" dirty="0"/>
        </a:p>
      </dsp:txBody>
      <dsp:txXfrm>
        <a:off x="75666" y="87560"/>
        <a:ext cx="7468668" cy="1398698"/>
      </dsp:txXfrm>
    </dsp:sp>
    <dsp:sp modelId="{18C92C6E-891C-47E2-8F30-4FC3336358E5}">
      <dsp:nvSpPr>
        <dsp:cNvPr id="0" name=""/>
        <dsp:cNvSpPr/>
      </dsp:nvSpPr>
      <dsp:spPr>
        <a:xfrm>
          <a:off x="0" y="1625284"/>
          <a:ext cx="7620000" cy="1550030"/>
        </a:xfrm>
        <a:prstGeom prst="roundRect">
          <a:avLst/>
        </a:prstGeom>
        <a:solidFill>
          <a:schemeClr val="accent1">
            <a:shade val="80000"/>
            <a:hueOff val="153123"/>
            <a:satOff val="-2196"/>
            <a:lumOff val="128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smtClean="0"/>
            <a:t>закупки Продукции, когда по соображениям стандартизации, унификации, а также для обеспечения совместимости с ранее приобретенной Продукцией новые закупки должны быть сделаны только у того же поставщика;</a:t>
          </a:r>
          <a:endParaRPr lang="ru-RU" sz="2200" kern="1200"/>
        </a:p>
      </dsp:txBody>
      <dsp:txXfrm>
        <a:off x="75666" y="1700950"/>
        <a:ext cx="7468668" cy="1398698"/>
      </dsp:txXfrm>
    </dsp:sp>
    <dsp:sp modelId="{ED519ED9-82D1-4B5C-9A24-05BC07780662}">
      <dsp:nvSpPr>
        <dsp:cNvPr id="0" name=""/>
        <dsp:cNvSpPr/>
      </dsp:nvSpPr>
      <dsp:spPr>
        <a:xfrm>
          <a:off x="0" y="3238675"/>
          <a:ext cx="7620000" cy="1550030"/>
        </a:xfrm>
        <a:prstGeom prst="roundRect">
          <a:avLst/>
        </a:prstGeom>
        <a:solidFill>
          <a:schemeClr val="accent1">
            <a:shade val="8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smtClean="0"/>
            <a:t>дополнительные закупки Продукции (общая сумма дополнительной закупки/закупок  у данного поставщика не должна превышать 30% первоначальной закупки);</a:t>
          </a:r>
          <a:endParaRPr lang="ru-RU" sz="2200" kern="1200"/>
        </a:p>
      </dsp:txBody>
      <dsp:txXfrm>
        <a:off x="75666" y="3314341"/>
        <a:ext cx="7468668" cy="1398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9AADD-0964-47AF-8B1F-60252F1EF596}">
      <dsp:nvSpPr>
        <dsp:cNvPr id="0" name=""/>
        <dsp:cNvSpPr/>
      </dsp:nvSpPr>
      <dsp:spPr>
        <a:xfrm>
          <a:off x="0" y="37451"/>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копия свидетельства о вступлении в саморегулируемых организациях (СРО);</a:t>
          </a:r>
          <a:endParaRPr lang="ru-RU" sz="1600" kern="1200"/>
        </a:p>
      </dsp:txBody>
      <dsp:txXfrm>
        <a:off x="31028" y="68479"/>
        <a:ext cx="7557944" cy="573546"/>
      </dsp:txXfrm>
    </dsp:sp>
    <dsp:sp modelId="{330D56B2-58A0-490E-88E5-756D3ECBFBAE}">
      <dsp:nvSpPr>
        <dsp:cNvPr id="0" name=""/>
        <dsp:cNvSpPr/>
      </dsp:nvSpPr>
      <dsp:spPr>
        <a:xfrm>
          <a:off x="0" y="719133"/>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копия баланса, справку о финансовых результатах на последнюю отчетную дату с отметкой налоговой инспекции (отчет о прибылях и убытках);</a:t>
          </a:r>
          <a:endParaRPr lang="ru-RU" sz="1600" kern="1200"/>
        </a:p>
      </dsp:txBody>
      <dsp:txXfrm>
        <a:off x="31028" y="750161"/>
        <a:ext cx="7557944" cy="573546"/>
      </dsp:txXfrm>
    </dsp:sp>
    <dsp:sp modelId="{F1A49D88-9CED-4D0E-AF06-41A781E375D3}">
      <dsp:nvSpPr>
        <dsp:cNvPr id="0" name=""/>
        <dsp:cNvSpPr/>
      </dsp:nvSpPr>
      <dsp:spPr>
        <a:xfrm>
          <a:off x="0" y="1400816"/>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копия свидетельства о постановке на учет в налоговом органе;</a:t>
          </a:r>
          <a:endParaRPr lang="ru-RU" sz="1600" kern="1200"/>
        </a:p>
      </dsp:txBody>
      <dsp:txXfrm>
        <a:off x="31028" y="1431844"/>
        <a:ext cx="7557944" cy="573546"/>
      </dsp:txXfrm>
    </dsp:sp>
    <dsp:sp modelId="{363929CC-3915-4486-8F7F-413E9245C52F}">
      <dsp:nvSpPr>
        <dsp:cNvPr id="0" name=""/>
        <dsp:cNvSpPr/>
      </dsp:nvSpPr>
      <dsp:spPr>
        <a:xfrm>
          <a:off x="0" y="2082498"/>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копия свидетельства о внесении записи в Единый государственный реестр юридических лиц;</a:t>
          </a:r>
          <a:endParaRPr lang="ru-RU" sz="1600" kern="1200"/>
        </a:p>
      </dsp:txBody>
      <dsp:txXfrm>
        <a:off x="31028" y="2113526"/>
        <a:ext cx="7557944" cy="573546"/>
      </dsp:txXfrm>
    </dsp:sp>
    <dsp:sp modelId="{27D17516-A485-48F2-92B2-6C732755144D}">
      <dsp:nvSpPr>
        <dsp:cNvPr id="0" name=""/>
        <dsp:cNvSpPr/>
      </dsp:nvSpPr>
      <dsp:spPr>
        <a:xfrm>
          <a:off x="0" y="2764181"/>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нотариально заверенная копия устава с изменениями и дополнениями;</a:t>
          </a:r>
          <a:endParaRPr lang="ru-RU" sz="1600" kern="1200"/>
        </a:p>
      </dsp:txBody>
      <dsp:txXfrm>
        <a:off x="31028" y="2795209"/>
        <a:ext cx="7557944" cy="573546"/>
      </dsp:txXfrm>
    </dsp:sp>
    <dsp:sp modelId="{654DCDE8-901F-43CD-A227-2F3540339857}">
      <dsp:nvSpPr>
        <dsp:cNvPr id="0" name=""/>
        <dsp:cNvSpPr/>
      </dsp:nvSpPr>
      <dsp:spPr>
        <a:xfrm>
          <a:off x="0" y="3445863"/>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копии лицензий на право осуществления соответствующего вида деятельности (если деятельность подлежит лицензированию);</a:t>
          </a:r>
          <a:endParaRPr lang="ru-RU" sz="1600" kern="1200"/>
        </a:p>
      </dsp:txBody>
      <dsp:txXfrm>
        <a:off x="31028" y="3476891"/>
        <a:ext cx="7557944" cy="573546"/>
      </dsp:txXfrm>
    </dsp:sp>
    <dsp:sp modelId="{7065C048-A9C3-454B-8750-4BC36AE5AD13}">
      <dsp:nvSpPr>
        <dsp:cNvPr id="0" name=""/>
        <dsp:cNvSpPr/>
      </dsp:nvSpPr>
      <dsp:spPr>
        <a:xfrm>
          <a:off x="0" y="4127546"/>
          <a:ext cx="7620000" cy="6356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i="1" kern="1200" smtClean="0"/>
            <a:t>коммерческое предложение (проектно–сметная и техническая документация)</a:t>
          </a:r>
          <a:endParaRPr lang="ru-RU" sz="1600" kern="1200"/>
        </a:p>
      </dsp:txBody>
      <dsp:txXfrm>
        <a:off x="31028" y="4158574"/>
        <a:ext cx="7557944" cy="5735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D4A5-8924-4DFF-B483-8EC3223C30BB}">
      <dsp:nvSpPr>
        <dsp:cNvPr id="0" name=""/>
        <dsp:cNvSpPr/>
      </dsp:nvSpPr>
      <dsp:spPr>
        <a:xfrm>
          <a:off x="0" y="10800"/>
          <a:ext cx="7620000" cy="1558439"/>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закупки работ, услуг, являющихся естественным продолжением работы, услуги, оказанной ранее, у исполнителя такой работы, услуги, в случаях, когда необходимо обеспечить преемственность работ, услуг, и приобретенный исполнителем в ходе выполнения работ, оказания услуг опыт необходим для выполнения, оказания закупаемых работ, услуг;</a:t>
          </a:r>
          <a:endParaRPr lang="ru-RU" sz="1800" kern="1200" dirty="0"/>
        </a:p>
      </dsp:txBody>
      <dsp:txXfrm>
        <a:off x="76077" y="86877"/>
        <a:ext cx="7467846" cy="1406285"/>
      </dsp:txXfrm>
    </dsp:sp>
    <dsp:sp modelId="{13D3B19E-B29A-4CF5-82B7-7B0CB888CF0B}">
      <dsp:nvSpPr>
        <dsp:cNvPr id="0" name=""/>
        <dsp:cNvSpPr/>
      </dsp:nvSpPr>
      <dsp:spPr>
        <a:xfrm>
          <a:off x="0" y="1621080"/>
          <a:ext cx="7620000" cy="1558439"/>
        </a:xfrm>
        <a:prstGeom prst="roundRect">
          <a:avLst/>
        </a:prstGeom>
        <a:solidFill>
          <a:schemeClr val="accent1">
            <a:shade val="80000"/>
            <a:hueOff val="153123"/>
            <a:satOff val="-2196"/>
            <a:lumOff val="128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smtClean="0"/>
            <a:t>закупки в случаях, когда проведенная процедура по выбору контрагента  признана несостоявшейся;</a:t>
          </a:r>
          <a:endParaRPr lang="ru-RU" sz="1800" kern="1200"/>
        </a:p>
      </dsp:txBody>
      <dsp:txXfrm>
        <a:off x="76077" y="1697157"/>
        <a:ext cx="7467846" cy="1406285"/>
      </dsp:txXfrm>
    </dsp:sp>
    <dsp:sp modelId="{8FE75303-CC73-492A-ABA2-2BD5EC692E61}">
      <dsp:nvSpPr>
        <dsp:cNvPr id="0" name=""/>
        <dsp:cNvSpPr/>
      </dsp:nvSpPr>
      <dsp:spPr>
        <a:xfrm>
          <a:off x="0" y="3231359"/>
          <a:ext cx="7620000" cy="1558439"/>
        </a:xfrm>
        <a:prstGeom prst="roundRect">
          <a:avLst/>
        </a:prstGeom>
        <a:solidFill>
          <a:schemeClr val="accent1">
            <a:shade val="8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smtClean="0"/>
            <a:t>при закупках Продукции, когда проведение иных процедур экономически нецелесообразно (например, существование возможности купить в течение короткого промежутка времени на экономически выгодных условиях, подтвержденных результатами мониторинга рынка); </a:t>
          </a:r>
          <a:endParaRPr lang="ru-RU" sz="1800" kern="1200"/>
        </a:p>
      </dsp:txBody>
      <dsp:txXfrm>
        <a:off x="76077" y="3307436"/>
        <a:ext cx="7467846" cy="14062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D4A5-8924-4DFF-B483-8EC3223C30BB}">
      <dsp:nvSpPr>
        <dsp:cNvPr id="0" name=""/>
        <dsp:cNvSpPr/>
      </dsp:nvSpPr>
      <dsp:spPr>
        <a:xfrm>
          <a:off x="0" y="10800"/>
          <a:ext cx="7620000" cy="1558439"/>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возникновение потребности в определенной Продукции вследствие чрезвычайных событий, а также по иным основаниям, требующим незамедлительной закупки, в связи с которыми применение иных способов размещения заказа, требующих затрат времени, нецелесообразно;</a:t>
          </a:r>
          <a:endParaRPr lang="ru-RU" sz="1800" kern="1200" dirty="0"/>
        </a:p>
      </dsp:txBody>
      <dsp:txXfrm>
        <a:off x="76077" y="86877"/>
        <a:ext cx="7467846" cy="1406285"/>
      </dsp:txXfrm>
    </dsp:sp>
    <dsp:sp modelId="{1A0F8DEE-05F4-4823-9809-C716372A1618}">
      <dsp:nvSpPr>
        <dsp:cNvPr id="0" name=""/>
        <dsp:cNvSpPr/>
      </dsp:nvSpPr>
      <dsp:spPr>
        <a:xfrm>
          <a:off x="0" y="1621080"/>
          <a:ext cx="7620000" cy="1558439"/>
        </a:xfrm>
        <a:prstGeom prst="roundRect">
          <a:avLst/>
        </a:prstGeom>
        <a:solidFill>
          <a:schemeClr val="accent1">
            <a:shade val="80000"/>
            <a:hueOff val="153123"/>
            <a:satOff val="-2196"/>
            <a:lumOff val="128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smtClean="0"/>
            <a:t>поставки Продукции относятся к сфере деятельности субъектов естественных монополий в соответствии с Федеральным законом от 17 августа 1995г. №147 «О естественных монополиях»;</a:t>
          </a:r>
          <a:endParaRPr lang="ru-RU" sz="1800" kern="1200"/>
        </a:p>
      </dsp:txBody>
      <dsp:txXfrm>
        <a:off x="76077" y="1697157"/>
        <a:ext cx="7467846" cy="1406285"/>
      </dsp:txXfrm>
    </dsp:sp>
    <dsp:sp modelId="{C68F0890-FA9A-4DC4-A5D8-4334A266105B}">
      <dsp:nvSpPr>
        <dsp:cNvPr id="0" name=""/>
        <dsp:cNvSpPr/>
      </dsp:nvSpPr>
      <dsp:spPr>
        <a:xfrm>
          <a:off x="0" y="3231359"/>
          <a:ext cx="7620000" cy="1558439"/>
        </a:xfrm>
        <a:prstGeom prst="roundRect">
          <a:avLst/>
        </a:prstGeom>
        <a:solidFill>
          <a:schemeClr val="accent1">
            <a:shade val="8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smtClean="0"/>
            <a:t>при приобретении услуг водоснабжения, водоотведения, канализации, теплоснабжения, газоснабжения, подключения (присоединения) к сетям инженерно-технического обеспечения по регулируемым в соответствии с законодательством РФ ценам (тарифам);</a:t>
          </a:r>
          <a:endParaRPr lang="ru-RU" sz="1800" kern="1200"/>
        </a:p>
      </dsp:txBody>
      <dsp:txXfrm>
        <a:off x="76077" y="3307436"/>
        <a:ext cx="7467846" cy="14062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2D4A5-8924-4DFF-B483-8EC3223C30BB}">
      <dsp:nvSpPr>
        <dsp:cNvPr id="0" name=""/>
        <dsp:cNvSpPr/>
      </dsp:nvSpPr>
      <dsp:spPr>
        <a:xfrm>
          <a:off x="0" y="214621"/>
          <a:ext cx="7620000" cy="704559"/>
        </a:xfrm>
        <a:prstGeom prst="roundRect">
          <a:avLst/>
        </a:prstGeom>
        <a:solidFill>
          <a:schemeClr val="accent1">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ru-RU" sz="1000" kern="1200" dirty="0" smtClean="0"/>
            <a:t>возникновение потребности в определенной Продукции вследствие чрезвычайных событий, а также по иным основаниям, требующим незамедлительной закупки, в связи с которыми применение иных способов размещения заказа, требующих затрат времени, нецелесообразно;</a:t>
          </a:r>
          <a:endParaRPr lang="ru-RU" sz="1000" kern="1200" dirty="0"/>
        </a:p>
      </dsp:txBody>
      <dsp:txXfrm>
        <a:off x="34394" y="249015"/>
        <a:ext cx="7551212" cy="635771"/>
      </dsp:txXfrm>
    </dsp:sp>
    <dsp:sp modelId="{1A0F8DEE-05F4-4823-9809-C716372A1618}">
      <dsp:nvSpPr>
        <dsp:cNvPr id="0" name=""/>
        <dsp:cNvSpPr/>
      </dsp:nvSpPr>
      <dsp:spPr>
        <a:xfrm>
          <a:off x="0" y="947981"/>
          <a:ext cx="7620000" cy="704559"/>
        </a:xfrm>
        <a:prstGeom prst="roundRect">
          <a:avLst/>
        </a:prstGeom>
        <a:solidFill>
          <a:schemeClr val="accent1">
            <a:shade val="80000"/>
            <a:hueOff val="61249"/>
            <a:satOff val="-878"/>
            <a:lumOff val="512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dirty="0" smtClean="0"/>
            <a:t>поставки Продукции относятся к сфере деятельности субъектов естественных монополий в соответствии с Федеральным законом от 17 августа 1995г. №147 «О естественных монополиях»;</a:t>
          </a:r>
          <a:endParaRPr lang="ru-RU" sz="1000" kern="1200" dirty="0"/>
        </a:p>
      </dsp:txBody>
      <dsp:txXfrm>
        <a:off x="34394" y="982375"/>
        <a:ext cx="7551212" cy="635771"/>
      </dsp:txXfrm>
    </dsp:sp>
    <dsp:sp modelId="{C68F0890-FA9A-4DC4-A5D8-4334A266105B}">
      <dsp:nvSpPr>
        <dsp:cNvPr id="0" name=""/>
        <dsp:cNvSpPr/>
      </dsp:nvSpPr>
      <dsp:spPr>
        <a:xfrm>
          <a:off x="0" y="1681340"/>
          <a:ext cx="7620000" cy="704559"/>
        </a:xfrm>
        <a:prstGeom prst="roundRect">
          <a:avLst/>
        </a:prstGeom>
        <a:solidFill>
          <a:schemeClr val="accent1">
            <a:shade val="80000"/>
            <a:hueOff val="122498"/>
            <a:satOff val="-1757"/>
            <a:lumOff val="1024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dirty="0" smtClean="0"/>
            <a:t>при приобретении услуг водоснабжения, водоотведения, канализации, теплоснабжения, газоснабжения, подключения (присоединения) к сетям инженерно-технического обеспечения по при заключении договора энергоснабжения или купли-продажи электрической энергии с гарантирующим поставщиком электрической энергии;</a:t>
          </a:r>
          <a:endParaRPr lang="ru-RU" sz="1000" kern="1200" dirty="0"/>
        </a:p>
      </dsp:txBody>
      <dsp:txXfrm>
        <a:off x="34394" y="1715734"/>
        <a:ext cx="7551212" cy="635771"/>
      </dsp:txXfrm>
    </dsp:sp>
    <dsp:sp modelId="{7E5F4D84-C63B-4161-AD21-2DB37B2B726F}">
      <dsp:nvSpPr>
        <dsp:cNvPr id="0" name=""/>
        <dsp:cNvSpPr/>
      </dsp:nvSpPr>
      <dsp:spPr>
        <a:xfrm>
          <a:off x="0" y="2414699"/>
          <a:ext cx="7620000" cy="704559"/>
        </a:xfrm>
        <a:prstGeom prst="roundRect">
          <a:avLst/>
        </a:prstGeom>
        <a:solidFill>
          <a:schemeClr val="accent1">
            <a:shade val="80000"/>
            <a:hueOff val="183747"/>
            <a:satOff val="-2635"/>
            <a:lumOff val="153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smtClean="0"/>
            <a:t>при приобретении работ, услуг, выполнение или оказание которых может осуществляться исключительно органами исполнительной власти в соответствии с их полномочиями или подведомственными им государственными учреждениями, государственными унитарными предприятиями, соответствующие полномочия которых устанавливаются нормативными правовыми актами Российской Федерации, нормативными правовыми актами субъекта Российской Федерации;</a:t>
          </a:r>
          <a:endParaRPr lang="ru-RU" sz="1000" kern="1200"/>
        </a:p>
      </dsp:txBody>
      <dsp:txXfrm>
        <a:off x="34394" y="2449093"/>
        <a:ext cx="7551212" cy="635771"/>
      </dsp:txXfrm>
    </dsp:sp>
    <dsp:sp modelId="{70E6254E-6463-4EF9-97D9-781A34AA580B}">
      <dsp:nvSpPr>
        <dsp:cNvPr id="0" name=""/>
        <dsp:cNvSpPr/>
      </dsp:nvSpPr>
      <dsp:spPr>
        <a:xfrm>
          <a:off x="0" y="3148059"/>
          <a:ext cx="7620000" cy="704559"/>
        </a:xfrm>
        <a:prstGeom prst="roundRect">
          <a:avLst/>
        </a:prstGeom>
        <a:solidFill>
          <a:schemeClr val="accent1">
            <a:shade val="80000"/>
            <a:hueOff val="244997"/>
            <a:satOff val="-3514"/>
            <a:lumOff val="204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smtClean="0"/>
            <a:t>при приобретении услуг, связанных с направлением работника в служебную командировку (проезд к месту служебной командировки и обратно, наем жилого помещения, транспортное обслуживание, обеспечение питания)</a:t>
          </a:r>
          <a:endParaRPr lang="ru-RU" sz="1000" kern="1200"/>
        </a:p>
      </dsp:txBody>
      <dsp:txXfrm>
        <a:off x="34394" y="3182453"/>
        <a:ext cx="7551212" cy="635771"/>
      </dsp:txXfrm>
    </dsp:sp>
    <dsp:sp modelId="{1B38F041-FEC1-4F3F-9B42-74DE8B535910}">
      <dsp:nvSpPr>
        <dsp:cNvPr id="0" name=""/>
        <dsp:cNvSpPr/>
      </dsp:nvSpPr>
      <dsp:spPr>
        <a:xfrm>
          <a:off x="0" y="3881418"/>
          <a:ext cx="7620000" cy="704559"/>
        </a:xfrm>
        <a:prstGeom prst="roundRect">
          <a:avLst/>
        </a:prstGeom>
        <a:solidFill>
          <a:schemeClr val="accent1">
            <a:shade val="80000"/>
            <a:hueOff val="306246"/>
            <a:satOff val="-4392"/>
            <a:lumOff val="25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ru-RU" sz="1000" kern="1200" smtClean="0"/>
            <a:t>соответствии </a:t>
          </a:r>
          <a:r>
            <a:rPr lang="ru-RU" sz="1000" kern="1200" dirty="0" smtClean="0"/>
            <a:t>с законодательством РФ ценам (тарифам);</a:t>
          </a:r>
          <a:endParaRPr lang="ru-RU" sz="1000" kern="1200"/>
        </a:p>
      </dsp:txBody>
      <dsp:txXfrm>
        <a:off x="34394" y="3915812"/>
        <a:ext cx="7551212" cy="63577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2BC3A-D3AB-4406-BE72-B9C5B7D99CEC}">
      <dsp:nvSpPr>
        <dsp:cNvPr id="0" name=""/>
        <dsp:cNvSpPr/>
      </dsp:nvSpPr>
      <dsp:spPr>
        <a:xfrm>
          <a:off x="0" y="41529"/>
          <a:ext cx="7620000" cy="231989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1) закупки иностранным юридическим лицом в целях осуществления деятельности на территории иностранного государства;</a:t>
          </a:r>
          <a:endParaRPr lang="ru-RU" sz="2700" kern="1200"/>
        </a:p>
      </dsp:txBody>
      <dsp:txXfrm>
        <a:off x="113248" y="154777"/>
        <a:ext cx="7393504" cy="2093394"/>
      </dsp:txXfrm>
    </dsp:sp>
    <dsp:sp modelId="{5EADEDED-AD5D-45D9-BC2F-E1DD26F9B428}">
      <dsp:nvSpPr>
        <dsp:cNvPr id="0" name=""/>
        <dsp:cNvSpPr/>
      </dsp:nvSpPr>
      <dsp:spPr>
        <a:xfrm>
          <a:off x="0" y="2439180"/>
          <a:ext cx="7620000" cy="231989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2) закупки, связанные с исполнением заказчиком заключенного с иностранным юридическим лицом договора, предметом которого являются действия, совершаемые за пределами России.</a:t>
          </a:r>
          <a:endParaRPr lang="ru-RU" sz="2700" kern="1200"/>
        </a:p>
      </dsp:txBody>
      <dsp:txXfrm>
        <a:off x="113248" y="2552428"/>
        <a:ext cx="7393504" cy="20933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2BC3A-D3AB-4406-BE72-B9C5B7D99CEC}">
      <dsp:nvSpPr>
        <dsp:cNvPr id="0" name=""/>
        <dsp:cNvSpPr/>
      </dsp:nvSpPr>
      <dsp:spPr>
        <a:xfrm>
          <a:off x="0" y="47694"/>
          <a:ext cx="7620000" cy="229356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ru-RU" sz="4100" b="0" i="0" kern="1200" smtClean="0"/>
            <a:t>1) утверждение типового положения о закупках;</a:t>
          </a:r>
          <a:endParaRPr lang="ru-RU" sz="4100" kern="1200" dirty="0"/>
        </a:p>
      </dsp:txBody>
      <dsp:txXfrm>
        <a:off x="111963" y="159657"/>
        <a:ext cx="7396074" cy="2069639"/>
      </dsp:txXfrm>
    </dsp:sp>
    <dsp:sp modelId="{8843E720-1958-4D27-B217-A312A32C719E}">
      <dsp:nvSpPr>
        <dsp:cNvPr id="0" name=""/>
        <dsp:cNvSpPr/>
      </dsp:nvSpPr>
      <dsp:spPr>
        <a:xfrm>
          <a:off x="0" y="2459340"/>
          <a:ext cx="7620000" cy="229356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ru-RU" sz="4100" b="0" i="0" kern="1200" smtClean="0"/>
            <a:t>2) присоединение к положению о закупках материнской компании.</a:t>
          </a:r>
          <a:endParaRPr lang="ru-RU" sz="4100" b="0" i="0" kern="1200"/>
        </a:p>
      </dsp:txBody>
      <dsp:txXfrm>
        <a:off x="111963" y="2571303"/>
        <a:ext cx="7396074" cy="206963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A175B-089B-4B6C-8293-4A41596B2510}">
      <dsp:nvSpPr>
        <dsp:cNvPr id="0" name=""/>
        <dsp:cNvSpPr/>
      </dsp:nvSpPr>
      <dsp:spPr>
        <a:xfrm>
          <a:off x="0" y="398699"/>
          <a:ext cx="7620000" cy="12729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smtClean="0"/>
            <a:t>нарушение обязательств со стороны контрагентов исполнителя; </a:t>
          </a:r>
          <a:endParaRPr lang="ru-RU" sz="3200" kern="1200"/>
        </a:p>
      </dsp:txBody>
      <dsp:txXfrm>
        <a:off x="62141" y="460840"/>
        <a:ext cx="7495718" cy="1148678"/>
      </dsp:txXfrm>
    </dsp:sp>
    <dsp:sp modelId="{A75652FF-3CA9-406A-AD46-17875CD9A1ED}">
      <dsp:nvSpPr>
        <dsp:cNvPr id="0" name=""/>
        <dsp:cNvSpPr/>
      </dsp:nvSpPr>
      <dsp:spPr>
        <a:xfrm>
          <a:off x="0" y="1763820"/>
          <a:ext cx="7620000" cy="12729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smtClean="0"/>
            <a:t>отсутствие необходимых для исполнения контракта товаров на рынке; </a:t>
          </a:r>
          <a:endParaRPr lang="ru-RU" sz="3200" kern="1200"/>
        </a:p>
      </dsp:txBody>
      <dsp:txXfrm>
        <a:off x="62141" y="1825961"/>
        <a:ext cx="7495718" cy="1148678"/>
      </dsp:txXfrm>
    </dsp:sp>
    <dsp:sp modelId="{5C2C9C35-52E3-4D1B-AF38-08F206B2E7F6}">
      <dsp:nvSpPr>
        <dsp:cNvPr id="0" name=""/>
        <dsp:cNvSpPr/>
      </dsp:nvSpPr>
      <dsp:spPr>
        <a:xfrm>
          <a:off x="0" y="3128939"/>
          <a:ext cx="7620000" cy="12729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smtClean="0"/>
            <a:t>недостаточное количество денежных средств у должника. </a:t>
          </a:r>
          <a:endParaRPr lang="ru-RU" sz="3200" kern="1200"/>
        </a:p>
      </dsp:txBody>
      <dsp:txXfrm>
        <a:off x="62141" y="3191080"/>
        <a:ext cx="7495718" cy="11486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A175B-089B-4B6C-8293-4A41596B2510}">
      <dsp:nvSpPr>
        <dsp:cNvPr id="0" name=""/>
        <dsp:cNvSpPr/>
      </dsp:nvSpPr>
      <dsp:spPr>
        <a:xfrm>
          <a:off x="0" y="27539"/>
          <a:ext cx="7620000" cy="47455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b="0" i="0" kern="1200" dirty="0" smtClean="0"/>
            <a:t>О возникновении чрезвычайной ситуации, которая препятствует подписанию контракта в установленные сроки, поставщик обязан уведомить заказчика в течение одного дня. В таком случае указанные сроки будут приостановлены максимум на 30 дней. Известить покупателя необходимо и в случае, когда форс-мажорные обстоятельства перестают действовать. На это также дается один день (ч. 9 ст. 54, ч. 16 ст. 70, ч. 15 ст. 78, ч. 21 ст. 83). - это фрагмент статьи с портала </a:t>
          </a:r>
          <a:r>
            <a:rPr lang="ru-RU" sz="2600" b="0" i="0" kern="1200" dirty="0" err="1" smtClean="0"/>
            <a:t>Госконтракт</a:t>
          </a:r>
          <a:r>
            <a:rPr lang="ru-RU" sz="2600" b="0" i="0" kern="1200" dirty="0" smtClean="0"/>
            <a:t>. </a:t>
          </a:r>
          <a:endParaRPr lang="ru-RU" sz="2600" kern="1200" dirty="0"/>
        </a:p>
      </dsp:txBody>
      <dsp:txXfrm>
        <a:off x="231657" y="259196"/>
        <a:ext cx="7156686" cy="428220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88B17-4EA8-4A85-AE6E-D0804EACDCA6}">
      <dsp:nvSpPr>
        <dsp:cNvPr id="0" name=""/>
        <dsp:cNvSpPr/>
      </dsp:nvSpPr>
      <dsp:spPr>
        <a:xfrm>
          <a:off x="0" y="34290"/>
          <a:ext cx="7620000" cy="8634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smtClean="0"/>
            <a:t>количество участников;</a:t>
          </a:r>
          <a:endParaRPr lang="ru-RU" sz="3600" kern="1200"/>
        </a:p>
      </dsp:txBody>
      <dsp:txXfrm>
        <a:off x="42151" y="76441"/>
        <a:ext cx="7535698" cy="779158"/>
      </dsp:txXfrm>
    </dsp:sp>
    <dsp:sp modelId="{43AA1F17-DD07-4CE1-A598-CD0C8A073F63}">
      <dsp:nvSpPr>
        <dsp:cNvPr id="0" name=""/>
        <dsp:cNvSpPr/>
      </dsp:nvSpPr>
      <dsp:spPr>
        <a:xfrm>
          <a:off x="0" y="1001430"/>
          <a:ext cx="7620000" cy="8634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smtClean="0"/>
            <a:t>имена/названия участников;</a:t>
          </a:r>
          <a:endParaRPr lang="ru-RU" sz="3600" kern="1200"/>
        </a:p>
      </dsp:txBody>
      <dsp:txXfrm>
        <a:off x="42151" y="1043581"/>
        <a:ext cx="7535698" cy="779158"/>
      </dsp:txXfrm>
    </dsp:sp>
    <dsp:sp modelId="{E6F30F4A-990A-4098-94A9-F6662EECC95F}">
      <dsp:nvSpPr>
        <dsp:cNvPr id="0" name=""/>
        <dsp:cNvSpPr/>
      </dsp:nvSpPr>
      <dsp:spPr>
        <a:xfrm>
          <a:off x="0" y="1968570"/>
          <a:ext cx="7620000" cy="8634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smtClean="0"/>
            <a:t>победителя торгов;</a:t>
          </a:r>
          <a:endParaRPr lang="ru-RU" sz="3600" kern="1200"/>
        </a:p>
      </dsp:txBody>
      <dsp:txXfrm>
        <a:off x="42151" y="2010721"/>
        <a:ext cx="7535698" cy="779158"/>
      </dsp:txXfrm>
    </dsp:sp>
    <dsp:sp modelId="{EBD9A9BC-E04B-4BE4-B074-525F112F7EBC}">
      <dsp:nvSpPr>
        <dsp:cNvPr id="0" name=""/>
        <dsp:cNvSpPr/>
      </dsp:nvSpPr>
      <dsp:spPr>
        <a:xfrm>
          <a:off x="0" y="2935710"/>
          <a:ext cx="7620000" cy="8634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smtClean="0"/>
            <a:t>ценовые колебания;</a:t>
          </a:r>
          <a:endParaRPr lang="ru-RU" sz="3600" kern="1200"/>
        </a:p>
      </dsp:txBody>
      <dsp:txXfrm>
        <a:off x="42151" y="2977861"/>
        <a:ext cx="7535698" cy="779158"/>
      </dsp:txXfrm>
    </dsp:sp>
    <dsp:sp modelId="{224BA685-0CF6-424C-9FE0-17CD86E9855A}">
      <dsp:nvSpPr>
        <dsp:cNvPr id="0" name=""/>
        <dsp:cNvSpPr/>
      </dsp:nvSpPr>
      <dsp:spPr>
        <a:xfrm>
          <a:off x="0" y="3902850"/>
          <a:ext cx="7620000" cy="86346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ru-RU" sz="3600" kern="1200" smtClean="0"/>
            <a:t>итоговый процент снижения цены.</a:t>
          </a:r>
          <a:endParaRPr lang="ru-RU" sz="3600" kern="1200"/>
        </a:p>
      </dsp:txBody>
      <dsp:txXfrm>
        <a:off x="42151" y="3945001"/>
        <a:ext cx="7535698" cy="77915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27486-FF75-4B87-A38C-5E671F75E4B0}">
      <dsp:nvSpPr>
        <dsp:cNvPr id="0" name=""/>
        <dsp:cNvSpPr/>
      </dsp:nvSpPr>
      <dsp:spPr>
        <a:xfrm>
          <a:off x="0" y="142642"/>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процедура определения поставщика отменена (</a:t>
          </a:r>
          <a:r>
            <a:rPr lang="ru-RU" sz="1300" kern="1200" smtClean="0">
              <a:hlinkClick xmlns:r="http://schemas.openxmlformats.org/officeDocument/2006/relationships" r:id="rId1"/>
            </a:rPr>
            <a:t>п. 2 ч. 6 ст. 44 44-ФЗ</a:t>
          </a:r>
          <a:r>
            <a:rPr lang="ru-RU" sz="1300" kern="1200" smtClean="0"/>
            <a:t>);</a:t>
          </a:r>
          <a:endParaRPr lang="ru-RU" sz="1300" kern="1200"/>
        </a:p>
      </dsp:txBody>
      <dsp:txXfrm>
        <a:off x="25210" y="167852"/>
        <a:ext cx="7569580" cy="466007"/>
      </dsp:txXfrm>
    </dsp:sp>
    <dsp:sp modelId="{74555616-5641-4EAC-9663-55478F87710E}">
      <dsp:nvSpPr>
        <dsp:cNvPr id="0" name=""/>
        <dsp:cNvSpPr/>
      </dsp:nvSpPr>
      <dsp:spPr>
        <a:xfrm>
          <a:off x="0" y="696509"/>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поставщик отозвал заявку до окончания срока подачи заявок (</a:t>
          </a:r>
          <a:r>
            <a:rPr lang="ru-RU" sz="1300" kern="1200" smtClean="0">
              <a:hlinkClick xmlns:r="http://schemas.openxmlformats.org/officeDocument/2006/relationships" r:id="rId1"/>
            </a:rPr>
            <a:t>п. 4 ч. 6 ст. 44 44-ФЗ</a:t>
          </a:r>
          <a:r>
            <a:rPr lang="ru-RU" sz="1300" kern="1200" smtClean="0"/>
            <a:t>);</a:t>
          </a:r>
          <a:endParaRPr lang="ru-RU" sz="1300" kern="1200"/>
        </a:p>
      </dsp:txBody>
      <dsp:txXfrm>
        <a:off x="25210" y="721719"/>
        <a:ext cx="7569580" cy="466007"/>
      </dsp:txXfrm>
    </dsp:sp>
    <dsp:sp modelId="{4F427E2A-2210-4B86-9E14-36813E405A49}">
      <dsp:nvSpPr>
        <dsp:cNvPr id="0" name=""/>
        <dsp:cNvSpPr/>
      </dsp:nvSpPr>
      <dsp:spPr>
        <a:xfrm>
          <a:off x="0" y="1250376"/>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поставщик подал заявку на участие в определении поставщика после окончания срока подачи заявок (</a:t>
          </a:r>
          <a:r>
            <a:rPr lang="ru-RU" sz="1300" kern="1200" smtClean="0">
              <a:hlinkClick xmlns:r="http://schemas.openxmlformats.org/officeDocument/2006/relationships" r:id="rId1"/>
            </a:rPr>
            <a:t>п. 5 ч. 6 ст. 44 44-ФЗ</a:t>
          </a:r>
          <a:r>
            <a:rPr lang="ru-RU" sz="1300" kern="1200" smtClean="0"/>
            <a:t>);</a:t>
          </a:r>
          <a:endParaRPr lang="ru-RU" sz="1300" kern="1200"/>
        </a:p>
      </dsp:txBody>
      <dsp:txXfrm>
        <a:off x="25210" y="1275586"/>
        <a:ext cx="7569580" cy="466007"/>
      </dsp:txXfrm>
    </dsp:sp>
    <dsp:sp modelId="{05890ED1-1A1E-4BB1-B96A-AF36420A7B70}">
      <dsp:nvSpPr>
        <dsp:cNvPr id="0" name=""/>
        <dsp:cNvSpPr/>
      </dsp:nvSpPr>
      <dsp:spPr>
        <a:xfrm>
          <a:off x="0" y="1804243"/>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заявку поставщика отклонили по результатам рассмотрения первых частей (</a:t>
          </a:r>
          <a:r>
            <a:rPr lang="ru-RU" sz="1300" kern="1200" smtClean="0">
              <a:hlinkClick xmlns:r="http://schemas.openxmlformats.org/officeDocument/2006/relationships" r:id="rId1"/>
            </a:rPr>
            <a:t>ч. 22 ст. 44 44-ФЗ</a:t>
          </a:r>
          <a:r>
            <a:rPr lang="ru-RU" sz="1300" kern="1200" smtClean="0"/>
            <a:t>),</a:t>
          </a:r>
          <a:endParaRPr lang="ru-RU" sz="1300" kern="1200"/>
        </a:p>
      </dsp:txBody>
      <dsp:txXfrm>
        <a:off x="25210" y="1829453"/>
        <a:ext cx="7569580" cy="466007"/>
      </dsp:txXfrm>
    </dsp:sp>
    <dsp:sp modelId="{5ADD48F8-B0DF-4B84-892F-9D56D40EF733}">
      <dsp:nvSpPr>
        <dsp:cNvPr id="0" name=""/>
        <dsp:cNvSpPr/>
      </dsp:nvSpPr>
      <dsp:spPr>
        <a:xfrm>
          <a:off x="0" y="2358110"/>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поставщика отклонили по результатам рассмотрения заявок на участие в конкурсе или закрытом аукционе (</a:t>
          </a:r>
          <a:r>
            <a:rPr lang="ru-RU" sz="1300" kern="1200" smtClean="0">
              <a:hlinkClick xmlns:r="http://schemas.openxmlformats.org/officeDocument/2006/relationships" r:id="rId1"/>
            </a:rPr>
            <a:t>п. 3 ч. 6 ст. 44 44-ФЗ</a:t>
          </a:r>
          <a:r>
            <a:rPr lang="ru-RU" sz="1300" kern="1200" smtClean="0"/>
            <a:t>);</a:t>
          </a:r>
          <a:endParaRPr lang="ru-RU" sz="1300" kern="1200"/>
        </a:p>
      </dsp:txBody>
      <dsp:txXfrm>
        <a:off x="25210" y="2383320"/>
        <a:ext cx="7569580" cy="466007"/>
      </dsp:txXfrm>
    </dsp:sp>
    <dsp:sp modelId="{0E75E5AB-B63B-4986-89CA-BF7DA27538D0}">
      <dsp:nvSpPr>
        <dsp:cNvPr id="0" name=""/>
        <dsp:cNvSpPr/>
      </dsp:nvSpPr>
      <dsp:spPr>
        <a:xfrm>
          <a:off x="0" y="2911977"/>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во время торгов поставщик не подавал предложений (</a:t>
          </a:r>
          <a:r>
            <a:rPr lang="ru-RU" sz="1300" kern="1200" smtClean="0">
              <a:hlinkClick xmlns:r="http://schemas.openxmlformats.org/officeDocument/2006/relationships" r:id="rId1"/>
            </a:rPr>
            <a:t>ч. 23 ст. 44 44-ФЗ</a:t>
          </a:r>
          <a:r>
            <a:rPr lang="ru-RU" sz="1300" kern="1200" smtClean="0"/>
            <a:t>);</a:t>
          </a:r>
          <a:endParaRPr lang="ru-RU" sz="1300" kern="1200"/>
        </a:p>
      </dsp:txBody>
      <dsp:txXfrm>
        <a:off x="25210" y="2937187"/>
        <a:ext cx="7569580" cy="466007"/>
      </dsp:txXfrm>
    </dsp:sp>
    <dsp:sp modelId="{E5048C36-52F1-4B45-87D5-0D168332E438}">
      <dsp:nvSpPr>
        <dsp:cNvPr id="0" name=""/>
        <dsp:cNvSpPr/>
      </dsp:nvSpPr>
      <dsp:spPr>
        <a:xfrm>
          <a:off x="0" y="3465844"/>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поставщика отклонили по результатам рассмотрения вторых частей (</a:t>
          </a:r>
          <a:r>
            <a:rPr lang="ru-RU" sz="1300" kern="1200" smtClean="0">
              <a:hlinkClick xmlns:r="http://schemas.openxmlformats.org/officeDocument/2006/relationships" r:id="rId1"/>
            </a:rPr>
            <a:t>ч. 24 ст. 44 44-ФЗ</a:t>
          </a:r>
          <a:r>
            <a:rPr lang="ru-RU" sz="1300" kern="1200" smtClean="0"/>
            <a:t>);</a:t>
          </a:r>
          <a:endParaRPr lang="ru-RU" sz="1300" kern="1200"/>
        </a:p>
      </dsp:txBody>
      <dsp:txXfrm>
        <a:off x="25210" y="3491054"/>
        <a:ext cx="7569580" cy="466007"/>
      </dsp:txXfrm>
    </dsp:sp>
    <dsp:sp modelId="{4FF64C84-7F7C-459F-87CF-237AABFE9A13}">
      <dsp:nvSpPr>
        <dsp:cNvPr id="0" name=""/>
        <dsp:cNvSpPr/>
      </dsp:nvSpPr>
      <dsp:spPr>
        <a:xfrm>
          <a:off x="0" y="4019711"/>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поставщик не стал победителем по результатам оценки заявок на участие в конкурсе или по результатам подведения итогов аукциона (</a:t>
          </a:r>
          <a:r>
            <a:rPr lang="ru-RU" sz="1300" kern="1200" smtClean="0">
              <a:hlinkClick xmlns:r="http://schemas.openxmlformats.org/officeDocument/2006/relationships" r:id="rId1"/>
            </a:rPr>
            <a:t>п. 1 ч. 6 ст. 44 44-ФЗ</a:t>
          </a:r>
          <a:r>
            <a:rPr lang="ru-RU" sz="1300" kern="1200" smtClean="0"/>
            <a:t>);</a:t>
          </a:r>
          <a:endParaRPr lang="ru-RU" sz="1300" kern="1200"/>
        </a:p>
      </dsp:txBody>
      <dsp:txXfrm>
        <a:off x="25210" y="4044921"/>
        <a:ext cx="7569580" cy="466007"/>
      </dsp:txXfrm>
    </dsp:sp>
    <dsp:sp modelId="{F1629470-7365-419C-9048-BC81A86167B4}">
      <dsp:nvSpPr>
        <dsp:cNvPr id="0" name=""/>
        <dsp:cNvSpPr/>
      </dsp:nvSpPr>
      <dsp:spPr>
        <a:xfrm>
          <a:off x="0" y="4573578"/>
          <a:ext cx="7620000" cy="5164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контрольный орган в сфере закупок отказал заказчику в согласовании контракта с единственным поставщиком (</a:t>
          </a:r>
          <a:r>
            <a:rPr lang="ru-RU" sz="1300" kern="1200" smtClean="0">
              <a:hlinkClick xmlns:r="http://schemas.openxmlformats.org/officeDocument/2006/relationships" r:id="rId1"/>
            </a:rPr>
            <a:t>п. 7 ч. 6 ст. 44 44-ФЗ</a:t>
          </a:r>
          <a:r>
            <a:rPr lang="ru-RU" sz="1300" kern="1200" smtClean="0"/>
            <a:t>).</a:t>
          </a:r>
          <a:endParaRPr lang="ru-RU" sz="1300" kern="1200"/>
        </a:p>
      </dsp:txBody>
      <dsp:txXfrm>
        <a:off x="25210" y="4598788"/>
        <a:ext cx="7569580" cy="46600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21802-2934-409B-B3EA-530BEF6DA037}">
      <dsp:nvSpPr>
        <dsp:cNvPr id="0" name=""/>
        <dsp:cNvSpPr/>
      </dsp:nvSpPr>
      <dsp:spPr>
        <a:xfrm>
          <a:off x="0" y="23759"/>
          <a:ext cx="7620000" cy="2337660"/>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При рассмотрении вопроса участия в конкурсе или аукционе необходимо оценить размер обеспечения контракта, поскольку подрядчик или исполнитель фактически отвлекают свои денежные средства.</a:t>
          </a:r>
          <a:endParaRPr lang="ru-RU" sz="2700" kern="1200"/>
        </a:p>
      </dsp:txBody>
      <dsp:txXfrm>
        <a:off x="114115" y="137874"/>
        <a:ext cx="7391770" cy="2109430"/>
      </dsp:txXfrm>
    </dsp:sp>
    <dsp:sp modelId="{EB6C4D45-678A-4822-B187-EE2924FD8D7E}">
      <dsp:nvSpPr>
        <dsp:cNvPr id="0" name=""/>
        <dsp:cNvSpPr/>
      </dsp:nvSpPr>
      <dsp:spPr>
        <a:xfrm>
          <a:off x="0" y="2439180"/>
          <a:ext cx="7620000" cy="2337660"/>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В случае неправомерного отказа в заключении договора, возможно оспорить решение Заказчика в Федеральной антимонопольной службе или в судебном порядке.</a:t>
          </a:r>
          <a:endParaRPr lang="ru-RU" sz="2700" kern="1200"/>
        </a:p>
      </dsp:txBody>
      <dsp:txXfrm>
        <a:off x="114115" y="2553295"/>
        <a:ext cx="7391770" cy="210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B26F1-C58C-4FAC-9DB8-4F7B9CF05F74}">
      <dsp:nvSpPr>
        <dsp:cNvPr id="0" name=""/>
        <dsp:cNvSpPr/>
      </dsp:nvSpPr>
      <dsp:spPr>
        <a:xfrm>
          <a:off x="0" y="488519"/>
          <a:ext cx="7620000" cy="927810"/>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i="1" kern="1200" smtClean="0"/>
            <a:t>отсутствие процесса ликвидации участника закупок – юридического лица и отсутствие решения арбитражного суда о признании участника закупок– юридического лица, индивидуального предпринимателя банкротом и об открытии конкурсного производства, на день подачи заявки на участие в конкурсе, заявки на участие в аукционе, котировочной заявки;</a:t>
          </a:r>
          <a:endParaRPr lang="ru-RU" sz="1300" kern="1200"/>
        </a:p>
      </dsp:txBody>
      <dsp:txXfrm>
        <a:off x="45292" y="533811"/>
        <a:ext cx="7529416" cy="837226"/>
      </dsp:txXfrm>
    </dsp:sp>
    <dsp:sp modelId="{F078D45C-3AEA-4E7F-89E2-31EDC5A6BB75}">
      <dsp:nvSpPr>
        <dsp:cNvPr id="0" name=""/>
        <dsp:cNvSpPr/>
      </dsp:nvSpPr>
      <dsp:spPr>
        <a:xfrm>
          <a:off x="0" y="1453769"/>
          <a:ext cx="7620000" cy="927810"/>
        </a:xfrm>
        <a:prstGeom prst="roundRect">
          <a:avLst/>
        </a:prstGeom>
        <a:solidFill>
          <a:schemeClr val="accent1">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i="1" kern="1200" smtClean="0"/>
            <a:t>неприостановление деятельности участника закупок</a:t>
          </a:r>
          <a:endParaRPr lang="ru-RU" sz="1300" kern="1200"/>
        </a:p>
      </dsp:txBody>
      <dsp:txXfrm>
        <a:off x="45292" y="1499061"/>
        <a:ext cx="7529416" cy="837226"/>
      </dsp:txXfrm>
    </dsp:sp>
    <dsp:sp modelId="{3A0A59E9-A7A3-4514-9792-CC5136AB5B06}">
      <dsp:nvSpPr>
        <dsp:cNvPr id="0" name=""/>
        <dsp:cNvSpPr/>
      </dsp:nvSpPr>
      <dsp:spPr>
        <a:xfrm>
          <a:off x="0" y="2419019"/>
          <a:ext cx="7620000" cy="927810"/>
        </a:xfrm>
        <a:prstGeom prst="roundRect">
          <a:avLst/>
        </a:prstGeom>
        <a:solidFill>
          <a:schemeClr val="accent1">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i="1" kern="1200" smtClean="0"/>
            <a:t>отсутствие в предусмотренном Федеральным </a:t>
          </a:r>
          <a:r>
            <a:rPr lang="ru-RU" sz="1300" i="1" kern="1200" smtClean="0">
              <a:hlinkClick xmlns:r="http://schemas.openxmlformats.org/officeDocument/2006/relationships" r:id="rId1"/>
            </a:rPr>
            <a:t>законом</a:t>
          </a:r>
          <a:r>
            <a:rPr lang="ru-RU" sz="1300" i="1" kern="1200" smtClean="0"/>
            <a:t> от 21 июля 2005 года           № 94-ФЗ «О размещении заказов на поставки товаров, выполнение работ, оказание услуг для государственных и муниципальных нужд» реестре недобросовестных поставщиков сведений об участниках размещения заказа;</a:t>
          </a:r>
          <a:endParaRPr lang="ru-RU" sz="1300" kern="1200"/>
        </a:p>
      </dsp:txBody>
      <dsp:txXfrm>
        <a:off x="45292" y="2464311"/>
        <a:ext cx="7529416" cy="837226"/>
      </dsp:txXfrm>
    </dsp:sp>
    <dsp:sp modelId="{E64FD54F-ED22-483E-9124-9B60E8C6FAB8}">
      <dsp:nvSpPr>
        <dsp:cNvPr id="0" name=""/>
        <dsp:cNvSpPr/>
      </dsp:nvSpPr>
      <dsp:spPr>
        <a:xfrm>
          <a:off x="0" y="3384270"/>
          <a:ext cx="7620000" cy="927810"/>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i="1" kern="1200" smtClean="0"/>
            <a:t>отсутствие в предусмотренном Федеральным законом от 18 июля 2011 года № 223-ФЗ «О закупках товаров, работ и услуг  отдельными видами юридических лиц» реестре недобросовестных поставщиков сведений об участниках закупок.</a:t>
          </a:r>
          <a:endParaRPr lang="ru-RU" sz="1300" kern="1200"/>
        </a:p>
      </dsp:txBody>
      <dsp:txXfrm>
        <a:off x="45292" y="3429562"/>
        <a:ext cx="7529416" cy="8372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E8F05-3A03-4508-8B36-8E70AD005EED}">
      <dsp:nvSpPr>
        <dsp:cNvPr id="0" name=""/>
        <dsp:cNvSpPr/>
      </dsp:nvSpPr>
      <dsp:spPr>
        <a:xfrm>
          <a:off x="0" y="91665"/>
          <a:ext cx="7620000" cy="1498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Во-первых, необходимо при определении цены заложить дополнительные расходы, которые могут возникнуть при реализации контракта, например, на дополнительное обслуживание, гарантийный ремонт и т.д.</a:t>
          </a:r>
          <a:endParaRPr lang="ru-RU" sz="2100" kern="1200"/>
        </a:p>
      </dsp:txBody>
      <dsp:txXfrm>
        <a:off x="73164" y="164829"/>
        <a:ext cx="7473672" cy="1352442"/>
      </dsp:txXfrm>
    </dsp:sp>
    <dsp:sp modelId="{960EC9A2-077F-4A18-82DD-13493A2960A6}">
      <dsp:nvSpPr>
        <dsp:cNvPr id="0" name=""/>
        <dsp:cNvSpPr/>
      </dsp:nvSpPr>
      <dsp:spPr>
        <a:xfrm>
          <a:off x="0" y="1650915"/>
          <a:ext cx="7620000" cy="1498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Во-вторых, возможно обговорить пересмотр позиций по контракту, если это предусмотрено договором.</a:t>
          </a:r>
          <a:endParaRPr lang="ru-RU" sz="2100" kern="1200"/>
        </a:p>
      </dsp:txBody>
      <dsp:txXfrm>
        <a:off x="73164" y="1724079"/>
        <a:ext cx="7473672" cy="1352442"/>
      </dsp:txXfrm>
    </dsp:sp>
    <dsp:sp modelId="{B3A893A2-EA42-420C-87F1-3BB3332DD522}">
      <dsp:nvSpPr>
        <dsp:cNvPr id="0" name=""/>
        <dsp:cNvSpPr/>
      </dsp:nvSpPr>
      <dsp:spPr>
        <a:xfrm>
          <a:off x="0" y="3210165"/>
          <a:ext cx="7620000" cy="1498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В-третьих, важно предусмотреть возможность расторжения договора, например, если реализация контракта принесла большие убытки для поставщика.</a:t>
          </a:r>
          <a:endParaRPr lang="ru-RU" sz="2100" kern="1200"/>
        </a:p>
      </dsp:txBody>
      <dsp:txXfrm>
        <a:off x="73164" y="3283329"/>
        <a:ext cx="7473672" cy="135244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D426C-B77E-4C1B-8576-B71F6251EE1A}">
      <dsp:nvSpPr>
        <dsp:cNvPr id="0" name=""/>
        <dsp:cNvSpPr/>
      </dsp:nvSpPr>
      <dsp:spPr>
        <a:xfrm>
          <a:off x="0" y="302813"/>
          <a:ext cx="7620000" cy="670362"/>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1) сумму банковской гарантии, подлежащую уплате гарантом заказчику</a:t>
          </a:r>
          <a:endParaRPr lang="ru-RU" sz="1200" kern="1200"/>
        </a:p>
      </dsp:txBody>
      <dsp:txXfrm>
        <a:off x="32724" y="335537"/>
        <a:ext cx="7554552" cy="604914"/>
      </dsp:txXfrm>
    </dsp:sp>
    <dsp:sp modelId="{28F3D075-6607-4B10-AA71-478449A4EEEF}">
      <dsp:nvSpPr>
        <dsp:cNvPr id="0" name=""/>
        <dsp:cNvSpPr/>
      </dsp:nvSpPr>
      <dsp:spPr>
        <a:xfrm>
          <a:off x="0" y="1007735"/>
          <a:ext cx="7620000" cy="670362"/>
        </a:xfrm>
        <a:prstGeom prst="roundRect">
          <a:avLst/>
        </a:prstGeom>
        <a:solidFill>
          <a:schemeClr val="accent1">
            <a:alpha val="90000"/>
            <a:hueOff val="0"/>
            <a:satOff val="0"/>
            <a:lumOff val="0"/>
            <a:alphaOff val="-8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2) обязательства принципала, надлежащее исполнение которых обеспечивается банковской гарантией;</a:t>
          </a:r>
          <a:endParaRPr lang="ru-RU" sz="1200" kern="1200"/>
        </a:p>
      </dsp:txBody>
      <dsp:txXfrm>
        <a:off x="32724" y="1040459"/>
        <a:ext cx="7554552" cy="604914"/>
      </dsp:txXfrm>
    </dsp:sp>
    <dsp:sp modelId="{BF068278-CFEA-43A4-89AE-124F1DDB2F95}">
      <dsp:nvSpPr>
        <dsp:cNvPr id="0" name=""/>
        <dsp:cNvSpPr/>
      </dsp:nvSpPr>
      <dsp:spPr>
        <a:xfrm>
          <a:off x="0" y="1712657"/>
          <a:ext cx="7620000" cy="670362"/>
        </a:xfrm>
        <a:prstGeom prst="roundRect">
          <a:avLst/>
        </a:prstGeom>
        <a:solidFill>
          <a:schemeClr val="accent1">
            <a:alpha val="90000"/>
            <a:hueOff val="0"/>
            <a:satOff val="0"/>
            <a:lumOff val="0"/>
            <a:alphaOff val="-16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3) обязанность гаранта уплатить заказчику неустойку в размере 0,1 процента денежной суммы, подлежащей уплате, за каждый день просрочки;</a:t>
          </a:r>
          <a:endParaRPr lang="ru-RU" sz="1200" kern="1200"/>
        </a:p>
      </dsp:txBody>
      <dsp:txXfrm>
        <a:off x="32724" y="1745381"/>
        <a:ext cx="7554552" cy="604914"/>
      </dsp:txXfrm>
    </dsp:sp>
    <dsp:sp modelId="{C39C8B52-3F0D-46DC-93F0-9CF1D88CF182}">
      <dsp:nvSpPr>
        <dsp:cNvPr id="0" name=""/>
        <dsp:cNvSpPr/>
      </dsp:nvSpPr>
      <dsp:spPr>
        <a:xfrm>
          <a:off x="0" y="2417580"/>
          <a:ext cx="7620000" cy="670362"/>
        </a:xfrm>
        <a:prstGeom prst="roundRect">
          <a:avLst/>
        </a:prstGeom>
        <a:solidFill>
          <a:schemeClr val="accent1">
            <a:alpha val="90000"/>
            <a:hueOff val="0"/>
            <a:satOff val="0"/>
            <a:lumOff val="0"/>
            <a:alphaOff val="-24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4) условие, согласно которому исполнением обязательств гаранта по банковской гарантии является фактическое поступление денежных сумм на счет, на котором в соответствии с законодательством Российской Федерации учитываются операции со средствами, поступающими заказчику;</a:t>
          </a:r>
          <a:endParaRPr lang="ru-RU" sz="1200" kern="1200"/>
        </a:p>
      </dsp:txBody>
      <dsp:txXfrm>
        <a:off x="32724" y="2450304"/>
        <a:ext cx="7554552" cy="604914"/>
      </dsp:txXfrm>
    </dsp:sp>
    <dsp:sp modelId="{C12B1155-9F1C-4617-BAFF-D584AE122357}">
      <dsp:nvSpPr>
        <dsp:cNvPr id="0" name=""/>
        <dsp:cNvSpPr/>
      </dsp:nvSpPr>
      <dsp:spPr>
        <a:xfrm>
          <a:off x="0" y="3122502"/>
          <a:ext cx="7620000" cy="670362"/>
        </a:xfrm>
        <a:prstGeom prst="roundRect">
          <a:avLst/>
        </a:prstGeom>
        <a:solidFill>
          <a:schemeClr val="accent1">
            <a:alpha val="90000"/>
            <a:hueOff val="0"/>
            <a:satOff val="0"/>
            <a:lumOff val="0"/>
            <a:alphaOff val="-32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5) срок действия не менее чем 2 месяца с даты окончания срока подачи заявок.</a:t>
          </a:r>
          <a:endParaRPr lang="ru-RU" sz="1200" kern="1200"/>
        </a:p>
      </dsp:txBody>
      <dsp:txXfrm>
        <a:off x="32724" y="3155226"/>
        <a:ext cx="7554552" cy="604914"/>
      </dsp:txXfrm>
    </dsp:sp>
    <dsp:sp modelId="{D88650B4-3E01-4970-B94A-64E42EAED53B}">
      <dsp:nvSpPr>
        <dsp:cNvPr id="0" name=""/>
        <dsp:cNvSpPr/>
      </dsp:nvSpPr>
      <dsp:spPr>
        <a:xfrm>
          <a:off x="0" y="3827424"/>
          <a:ext cx="7620000" cy="670362"/>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6) отлагательное условие, предусматривающее заключение договора предоставления банковской гарантии по обязательствам принципала, возникшим из контракта при его заключении, в случае предоставления банковской гарантии в качестве обеспечения исполнения контракта (статья 45 Закона 44-ФЗ).</a:t>
          </a:r>
          <a:endParaRPr lang="ru-RU" sz="1200" kern="1200"/>
        </a:p>
      </dsp:txBody>
      <dsp:txXfrm>
        <a:off x="32724" y="3860148"/>
        <a:ext cx="7554552" cy="60491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6976-8B1E-4774-BEDE-1AE0F483364E}">
      <dsp:nvSpPr>
        <dsp:cNvPr id="0" name=""/>
        <dsp:cNvSpPr/>
      </dsp:nvSpPr>
      <dsp:spPr>
        <a:xfrm>
          <a:off x="0" y="132361"/>
          <a:ext cx="7620000" cy="147931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1) отсутствие информации о банковской гарантии в реестрах банковских гарантий, выдаваемых банком;</a:t>
          </a:r>
          <a:endParaRPr lang="ru-RU" sz="1700" kern="1200"/>
        </a:p>
      </dsp:txBody>
      <dsp:txXfrm>
        <a:off x="72214" y="204575"/>
        <a:ext cx="7475572" cy="1334890"/>
      </dsp:txXfrm>
    </dsp:sp>
    <dsp:sp modelId="{E44F9A50-FDF2-4D49-8AD8-06D27D360EDF}">
      <dsp:nvSpPr>
        <dsp:cNvPr id="0" name=""/>
        <dsp:cNvSpPr/>
      </dsp:nvSpPr>
      <dsp:spPr>
        <a:xfrm>
          <a:off x="0" y="1660640"/>
          <a:ext cx="7620000" cy="147931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2) несоответствие банковской гарантии условиям тендера</a:t>
          </a:r>
          <a:endParaRPr lang="ru-RU" sz="1700" kern="1200"/>
        </a:p>
      </dsp:txBody>
      <dsp:txXfrm>
        <a:off x="72214" y="1732854"/>
        <a:ext cx="7475572" cy="1334890"/>
      </dsp:txXfrm>
    </dsp:sp>
    <dsp:sp modelId="{5B5DC8B3-2F66-4D1C-AC77-F003E539C502}">
      <dsp:nvSpPr>
        <dsp:cNvPr id="0" name=""/>
        <dsp:cNvSpPr/>
      </dsp:nvSpPr>
      <dsp:spPr>
        <a:xfrm>
          <a:off x="0" y="3188919"/>
          <a:ext cx="7620000" cy="147931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smtClean="0"/>
            <a:t>3) несоответствие банковской гарантии требованиям, содержащимся в извещении об осуществлении закупки, приглашении принять участие в определении поставщика (подрядчика, исполнителя), документации о закупке, проекте контракта, который заключается с единственным поставщиком (подрядчиком, исполнителем).</a:t>
          </a:r>
          <a:endParaRPr lang="ru-RU" sz="1700" kern="1200"/>
        </a:p>
      </dsp:txBody>
      <dsp:txXfrm>
        <a:off x="72214" y="3261133"/>
        <a:ext cx="7475572" cy="133489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63574-AC2E-4E61-8493-E35B4CA3346D}">
      <dsp:nvSpPr>
        <dsp:cNvPr id="0" name=""/>
        <dsp:cNvSpPr/>
      </dsp:nvSpPr>
      <dsp:spPr>
        <a:xfrm>
          <a:off x="0" y="24597"/>
          <a:ext cx="8229600" cy="221678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В большинстве случаев имущество, которым пользуется налогоплательщик, не принадлежит самому налогоплательщику, а взято в аренду: получается, что взыскать не с чего. Это первая причина недополучения сумм в бюджет. </a:t>
          </a:r>
          <a:endParaRPr lang="ru-RU" sz="1500" kern="1200"/>
        </a:p>
      </dsp:txBody>
      <dsp:txXfrm>
        <a:off x="108214" y="132811"/>
        <a:ext cx="8013172" cy="2000356"/>
      </dsp:txXfrm>
    </dsp:sp>
    <dsp:sp modelId="{4AA101FD-A82D-419E-A3B2-E56A9B25EEE4}">
      <dsp:nvSpPr>
        <dsp:cNvPr id="0" name=""/>
        <dsp:cNvSpPr/>
      </dsp:nvSpPr>
      <dsp:spPr>
        <a:xfrm>
          <a:off x="0" y="2284581"/>
          <a:ext cx="8229600" cy="221678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Вторым фактором, снижающим поступления, является неэффективная служба внутреннего контроля в организациях. Об обязанности осуществлять внутренний контроль указывается в 19 статье 402-ФЗ «О бухгалтерском учете», но о том, как и какие конкретно проводить мероприятия контроля, в законе не сказано. Возможно, законодательно прописанные, конкретные мероприятия контроля за ведением бухгалтерского, а также налогового учета, позволили бы снизить «внезапные» для организации доначисления, и вовремя и правильно исполнять налоговые обязательства.</a:t>
          </a:r>
          <a:br>
            <a:rPr lang="ru-RU" sz="1500" kern="1200" smtClean="0"/>
          </a:br>
          <a:r>
            <a:rPr lang="ru-RU" sz="1500" kern="1200" smtClean="0"/>
            <a:t/>
          </a:r>
          <a:br>
            <a:rPr lang="ru-RU" sz="1500" kern="1200" smtClean="0"/>
          </a:br>
          <a:endParaRPr lang="ru-RU" sz="1500" kern="1200"/>
        </a:p>
      </dsp:txBody>
      <dsp:txXfrm>
        <a:off x="108214" y="2392795"/>
        <a:ext cx="8013172" cy="200035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0FCA-B1AA-4682-845D-C72EA1E1F6E6}">
      <dsp:nvSpPr>
        <dsp:cNvPr id="0" name=""/>
        <dsp:cNvSpPr/>
      </dsp:nvSpPr>
      <dsp:spPr>
        <a:xfrm>
          <a:off x="0" y="332481"/>
          <a:ext cx="8229600" cy="38610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ru-RU" sz="3300" kern="1200" smtClean="0"/>
            <a:t>13 июля 2017 года ФНС выпустила </a:t>
          </a:r>
          <a:r>
            <a:rPr lang="ru-RU" sz="3300" kern="1200" smtClean="0">
              <a:hlinkClick xmlns:r="http://schemas.openxmlformats.org/officeDocument/2006/relationships" r:id="rId1"/>
            </a:rPr>
            <a:t>письмо №ЕД-4-2/13650@</a:t>
          </a:r>
          <a:r>
            <a:rPr lang="ru-RU" sz="3300" kern="1200" smtClean="0"/>
            <a:t> (методические рекомендации) о том, как доказывать, что бизнесмен не заплатил налоги умышленно. Эти рекомендации составлялись совместно со Следственным комитетом.</a:t>
          </a:r>
          <a:endParaRPr lang="ru-RU" sz="3300" kern="1200"/>
        </a:p>
      </dsp:txBody>
      <dsp:txXfrm>
        <a:off x="188478" y="520959"/>
        <a:ext cx="7852644" cy="348404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0FCA-B1AA-4682-845D-C72EA1E1F6E6}">
      <dsp:nvSpPr>
        <dsp:cNvPr id="0" name=""/>
        <dsp:cNvSpPr/>
      </dsp:nvSpPr>
      <dsp:spPr>
        <a:xfrm>
          <a:off x="0" y="12621"/>
          <a:ext cx="8229600" cy="22230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i="0" kern="1200" dirty="0" smtClean="0"/>
            <a:t>1. Фиктивные сделки, завышающие расходы компании или занижающие её доходы. Заключаются с однодневками и аффилированными компаниями. </a:t>
          </a:r>
          <a:r>
            <a:rPr lang="ru-RU" sz="1900" b="0" i="0" kern="1200" dirty="0" smtClean="0"/>
            <a:t>Чтобы доказать фиктивность сделок, ФНС должны проанализировать информацию из ЕГРЮЛ, ЕГРН, налоговой отчётности, банковских счетов, ЕГРП, ГИБДД, </a:t>
          </a:r>
          <a:r>
            <a:rPr lang="ru-RU" sz="1900" b="0" i="0" kern="1200" dirty="0" err="1" smtClean="0"/>
            <a:t>Гостехнадзора</a:t>
          </a:r>
          <a:r>
            <a:rPr lang="ru-RU" sz="1900" b="0" i="0" kern="1200" dirty="0" smtClean="0"/>
            <a:t>, ГИМС, Роспатента и найти сайты, сотрудников, имущество, которые свидетельствуют о фиктивности сделок.</a:t>
          </a:r>
          <a:endParaRPr lang="ru-RU" sz="1900" kern="1200" dirty="0"/>
        </a:p>
      </dsp:txBody>
      <dsp:txXfrm>
        <a:off x="108518" y="121139"/>
        <a:ext cx="8012564" cy="2005964"/>
      </dsp:txXfrm>
    </dsp:sp>
    <dsp:sp modelId="{867EAA34-5563-4232-97B3-544D6FD99550}">
      <dsp:nvSpPr>
        <dsp:cNvPr id="0" name=""/>
        <dsp:cNvSpPr/>
      </dsp:nvSpPr>
      <dsp:spPr>
        <a:xfrm>
          <a:off x="0" y="2290341"/>
          <a:ext cx="8229600" cy="22230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1" i="0" kern="1200" dirty="0" smtClean="0"/>
            <a:t>2. Дробление бизнеса, чтобы можно было применять специальные налоговые режимы</a:t>
          </a:r>
          <a:r>
            <a:rPr lang="ru-RU" sz="1900" b="0" i="0" kern="1200" dirty="0" smtClean="0"/>
            <a:t>. Например, большой магазин дробится на несколько мелких площадью менее 150 м</a:t>
          </a:r>
          <a:r>
            <a:rPr lang="ru-RU" sz="1900" b="0" i="0" kern="1200" baseline="30000" dirty="0" smtClean="0"/>
            <a:t>2</a:t>
          </a:r>
          <a:r>
            <a:rPr lang="ru-RU" sz="1900" b="0" i="0" kern="1200" dirty="0" smtClean="0"/>
            <a:t>, а управляющие отделами регистрируются как ИП и ведут работу якобы «от себя»).</a:t>
          </a:r>
          <a:endParaRPr lang="ru-RU" sz="1900" b="0" i="0" kern="1200" dirty="0"/>
        </a:p>
      </dsp:txBody>
      <dsp:txXfrm>
        <a:off x="108518" y="2398859"/>
        <a:ext cx="8012564" cy="200596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10FCA-B1AA-4682-845D-C72EA1E1F6E6}">
      <dsp:nvSpPr>
        <dsp:cNvPr id="0" name=""/>
        <dsp:cNvSpPr/>
      </dsp:nvSpPr>
      <dsp:spPr>
        <a:xfrm>
          <a:off x="0" y="390362"/>
          <a:ext cx="8229600" cy="184669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b="1" i="0" kern="1200" dirty="0" smtClean="0"/>
            <a:t>3. Необоснованное применение льгот. </a:t>
          </a:r>
          <a:r>
            <a:rPr lang="ru-RU" sz="1800" b="0" i="0" kern="1200" dirty="0" smtClean="0"/>
            <a:t>Приведён пример, как группа компаний экономила на налогах, перенеся производственные мощности по изготовлению автомобилей на территорию особой экономической зоны, где платили налог на прибыль 0%. Через длинную и хитрую схему деньги выводились за границу.</a:t>
          </a:r>
          <a:endParaRPr lang="ru-RU" sz="1800" kern="1200" dirty="0"/>
        </a:p>
      </dsp:txBody>
      <dsp:txXfrm>
        <a:off x="90148" y="480510"/>
        <a:ext cx="8049304" cy="1666402"/>
      </dsp:txXfrm>
    </dsp:sp>
    <dsp:sp modelId="{D1706910-5BE5-46B9-A94D-5784151151BD}">
      <dsp:nvSpPr>
        <dsp:cNvPr id="0" name=""/>
        <dsp:cNvSpPr/>
      </dsp:nvSpPr>
      <dsp:spPr>
        <a:xfrm>
          <a:off x="0" y="2288901"/>
          <a:ext cx="8229600" cy="184669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1" i="0" kern="1200" dirty="0" smtClean="0"/>
            <a:t>4. Подмена одних договоров другими. </a:t>
          </a:r>
          <a:r>
            <a:rPr lang="ru-RU" sz="1800" b="0" i="0" kern="1200" dirty="0" smtClean="0"/>
            <a:t>Например, оформляют аванс как договор займа, чтобы не платить НДС, а потом засчитывают заёмные средства в счёт оплаты. Или подменяют договор купли-продажи договором комиссии, или лизингом, или договором реализации долей в уставном капитале. П.13 огромен. В письме подробно расписывается, как доказывать каждую схему. Подробно, по шагам, инструкция, что надо делать. Это производит впечатление.</a:t>
          </a:r>
          <a:endParaRPr lang="ru-RU" sz="1800" b="0" i="0" kern="1200" dirty="0"/>
        </a:p>
      </dsp:txBody>
      <dsp:txXfrm>
        <a:off x="90148" y="2379049"/>
        <a:ext cx="8049304" cy="1666402"/>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187218"/>
          <a:ext cx="7056784" cy="190476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опрашивают руководителей, лиц, ответственных за исполнение и принимающих товары (работы, услуги), а также бухгалтеров организации-налогоплательщика и его контрагентов об обстоятельствах заключения и исполнения сомнительного договора;</a:t>
          </a:r>
          <a:endParaRPr lang="ru-RU" sz="2200" kern="1200"/>
        </a:p>
      </dsp:txBody>
      <dsp:txXfrm>
        <a:off x="92983" y="280201"/>
        <a:ext cx="6870818" cy="1718794"/>
      </dsp:txXfrm>
    </dsp:sp>
    <dsp:sp modelId="{565B72A3-E6CD-4327-AD8D-83FD4D247FB2}">
      <dsp:nvSpPr>
        <dsp:cNvPr id="0" name=""/>
        <dsp:cNvSpPr/>
      </dsp:nvSpPr>
      <dsp:spPr>
        <a:xfrm>
          <a:off x="0" y="2155338"/>
          <a:ext cx="7056784" cy="190476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требуют первичные документы, подтверждающие сомнительные финансово-хозяйственные операции, в том числе и необязательные (переписка, заявки, протоколы совещаний, складские книги, журналы въезда и выезда, журналы выдачи пропусков и др.);</a:t>
          </a:r>
          <a:endParaRPr lang="ru-RU" sz="2200" kern="1200"/>
        </a:p>
      </dsp:txBody>
      <dsp:txXfrm>
        <a:off x="92983" y="2248321"/>
        <a:ext cx="6870818" cy="171879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110178"/>
          <a:ext cx="7056784" cy="198899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0" i="0" kern="1200" dirty="0" smtClean="0"/>
            <a:t>анализируют документы и сопоставляют данные с целью поиска несоответствий, например: в договоре (либо приложениях к нему) количество товара может быть указано в штуках, тогда как в счетах-фактурах и товарных накладных – в тоннах. Также сверяются идентичность первичных бухгалтерских документов, при необходимости могут назначить и провести почерковедческую экспертизу;</a:t>
          </a:r>
          <a:endParaRPr lang="ru-RU" sz="1700" kern="1200" dirty="0"/>
        </a:p>
      </dsp:txBody>
      <dsp:txXfrm>
        <a:off x="97095" y="207273"/>
        <a:ext cx="6862594" cy="1794809"/>
      </dsp:txXfrm>
    </dsp:sp>
    <dsp:sp modelId="{0C41E49A-60A3-4A70-A416-3E976BCFB5FE}">
      <dsp:nvSpPr>
        <dsp:cNvPr id="0" name=""/>
        <dsp:cNvSpPr/>
      </dsp:nvSpPr>
      <dsp:spPr>
        <a:xfrm>
          <a:off x="0" y="2148138"/>
          <a:ext cx="7056784" cy="198899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0" i="0" kern="1200" smtClean="0"/>
            <a:t>в случае установления в числе контрагентов налогоплательщика организаций, относящихся к группе риска (фирмы-однодневки, аффилированные организации), проводят комплекс мероприятий, направленных на связь указанных организаций (лиц, причастных к их деятельности) с должностными лицами организации-налогоплательщика</a:t>
          </a:r>
          <a:endParaRPr lang="ru-RU" sz="1700" b="0" i="0" kern="1200"/>
        </a:p>
      </dsp:txBody>
      <dsp:txXfrm>
        <a:off x="97095" y="2245233"/>
        <a:ext cx="6862594" cy="179480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228618"/>
          <a:ext cx="7056784" cy="18720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b="0" i="0" kern="1200" smtClean="0"/>
            <a:t>в случае с доказательствами аффилированности иностранных партнеров проверяются сведения о физических лицах, представляющих интересы иностранных компаний на территории России, зачастую это номинальные директора, которые даже не пересекали границу РФ. Налоговики запрашивают сведения об операциях иностранных партнеров в Центробанке РФ и Росфинмониторинге. Вся эта схема направлена на выявление конечного бенефициара и реальной цели сделок;</a:t>
          </a:r>
          <a:endParaRPr lang="ru-RU" sz="1600" kern="1200" dirty="0"/>
        </a:p>
      </dsp:txBody>
      <dsp:txXfrm>
        <a:off x="91384" y="320002"/>
        <a:ext cx="6874016" cy="1689232"/>
      </dsp:txXfrm>
    </dsp:sp>
    <dsp:sp modelId="{7271D186-A8EC-4973-909F-559A01E931A5}">
      <dsp:nvSpPr>
        <dsp:cNvPr id="0" name=""/>
        <dsp:cNvSpPr/>
      </dsp:nvSpPr>
      <dsp:spPr>
        <a:xfrm>
          <a:off x="0" y="2146698"/>
          <a:ext cx="7056784" cy="18720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0" i="0" kern="1200" smtClean="0"/>
            <a:t>проводят обыски помещений с целью поиска печатей фирмы-однодневки, бланков аффилированных организаций, флешнакопителей, серверов, токенов, рутокенов и т.д.)</a:t>
          </a:r>
          <a:endParaRPr lang="ru-RU" sz="1600" b="0" i="0" kern="1200"/>
        </a:p>
      </dsp:txBody>
      <dsp:txXfrm>
        <a:off x="91384" y="2238082"/>
        <a:ext cx="6874016" cy="1689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556A8-7D64-47EA-B1F6-8B9CD39E900A}">
      <dsp:nvSpPr>
        <dsp:cNvPr id="0" name=""/>
        <dsp:cNvSpPr/>
      </dsp:nvSpPr>
      <dsp:spPr>
        <a:xfrm>
          <a:off x="0" y="91665"/>
          <a:ext cx="7620000" cy="1498770"/>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1) участник такого аукциона не вправе подать предложение о цене контракта, равное ранее поданному этим участником предложению о цене контракта или большее чем оно, а также предложение о цене контракта, равное нулю;</a:t>
          </a:r>
          <a:endParaRPr lang="ru-RU" sz="2100" kern="1200"/>
        </a:p>
      </dsp:txBody>
      <dsp:txXfrm>
        <a:off x="73164" y="164829"/>
        <a:ext cx="7473672" cy="1352442"/>
      </dsp:txXfrm>
    </dsp:sp>
    <dsp:sp modelId="{BC6C37C7-D763-41C7-872F-8C7BDA143795}">
      <dsp:nvSpPr>
        <dsp:cNvPr id="0" name=""/>
        <dsp:cNvSpPr/>
      </dsp:nvSpPr>
      <dsp:spPr>
        <a:xfrm>
          <a:off x="0" y="1650915"/>
          <a:ext cx="7620000" cy="1498770"/>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2) участник такого аукциона не вправе подать предложение о цене контракта, которое ниже, чем текущее минимальное предложение о цене контракта, сниженное в пределах "шага аукциона";</a:t>
          </a:r>
          <a:endParaRPr lang="ru-RU" sz="2100" kern="1200"/>
        </a:p>
      </dsp:txBody>
      <dsp:txXfrm>
        <a:off x="73164" y="1724079"/>
        <a:ext cx="7473672" cy="1352442"/>
      </dsp:txXfrm>
    </dsp:sp>
    <dsp:sp modelId="{28A3B310-45D9-491A-884D-F7A4A63FEAA8}">
      <dsp:nvSpPr>
        <dsp:cNvPr id="0" name=""/>
        <dsp:cNvSpPr/>
      </dsp:nvSpPr>
      <dsp:spPr>
        <a:xfrm>
          <a:off x="0" y="3210165"/>
          <a:ext cx="7620000" cy="1498770"/>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kern="1200" smtClean="0"/>
            <a:t>3) участник такого аукциона не вправе подать предложение о цене контракта, которое ниже, чем текущее минимальное предложение о цене контракта в случае, если оно подано  участником электронного аукциона.</a:t>
          </a:r>
          <a:endParaRPr lang="ru-RU" sz="2100" kern="1200"/>
        </a:p>
      </dsp:txBody>
      <dsp:txXfrm>
        <a:off x="73164" y="3283329"/>
        <a:ext cx="7473672" cy="135244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275238"/>
          <a:ext cx="7776864" cy="181817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ru-RU" sz="2100" b="0" i="0" kern="1200" smtClean="0"/>
            <a:t>выявляют факты того, что контрагент не мог самостоятельно выполнить сделку (поставить товар) и выявляют производителя товара, реального поставщика или подрядчика услуг, имелось ли складское помещение, и анализируется движение товара, как фактическое, так и в бухгалтерском учете;</a:t>
          </a:r>
          <a:endParaRPr lang="ru-RU" sz="2100" kern="1200" dirty="0"/>
        </a:p>
      </dsp:txBody>
      <dsp:txXfrm>
        <a:off x="88756" y="363994"/>
        <a:ext cx="7599352" cy="1640667"/>
      </dsp:txXfrm>
    </dsp:sp>
    <dsp:sp modelId="{0B33FC64-8C2E-4611-9992-CA316D1CB548}">
      <dsp:nvSpPr>
        <dsp:cNvPr id="0" name=""/>
        <dsp:cNvSpPr/>
      </dsp:nvSpPr>
      <dsp:spPr>
        <a:xfrm>
          <a:off x="0" y="2153898"/>
          <a:ext cx="7776864" cy="181817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smtClean="0"/>
            <a:t>для производителей товара анализируют объемы поставок и реальные мощности производства</a:t>
          </a:r>
          <a:endParaRPr lang="ru-RU" sz="2100" b="0" i="0" kern="1200"/>
        </a:p>
      </dsp:txBody>
      <dsp:txXfrm>
        <a:off x="88756" y="2242654"/>
        <a:ext cx="7599352" cy="164066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363258"/>
          <a:ext cx="7776864" cy="17316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i="0" kern="1200" smtClean="0"/>
            <a:t>разделенные организации осуществляют один вид деятельности, находятся по одному юридическому адресу, используют одни и те же помещения, персонал, имеют единую материально-техническую базу, одних заказчиков, представляют собой единый комплекс, вовлеченный в единый производственный процесс;</a:t>
          </a:r>
          <a:endParaRPr lang="ru-RU" sz="2000" kern="1200" dirty="0"/>
        </a:p>
      </dsp:txBody>
      <dsp:txXfrm>
        <a:off x="84530" y="447788"/>
        <a:ext cx="7607804" cy="1562540"/>
      </dsp:txXfrm>
    </dsp:sp>
    <dsp:sp modelId="{2EA25A72-C1EE-4169-84D2-1991AC0FC105}">
      <dsp:nvSpPr>
        <dsp:cNvPr id="0" name=""/>
        <dsp:cNvSpPr/>
      </dsp:nvSpPr>
      <dsp:spPr>
        <a:xfrm>
          <a:off x="0" y="2152458"/>
          <a:ext cx="7776864" cy="17316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0" i="0" kern="1200" smtClean="0"/>
            <a:t>ведение налоговой и бухгалтерской отчетности одними лицами, оказание услуг одним заказчикам</a:t>
          </a:r>
          <a:endParaRPr lang="ru-RU" sz="2000" b="0" i="0" kern="1200"/>
        </a:p>
      </dsp:txBody>
      <dsp:txXfrm>
        <a:off x="84530" y="2236988"/>
        <a:ext cx="7607804" cy="156254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12168"/>
          <a:ext cx="7776864" cy="206973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b="0" i="0" kern="1200" smtClean="0"/>
            <a:t>сотрудники организаций выполняют одну и ту же работу в соответствии с должностными обязанностями, у сотрудников может быть одежда с единым логотипом;</a:t>
          </a:r>
          <a:endParaRPr lang="ru-RU" sz="2900" kern="1200" dirty="0"/>
        </a:p>
      </dsp:txBody>
      <dsp:txXfrm>
        <a:off x="101036" y="113204"/>
        <a:ext cx="7574792" cy="1867658"/>
      </dsp:txXfrm>
    </dsp:sp>
    <dsp:sp modelId="{6CA1BA62-5284-4F74-B3B4-908833647ECC}">
      <dsp:nvSpPr>
        <dsp:cNvPr id="0" name=""/>
        <dsp:cNvSpPr/>
      </dsp:nvSpPr>
      <dsp:spPr>
        <a:xfrm>
          <a:off x="0" y="2165418"/>
          <a:ext cx="7776864" cy="206973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ru-RU" sz="2900" b="0" i="0" kern="1200" smtClean="0"/>
            <a:t>организации совместно хранят бухгалтерские документы и документы по ведению финансово-хозяйственной деятельности, используют единый IP-адрес</a:t>
          </a:r>
          <a:endParaRPr lang="ru-RU" sz="2900" b="0" i="0" kern="1200"/>
        </a:p>
      </dsp:txBody>
      <dsp:txXfrm>
        <a:off x="101036" y="2266454"/>
        <a:ext cx="7574792" cy="186765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45899-2EE4-4C1C-922E-8CFB8D9DD547}">
      <dsp:nvSpPr>
        <dsp:cNvPr id="0" name=""/>
        <dsp:cNvSpPr/>
      </dsp:nvSpPr>
      <dsp:spPr>
        <a:xfrm>
          <a:off x="0" y="49481"/>
          <a:ext cx="7776864" cy="134630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0" i="0" kern="1200" smtClean="0"/>
            <a:t>расчетные счета компаний открыты одними и теми же лицами в одних и тех же банках;</a:t>
          </a:r>
          <a:endParaRPr lang="ru-RU" sz="1900" kern="1200" dirty="0"/>
        </a:p>
      </dsp:txBody>
      <dsp:txXfrm>
        <a:off x="65721" y="115202"/>
        <a:ext cx="7645422" cy="1214862"/>
      </dsp:txXfrm>
    </dsp:sp>
    <dsp:sp modelId="{6B637DA6-14B6-49AC-8145-744C8248E18C}">
      <dsp:nvSpPr>
        <dsp:cNvPr id="0" name=""/>
        <dsp:cNvSpPr/>
      </dsp:nvSpPr>
      <dsp:spPr>
        <a:xfrm>
          <a:off x="0" y="1450506"/>
          <a:ext cx="7776864" cy="134630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0" i="0" kern="1200" smtClean="0"/>
            <a:t>товарно-материальным обеспечением занимается один менеджер по снабжению;</a:t>
          </a:r>
          <a:endParaRPr lang="ru-RU" sz="1900" b="0" i="0" kern="1200"/>
        </a:p>
      </dsp:txBody>
      <dsp:txXfrm>
        <a:off x="65721" y="1516227"/>
        <a:ext cx="7645422" cy="1214862"/>
      </dsp:txXfrm>
    </dsp:sp>
    <dsp:sp modelId="{723BBABC-87E8-43DB-A508-055920714D37}">
      <dsp:nvSpPr>
        <dsp:cNvPr id="0" name=""/>
        <dsp:cNvSpPr/>
      </dsp:nvSpPr>
      <dsp:spPr>
        <a:xfrm>
          <a:off x="0" y="2851530"/>
          <a:ext cx="7776864" cy="134630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0" i="0" kern="1200" smtClean="0"/>
            <a:t>в случае приближения получаемых доходов в одной из организаций группы взаимозависимых лиц к лимиту по «упрощенке» договоры с заказчиками либо расторгаются, либо заключаются дополнительные договоры с другой взаимозависимой организацией на тех же условиях</a:t>
          </a:r>
          <a:endParaRPr lang="ru-RU" sz="1900" b="0" i="0" kern="1200"/>
        </a:p>
      </dsp:txBody>
      <dsp:txXfrm>
        <a:off x="65721" y="2917251"/>
        <a:ext cx="7645422" cy="1214862"/>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5FF1-BE44-44DF-91D5-705814ADEAFC}">
      <dsp:nvSpPr>
        <dsp:cNvPr id="0" name=""/>
        <dsp:cNvSpPr/>
      </dsp:nvSpPr>
      <dsp:spPr>
        <a:xfrm>
          <a:off x="0" y="55157"/>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фонд заработной платы сотрудников клиента установлен из расчета ниже официального прожиточного минимума;</a:t>
          </a:r>
          <a:endParaRPr lang="ru-RU" sz="1900" kern="1200"/>
        </a:p>
      </dsp:txBody>
      <dsp:txXfrm>
        <a:off x="51885" y="107042"/>
        <a:ext cx="8125830" cy="959101"/>
      </dsp:txXfrm>
    </dsp:sp>
    <dsp:sp modelId="{21F03827-DD59-4E35-BA18-E11977D68546}">
      <dsp:nvSpPr>
        <dsp:cNvPr id="0" name=""/>
        <dsp:cNvSpPr/>
      </dsp:nvSpPr>
      <dsp:spPr>
        <a:xfrm>
          <a:off x="0" y="1172749"/>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по счету осуществляется уплата НДФЛ, но не уплачиваются страховые взносы;</a:t>
          </a:r>
          <a:endParaRPr lang="ru-RU" sz="1900" kern="1200"/>
        </a:p>
      </dsp:txBody>
      <dsp:txXfrm>
        <a:off x="51885" y="1224634"/>
        <a:ext cx="8125830" cy="959101"/>
      </dsp:txXfrm>
    </dsp:sp>
    <dsp:sp modelId="{98C740C4-308B-4CE5-8846-D1E281385D4E}">
      <dsp:nvSpPr>
        <dsp:cNvPr id="0" name=""/>
        <dsp:cNvSpPr/>
      </dsp:nvSpPr>
      <dsp:spPr>
        <a:xfrm>
          <a:off x="0" y="2290341"/>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остатки денежных средств на счете отсутствуют либо незначительны по сравнению с объемами операций, обычно проводимыми клиентом по счету;</a:t>
          </a:r>
          <a:endParaRPr lang="ru-RU" sz="1900" kern="1200"/>
        </a:p>
      </dsp:txBody>
      <dsp:txXfrm>
        <a:off x="51885" y="2342226"/>
        <a:ext cx="8125830" cy="959101"/>
      </dsp:txXfrm>
    </dsp:sp>
    <dsp:sp modelId="{E16264FD-74B5-4243-A6E6-9FC9215DD377}">
      <dsp:nvSpPr>
        <dsp:cNvPr id="0" name=""/>
        <dsp:cNvSpPr/>
      </dsp:nvSpPr>
      <dsp:spPr>
        <a:xfrm>
          <a:off x="0" y="3407933"/>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основания платежей, производимых по счету клиента, не имеют отношения к затратам, присущим хозяйствующим субъектам, занимающимся заявленными клиентом при открытии/ведении счета видами деятельности</a:t>
          </a:r>
          <a:endParaRPr lang="ru-RU" sz="1900" kern="1200"/>
        </a:p>
      </dsp:txBody>
      <dsp:txXfrm>
        <a:off x="51885" y="3459818"/>
        <a:ext cx="8125830" cy="959101"/>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5FF1-BE44-44DF-91D5-705814ADEAFC}">
      <dsp:nvSpPr>
        <dsp:cNvPr id="0" name=""/>
        <dsp:cNvSpPr/>
      </dsp:nvSpPr>
      <dsp:spPr>
        <a:xfrm>
          <a:off x="0" y="555681"/>
          <a:ext cx="8229600" cy="10998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0" i="0" kern="1200" smtClean="0"/>
            <a:t>отсутствует связь между основаниями преобладающих объемов зачисления денежных средств на счет клиента и основаниями последующего их списания;</a:t>
          </a:r>
          <a:endParaRPr lang="ru-RU" sz="2000" kern="1200" dirty="0"/>
        </a:p>
      </dsp:txBody>
      <dsp:txXfrm>
        <a:off x="53688" y="609369"/>
        <a:ext cx="8122224" cy="992424"/>
      </dsp:txXfrm>
    </dsp:sp>
    <dsp:sp modelId="{A4CD5FF9-948A-41FC-AA80-750B631BEFA1}">
      <dsp:nvSpPr>
        <dsp:cNvPr id="0" name=""/>
        <dsp:cNvSpPr/>
      </dsp:nvSpPr>
      <dsp:spPr>
        <a:xfrm>
          <a:off x="0" y="1713081"/>
          <a:ext cx="8229600" cy="10998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0" i="0" kern="1200" smtClean="0"/>
            <a:t>происходит резкое увеличение оборотов по счету клиента, превышение заявленного при открытии (ведении) счета клиентом максимального оборота денежных средств;</a:t>
          </a:r>
          <a:endParaRPr lang="ru-RU" sz="2000" b="0" i="0" kern="1200"/>
        </a:p>
      </dsp:txBody>
      <dsp:txXfrm>
        <a:off x="53688" y="1766769"/>
        <a:ext cx="8122224" cy="992424"/>
      </dsp:txXfrm>
    </dsp:sp>
    <dsp:sp modelId="{5D9FCC98-0A6A-4B57-8BB7-87C48784793F}">
      <dsp:nvSpPr>
        <dsp:cNvPr id="0" name=""/>
        <dsp:cNvSpPr/>
      </dsp:nvSpPr>
      <dsp:spPr>
        <a:xfrm>
          <a:off x="0" y="2870481"/>
          <a:ext cx="8229600" cy="109980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0" i="0" kern="1200" smtClean="0"/>
            <a:t>со счета не производятся платежи в рамках ведения хозяйственной деятельности клиента (например, арендные платежи, платежи в счет уплаты коммунальных услуг, закупки канцелярских товаров и другие);</a:t>
          </a:r>
          <a:endParaRPr lang="ru-RU" sz="2000" b="0" i="0" kern="1200"/>
        </a:p>
      </dsp:txBody>
      <dsp:txXfrm>
        <a:off x="53688" y="2924169"/>
        <a:ext cx="8122224" cy="99242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15FF1-BE44-44DF-91D5-705814ADEAFC}">
      <dsp:nvSpPr>
        <dsp:cNvPr id="0" name=""/>
        <dsp:cNvSpPr/>
      </dsp:nvSpPr>
      <dsp:spPr>
        <a:xfrm>
          <a:off x="0" y="100821"/>
          <a:ext cx="8229600" cy="432432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b="0" i="0" kern="1200" dirty="0" smtClean="0"/>
            <a:t>Денежные средства зачисляются на счет клиента от контрагентов-покупателей по договорам за товары и услуги с выделением НДС и практически в полном объеме списываются клиентом в пользу контрагентов по объектам, не облагаемым НДС (операциям по реализации товаров, оказанию услуг, передаче денежных средств в обеспечение обязательств, предоставлению займов, реализации лома металлов). При этом при сходной хозяйственной деятельности иных клиентов при указанной структуре входящих и исходящих платежей объем НДС, подлежащего уплате в бюджет, зачастую должен приближаться к объему НДС, учтенному в зачислениях по операциям, облагаемым НДС</a:t>
          </a:r>
          <a:endParaRPr lang="ru-RU" sz="2200" kern="1200" dirty="0"/>
        </a:p>
      </dsp:txBody>
      <dsp:txXfrm>
        <a:off x="211096" y="311917"/>
        <a:ext cx="7807408" cy="390212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A59F9-CC16-4FE7-AEC5-2511F522A4F9}">
      <dsp:nvSpPr>
        <dsp:cNvPr id="0" name=""/>
        <dsp:cNvSpPr/>
      </dsp:nvSpPr>
      <dsp:spPr>
        <a:xfrm>
          <a:off x="0" y="105861"/>
          <a:ext cx="8229600" cy="213408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0" i="0" kern="1200" smtClean="0"/>
            <a:t>1. Доля НДС, подлежащая уплате в бюджет, в случае полного (100%) списания денежных средств с банковского счета без учета НДС (поступивших в аналогичном объеме на банковский счет с учетом НДС), может составлять 10% дебетового оборота в объеме приобретения продукции, в отношении которой применяется ставка налога, установленная пунктом 2 </a:t>
          </a:r>
          <a:r>
            <a:rPr lang="ru-RU" sz="1600" b="0" i="0" kern="1200" smtClean="0">
              <a:hlinkClick xmlns:r="http://schemas.openxmlformats.org/officeDocument/2006/relationships" r:id="rId1"/>
            </a:rPr>
            <a:t>статьи 164</a:t>
          </a:r>
          <a:r>
            <a:rPr lang="ru-RU" sz="1600" b="0" i="0" kern="1200" smtClean="0"/>
            <a:t>Налогового кодекса Российской Федерации (далее - НК РФ), а также 18% дебетового оборота в случае, если операция облагается по ставке налога, установленной пунктом 3 </a:t>
          </a:r>
          <a:r>
            <a:rPr lang="ru-RU" sz="1600" b="0" i="0" kern="1200" smtClean="0">
              <a:hlinkClick xmlns:r="http://schemas.openxmlformats.org/officeDocument/2006/relationships" r:id="rId1"/>
            </a:rPr>
            <a:t>статьи 164</a:t>
          </a:r>
          <a:r>
            <a:rPr lang="ru-RU" sz="1600" b="0" i="0" kern="1200" smtClean="0"/>
            <a:t> НК РФ, либо от 10% до 18% дебетового оборота в случае осуществления операций, облагаемых по разным ставкам НДС.</a:t>
          </a:r>
          <a:endParaRPr lang="ru-RU" sz="1600" b="0" i="0" kern="1200"/>
        </a:p>
      </dsp:txBody>
      <dsp:txXfrm>
        <a:off x="104177" y="210038"/>
        <a:ext cx="8021246" cy="1925726"/>
      </dsp:txXfrm>
    </dsp:sp>
    <dsp:sp modelId="{F1279308-10F5-4690-9920-2075A12E0F9B}">
      <dsp:nvSpPr>
        <dsp:cNvPr id="0" name=""/>
        <dsp:cNvSpPr/>
      </dsp:nvSpPr>
      <dsp:spPr>
        <a:xfrm>
          <a:off x="0" y="2286021"/>
          <a:ext cx="8229600" cy="213408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0" i="0" kern="1200" smtClean="0"/>
            <a:t>2. На начальном этапе применения настоящих методических рекомендаций предлагаем уделять повышенное внимание тем операциям по банковскому счету клиента, при совершении которых доля платежей, связанных с зачислением денежных средств с НДС, в общем объеме зачислений денежных средств на банковский счет клиента составляет более 70%, а доля платежей, связанных со списанием денежных средств с НДС, составляет менее 30% в общем объеме списания денежных средств с банковского счета клиента.</a:t>
          </a:r>
          <a:endParaRPr lang="ru-RU" sz="1600" b="0" i="0" kern="1200"/>
        </a:p>
      </dsp:txBody>
      <dsp:txXfrm>
        <a:off x="104177" y="2390198"/>
        <a:ext cx="8021246" cy="192572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A59F9-CC16-4FE7-AEC5-2511F522A4F9}">
      <dsp:nvSpPr>
        <dsp:cNvPr id="0" name=""/>
        <dsp:cNvSpPr/>
      </dsp:nvSpPr>
      <dsp:spPr>
        <a:xfrm>
          <a:off x="0" y="455344"/>
          <a:ext cx="8229600" cy="11647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dirty="0" smtClean="0"/>
            <a:t>Переводы денежных средств на счета филиалов ФГУП "Почта России«  </a:t>
          </a:r>
          <a:endParaRPr lang="ru-RU" sz="2100" b="0" i="0" kern="1200" dirty="0"/>
        </a:p>
      </dsp:txBody>
      <dsp:txXfrm>
        <a:off x="56859" y="512203"/>
        <a:ext cx="8115882" cy="1051053"/>
      </dsp:txXfrm>
    </dsp:sp>
    <dsp:sp modelId="{BEF74D30-211C-4A83-963C-0D078CBEDB8D}">
      <dsp:nvSpPr>
        <dsp:cNvPr id="0" name=""/>
        <dsp:cNvSpPr/>
      </dsp:nvSpPr>
      <dsp:spPr>
        <a:xfrm>
          <a:off x="0" y="1680595"/>
          <a:ext cx="8229600" cy="11647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smtClean="0"/>
            <a:t>переводы денежных средств юридическими лицами со своих банковских счетов на банковские счета физических лиц, операции по которым совершаются с использованием банковских карт;</a:t>
          </a:r>
          <a:endParaRPr lang="ru-RU" sz="2100" b="0" i="0" kern="1200" dirty="0"/>
        </a:p>
      </dsp:txBody>
      <dsp:txXfrm>
        <a:off x="56859" y="1737454"/>
        <a:ext cx="8115882" cy="1051053"/>
      </dsp:txXfrm>
    </dsp:sp>
    <dsp:sp modelId="{3AAD8704-DC42-4F55-87F3-7E9CF6F0E185}">
      <dsp:nvSpPr>
        <dsp:cNvPr id="0" name=""/>
        <dsp:cNvSpPr/>
      </dsp:nvSpPr>
      <dsp:spPr>
        <a:xfrm>
          <a:off x="0" y="2905847"/>
          <a:ext cx="8229600" cy="11647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ru-RU" sz="2100" b="0" i="0" kern="1200" dirty="0" smtClean="0"/>
            <a:t>переводы денежных средств на счета лиц, осуществляющих туроператорскую и турагентскую деятельность и иную деятельность по организации путешествий (туристическая деятельность).</a:t>
          </a:r>
          <a:endParaRPr lang="ru-RU" sz="2100" b="0" i="0" kern="1200" dirty="0"/>
        </a:p>
      </dsp:txBody>
      <dsp:txXfrm>
        <a:off x="56859" y="2962706"/>
        <a:ext cx="8115882" cy="1051053"/>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D050-5463-4260-805C-EF1D396CE399}">
      <dsp:nvSpPr>
        <dsp:cNvPr id="0" name=""/>
        <dsp:cNvSpPr/>
      </dsp:nvSpPr>
      <dsp:spPr>
        <a:xfrm>
          <a:off x="0" y="78934"/>
          <a:ext cx="8229600" cy="2148046"/>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1) основной целью совершения сделки (операции) не являются неуплата (неполная уплата) и (или) зачет (возврат) суммы налога;</a:t>
          </a:r>
          <a:endParaRPr lang="ru-RU" sz="2500" kern="1200"/>
        </a:p>
      </dsp:txBody>
      <dsp:txXfrm>
        <a:off x="104859" y="183793"/>
        <a:ext cx="8019882" cy="1938328"/>
      </dsp:txXfrm>
    </dsp:sp>
    <dsp:sp modelId="{FA3F5D85-EBE7-46A5-BC42-4E94D99FD250}">
      <dsp:nvSpPr>
        <dsp:cNvPr id="0" name=""/>
        <dsp:cNvSpPr/>
      </dsp:nvSpPr>
      <dsp:spPr>
        <a:xfrm>
          <a:off x="0" y="2298981"/>
          <a:ext cx="8229600" cy="2148046"/>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2) обязательство по сделке (операции) исполнено лицом, являющимся стороной договора, заключенного с налогоплательщиком, и (или) лицом, которому обязательство по исполнению сделки (операции) передано по договору или закону</a:t>
          </a:r>
          <a:endParaRPr lang="ru-RU" sz="2500" kern="1200"/>
        </a:p>
      </dsp:txBody>
      <dsp:txXfrm>
        <a:off x="104859" y="2403840"/>
        <a:ext cx="8019882" cy="19383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74494-64D2-491E-B6ED-1DE91BA8C72C}">
      <dsp:nvSpPr>
        <dsp:cNvPr id="0" name=""/>
        <dsp:cNvSpPr/>
      </dsp:nvSpPr>
      <dsp:spPr>
        <a:xfrm>
          <a:off x="0" y="477604"/>
          <a:ext cx="7620000" cy="614498"/>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1) документы об участнике открытого конкурса, подавшем заявку на участие в открытом конкурсе, </a:t>
          </a:r>
          <a:endParaRPr lang="ru-RU" sz="1100" kern="1200"/>
        </a:p>
      </dsp:txBody>
      <dsp:txXfrm>
        <a:off x="29997" y="507601"/>
        <a:ext cx="7560006" cy="554504"/>
      </dsp:txXfrm>
    </dsp:sp>
    <dsp:sp modelId="{BEB79641-1C0E-4271-B65C-F526270870BE}">
      <dsp:nvSpPr>
        <dsp:cNvPr id="0" name=""/>
        <dsp:cNvSpPr/>
      </dsp:nvSpPr>
      <dsp:spPr>
        <a:xfrm>
          <a:off x="0" y="1123782"/>
          <a:ext cx="7620000" cy="614498"/>
        </a:xfrm>
        <a:prstGeom prst="roundRect">
          <a:avLst/>
        </a:prstGeom>
        <a:solidFill>
          <a:schemeClr val="accent1">
            <a:alpha val="90000"/>
            <a:hueOff val="0"/>
            <a:satOff val="0"/>
            <a:lumOff val="0"/>
            <a:alphaOff val="-8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2) предложение участника открытого конкурса в отношении объекта закупки, а в случае закупки товара также предлагаемая цена единицы товара, наименование страны происхождения товара;</a:t>
          </a:r>
          <a:endParaRPr lang="ru-RU" sz="1100" kern="1200"/>
        </a:p>
      </dsp:txBody>
      <dsp:txXfrm>
        <a:off x="29997" y="1153779"/>
        <a:ext cx="7560006" cy="554504"/>
      </dsp:txXfrm>
    </dsp:sp>
    <dsp:sp modelId="{AB6D4D6B-6E85-49DF-8484-26507AAE085B}">
      <dsp:nvSpPr>
        <dsp:cNvPr id="0" name=""/>
        <dsp:cNvSpPr/>
      </dsp:nvSpPr>
      <dsp:spPr>
        <a:xfrm>
          <a:off x="0" y="1769961"/>
          <a:ext cx="7620000" cy="614498"/>
        </a:xfrm>
        <a:prstGeom prst="roundRect">
          <a:avLst/>
        </a:prstGeom>
        <a:solidFill>
          <a:schemeClr val="accent1">
            <a:alpha val="90000"/>
            <a:hueOff val="0"/>
            <a:satOff val="0"/>
            <a:lumOff val="0"/>
            <a:alphaOff val="-16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3) в случаях, предусмотренных конкурсной документацией, копии документов, подтверждающих соответствие товара, работы или услуги требованиям, установленным в соответствии с законодательством Российской Федерации (при наличии в соответствии с законодательством Российской Федерации данных требований к указанным товару, работе или услуге)</a:t>
          </a:r>
          <a:endParaRPr lang="ru-RU" sz="1100" kern="1200"/>
        </a:p>
      </dsp:txBody>
      <dsp:txXfrm>
        <a:off x="29997" y="1799958"/>
        <a:ext cx="7560006" cy="554504"/>
      </dsp:txXfrm>
    </dsp:sp>
    <dsp:sp modelId="{F64D54DE-FE3A-46ED-B9CA-402A1CC91BAB}">
      <dsp:nvSpPr>
        <dsp:cNvPr id="0" name=""/>
        <dsp:cNvSpPr/>
      </dsp:nvSpPr>
      <dsp:spPr>
        <a:xfrm>
          <a:off x="0" y="2416140"/>
          <a:ext cx="7620000" cy="614498"/>
        </a:xfrm>
        <a:prstGeom prst="roundRect">
          <a:avLst/>
        </a:prstGeom>
        <a:solidFill>
          <a:schemeClr val="accent1">
            <a:alpha val="90000"/>
            <a:hueOff val="0"/>
            <a:satOff val="0"/>
            <a:lumOff val="0"/>
            <a:alphaOff val="-24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4) документы, подтверждающие добросовестность участника открытого конкурса;</a:t>
          </a:r>
          <a:endParaRPr lang="ru-RU" sz="1100" kern="1200"/>
        </a:p>
      </dsp:txBody>
      <dsp:txXfrm>
        <a:off x="29997" y="2446137"/>
        <a:ext cx="7560006" cy="554504"/>
      </dsp:txXfrm>
    </dsp:sp>
    <dsp:sp modelId="{D53D16E6-0954-4921-9C6C-815196FF4B1C}">
      <dsp:nvSpPr>
        <dsp:cNvPr id="0" name=""/>
        <dsp:cNvSpPr/>
      </dsp:nvSpPr>
      <dsp:spPr>
        <a:xfrm>
          <a:off x="0" y="3062318"/>
          <a:ext cx="7620000" cy="614498"/>
        </a:xfrm>
        <a:prstGeom prst="roundRect">
          <a:avLst/>
        </a:prstGeom>
        <a:solidFill>
          <a:schemeClr val="accent1">
            <a:alpha val="90000"/>
            <a:hueOff val="0"/>
            <a:satOff val="0"/>
            <a:lumOff val="0"/>
            <a:alphaOff val="-32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5) документы, подтверждающие внесение обеспечения заявки на участие в открытом конкурсе (платежное поручение, подтверждающее перечисление денежных средств в качестве обеспечения заявки на участие в открытом конкурсе, или копия этого платежного поручения либо банковская гарантия</a:t>
          </a:r>
          <a:endParaRPr lang="ru-RU" sz="1100" kern="1200"/>
        </a:p>
      </dsp:txBody>
      <dsp:txXfrm>
        <a:off x="29997" y="3092315"/>
        <a:ext cx="7560006" cy="554504"/>
      </dsp:txXfrm>
    </dsp:sp>
    <dsp:sp modelId="{A063B0FD-E088-4B8D-9C00-056930FB02C4}">
      <dsp:nvSpPr>
        <dsp:cNvPr id="0" name=""/>
        <dsp:cNvSpPr/>
      </dsp:nvSpPr>
      <dsp:spPr>
        <a:xfrm>
          <a:off x="0" y="3708497"/>
          <a:ext cx="7620000" cy="614498"/>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ru-RU" sz="1100" kern="1200" smtClean="0"/>
            <a:t>6) в случае, если в конкурсной документации указан такой критерий оценки заявок на участие в конкурсе, как квалификация участника открытого конкурса, заявка участника открытого конкурса может содержать также документы, подтверждающие его </a:t>
          </a:r>
          <a:endParaRPr lang="ru-RU" sz="1100" kern="1200"/>
        </a:p>
      </dsp:txBody>
      <dsp:txXfrm>
        <a:off x="29997" y="3738494"/>
        <a:ext cx="7560006" cy="554504"/>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D050-5463-4260-805C-EF1D396CE399}">
      <dsp:nvSpPr>
        <dsp:cNvPr id="0" name=""/>
        <dsp:cNvSpPr/>
      </dsp:nvSpPr>
      <dsp:spPr>
        <a:xfrm>
          <a:off x="0" y="57081"/>
          <a:ext cx="8229600" cy="10705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dirty="0" smtClean="0"/>
            <a:t>основной целью совершения невозможность реального осуществления налогоплательщиком указанных операций с учетом времени, места нахождения имущества или объема материальных ресурсов, экономически необходимых для производства товаров, выполнения работ или оказания услуг;</a:t>
          </a:r>
          <a:endParaRPr lang="ru-RU" sz="1500" kern="1200" dirty="0"/>
        </a:p>
      </dsp:txBody>
      <dsp:txXfrm>
        <a:off x="52260" y="109341"/>
        <a:ext cx="8125080" cy="966030"/>
      </dsp:txXfrm>
    </dsp:sp>
    <dsp:sp modelId="{D01A3FA2-B4C6-45D0-BF50-99939F01E4A6}">
      <dsp:nvSpPr>
        <dsp:cNvPr id="0" name=""/>
        <dsp:cNvSpPr/>
      </dsp:nvSpPr>
      <dsp:spPr>
        <a:xfrm>
          <a:off x="0" y="1170831"/>
          <a:ext cx="8229600" cy="10705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kern="1200" smtClean="0"/>
            <a:t>отсутствие необходимых условий для достижения результатов соответствующей экономической деятельности в силу отсутствия управленческого или технического персонала, основных средств, производственных активов, складских помещений, транспортных средств;</a:t>
          </a:r>
          <a:endParaRPr lang="ru-RU" sz="1500" kern="1200"/>
        </a:p>
      </dsp:txBody>
      <dsp:txXfrm>
        <a:off x="52260" y="1223091"/>
        <a:ext cx="8125080" cy="966030"/>
      </dsp:txXfrm>
    </dsp:sp>
    <dsp:sp modelId="{F2DA50FD-6785-40EE-A2C1-FE4F5FA7F0DD}">
      <dsp:nvSpPr>
        <dsp:cNvPr id="0" name=""/>
        <dsp:cNvSpPr/>
      </dsp:nvSpPr>
      <dsp:spPr>
        <a:xfrm>
          <a:off x="0" y="2284581"/>
          <a:ext cx="8229600" cy="10705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kern="1200" smtClean="0"/>
            <a:t>учет для целей налогообложения только тех хозяйственных операций, которые непосредственно связаны с возникновением налоговой выгоды, если для данного вида деятельности также требуется совершение и учет иных хозяйственных операций;</a:t>
          </a:r>
          <a:endParaRPr lang="ru-RU" sz="1500" kern="1200"/>
        </a:p>
      </dsp:txBody>
      <dsp:txXfrm>
        <a:off x="52260" y="2336841"/>
        <a:ext cx="8125080" cy="966030"/>
      </dsp:txXfrm>
    </dsp:sp>
    <dsp:sp modelId="{DB8381CC-47EA-4B46-B3FC-85531A1AC313}">
      <dsp:nvSpPr>
        <dsp:cNvPr id="0" name=""/>
        <dsp:cNvSpPr/>
      </dsp:nvSpPr>
      <dsp:spPr>
        <a:xfrm>
          <a:off x="0" y="3398331"/>
          <a:ext cx="8229600" cy="10705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kern="1200" smtClean="0"/>
            <a:t>совершение операций с товаром, который не производился или не мог быть произведен в объеме, указанном налогоплательщиком в документах бухгалтерского учета.</a:t>
          </a:r>
          <a:endParaRPr lang="ru-RU" sz="1500" kern="1200"/>
        </a:p>
      </dsp:txBody>
      <dsp:txXfrm>
        <a:off x="52260" y="3450591"/>
        <a:ext cx="8125080" cy="96603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CBC66-6053-4D3E-BD1B-B5BBB559BF29}">
      <dsp:nvSpPr>
        <dsp:cNvPr id="0" name=""/>
        <dsp:cNvSpPr/>
      </dsp:nvSpPr>
      <dsp:spPr>
        <a:xfrm>
          <a:off x="0" y="113712"/>
          <a:ext cx="684076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Неуплата налога (авансового платежа) влечет для налогоплательщика ряд негативных последствий:</a:t>
          </a:r>
          <a:endParaRPr lang="ru-RU" sz="1500" kern="1200"/>
        </a:p>
      </dsp:txBody>
      <dsp:txXfrm>
        <a:off x="51885" y="165597"/>
        <a:ext cx="6736990" cy="959101"/>
      </dsp:txXfrm>
    </dsp:sp>
    <dsp:sp modelId="{64A52530-164E-4815-BB7E-6AC814D77E26}">
      <dsp:nvSpPr>
        <dsp:cNvPr id="0" name=""/>
        <dsp:cNvSpPr/>
      </dsp:nvSpPr>
      <dsp:spPr>
        <a:xfrm>
          <a:off x="0" y="1219784"/>
          <a:ext cx="684076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начисление пеней на неуплаченную сумму (п. 2 ст. 57, п. 3 ст. 58 НК РФ);</a:t>
          </a:r>
          <a:endParaRPr lang="ru-RU" sz="1500" kern="1200"/>
        </a:p>
      </dsp:txBody>
      <dsp:txXfrm>
        <a:off x="51885" y="1271669"/>
        <a:ext cx="6736990" cy="959101"/>
      </dsp:txXfrm>
    </dsp:sp>
    <dsp:sp modelId="{E713E22D-84EC-4865-88C5-71643DBD14D6}">
      <dsp:nvSpPr>
        <dsp:cNvPr id="0" name=""/>
        <dsp:cNvSpPr/>
      </dsp:nvSpPr>
      <dsp:spPr>
        <a:xfrm>
          <a:off x="0" y="2325856"/>
          <a:ext cx="684076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наложение штрафа налоговым органом (ст. 122 НК РФ).</a:t>
          </a:r>
          <a:endParaRPr lang="ru-RU" sz="1500" kern="1200"/>
        </a:p>
      </dsp:txBody>
      <dsp:txXfrm>
        <a:off x="51885" y="2377741"/>
        <a:ext cx="6736990" cy="959101"/>
      </dsp:txXfrm>
    </dsp:sp>
    <dsp:sp modelId="{6E30CC79-E388-40E6-AE3A-BF4600E7F681}">
      <dsp:nvSpPr>
        <dsp:cNvPr id="0" name=""/>
        <dsp:cNvSpPr/>
      </dsp:nvSpPr>
      <dsp:spPr>
        <a:xfrm>
          <a:off x="0" y="3431927"/>
          <a:ext cx="684076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Согласно статье 122 НК РФ неуплата или неполная уплата сумм налога (сбора) в результате занижения налоговой базы, иного неправильного исчисления налога (сбора) или других неправомерных действий (бездействия), влечет взыскание штрафа в размере 20 процентов от неуплаченной суммы налога (сбора).</a:t>
          </a:r>
          <a:endParaRPr lang="ru-RU" sz="1500" kern="1200"/>
        </a:p>
      </dsp:txBody>
      <dsp:txXfrm>
        <a:off x="51885" y="3483812"/>
        <a:ext cx="6736990" cy="959101"/>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2EEA2-6912-4FBB-A214-F0AB79EE6A14}">
      <dsp:nvSpPr>
        <dsp:cNvPr id="0" name=""/>
        <dsp:cNvSpPr/>
      </dsp:nvSpPr>
      <dsp:spPr>
        <a:xfrm>
          <a:off x="0" y="21177"/>
          <a:ext cx="7056784" cy="83910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b="0" kern="1200" dirty="0" smtClean="0"/>
            <a:t>- получение пояснений от лиц, обладающих информацией об обстоятельствах заключения, совершения, исполнения сделки (операции); </a:t>
          </a:r>
          <a:endParaRPr lang="ru-RU" sz="1500" kern="1200" dirty="0"/>
        </a:p>
      </dsp:txBody>
      <dsp:txXfrm>
        <a:off x="40962" y="62139"/>
        <a:ext cx="6974860" cy="757185"/>
      </dsp:txXfrm>
    </dsp:sp>
    <dsp:sp modelId="{EB0A8BCC-E906-4BD4-979A-CC049D6DFC89}">
      <dsp:nvSpPr>
        <dsp:cNvPr id="0" name=""/>
        <dsp:cNvSpPr/>
      </dsp:nvSpPr>
      <dsp:spPr>
        <a:xfrm>
          <a:off x="0" y="903486"/>
          <a:ext cx="7056784" cy="83910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0" kern="1200" smtClean="0"/>
            <a:t>- проведение осмотров территорий, помещений, документов, предметов с применением технических средств; сопоставление объёма поставляемых товаров размеру складских помещений (территорий); </a:t>
          </a:r>
          <a:endParaRPr lang="ru-RU" sz="1500" b="1" kern="1200"/>
        </a:p>
      </dsp:txBody>
      <dsp:txXfrm>
        <a:off x="40962" y="944448"/>
        <a:ext cx="6974860" cy="757185"/>
      </dsp:txXfrm>
    </dsp:sp>
    <dsp:sp modelId="{59AD540A-9524-43B0-AB5F-5FE5A9787AA8}">
      <dsp:nvSpPr>
        <dsp:cNvPr id="0" name=""/>
        <dsp:cNvSpPr/>
      </dsp:nvSpPr>
      <dsp:spPr>
        <a:xfrm>
          <a:off x="0" y="1785796"/>
          <a:ext cx="7056784" cy="83910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0" kern="1200" smtClean="0"/>
            <a:t>- инвентаризация имущества; анализ и воссоздание полного баланса предприятия (товарного баланса, складского учета и т.п.);</a:t>
          </a:r>
          <a:endParaRPr lang="ru-RU" sz="1500" b="1" kern="1200"/>
        </a:p>
      </dsp:txBody>
      <dsp:txXfrm>
        <a:off x="40962" y="1826758"/>
        <a:ext cx="6974860" cy="757185"/>
      </dsp:txXfrm>
    </dsp:sp>
    <dsp:sp modelId="{1C99728E-1BD8-49CF-8085-595BBC1D795E}">
      <dsp:nvSpPr>
        <dsp:cNvPr id="0" name=""/>
        <dsp:cNvSpPr/>
      </dsp:nvSpPr>
      <dsp:spPr>
        <a:xfrm>
          <a:off x="0" y="2668105"/>
          <a:ext cx="7056784" cy="83910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0" kern="1200" smtClean="0"/>
            <a:t>-  истребование документов (информации), а в необходимых случаях проведение выемки документов (предметов), проведение экспертиз и другие. </a:t>
          </a:r>
          <a:endParaRPr lang="ru-RU" sz="1500" b="1" kern="1200"/>
        </a:p>
      </dsp:txBody>
      <dsp:txXfrm>
        <a:off x="40962" y="2709067"/>
        <a:ext cx="6974860" cy="757185"/>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4E36-E314-4FF3-8CCE-73B9653DA586}">
      <dsp:nvSpPr>
        <dsp:cNvPr id="0" name=""/>
        <dsp:cNvSpPr/>
      </dsp:nvSpPr>
      <dsp:spPr>
        <a:xfrm>
          <a:off x="0" y="24954"/>
          <a:ext cx="8229600" cy="144209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kern="1200" smtClean="0"/>
            <a:t>назначение налоговой проверки;</a:t>
          </a:r>
          <a:endParaRPr lang="ru-RU" sz="2600" kern="1200"/>
        </a:p>
      </dsp:txBody>
      <dsp:txXfrm>
        <a:off x="70397" y="95351"/>
        <a:ext cx="8088806" cy="1301304"/>
      </dsp:txXfrm>
    </dsp:sp>
    <dsp:sp modelId="{D1B0C0E3-1F18-4409-98B7-2AC70ADBB382}">
      <dsp:nvSpPr>
        <dsp:cNvPr id="0" name=""/>
        <dsp:cNvSpPr/>
      </dsp:nvSpPr>
      <dsp:spPr>
        <a:xfrm>
          <a:off x="0" y="1541932"/>
          <a:ext cx="8229600" cy="144209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kern="1200" smtClean="0"/>
            <a:t>различные доначисления (налоги, пени, штрафы), произведенные налоговой службой на основе как камеральной, так и выездной налоговой проверки;</a:t>
          </a:r>
          <a:endParaRPr lang="ru-RU" sz="2600" kern="1200"/>
        </a:p>
      </dsp:txBody>
      <dsp:txXfrm>
        <a:off x="70397" y="1612329"/>
        <a:ext cx="8088806" cy="1301304"/>
      </dsp:txXfrm>
    </dsp:sp>
    <dsp:sp modelId="{D2A0F046-5121-4951-887D-E1E9EEBA9D6E}">
      <dsp:nvSpPr>
        <dsp:cNvPr id="0" name=""/>
        <dsp:cNvSpPr/>
      </dsp:nvSpPr>
      <dsp:spPr>
        <a:xfrm>
          <a:off x="0" y="3058910"/>
          <a:ext cx="8229600" cy="1442098"/>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ru-RU" sz="2600" kern="1200" smtClean="0"/>
            <a:t>приостановление операций по банковскому счету.</a:t>
          </a:r>
          <a:endParaRPr lang="ru-RU" sz="2600" kern="1200"/>
        </a:p>
      </dsp:txBody>
      <dsp:txXfrm>
        <a:off x="70397" y="3129307"/>
        <a:ext cx="8088806" cy="1301304"/>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4E36-E314-4FF3-8CCE-73B9653DA586}">
      <dsp:nvSpPr>
        <dsp:cNvPr id="0" name=""/>
        <dsp:cNvSpPr/>
      </dsp:nvSpPr>
      <dsp:spPr>
        <a:xfrm>
          <a:off x="0" y="114598"/>
          <a:ext cx="8229600" cy="675327"/>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b="0" i="0" kern="1200" smtClean="0"/>
            <a:t>Отсутствие должной осмотрительности в выборе контрагентов</a:t>
          </a:r>
          <a:endParaRPr lang="ru-RU" sz="1700" kern="1200" dirty="0"/>
        </a:p>
      </dsp:txBody>
      <dsp:txXfrm>
        <a:off x="32967" y="147565"/>
        <a:ext cx="8163666" cy="609393"/>
      </dsp:txXfrm>
    </dsp:sp>
    <dsp:sp modelId="{98282807-4A05-41AE-BB3D-E44B6F79988C}">
      <dsp:nvSpPr>
        <dsp:cNvPr id="0" name=""/>
        <dsp:cNvSpPr/>
      </dsp:nvSpPr>
      <dsp:spPr>
        <a:xfrm>
          <a:off x="0" y="838886"/>
          <a:ext cx="8229600" cy="675327"/>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0" i="0" kern="1200" smtClean="0"/>
            <a:t>Оформление сотрудников как ИП с соответствующим заключением гражданско-правовых договоров с ними</a:t>
          </a:r>
          <a:endParaRPr lang="ru-RU" sz="1700" b="0" i="0" kern="1200"/>
        </a:p>
      </dsp:txBody>
      <dsp:txXfrm>
        <a:off x="32967" y="871853"/>
        <a:ext cx="8163666" cy="609393"/>
      </dsp:txXfrm>
    </dsp:sp>
    <dsp:sp modelId="{944B45B6-A2D5-41B2-91DC-93A96F4EC7B6}">
      <dsp:nvSpPr>
        <dsp:cNvPr id="0" name=""/>
        <dsp:cNvSpPr/>
      </dsp:nvSpPr>
      <dsp:spPr>
        <a:xfrm>
          <a:off x="0" y="1563173"/>
          <a:ext cx="8229600" cy="675327"/>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0" i="0" kern="1200" smtClean="0"/>
            <a:t>Использование офшорных компаний и офшорных схем</a:t>
          </a:r>
          <a:endParaRPr lang="ru-RU" sz="1700" b="0" i="0" kern="1200"/>
        </a:p>
      </dsp:txBody>
      <dsp:txXfrm>
        <a:off x="32967" y="1596140"/>
        <a:ext cx="8163666" cy="609393"/>
      </dsp:txXfrm>
    </dsp:sp>
    <dsp:sp modelId="{AD13D7CC-1992-471C-8CD6-E12A8532F67B}">
      <dsp:nvSpPr>
        <dsp:cNvPr id="0" name=""/>
        <dsp:cNvSpPr/>
      </dsp:nvSpPr>
      <dsp:spPr>
        <a:xfrm>
          <a:off x="0" y="2287461"/>
          <a:ext cx="8229600" cy="675327"/>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0" i="0" kern="1200" smtClean="0"/>
            <a:t>Применение схем «дробления» бизнеса</a:t>
          </a:r>
          <a:endParaRPr lang="ru-RU" sz="1700" b="0" i="0" kern="1200"/>
        </a:p>
      </dsp:txBody>
      <dsp:txXfrm>
        <a:off x="32967" y="2320428"/>
        <a:ext cx="8163666" cy="609393"/>
      </dsp:txXfrm>
    </dsp:sp>
    <dsp:sp modelId="{9F3C7A4D-A90F-4C50-AA36-181A17924141}">
      <dsp:nvSpPr>
        <dsp:cNvPr id="0" name=""/>
        <dsp:cNvSpPr/>
      </dsp:nvSpPr>
      <dsp:spPr>
        <a:xfrm>
          <a:off x="0" y="3011749"/>
          <a:ext cx="8229600" cy="675327"/>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0" i="0" kern="1200" smtClean="0"/>
            <a:t>«Аренда» персонала</a:t>
          </a:r>
          <a:endParaRPr lang="ru-RU" sz="1700" b="0" i="0" kern="1200"/>
        </a:p>
      </dsp:txBody>
      <dsp:txXfrm>
        <a:off x="32967" y="3044716"/>
        <a:ext cx="8163666" cy="609393"/>
      </dsp:txXfrm>
    </dsp:sp>
    <dsp:sp modelId="{C605FCBA-2B0A-4656-AD57-9E95040BBAC0}">
      <dsp:nvSpPr>
        <dsp:cNvPr id="0" name=""/>
        <dsp:cNvSpPr/>
      </dsp:nvSpPr>
      <dsp:spPr>
        <a:xfrm>
          <a:off x="0" y="3736036"/>
          <a:ext cx="8229600" cy="675327"/>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0" i="0" kern="1200" smtClean="0"/>
            <a:t>Трансфертное ценообразование (ТЦО).</a:t>
          </a:r>
          <a:endParaRPr lang="ru-RU" sz="1700" b="0" i="0" kern="1200"/>
        </a:p>
      </dsp:txBody>
      <dsp:txXfrm>
        <a:off x="32967" y="3769003"/>
        <a:ext cx="8163666" cy="60939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4E36-E314-4FF3-8CCE-73B9653DA586}">
      <dsp:nvSpPr>
        <dsp:cNvPr id="0" name=""/>
        <dsp:cNvSpPr/>
      </dsp:nvSpPr>
      <dsp:spPr>
        <a:xfrm>
          <a:off x="0" y="55157"/>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0" i="0" kern="1200" smtClean="0"/>
            <a:t>наличие личных контактов руководителей контрагента при обсуждении условий поставок и подписании договоров;</a:t>
          </a:r>
          <a:endParaRPr lang="ru-RU" sz="1900" kern="1200" dirty="0"/>
        </a:p>
      </dsp:txBody>
      <dsp:txXfrm>
        <a:off x="51885" y="107042"/>
        <a:ext cx="8125830" cy="959101"/>
      </dsp:txXfrm>
    </dsp:sp>
    <dsp:sp modelId="{A3D98D81-D2C6-4F0B-A1F7-8986AEF6FE98}">
      <dsp:nvSpPr>
        <dsp:cNvPr id="0" name=""/>
        <dsp:cNvSpPr/>
      </dsp:nvSpPr>
      <dsp:spPr>
        <a:xfrm>
          <a:off x="0" y="1172749"/>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0" i="0" kern="1200" smtClean="0"/>
            <a:t>наличие документов, подтверждающих полномочия руководителей контрагента, а также копий паспортов или иных удостоверяющих личность документов;</a:t>
          </a:r>
          <a:endParaRPr lang="ru-RU" sz="1900" b="0" i="0" kern="1200"/>
        </a:p>
      </dsp:txBody>
      <dsp:txXfrm>
        <a:off x="51885" y="1224634"/>
        <a:ext cx="8125830" cy="959101"/>
      </dsp:txXfrm>
    </dsp:sp>
    <dsp:sp modelId="{401F071D-DC69-469C-AA3B-AA6BA223F763}">
      <dsp:nvSpPr>
        <dsp:cNvPr id="0" name=""/>
        <dsp:cNvSpPr/>
      </dsp:nvSpPr>
      <dsp:spPr>
        <a:xfrm>
          <a:off x="0" y="2290341"/>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0" i="0" kern="1200" smtClean="0"/>
            <a:t>наличие информации о фактическом месте нахождения контрагента, его производственных, торговых помещений, складов или офиса;</a:t>
          </a:r>
          <a:endParaRPr lang="ru-RU" sz="1900" b="0" i="0" kern="1200"/>
        </a:p>
      </dsp:txBody>
      <dsp:txXfrm>
        <a:off x="51885" y="2342226"/>
        <a:ext cx="8125830" cy="959101"/>
      </dsp:txXfrm>
    </dsp:sp>
    <dsp:sp modelId="{16386E4A-7605-4C56-91AF-4014DBEA5D6E}">
      <dsp:nvSpPr>
        <dsp:cNvPr id="0" name=""/>
        <dsp:cNvSpPr/>
      </dsp:nvSpPr>
      <dsp:spPr>
        <a:xfrm>
          <a:off x="0" y="3407933"/>
          <a:ext cx="8229600" cy="1062871"/>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ru-RU" sz="1900" b="0" i="0" kern="1200" smtClean="0"/>
            <a:t>наличие информации об источниках сведений о контрагенте (как находящихся в открытом доступе, так и, например, рекомендаций третьих лиц) и так далее.</a:t>
          </a:r>
          <a:endParaRPr lang="ru-RU" sz="1900" b="0" i="0" kern="1200"/>
        </a:p>
      </dsp:txBody>
      <dsp:txXfrm>
        <a:off x="51885" y="3459818"/>
        <a:ext cx="8125830" cy="95910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4E36-E314-4FF3-8CCE-73B9653DA586}">
      <dsp:nvSpPr>
        <dsp:cNvPr id="0" name=""/>
        <dsp:cNvSpPr/>
      </dsp:nvSpPr>
      <dsp:spPr>
        <a:xfrm>
          <a:off x="0" y="493724"/>
          <a:ext cx="8229600" cy="55615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b="0" i="0" kern="1200" smtClean="0"/>
            <a:t>содержание в договорах условий, отличных от устоявшегося делового оборота;</a:t>
          </a:r>
          <a:endParaRPr lang="ru-RU" sz="1400" kern="1200" dirty="0"/>
        </a:p>
      </dsp:txBody>
      <dsp:txXfrm>
        <a:off x="27149" y="520873"/>
        <a:ext cx="8175302" cy="501854"/>
      </dsp:txXfrm>
    </dsp:sp>
    <dsp:sp modelId="{6AC1C6A2-96DD-4007-974B-B4508FF2BDD3}">
      <dsp:nvSpPr>
        <dsp:cNvPr id="0" name=""/>
        <dsp:cNvSpPr/>
      </dsp:nvSpPr>
      <dsp:spPr>
        <a:xfrm>
          <a:off x="0" y="1090197"/>
          <a:ext cx="8229600" cy="55615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i="0" kern="1200" smtClean="0"/>
            <a:t>отсутствие очевидных свидетельств того, что контрагенту под силу выполнить условия договора с учетом сроков его выполнения, а также свидетельств наличия у контрагента необходимых ресурсов;</a:t>
          </a:r>
          <a:endParaRPr lang="ru-RU" sz="1400" b="0" i="0" kern="1200"/>
        </a:p>
      </dsp:txBody>
      <dsp:txXfrm>
        <a:off x="27149" y="1117346"/>
        <a:ext cx="8175302" cy="501854"/>
      </dsp:txXfrm>
    </dsp:sp>
    <dsp:sp modelId="{A10370DD-EB23-4BBC-ACF8-8428E8883597}">
      <dsp:nvSpPr>
        <dsp:cNvPr id="0" name=""/>
        <dsp:cNvSpPr/>
      </dsp:nvSpPr>
      <dsp:spPr>
        <a:xfrm>
          <a:off x="0" y="1686669"/>
          <a:ext cx="8229600" cy="55615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i="0" kern="1200" smtClean="0"/>
            <a:t>рост задолженности без прекращения поставки товаров, проведения работ, оказания услуг;</a:t>
          </a:r>
          <a:endParaRPr lang="ru-RU" sz="1400" b="0" i="0" kern="1200"/>
        </a:p>
      </dsp:txBody>
      <dsp:txXfrm>
        <a:off x="27149" y="1713818"/>
        <a:ext cx="8175302" cy="501854"/>
      </dsp:txXfrm>
    </dsp:sp>
    <dsp:sp modelId="{6D736E55-BBD3-46DF-AED8-C54AF7AE7847}">
      <dsp:nvSpPr>
        <dsp:cNvPr id="0" name=""/>
        <dsp:cNvSpPr/>
      </dsp:nvSpPr>
      <dsp:spPr>
        <a:xfrm>
          <a:off x="0" y="2283141"/>
          <a:ext cx="8229600" cy="55615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i="0" kern="1200" smtClean="0"/>
            <a:t>отсутствие реальных действий по взысканию задолженности – в случае ее наличия;</a:t>
          </a:r>
          <a:endParaRPr lang="ru-RU" sz="1400" b="0" i="0" kern="1200"/>
        </a:p>
      </dsp:txBody>
      <dsp:txXfrm>
        <a:off x="27149" y="2310290"/>
        <a:ext cx="8175302" cy="501854"/>
      </dsp:txXfrm>
    </dsp:sp>
    <dsp:sp modelId="{D8F758EF-1F83-481C-B834-77D00BB372B5}">
      <dsp:nvSpPr>
        <dsp:cNvPr id="0" name=""/>
        <dsp:cNvSpPr/>
      </dsp:nvSpPr>
      <dsp:spPr>
        <a:xfrm>
          <a:off x="0" y="2879613"/>
          <a:ext cx="8229600" cy="55615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i="0" kern="1200" smtClean="0"/>
            <a:t>выдача займов без обеспечения;</a:t>
          </a:r>
          <a:endParaRPr lang="ru-RU" sz="1400" b="0" i="0" kern="1200"/>
        </a:p>
      </dsp:txBody>
      <dsp:txXfrm>
        <a:off x="27149" y="2906762"/>
        <a:ext cx="8175302" cy="501854"/>
      </dsp:txXfrm>
    </dsp:sp>
    <dsp:sp modelId="{6ACB206D-A579-4C5C-89EB-CD737D0239F8}">
      <dsp:nvSpPr>
        <dsp:cNvPr id="0" name=""/>
        <dsp:cNvSpPr/>
      </dsp:nvSpPr>
      <dsp:spPr>
        <a:xfrm>
          <a:off x="0" y="3476085"/>
          <a:ext cx="8229600" cy="556152"/>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b="0" i="0" kern="1200" smtClean="0"/>
            <a:t>отсутствие экономического обоснования целесообразности сделки и др.</a:t>
          </a:r>
          <a:endParaRPr lang="ru-RU" sz="1400" b="0" i="0" kern="1200"/>
        </a:p>
      </dsp:txBody>
      <dsp:txXfrm>
        <a:off x="27149" y="3503234"/>
        <a:ext cx="8175302" cy="50185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F4E36-E314-4FF3-8CCE-73B9653DA586}">
      <dsp:nvSpPr>
        <dsp:cNvPr id="0" name=""/>
        <dsp:cNvSpPr/>
      </dsp:nvSpPr>
      <dsp:spPr>
        <a:xfrm>
          <a:off x="0" y="1183"/>
          <a:ext cx="8229600" cy="107257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t>Отказ в возмещении входящего НДС. </a:t>
          </a:r>
          <a:endParaRPr lang="ru-RU" sz="2700" kern="1200" dirty="0"/>
        </a:p>
      </dsp:txBody>
      <dsp:txXfrm>
        <a:off x="52359" y="53542"/>
        <a:ext cx="8124882" cy="967861"/>
      </dsp:txXfrm>
    </dsp:sp>
    <dsp:sp modelId="{D62077D5-5DB0-4EA1-B5FA-441B8F0CAAE9}">
      <dsp:nvSpPr>
        <dsp:cNvPr id="0" name=""/>
        <dsp:cNvSpPr/>
      </dsp:nvSpPr>
      <dsp:spPr>
        <a:xfrm>
          <a:off x="0" y="1151522"/>
          <a:ext cx="8229600" cy="107257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t>Риск того, что суммы НДС к уплате будут увеличены. </a:t>
          </a:r>
          <a:endParaRPr lang="ru-RU" sz="2700" kern="1200" dirty="0"/>
        </a:p>
      </dsp:txBody>
      <dsp:txXfrm>
        <a:off x="52359" y="1203881"/>
        <a:ext cx="8124882" cy="967861"/>
      </dsp:txXfrm>
    </dsp:sp>
    <dsp:sp modelId="{FADD4B95-3911-4BFD-AD92-174C5E419AF9}">
      <dsp:nvSpPr>
        <dsp:cNvPr id="0" name=""/>
        <dsp:cNvSpPr/>
      </dsp:nvSpPr>
      <dsp:spPr>
        <a:xfrm>
          <a:off x="0" y="2301861"/>
          <a:ext cx="8229600" cy="107257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t>Отказ признания затрат в расходах по налогу на прибыль. </a:t>
          </a:r>
          <a:endParaRPr lang="ru-RU" sz="2700" kern="1200" dirty="0"/>
        </a:p>
      </dsp:txBody>
      <dsp:txXfrm>
        <a:off x="52359" y="2354220"/>
        <a:ext cx="8124882" cy="967861"/>
      </dsp:txXfrm>
    </dsp:sp>
    <dsp:sp modelId="{D31D9D91-FB45-4E14-94F2-3B56B799227E}">
      <dsp:nvSpPr>
        <dsp:cNvPr id="0" name=""/>
        <dsp:cNvSpPr/>
      </dsp:nvSpPr>
      <dsp:spPr>
        <a:xfrm>
          <a:off x="0" y="3452200"/>
          <a:ext cx="8229600" cy="107257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smtClean="0"/>
            <a:t>Риск </a:t>
          </a:r>
          <a:r>
            <a:rPr lang="ru-RU" sz="2700" kern="1200" dirty="0" smtClean="0"/>
            <a:t>доначисления дохода по налогу на прибыль. </a:t>
          </a:r>
          <a:endParaRPr lang="ru-RU" sz="2700" kern="1200" dirty="0"/>
        </a:p>
      </dsp:txBody>
      <dsp:txXfrm>
        <a:off x="52359" y="3504559"/>
        <a:ext cx="8124882" cy="967861"/>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D3E4-09B2-4183-B965-51ABA48B9503}">
      <dsp:nvSpPr>
        <dsp:cNvPr id="0" name=""/>
        <dsp:cNvSpPr/>
      </dsp:nvSpPr>
      <dsp:spPr>
        <a:xfrm>
          <a:off x="0" y="883889"/>
          <a:ext cx="7620000" cy="695565"/>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smtClean="0"/>
            <a:t>- сговор участников при участие в тендере;</a:t>
          </a:r>
          <a:endParaRPr lang="ru-RU" sz="2900" kern="1200"/>
        </a:p>
      </dsp:txBody>
      <dsp:txXfrm>
        <a:off x="33955" y="917844"/>
        <a:ext cx="7552090" cy="627655"/>
      </dsp:txXfrm>
    </dsp:sp>
    <dsp:sp modelId="{DAF15414-7F04-4D56-9892-2D5ACA20BFA7}">
      <dsp:nvSpPr>
        <dsp:cNvPr id="0" name=""/>
        <dsp:cNvSpPr/>
      </dsp:nvSpPr>
      <dsp:spPr>
        <a:xfrm>
          <a:off x="0" y="1662974"/>
          <a:ext cx="7620000" cy="695565"/>
        </a:xfrm>
        <a:prstGeom prst="roundRect">
          <a:avLst/>
        </a:prstGeom>
        <a:solidFill>
          <a:schemeClr val="accent1">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smtClean="0"/>
            <a:t>- регистрация участниками фирм-однодневок;</a:t>
          </a:r>
          <a:endParaRPr lang="ru-RU" sz="2900" kern="1200"/>
        </a:p>
      </dsp:txBody>
      <dsp:txXfrm>
        <a:off x="33955" y="1696929"/>
        <a:ext cx="7552090" cy="627655"/>
      </dsp:txXfrm>
    </dsp:sp>
    <dsp:sp modelId="{2BF2CD46-08C1-46ED-90DE-330B64242EA1}">
      <dsp:nvSpPr>
        <dsp:cNvPr id="0" name=""/>
        <dsp:cNvSpPr/>
      </dsp:nvSpPr>
      <dsp:spPr>
        <a:xfrm>
          <a:off x="0" y="2442059"/>
          <a:ext cx="7620000" cy="695565"/>
        </a:xfrm>
        <a:prstGeom prst="roundRect">
          <a:avLst/>
        </a:prstGeom>
        <a:solidFill>
          <a:schemeClr val="accent1">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smtClean="0"/>
            <a:t>- незначительное снижение цен;</a:t>
          </a:r>
          <a:endParaRPr lang="ru-RU" sz="2900" kern="1200"/>
        </a:p>
      </dsp:txBody>
      <dsp:txXfrm>
        <a:off x="33955" y="2476014"/>
        <a:ext cx="7552090" cy="627655"/>
      </dsp:txXfrm>
    </dsp:sp>
    <dsp:sp modelId="{011A98E0-3E55-48DA-8E38-755AF7926C4A}">
      <dsp:nvSpPr>
        <dsp:cNvPr id="0" name=""/>
        <dsp:cNvSpPr/>
      </dsp:nvSpPr>
      <dsp:spPr>
        <a:xfrm>
          <a:off x="0" y="3221144"/>
          <a:ext cx="7620000" cy="695565"/>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smtClean="0"/>
            <a:t>- сговор с заказчиком конкурса или аукциона. </a:t>
          </a:r>
          <a:endParaRPr lang="ru-RU" sz="2900" kern="1200"/>
        </a:p>
      </dsp:txBody>
      <dsp:txXfrm>
        <a:off x="33955" y="3255099"/>
        <a:ext cx="7552090" cy="62765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BCAB4-5A9E-41AA-AA13-423089D54225}">
      <dsp:nvSpPr>
        <dsp:cNvPr id="0" name=""/>
        <dsp:cNvSpPr/>
      </dsp:nvSpPr>
      <dsp:spPr>
        <a:xfrm>
          <a:off x="0" y="209756"/>
          <a:ext cx="7620000" cy="1062871"/>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1) координация организаторами торгов, запроса котировок, запроса предложений или заказчиками деятельности их участников;</a:t>
          </a:r>
          <a:endParaRPr lang="ru-RU" sz="1500" kern="1200"/>
        </a:p>
      </dsp:txBody>
      <dsp:txXfrm>
        <a:off x="51885" y="261641"/>
        <a:ext cx="7516230" cy="959101"/>
      </dsp:txXfrm>
    </dsp:sp>
    <dsp:sp modelId="{4ADE98B8-7727-4EB1-85EF-65715391124C}">
      <dsp:nvSpPr>
        <dsp:cNvPr id="0" name=""/>
        <dsp:cNvSpPr/>
      </dsp:nvSpPr>
      <dsp:spPr>
        <a:xfrm>
          <a:off x="0" y="1315828"/>
          <a:ext cx="7620000" cy="1062871"/>
        </a:xfrm>
        <a:prstGeom prst="roundRect">
          <a:avLst/>
        </a:prstGeom>
        <a:solidFill>
          <a:schemeClr val="accent1">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2) создание участнику торгов, запроса котировок, запроса предложений или нескольким участникам торгов, запроса котировок, запроса предложений преимущественных условий участия в торгах, запросе котировок, запросе предложений, в том числе путем доступа к информации, если иное не установлено федеральным законом;</a:t>
          </a:r>
          <a:endParaRPr lang="ru-RU" sz="1500" kern="1200"/>
        </a:p>
      </dsp:txBody>
      <dsp:txXfrm>
        <a:off x="51885" y="1367713"/>
        <a:ext cx="7516230" cy="959101"/>
      </dsp:txXfrm>
    </dsp:sp>
    <dsp:sp modelId="{31888CA6-EF7C-4A5B-B78E-1DADCFDF1739}">
      <dsp:nvSpPr>
        <dsp:cNvPr id="0" name=""/>
        <dsp:cNvSpPr/>
      </dsp:nvSpPr>
      <dsp:spPr>
        <a:xfrm>
          <a:off x="0" y="2421899"/>
          <a:ext cx="7620000" cy="1062871"/>
        </a:xfrm>
        <a:prstGeom prst="roundRect">
          <a:avLst/>
        </a:prstGeom>
        <a:solidFill>
          <a:schemeClr val="accent1">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3) нарушение порядка определения победителя или победителей торгов, запроса котировок, запроса предложений;</a:t>
          </a:r>
          <a:endParaRPr lang="ru-RU" sz="1500" kern="1200"/>
        </a:p>
      </dsp:txBody>
      <dsp:txXfrm>
        <a:off x="51885" y="2473784"/>
        <a:ext cx="7516230" cy="959101"/>
      </dsp:txXfrm>
    </dsp:sp>
    <dsp:sp modelId="{F9498699-EAC2-46C0-8036-706536C9A041}">
      <dsp:nvSpPr>
        <dsp:cNvPr id="0" name=""/>
        <dsp:cNvSpPr/>
      </dsp:nvSpPr>
      <dsp:spPr>
        <a:xfrm>
          <a:off x="0" y="3527971"/>
          <a:ext cx="7620000" cy="1062871"/>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ru-RU" sz="1500" kern="1200" smtClean="0"/>
            <a:t>4) участие организаторов торгов, запроса котировок, запроса предложений или заказчиков и (или) работников организаторов или работников заказчиков в торгах, запросе котировок, запросе предложений.</a:t>
          </a:r>
          <a:endParaRPr lang="ru-RU" sz="1500" kern="1200"/>
        </a:p>
      </dsp:txBody>
      <dsp:txXfrm>
        <a:off x="51885" y="3579856"/>
        <a:ext cx="7516230" cy="959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0C0B1-E72A-44F1-9D6B-9CF350CBB63E}">
      <dsp:nvSpPr>
        <dsp:cNvPr id="0" name=""/>
        <dsp:cNvSpPr/>
      </dsp:nvSpPr>
      <dsp:spPr>
        <a:xfrm>
          <a:off x="0" y="73599"/>
          <a:ext cx="7620000" cy="893816"/>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1) место, дата, время проведения рассмотрения и оценки таких заявок;</a:t>
          </a:r>
          <a:endParaRPr lang="ru-RU" sz="1600" kern="1200"/>
        </a:p>
      </dsp:txBody>
      <dsp:txXfrm>
        <a:off x="43633" y="117232"/>
        <a:ext cx="7532734" cy="806550"/>
      </dsp:txXfrm>
    </dsp:sp>
    <dsp:sp modelId="{5C56821C-681A-4605-8CDE-35ED05772357}">
      <dsp:nvSpPr>
        <dsp:cNvPr id="0" name=""/>
        <dsp:cNvSpPr/>
      </dsp:nvSpPr>
      <dsp:spPr>
        <a:xfrm>
          <a:off x="0" y="1013495"/>
          <a:ext cx="7620000" cy="893816"/>
        </a:xfrm>
        <a:prstGeom prst="roundRect">
          <a:avLst/>
        </a:prstGeom>
        <a:solidFill>
          <a:schemeClr val="accent1">
            <a:alpha val="90000"/>
            <a:hueOff val="0"/>
            <a:satOff val="0"/>
            <a:lumOff val="0"/>
            <a:alphaOff val="-1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2) информация об участниках конкурса, заявки на участие в конкурсе которых были рассмотрены;</a:t>
          </a:r>
          <a:endParaRPr lang="ru-RU" sz="1600" kern="1200"/>
        </a:p>
      </dsp:txBody>
      <dsp:txXfrm>
        <a:off x="43633" y="1057128"/>
        <a:ext cx="7532734" cy="806550"/>
      </dsp:txXfrm>
    </dsp:sp>
    <dsp:sp modelId="{CF218D79-FE15-4239-97D2-1296F35DDF68}">
      <dsp:nvSpPr>
        <dsp:cNvPr id="0" name=""/>
        <dsp:cNvSpPr/>
      </dsp:nvSpPr>
      <dsp:spPr>
        <a:xfrm>
          <a:off x="0" y="1953391"/>
          <a:ext cx="7620000" cy="893816"/>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3) информация об участниках конкурса, заявки на участие в конкурсе которых были отклонены, с указанием причин их отклонения, в том числе положений конкурсной документации, которым не соответствуют такие заявки (Федеральный закон 44-ФЗ);</a:t>
          </a:r>
          <a:endParaRPr lang="ru-RU" sz="1600" kern="1200"/>
        </a:p>
      </dsp:txBody>
      <dsp:txXfrm>
        <a:off x="43633" y="1997024"/>
        <a:ext cx="7532734" cy="806550"/>
      </dsp:txXfrm>
    </dsp:sp>
    <dsp:sp modelId="{FFF15DD3-6538-4E41-A099-0DE0063C1113}">
      <dsp:nvSpPr>
        <dsp:cNvPr id="0" name=""/>
        <dsp:cNvSpPr/>
      </dsp:nvSpPr>
      <dsp:spPr>
        <a:xfrm>
          <a:off x="0" y="2893288"/>
          <a:ext cx="7620000" cy="893816"/>
        </a:xfrm>
        <a:prstGeom prst="roundRect">
          <a:avLst/>
        </a:prstGeom>
        <a:solidFill>
          <a:schemeClr val="accent1">
            <a:alpha val="90000"/>
            <a:hueOff val="0"/>
            <a:satOff val="0"/>
            <a:lumOff val="0"/>
            <a:alphaOff val="-3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4) решение каждого члена комиссии об отклонении заявок на участие в конкурсе;</a:t>
          </a:r>
          <a:endParaRPr lang="ru-RU" sz="1600" kern="1200"/>
        </a:p>
      </dsp:txBody>
      <dsp:txXfrm>
        <a:off x="43633" y="2936921"/>
        <a:ext cx="7532734" cy="806550"/>
      </dsp:txXfrm>
    </dsp:sp>
    <dsp:sp modelId="{D74B7419-BE36-481B-BCC5-37E389D1D046}">
      <dsp:nvSpPr>
        <dsp:cNvPr id="0" name=""/>
        <dsp:cNvSpPr/>
      </dsp:nvSpPr>
      <dsp:spPr>
        <a:xfrm>
          <a:off x="0" y="3833184"/>
          <a:ext cx="7620000" cy="893816"/>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5) порядок оценки заявок на участие в конкурсе</a:t>
          </a:r>
          <a:endParaRPr lang="ru-RU" sz="1600" kern="1200"/>
        </a:p>
      </dsp:txBody>
      <dsp:txXfrm>
        <a:off x="43633" y="3876817"/>
        <a:ext cx="7532734" cy="80655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F13AB-1C67-4AE3-8795-CD0CD12BC0C2}">
      <dsp:nvSpPr>
        <dsp:cNvPr id="0" name=""/>
        <dsp:cNvSpPr/>
      </dsp:nvSpPr>
      <dsp:spPr>
        <a:xfrm>
          <a:off x="0" y="278167"/>
          <a:ext cx="7620000" cy="2087572"/>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1) результат таких действий соответствует интересам каждого из указанных хозяйствующих субъектов только при условии, что их действия заранее известны каждому из них;</a:t>
          </a:r>
          <a:endParaRPr lang="ru-RU" sz="2400" kern="1200"/>
        </a:p>
      </dsp:txBody>
      <dsp:txXfrm>
        <a:off x="101907" y="380074"/>
        <a:ext cx="7416186" cy="1883758"/>
      </dsp:txXfrm>
    </dsp:sp>
    <dsp:sp modelId="{BD4CEA5B-C3AB-43F1-A963-A97D8F74C4DD}">
      <dsp:nvSpPr>
        <dsp:cNvPr id="0" name=""/>
        <dsp:cNvSpPr/>
      </dsp:nvSpPr>
      <dsp:spPr>
        <a:xfrm>
          <a:off x="0" y="2434859"/>
          <a:ext cx="7620000" cy="2087572"/>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smtClean="0"/>
            <a:t>2) действия каждого из указанных хозяйствующих субъектов вызваны действиями иных хозяйствующих субъектов и не являются следствием обстоятельств, в равной мере влияющих на все хозяйствующие субъекты на соответствующем товарном рынке.</a:t>
          </a:r>
          <a:endParaRPr lang="ru-RU" sz="2400" kern="1200"/>
        </a:p>
      </dsp:txBody>
      <dsp:txXfrm>
        <a:off x="101907" y="2536766"/>
        <a:ext cx="7416186" cy="188375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1FD27-92B7-4568-8FD6-A8E840286727}">
      <dsp:nvSpPr>
        <dsp:cNvPr id="0" name=""/>
        <dsp:cNvSpPr/>
      </dsp:nvSpPr>
      <dsp:spPr>
        <a:xfrm>
          <a:off x="0" y="266174"/>
          <a:ext cx="7620000" cy="13747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a) если поставщик (подрядчик), представивший данную тендерную заявку, не соответствует квалификационным требованиям;</a:t>
          </a:r>
          <a:endParaRPr lang="ru-RU" sz="2500" kern="1200"/>
        </a:p>
      </dsp:txBody>
      <dsp:txXfrm>
        <a:off x="67110" y="333284"/>
        <a:ext cx="7485780" cy="1240530"/>
      </dsp:txXfrm>
    </dsp:sp>
    <dsp:sp modelId="{1B1768D7-0DAA-4835-9B13-44385A75A662}">
      <dsp:nvSpPr>
        <dsp:cNvPr id="0" name=""/>
        <dsp:cNvSpPr/>
      </dsp:nvSpPr>
      <dsp:spPr>
        <a:xfrm>
          <a:off x="0" y="1712925"/>
          <a:ext cx="7620000" cy="13747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b) если поставщик (подрядчик), представивший данную тендерную заявку, не соглашается с исправлением какой-либо арифметической ошибки,</a:t>
          </a:r>
          <a:endParaRPr lang="ru-RU" sz="2500" kern="1200"/>
        </a:p>
      </dsp:txBody>
      <dsp:txXfrm>
        <a:off x="67110" y="1780035"/>
        <a:ext cx="7485780" cy="1240530"/>
      </dsp:txXfrm>
    </dsp:sp>
    <dsp:sp modelId="{57E2C665-9367-4074-8FC3-AAE29756F3E3}">
      <dsp:nvSpPr>
        <dsp:cNvPr id="0" name=""/>
        <dsp:cNvSpPr/>
      </dsp:nvSpPr>
      <dsp:spPr>
        <a:xfrm>
          <a:off x="0" y="3159675"/>
          <a:ext cx="7620000" cy="1374750"/>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c) если данная тендерная заявка не отвечает формальным требованиям.</a:t>
          </a:r>
          <a:endParaRPr lang="ru-RU" sz="2500" kern="1200"/>
        </a:p>
      </dsp:txBody>
      <dsp:txXfrm>
        <a:off x="67110" y="3226785"/>
        <a:ext cx="7485780" cy="1240530"/>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FFFC7-68AD-4916-B306-A0FD9564CF50}">
      <dsp:nvSpPr>
        <dsp:cNvPr id="0" name=""/>
        <dsp:cNvSpPr/>
      </dsp:nvSpPr>
      <dsp:spPr>
        <a:xfrm>
          <a:off x="0" y="230526"/>
          <a:ext cx="7620000" cy="1398515"/>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1) оценки степени достижения целей осуществления закупок,</a:t>
          </a:r>
          <a:endParaRPr lang="ru-RU" sz="2500" kern="1200"/>
        </a:p>
      </dsp:txBody>
      <dsp:txXfrm>
        <a:off x="68270" y="298796"/>
        <a:ext cx="7483460" cy="1261975"/>
      </dsp:txXfrm>
    </dsp:sp>
    <dsp:sp modelId="{BB80D7D4-F5EC-478B-A1BF-62BD54712299}">
      <dsp:nvSpPr>
        <dsp:cNvPr id="0" name=""/>
        <dsp:cNvSpPr/>
      </dsp:nvSpPr>
      <dsp:spPr>
        <a:xfrm>
          <a:off x="0" y="1701042"/>
          <a:ext cx="7620000" cy="1398515"/>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2) оценки обоснованности закупок</a:t>
          </a:r>
          <a:endParaRPr lang="ru-RU" sz="2500" kern="1200"/>
        </a:p>
      </dsp:txBody>
      <dsp:txXfrm>
        <a:off x="68270" y="1769312"/>
        <a:ext cx="7483460" cy="1261975"/>
      </dsp:txXfrm>
    </dsp:sp>
    <dsp:sp modelId="{C575F20B-F618-40A0-AB8A-A459AC99CB19}">
      <dsp:nvSpPr>
        <dsp:cNvPr id="0" name=""/>
        <dsp:cNvSpPr/>
      </dsp:nvSpPr>
      <dsp:spPr>
        <a:xfrm>
          <a:off x="0" y="3171557"/>
          <a:ext cx="7620000" cy="1398515"/>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smtClean="0"/>
            <a:t>3) совершенствования законодательства Российской Федерации и иных нормативных правовых актов о контрактной системе в сфере закупок.</a:t>
          </a:r>
          <a:endParaRPr lang="ru-RU" sz="2500" kern="1200"/>
        </a:p>
      </dsp:txBody>
      <dsp:txXfrm>
        <a:off x="68270" y="3239827"/>
        <a:ext cx="7483460" cy="1261975"/>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EFC55-1267-4237-A4E3-BEFF324B1BD1}">
      <dsp:nvSpPr>
        <dsp:cNvPr id="0" name=""/>
        <dsp:cNvSpPr/>
      </dsp:nvSpPr>
      <dsp:spPr>
        <a:xfrm>
          <a:off x="0" y="76589"/>
          <a:ext cx="76200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документ о создании контрактной службы и положение о ней или документ, утверждающий постоянный состав работников заказчика, выполняющих функции контрактной службы без образования отдельного структурного подразделения; </a:t>
          </a:r>
          <a:endParaRPr lang="ru-RU" sz="1600" kern="1200"/>
        </a:p>
      </dsp:txBody>
      <dsp:txXfrm>
        <a:off x="55030" y="131619"/>
        <a:ext cx="7509940" cy="1017235"/>
      </dsp:txXfrm>
    </dsp:sp>
    <dsp:sp modelId="{6E8B8D1A-A38A-4C6B-B41A-21F8B4E4D02B}">
      <dsp:nvSpPr>
        <dsp:cNvPr id="0" name=""/>
        <dsp:cNvSpPr/>
      </dsp:nvSpPr>
      <dsp:spPr>
        <a:xfrm>
          <a:off x="0" y="1249965"/>
          <a:ext cx="76200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документ о создании и регламентации работы комиссии (комиссий) по осуществлению закупок; </a:t>
          </a:r>
          <a:endParaRPr lang="ru-RU" sz="1600" kern="1200"/>
        </a:p>
      </dsp:txBody>
      <dsp:txXfrm>
        <a:off x="55030" y="1304995"/>
        <a:ext cx="7509940" cy="1017235"/>
      </dsp:txXfrm>
    </dsp:sp>
    <dsp:sp modelId="{6C27F4B9-78E7-4900-8E7C-2C6D3B691181}">
      <dsp:nvSpPr>
        <dsp:cNvPr id="0" name=""/>
        <dsp:cNvSpPr/>
      </dsp:nvSpPr>
      <dsp:spPr>
        <a:xfrm>
          <a:off x="0" y="2423340"/>
          <a:ext cx="76200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документ, регламентирующий процедуры планирования, обоснования и осуществления закупок; </a:t>
          </a:r>
          <a:endParaRPr lang="ru-RU" sz="1600" kern="1200"/>
        </a:p>
      </dsp:txBody>
      <dsp:txXfrm>
        <a:off x="55030" y="2478370"/>
        <a:ext cx="7509940" cy="1017235"/>
      </dsp:txXfrm>
    </dsp:sp>
    <dsp:sp modelId="{8FB68191-0ECE-480B-994D-9B88DC32F1A6}">
      <dsp:nvSpPr>
        <dsp:cNvPr id="0" name=""/>
        <dsp:cNvSpPr/>
      </dsp:nvSpPr>
      <dsp:spPr>
        <a:xfrm>
          <a:off x="0" y="3596715"/>
          <a:ext cx="7620000" cy="1127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smtClean="0"/>
            <a:t>утвержденные требования к отдельным видам товаров, работ, услуг (в том числе предельные цены товаров, работ, услуг) и (или) нормативные затраты на обеспечение функций государственных органов, органов управления государственными внебюджетными фондами</a:t>
          </a:r>
          <a:endParaRPr lang="ru-RU" sz="1600" kern="1200"/>
        </a:p>
      </dsp:txBody>
      <dsp:txXfrm>
        <a:off x="55030" y="3651745"/>
        <a:ext cx="7509940" cy="1017235"/>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F63FA-7F00-41D2-858F-3714050C7175}">
      <dsp:nvSpPr>
        <dsp:cNvPr id="0" name=""/>
        <dsp:cNvSpPr/>
      </dsp:nvSpPr>
      <dsp:spPr>
        <a:xfrm>
          <a:off x="0" y="260010"/>
          <a:ext cx="7620000" cy="104422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документ, регламентирующий проведение контроля в сфере закупок, осуществляемый заказчиком; иные документы и информация в соответствии с целями проведения аудита в сфере закупок;</a:t>
          </a:r>
          <a:endParaRPr lang="ru-RU" sz="1200" kern="1200"/>
        </a:p>
      </dsp:txBody>
      <dsp:txXfrm>
        <a:off x="50975" y="310985"/>
        <a:ext cx="7518050" cy="942274"/>
      </dsp:txXfrm>
    </dsp:sp>
    <dsp:sp modelId="{41017E75-0A6F-4291-A473-0D974891780E}">
      <dsp:nvSpPr>
        <dsp:cNvPr id="0" name=""/>
        <dsp:cNvSpPr/>
      </dsp:nvSpPr>
      <dsp:spPr>
        <a:xfrm>
          <a:off x="0" y="1338795"/>
          <a:ext cx="7620000" cy="104422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информация о реализации планов и планов-графиков закупок; </a:t>
          </a:r>
          <a:endParaRPr lang="ru-RU" sz="1200" kern="1200"/>
        </a:p>
      </dsp:txBody>
      <dsp:txXfrm>
        <a:off x="50975" y="1389770"/>
        <a:ext cx="7518050" cy="942274"/>
      </dsp:txXfrm>
    </dsp:sp>
    <dsp:sp modelId="{BB4B05DE-CA27-4D60-849B-852866927048}">
      <dsp:nvSpPr>
        <dsp:cNvPr id="0" name=""/>
        <dsp:cNvSpPr/>
      </dsp:nvSpPr>
      <dsp:spPr>
        <a:xfrm>
          <a:off x="0" y="2417580"/>
          <a:ext cx="7620000" cy="104422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информация об условиях, запретах и ограничениях допуска товаров, происходящих из иностранного государства или группы иностранных государств, работ, услуг, соответственно выполняемых, оказываемых иностранными лицами, перечень иностранных государств, групп иностранных государств, с которыми Российской Федерацией заключены международные договоры о взаимном применении национального режима при осуществлении закупок, а также условия применения такого национального режима; </a:t>
          </a:r>
          <a:endParaRPr lang="ru-RU" sz="1200" kern="1200"/>
        </a:p>
      </dsp:txBody>
      <dsp:txXfrm>
        <a:off x="50975" y="2468555"/>
        <a:ext cx="7518050" cy="942274"/>
      </dsp:txXfrm>
    </dsp:sp>
    <dsp:sp modelId="{8AF4B3AA-74C9-416B-AAF5-E060122B5AFE}">
      <dsp:nvSpPr>
        <dsp:cNvPr id="0" name=""/>
        <dsp:cNvSpPr/>
      </dsp:nvSpPr>
      <dsp:spPr>
        <a:xfrm>
          <a:off x="0" y="3496364"/>
          <a:ext cx="7620000" cy="1044224"/>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smtClean="0"/>
            <a:t>реестр контрактов, включая копии заключенных контрактов</a:t>
          </a:r>
          <a:endParaRPr lang="ru-RU" sz="1200" kern="1200"/>
        </a:p>
      </dsp:txBody>
      <dsp:txXfrm>
        <a:off x="50975" y="3547339"/>
        <a:ext cx="7518050" cy="942274"/>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8013F-B446-4F46-8393-1E78593BBAFE}">
      <dsp:nvSpPr>
        <dsp:cNvPr id="0" name=""/>
        <dsp:cNvSpPr/>
      </dsp:nvSpPr>
      <dsp:spPr>
        <a:xfrm>
          <a:off x="0" y="128023"/>
          <a:ext cx="7620000" cy="726225"/>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реестр недобросовестных поставщиков (подрядчиков, исполнителей); </a:t>
          </a:r>
          <a:endParaRPr lang="ru-RU" sz="1300" kern="1200"/>
        </a:p>
      </dsp:txBody>
      <dsp:txXfrm>
        <a:off x="35451" y="163474"/>
        <a:ext cx="7549098" cy="655323"/>
      </dsp:txXfrm>
    </dsp:sp>
    <dsp:sp modelId="{5408DF6B-2F2E-4E5F-8183-E2910307D32A}">
      <dsp:nvSpPr>
        <dsp:cNvPr id="0" name=""/>
        <dsp:cNvSpPr/>
      </dsp:nvSpPr>
      <dsp:spPr>
        <a:xfrm>
          <a:off x="0" y="891688"/>
          <a:ext cx="7620000" cy="726225"/>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библиотека типовых контрактов, типовых условий контрактов; </a:t>
          </a:r>
          <a:endParaRPr lang="ru-RU" sz="1300" kern="1200"/>
        </a:p>
      </dsp:txBody>
      <dsp:txXfrm>
        <a:off x="35451" y="927139"/>
        <a:ext cx="7549098" cy="655323"/>
      </dsp:txXfrm>
    </dsp:sp>
    <dsp:sp modelId="{8574C51D-65D0-419C-988D-350636F2F222}">
      <dsp:nvSpPr>
        <dsp:cNvPr id="0" name=""/>
        <dsp:cNvSpPr/>
      </dsp:nvSpPr>
      <dsp:spPr>
        <a:xfrm>
          <a:off x="0" y="1655354"/>
          <a:ext cx="7620000" cy="726225"/>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реестр банковских гарантий; </a:t>
          </a:r>
          <a:endParaRPr lang="ru-RU" sz="1300" kern="1200"/>
        </a:p>
      </dsp:txBody>
      <dsp:txXfrm>
        <a:off x="35451" y="1690805"/>
        <a:ext cx="7549098" cy="655323"/>
      </dsp:txXfrm>
    </dsp:sp>
    <dsp:sp modelId="{64CDC618-6684-4EC3-A570-3B13043D2C31}">
      <dsp:nvSpPr>
        <dsp:cNvPr id="0" name=""/>
        <dsp:cNvSpPr/>
      </dsp:nvSpPr>
      <dsp:spPr>
        <a:xfrm>
          <a:off x="0" y="2419019"/>
          <a:ext cx="7620000" cy="726225"/>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каталоги товаров, работ, услуг для обеспечения государственных и муниципальных нужд; реестр плановых и внеплановых проверок, включая реестр жалоб, их результатов и выданных предписаний; </a:t>
          </a:r>
          <a:endParaRPr lang="ru-RU" sz="1300" kern="1200"/>
        </a:p>
      </dsp:txBody>
      <dsp:txXfrm>
        <a:off x="35451" y="2454470"/>
        <a:ext cx="7549098" cy="655323"/>
      </dsp:txXfrm>
    </dsp:sp>
    <dsp:sp modelId="{38A72E91-8F6B-4613-8D25-F0524DA8D7F0}">
      <dsp:nvSpPr>
        <dsp:cNvPr id="0" name=""/>
        <dsp:cNvSpPr/>
      </dsp:nvSpPr>
      <dsp:spPr>
        <a:xfrm>
          <a:off x="0" y="3182685"/>
          <a:ext cx="7620000" cy="726225"/>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правила нормирования, </a:t>
          </a:r>
          <a:endParaRPr lang="ru-RU" sz="1300" kern="1200"/>
        </a:p>
      </dsp:txBody>
      <dsp:txXfrm>
        <a:off x="35451" y="3218136"/>
        <a:ext cx="7549098" cy="655323"/>
      </dsp:txXfrm>
    </dsp:sp>
    <dsp:sp modelId="{C3DC3C0F-36F6-4E11-835E-1594CA35534E}">
      <dsp:nvSpPr>
        <dsp:cNvPr id="0" name=""/>
        <dsp:cNvSpPr/>
      </dsp:nvSpPr>
      <dsp:spPr>
        <a:xfrm>
          <a:off x="0" y="3946351"/>
          <a:ext cx="7620000" cy="726225"/>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извещения об осуществлении закупок, документация о закупках, проекты контрактов, размещаемые при объявлении о закупке, в том числе изменения и разъяснения к ним; информация, содержащаяся в протоколах определения поставщиков (подрядчиков, исполнителей);</a:t>
          </a:r>
          <a:endParaRPr lang="ru-RU" sz="1300" kern="1200"/>
        </a:p>
      </dsp:txBody>
      <dsp:txXfrm>
        <a:off x="35451" y="3981802"/>
        <a:ext cx="7549098" cy="655323"/>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C0EC3-E18E-42AF-BEA2-2A53DC0C7570}">
      <dsp:nvSpPr>
        <dsp:cNvPr id="0" name=""/>
        <dsp:cNvSpPr/>
      </dsp:nvSpPr>
      <dsp:spPr>
        <a:xfrm>
          <a:off x="0" y="10800"/>
          <a:ext cx="7620000" cy="155843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информация о ходе и результатах обязательного общественного обсуждения закупок в случае, если начальная (максимальная) цена контракта либо цена контракта, заключаемого с единственным поставщиком (подрядчиком, исполнителем), превышает один миллиард рублей;</a:t>
          </a:r>
          <a:endParaRPr lang="ru-RU" sz="1800" kern="1200"/>
        </a:p>
      </dsp:txBody>
      <dsp:txXfrm>
        <a:off x="76077" y="86877"/>
        <a:ext cx="7467846" cy="1406285"/>
      </dsp:txXfrm>
    </dsp:sp>
    <dsp:sp modelId="{8ACB43B4-3D8D-413B-9561-0CD81FEB3360}">
      <dsp:nvSpPr>
        <dsp:cNvPr id="0" name=""/>
        <dsp:cNvSpPr/>
      </dsp:nvSpPr>
      <dsp:spPr>
        <a:xfrm>
          <a:off x="0" y="1621080"/>
          <a:ext cx="7620000" cy="155843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результаты мониторинга закупок, аудита в сфере закупок, а также контроля в сфере закупок;</a:t>
          </a:r>
          <a:endParaRPr lang="ru-RU" sz="1800" kern="1200"/>
        </a:p>
      </dsp:txBody>
      <dsp:txXfrm>
        <a:off x="76077" y="1697157"/>
        <a:ext cx="7467846" cy="1406285"/>
      </dsp:txXfrm>
    </dsp:sp>
    <dsp:sp modelId="{8CD78DD4-F0C4-4FA0-8675-6431CE1319A9}">
      <dsp:nvSpPr>
        <dsp:cNvPr id="0" name=""/>
        <dsp:cNvSpPr/>
      </dsp:nvSpPr>
      <dsp:spPr>
        <a:xfrm>
          <a:off x="0" y="3231359"/>
          <a:ext cx="7620000" cy="1558439"/>
        </a:xfrm>
        <a:prstGeom prst="roundRect">
          <a:avLst/>
        </a:prstGeom>
        <a:solidFill>
          <a:schemeClr val="accent1">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smtClean="0"/>
            <a:t>иная информация и документы, размещение которых предусмотрено Законом № 44-ФЗ и принятыми в соответствии с ним нормативными правовыми актами.</a:t>
          </a:r>
          <a:endParaRPr lang="ru-RU" sz="1800" kern="1200"/>
        </a:p>
      </dsp:txBody>
      <dsp:txXfrm>
        <a:off x="76077" y="3307436"/>
        <a:ext cx="7467846" cy="1406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15C0A-B2CA-4233-8570-F0BCCE879A08}">
      <dsp:nvSpPr>
        <dsp:cNvPr id="0" name=""/>
        <dsp:cNvSpPr/>
      </dsp:nvSpPr>
      <dsp:spPr>
        <a:xfrm>
          <a:off x="0" y="11894"/>
          <a:ext cx="7620000" cy="1550030"/>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6) присвоенные заявкам на участие в конкурсе значения по каждому из предусмотренных критериев оценки заявок на участие в конкурсе;</a:t>
          </a:r>
          <a:endParaRPr lang="ru-RU" sz="2200" kern="1200"/>
        </a:p>
      </dsp:txBody>
      <dsp:txXfrm>
        <a:off x="75666" y="87560"/>
        <a:ext cx="7468668" cy="1398698"/>
      </dsp:txXfrm>
    </dsp:sp>
    <dsp:sp modelId="{8B3D374B-7095-4AF7-8933-DB42003E30FA}">
      <dsp:nvSpPr>
        <dsp:cNvPr id="0" name=""/>
        <dsp:cNvSpPr/>
      </dsp:nvSpPr>
      <dsp:spPr>
        <a:xfrm>
          <a:off x="0" y="1625284"/>
          <a:ext cx="7620000" cy="1550030"/>
        </a:xfrm>
        <a:prstGeom prst="roundRect">
          <a:avLst/>
        </a:prstGeom>
        <a:solidFill>
          <a:schemeClr val="accent1">
            <a:alpha val="90000"/>
            <a:hueOff val="0"/>
            <a:satOff val="0"/>
            <a:lumOff val="0"/>
            <a:alphaOff val="-2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7) принятое на основании результатов оценки заявок на участие в конкурсе решение о присвоении таким заявкам порядковых номеров;</a:t>
          </a:r>
          <a:endParaRPr lang="ru-RU" sz="2200" kern="1200"/>
        </a:p>
      </dsp:txBody>
      <dsp:txXfrm>
        <a:off x="75666" y="1700950"/>
        <a:ext cx="7468668" cy="1398698"/>
      </dsp:txXfrm>
    </dsp:sp>
    <dsp:sp modelId="{DF787AD6-0FF8-4CB3-B08C-A2E6B6E723BF}">
      <dsp:nvSpPr>
        <dsp:cNvPr id="0" name=""/>
        <dsp:cNvSpPr/>
      </dsp:nvSpPr>
      <dsp:spPr>
        <a:xfrm>
          <a:off x="0" y="3238675"/>
          <a:ext cx="7620000" cy="1550030"/>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8) наименования (для юридических лиц), фамилии, имена, отчества (при наличии) (для физических лиц), почтовые адреса участников конкурса, заявкам на участие в конкурсе которых присвоены первый и второй номера.</a:t>
          </a:r>
          <a:endParaRPr lang="ru-RU" sz="2200" kern="1200"/>
        </a:p>
      </dsp:txBody>
      <dsp:txXfrm>
        <a:off x="75666" y="3314341"/>
        <a:ext cx="7468668" cy="13986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8D4D2-F9F9-44DD-8938-5C200DECE271}">
      <dsp:nvSpPr>
        <dsp:cNvPr id="0" name=""/>
        <dsp:cNvSpPr/>
      </dsp:nvSpPr>
      <dsp:spPr>
        <a:xfrm>
          <a:off x="0" y="82603"/>
          <a:ext cx="7620000" cy="1130768"/>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1) наименование, фирменное наименование (при наличии), место нахождения (для юридического лица), фамилию, имя, отчество (при наличии), место жительства (для физического лица), почтовый адрес, номер контактного телефона лица, действия (бездействие) которого обжалуются (при наличии такой информации);</a:t>
          </a:r>
          <a:endParaRPr lang="ru-RU" sz="1300" kern="1200"/>
        </a:p>
      </dsp:txBody>
      <dsp:txXfrm>
        <a:off x="55200" y="137803"/>
        <a:ext cx="7509600" cy="1020368"/>
      </dsp:txXfrm>
    </dsp:sp>
    <dsp:sp modelId="{84A7222E-CEA7-40B2-8042-36ED7A7121C9}">
      <dsp:nvSpPr>
        <dsp:cNvPr id="0" name=""/>
        <dsp:cNvSpPr/>
      </dsp:nvSpPr>
      <dsp:spPr>
        <a:xfrm>
          <a:off x="0" y="1250811"/>
          <a:ext cx="7620000" cy="1130768"/>
        </a:xfrm>
        <a:prstGeom prst="roundRect">
          <a:avLst/>
        </a:prstGeom>
        <a:solidFill>
          <a:schemeClr val="accent1">
            <a:alpha val="90000"/>
            <a:hueOff val="0"/>
            <a:satOff val="0"/>
            <a:lumOff val="0"/>
            <a:alphaOff val="-13333"/>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2) наименование, фирменное наименование (при наличии), место нахождения (для юридического лица), наименование, место нахождения общественного объединения или объединения юридических лиц, фамилию, имя, отчество (при наличии), место жительства (для физического лица) лица, подавшего жалобу, почтовый адрес, адрес электронной почты, номер контактного телефона, номер факса (при наличии);</a:t>
          </a:r>
          <a:endParaRPr lang="ru-RU" sz="1300" kern="1200"/>
        </a:p>
      </dsp:txBody>
      <dsp:txXfrm>
        <a:off x="55200" y="1306011"/>
        <a:ext cx="7509600" cy="1020368"/>
      </dsp:txXfrm>
    </dsp:sp>
    <dsp:sp modelId="{437D56D3-9BBE-4EC4-B068-A698A44777E8}">
      <dsp:nvSpPr>
        <dsp:cNvPr id="0" name=""/>
        <dsp:cNvSpPr/>
      </dsp:nvSpPr>
      <dsp:spPr>
        <a:xfrm>
          <a:off x="0" y="2419019"/>
          <a:ext cx="7620000" cy="1130768"/>
        </a:xfrm>
        <a:prstGeom prst="roundRect">
          <a:avLst/>
        </a:prstGeom>
        <a:solidFill>
          <a:schemeClr val="accent1">
            <a:alpha val="90000"/>
            <a:hueOff val="0"/>
            <a:satOff val="0"/>
            <a:lumOff val="0"/>
            <a:alphaOff val="-26667"/>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3) указание на закупку, за исключением случаев обжалования действий (бездействия) оператора электронной площадки, связанных с аккредитацией участника закупки на электронной площадке;</a:t>
          </a:r>
          <a:endParaRPr lang="ru-RU" sz="1300" kern="1200"/>
        </a:p>
      </dsp:txBody>
      <dsp:txXfrm>
        <a:off x="55200" y="2474219"/>
        <a:ext cx="7509600" cy="1020368"/>
      </dsp:txXfrm>
    </dsp:sp>
    <dsp:sp modelId="{AA709414-AEE5-4E11-B1D9-80A0981D04D3}">
      <dsp:nvSpPr>
        <dsp:cNvPr id="0" name=""/>
        <dsp:cNvSpPr/>
      </dsp:nvSpPr>
      <dsp:spPr>
        <a:xfrm>
          <a:off x="0" y="3587228"/>
          <a:ext cx="7620000" cy="1130768"/>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ru-RU" sz="1300" kern="1200" smtClean="0"/>
            <a:t>4) указание на обжалуемые действия (бездействие) заказчика, уполномоченного органа, уполномоченного учреждения, специализированной организации, комиссии по осуществлению закупок, ее членов, должностного лица контрактной службы, контрактного управляющего, оператора электронной площадки, доводы жалобы.</a:t>
          </a:r>
          <a:endParaRPr lang="ru-RU" sz="1300" kern="1200"/>
        </a:p>
      </dsp:txBody>
      <dsp:txXfrm>
        <a:off x="55200" y="3642428"/>
        <a:ext cx="7509600" cy="10203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D303-E977-4713-B995-7BE12C313391}">
      <dsp:nvSpPr>
        <dsp:cNvPr id="0" name=""/>
        <dsp:cNvSpPr/>
      </dsp:nvSpPr>
      <dsp:spPr>
        <a:xfrm>
          <a:off x="0" y="106717"/>
          <a:ext cx="7620000" cy="2261902"/>
        </a:xfrm>
        <a:prstGeom prst="roundRect">
          <a:avLst/>
        </a:prstGeom>
        <a:solidFill>
          <a:schemeClr val="accent1">
            <a:alpha val="9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 конкурс – способ закупки, победителем которого признается участник конкурса, предложивший лучшие условия исполнения договора в соответствии с критериями, порядком оценки и сопоставления заявок, установленными в конкурсной документации;</a:t>
          </a:r>
          <a:endParaRPr lang="ru-RU" sz="2200" kern="1200"/>
        </a:p>
      </dsp:txBody>
      <dsp:txXfrm>
        <a:off x="110417" y="217134"/>
        <a:ext cx="7399166" cy="2041068"/>
      </dsp:txXfrm>
    </dsp:sp>
    <dsp:sp modelId="{3CF8BE98-B510-4979-BCF9-6E1409084DE9}">
      <dsp:nvSpPr>
        <dsp:cNvPr id="0" name=""/>
        <dsp:cNvSpPr/>
      </dsp:nvSpPr>
      <dsp:spPr>
        <a:xfrm>
          <a:off x="0" y="2431980"/>
          <a:ext cx="7620000" cy="2261902"/>
        </a:xfrm>
        <a:prstGeom prst="roundRect">
          <a:avLst/>
        </a:prstGeom>
        <a:solidFill>
          <a:schemeClr val="accent1">
            <a:alpha val="90000"/>
            <a:hueOff val="0"/>
            <a:satOff val="0"/>
            <a:lumOff val="0"/>
            <a:alpha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smtClean="0"/>
            <a:t>– аукцион – способ закупки, победителем которого признается участник аукциона, предложивший наиболее низкую цену договора, цену за единицу продукции или, если при проведении аукциона цена договора снижена до нуля и аукцион проводится на право заключить договор, наиболее высокую цену за право заключить договор.</a:t>
          </a:r>
          <a:endParaRPr lang="ru-RU" sz="2200" kern="1200"/>
        </a:p>
      </dsp:txBody>
      <dsp:txXfrm>
        <a:off x="110417" y="2542397"/>
        <a:ext cx="7399166" cy="20410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F9266DE-4835-4A5F-B61C-05111E33A119}"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9266DE-4835-4A5F-B61C-05111E33A119}"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9266DE-4835-4A5F-B61C-05111E33A119}"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F9266DE-4835-4A5F-B61C-05111E33A119}"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F9266DE-4835-4A5F-B61C-05111E33A119}"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F9266DE-4835-4A5F-B61C-05111E33A119}"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FF9266DE-4835-4A5F-B61C-05111E33A119}" type="datetimeFigureOut">
              <a:rPr lang="ru-RU" smtClean="0"/>
              <a:t>17.02.2022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F9266DE-4835-4A5F-B61C-05111E33A119}" type="datetimeFigureOut">
              <a:rPr lang="ru-RU" smtClean="0"/>
              <a:t>17.02.2022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266DE-4835-4A5F-B61C-05111E33A119}" type="datetimeFigureOut">
              <a:rPr lang="ru-RU" smtClean="0"/>
              <a:t>17.02.2022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F4F0CB-8620-4E96-A2C0-D630E9CF1B8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F9266DE-4835-4A5F-B61C-05111E33A119}"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F4F0CB-8620-4E96-A2C0-D630E9CF1B8D}"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FF9266DE-4835-4A5F-B61C-05111E33A119}" type="datetimeFigureOut">
              <a:rPr lang="ru-RU" smtClean="0"/>
              <a:t>17.02.2022</a:t>
            </a:fld>
            <a:endParaRPr lang="ru-RU"/>
          </a:p>
        </p:txBody>
      </p:sp>
      <p:sp>
        <p:nvSpPr>
          <p:cNvPr id="9" name="Slide Number Placeholder 8"/>
          <p:cNvSpPr>
            <a:spLocks noGrp="1"/>
          </p:cNvSpPr>
          <p:nvPr>
            <p:ph type="sldNum" sz="quarter" idx="11"/>
          </p:nvPr>
        </p:nvSpPr>
        <p:spPr/>
        <p:txBody>
          <a:bodyPr/>
          <a:lstStyle/>
          <a:p>
            <a:fld id="{57F4F0CB-8620-4E96-A2C0-D630E9CF1B8D}"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7F4F0CB-8620-4E96-A2C0-D630E9CF1B8D}"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F9266DE-4835-4A5F-B61C-05111E33A119}" type="datetimeFigureOut">
              <a:rPr lang="ru-RU" smtClean="0"/>
              <a:t>17.02.2022</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consultantplus://offline/ref=6677B5F378D3CAEA2CAF8CD393368D967E7F76AAD0D2EAD80929281F72KExAS"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consultantplus://offline/ref=45B2B5BD072AD30FE96405B92DC7E2363B5826E2B6D3A56D837ACBE5DA85DF9DB1FDA34703EBB561C4T"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www.b2b-center.ru/market/view.html?id=663511&amp;order_by=4&amp;order_by_prev=1&amp;order_dir_prev=0" TargetMode="External"/><Relationship Id="rId7" Type="http://schemas.openxmlformats.org/officeDocument/2006/relationships/hyperlink" Target="http://www.b2b-center.ru/firms/ooo-universal/72204/" TargetMode="External"/><Relationship Id="rId2" Type="http://schemas.openxmlformats.org/officeDocument/2006/relationships/hyperlink" Target="http://www.b2b-center.ru/market/view.html?id=663511&amp;order_by=3&amp;order_by_prev=1&amp;order_dir_prev=0" TargetMode="External"/><Relationship Id="rId1" Type="http://schemas.openxmlformats.org/officeDocument/2006/relationships/slideLayout" Target="../slideLayouts/slideLayout2.xml"/><Relationship Id="rId6" Type="http://schemas.openxmlformats.org/officeDocument/2006/relationships/hyperlink" Target="http://www.b2b-center.ru/firms/ooo-oak-zakupki/156593/" TargetMode="External"/><Relationship Id="rId5" Type="http://schemas.openxmlformats.org/officeDocument/2006/relationships/hyperlink" Target="http://www.b2b-center.ru/firms/ooo-kontinent-trans-nn/255668/" TargetMode="External"/><Relationship Id="rId4" Type="http://schemas.openxmlformats.org/officeDocument/2006/relationships/hyperlink" Target="http://www.b2b-center.ru/market/view.html?id=663511&amp;order_by=1&amp;order_dir=1"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s://normativ.kontur.ru/document?moduleId=1&amp;documentId=232700&amp;open=1#h5356" TargetMode="External"/><Relationship Id="rId2" Type="http://schemas.openxmlformats.org/officeDocument/2006/relationships/hyperlink" Target="https://normativ.kontur.ru/document?moduleId=1&amp;documentId=232700&amp;open=1#h5315"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consultantplus://offline/ref=75242ACCD5DD88FD5996E64989FAE63AB7B73C25CCDD7F329F4310608B1853BDB3F861035E16B200I914J"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consultantplus://offline/ref=8A85E6D0D99FCFFE41D1352CAB70D5013E161CE442D80C674753D2557D003892139AABAFDDF9y1JCK" TargetMode="External"/><Relationship Id="rId2" Type="http://schemas.openxmlformats.org/officeDocument/2006/relationships/hyperlink" Target="consultantplus://offline/ref=8A85E6D0D99FCFFE41D1352CAB70D5013E1919E94EDD0C674753D2557D003892139AABABDDFB1F18y7J9K"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base.garant.ru/70885324/"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consultantplus://offline/ref=B49A1BA1796B9CF9CF94B092ADD4E7C60E37037173504661BC695AB1612C4A6BFC007C016377D9M8M3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hyperlink" Target="consultantplus://offline/ref=03914A238118E8B058318A6AB4D257B1CAC5B35908B58B0D53E4A9BAD3DD0DBCE6199528B25E8Bu7v3N" TargetMode="Externa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consultantplus://offline/ref=7E90EB6867243629B3FB38722EF2B0243BF6B8582A5EBD878254E204C71F7ED510EC42BD879FA9CA03IDO"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5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hyperlink" Target="consultantplus://offline/ref=CB813D5DA8CD2450A1C3359502B21B8B009232AACF3EE0C126454AE119f9B3P" TargetMode="External"/><Relationship Id="rId2" Type="http://schemas.openxmlformats.org/officeDocument/2006/relationships/hyperlink" Target="consultantplus://offline/ref=CB813D5DA8CD2450A1C3359502B21B8B009C36A7C93DE0C126454AE119f9B3P" TargetMode="External"/><Relationship Id="rId1" Type="http://schemas.openxmlformats.org/officeDocument/2006/relationships/slideLayout" Target="../slideLayouts/slideLayout2.xml"/><Relationship Id="rId4" Type="http://schemas.openxmlformats.org/officeDocument/2006/relationships/hyperlink" Target="consultantplus://offline/ref=CB813D5DA8CD2450A1C3359502B21B8B009032AFC03DE0C126454AE119f9B3P"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zakupki.gov.ru/"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hyperlink" Target="consultantplus://offline/ref=D8AA06FEC05E81A736722139AF1ABAE64A1605A437C244F8C965F48376vACCP" TargetMode="External"/><Relationship Id="rId2" Type="http://schemas.openxmlformats.org/officeDocument/2006/relationships/hyperlink" Target="consultantplus://offline/ref=D8AA06FEC05E81A736722C2BA21ABAE64A1806A03CC544F8C965F48376vACCP" TargetMode="External"/><Relationship Id="rId1" Type="http://schemas.openxmlformats.org/officeDocument/2006/relationships/slideLayout" Target="../slideLayouts/slideLayout2.xml"/><Relationship Id="rId4" Type="http://schemas.openxmlformats.org/officeDocument/2006/relationships/hyperlink" Target="consultantplus://offline/ref=D8AA06FEC05E81A736722139AF1ABAE64A1605A437C244F8C965F48376ACF874227C7AB4vBC0P"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hyperlink" Target="http://nalog.garant.ru/fns/nk/32/#block_138" TargetMode="Externa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zakupki.mos.ru/#/"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8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18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hyperlink" Target="https://www.nalog.ru/rn77/taxation/reference_work/conception_vnp/"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195.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9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9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98.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9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berbank-ast.ru/"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7.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20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207.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208.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209.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rostender.info/"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212.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213.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2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rts-tender.ru/"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221.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224.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229.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consultantplus://offline/ref=855540955D7FE397FC63E1C1BDF2B72C108C343ECEAABED888E73EAF37E1570A22E2D2858ED595F768eFK"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hyperlink" Target="consultantplus://offline/ref=B13386FF0232C8BCEC6A6B1260B6B70E8CBF2CA26B56C5C246A7A123F87601C70AA94B12387Bv1K" TargetMode="External"/><Relationship Id="rId2" Type="http://schemas.openxmlformats.org/officeDocument/2006/relationships/hyperlink" Target="consultantplus://offline/ref=078BA73FFFF3DC59C6C2326A59515B04673E149635CDCDF97C3D7BC30DH2p1K" TargetMode="Externa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hyperlink" Target="consultantplus://offline/ref=5C7315BBB452EEEAC77F6069221580FFC1D43F4828762D600DF06D9D4EG8x3L" TargetMode="Externa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hyperlink" Target="consultantplus://offline/ref=12EBF464FBA4B1B533B003A184B83C4155BAC73AEBAE922642F4EBB9I6k5J" TargetMode="Externa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hyperlink" Target="consultantplus://offline/ref=03B882B37D6B2CD2885C9087B7F4922EF6853EE35C49DF4C8B64DA55079E76C5185CA106F72D046FoAy8J" TargetMode="Externa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hyperlink" Target="consultantplus://offline/ref=360DDE0282A2B1E9374688839564850102DCD190943DED265D09DDC873AB3A2D564EEC361EE52F735D79K" TargetMode="External"/><Relationship Id="rId2" Type="http://schemas.openxmlformats.org/officeDocument/2006/relationships/hyperlink" Target="consultantplus://offline/ref=15123C3EF0391FE2B605592CE32CB9F218A70827DBB95B839B5FFE41xBAEL" TargetMode="External"/><Relationship Id="rId1" Type="http://schemas.openxmlformats.org/officeDocument/2006/relationships/slideLayout" Target="../slideLayouts/slideLayout2.xml"/><Relationship Id="rId4" Type="http://schemas.openxmlformats.org/officeDocument/2006/relationships/hyperlink" Target="consultantplus://offline/ref=360DDE0282A2B1E9374688839564850102DCD190943DED265D09DDC873AB3A2D564EEC361EE52F7C5D70K" TargetMode="Externa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consultantplus://offline/ref=EB176A2D90C5C8EFA4F01461BD1B99A9F7897DA889BB15A0DAC39F7073R1N2M" TargetMode="External"/><Relationship Id="rId2" Type="http://schemas.openxmlformats.org/officeDocument/2006/relationships/hyperlink" Target="consultantplus://offline/ref=EB176A2D90C5C8EFA4F01461BD1B99A9F78979A28FB915A0DAC39F7073R1N2M" TargetMode="External"/><Relationship Id="rId1" Type="http://schemas.openxmlformats.org/officeDocument/2006/relationships/slideLayout" Target="../slideLayouts/slideLayout2.xml"/><Relationship Id="rId5" Type="http://schemas.openxmlformats.org/officeDocument/2006/relationships/hyperlink" Target="consultantplus://offline/ref=EB176A2D90C5C8EFA4F01461BD1B99A9F78877A788B815A0DAC39F7073129415898A12F031EA2358R5NDM" TargetMode="External"/><Relationship Id="rId4" Type="http://schemas.openxmlformats.org/officeDocument/2006/relationships/hyperlink" Target="consultantplus://offline/ref=EB176A2D90C5C8EFA4F01461BD1B99A9F78877A788B815A0DAC39F7073129415898A12F031E92A55R5NEM" TargetMode="External"/></Relationships>
</file>

<file path=ppt/slides/_rels/slide254.xml.rels><?xml version="1.0" encoding="UTF-8" standalone="yes"?>
<Relationships xmlns="http://schemas.openxmlformats.org/package/2006/relationships"><Relationship Id="rId2" Type="http://schemas.openxmlformats.org/officeDocument/2006/relationships/hyperlink" Target="consultantplus://offline/ref=30C96793C92B9ECE033CD26F64BD416B6EA4EC5A80F2C9C74ACD3BF80C2ABE6A54D870DE4A64CET0WFL" TargetMode="Externa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consultantplus://offline/ref=30C96793C92B9ECE033CD26F64BD416B6EA4EC5A80F2C9C74ACD3BF80C2ABE6A54D870DE4A64CET0WFL"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hyperlink" Target="consultantplus://offline/ref=BCFE2643AC5DC6EFD52FB6DB04D04ACDB096DA0602C0B504CA78532D7555B528EB2D6F6FADb9c4M" TargetMode="External"/><Relationship Id="rId2" Type="http://schemas.openxmlformats.org/officeDocument/2006/relationships/hyperlink" Target="consultantplus://offline/ref=BCFE2643AC5DC6EFD52FB6DB04D04ACDB096DA0602C0B504CA78532D7555B528EB2D6F64bAcFM" TargetMode="External"/><Relationship Id="rId1" Type="http://schemas.openxmlformats.org/officeDocument/2006/relationships/slideLayout" Target="../slideLayouts/slideLayout2.xml"/><Relationship Id="rId4" Type="http://schemas.openxmlformats.org/officeDocument/2006/relationships/hyperlink" Target="consultantplus://offline/ref=BCFE2643AC5DC6EFD52FB6DB04D04ACDB096D0070AC4B504CA78532D7555B528EB2D6F66AA979126b4c2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hyperlink" Target="consultantplus://offline/ref=BDE40941A8164C87C97DA4DC1295257CC84E52FBCDBB9C63967BE1F53D551C2AF28AF7823616087AL2Z7O" TargetMode="Externa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3" Type="http://schemas.openxmlformats.org/officeDocument/2006/relationships/hyperlink" Target="consultantplus://offline/ref=EE111BAAA4F57041DBA647AD680E9017EC8747DDA892EF173ABF7C9097AD05171FC2E7DF7C202803VCZ8N" TargetMode="External"/><Relationship Id="rId2" Type="http://schemas.openxmlformats.org/officeDocument/2006/relationships/hyperlink" Target="consultantplus://offline/ref=EE111BAAA4F57041DBA64AB66C0E9017EC8347D5AE98EF173ABF7C9097VAZDN" TargetMode="Externa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3" Type="http://schemas.openxmlformats.org/officeDocument/2006/relationships/hyperlink" Target="consultantplus://offline/ref=F12BCF41A4E8940D765CD45EBC81DC27C5B8FC48857D1517C8E24128N5f7N" TargetMode="External"/><Relationship Id="rId2" Type="http://schemas.openxmlformats.org/officeDocument/2006/relationships/hyperlink" Target="consultantplus://offline/ref=A76A52FC35DCDBFE98597B30CEA7E89B4C1CD3B13267B68181BDAF3CE0F1E746C177DD0811289E0Ce5eFN"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hyperlink" Target="consultantplus://offline/ref=D52A2408A802E7A8B1E768A42F91F384835188F5E17A4FF43CA2D8E67FC33B68D4483E6AA9CF5E03r6h9N" TargetMode="External"/><Relationship Id="rId2" Type="http://schemas.openxmlformats.org/officeDocument/2006/relationships/hyperlink" Target="consultantplus://offline/ref=D52A2408A802E7A8B1E768A42F91F384835188F5E17A4FF43CA2D8E67FC33B68D4483E6AA9CE5D02r6h8N" TargetMode="External"/><Relationship Id="rId1" Type="http://schemas.openxmlformats.org/officeDocument/2006/relationships/slideLayout" Target="../slideLayouts/slideLayout2.xml"/><Relationship Id="rId5" Type="http://schemas.openxmlformats.org/officeDocument/2006/relationships/hyperlink" Target="consultantplus://offline/ref=D52A2408A802E7A8B1E768A42F91F384835188F5E17A4FF43CA2D8E67FC33B68D4483E6AA9CF5C02r6hDN" TargetMode="External"/><Relationship Id="rId4" Type="http://schemas.openxmlformats.org/officeDocument/2006/relationships/hyperlink" Target="consultantplus://offline/ref=D52A2408A802E7A8B1E768A42F91F384835188F5E17A4FF43CA2D8E67FC33B68D4483E6AA9CE5D02r6h6N" TargetMode="Externa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hyperlink" Target="consultantplus://offline/ref=D9A1A7A2CB06153987F6AEC80DC6DA4FD81A8D98414497D47B1E2B6E64T9N" TargetMode="External"/><Relationship Id="rId2" Type="http://schemas.openxmlformats.org/officeDocument/2006/relationships/hyperlink" Target="consultantplus://offline/ref=D9A1A7A2CB06153987F6A3CD0CC6DA4FD1148E9F4949CADE7347276C4E86A27395B6BE99496924D667T7N"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hyperlink" Target="consultantplus://offline/ref=75A0EF10AF6F1435DC0A174645BF71DCB0F883D95110AE43A90A550AD1kFRCS" TargetMode="External"/><Relationship Id="rId2" Type="http://schemas.openxmlformats.org/officeDocument/2006/relationships/hyperlink" Target="consultantplus://offline/ref=9699199B00D58082C921A1B762367F93037B05EAAEE33B8E8A820244A5TAQ4S"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hyperlink" Target="consultantplus://offline/ref=3BA88C9ECDAC436BB9E335C02B4E561B940EA51438F2DFC51C230B557EAFCD68A3028240FFF00CC539Y2S" TargetMode="External"/><Relationship Id="rId2" Type="http://schemas.openxmlformats.org/officeDocument/2006/relationships/hyperlink" Target="consultantplus://offline/ref=3BA88C9ECDAC436BB9E335C02B4E561B940EA51438F2DFC51C230B557EAFCD68A3028240FFF00CC539Y6S" TargetMode="External"/><Relationship Id="rId1" Type="http://schemas.openxmlformats.org/officeDocument/2006/relationships/slideLayout" Target="../slideLayouts/slideLayout2.xml"/><Relationship Id="rId5" Type="http://schemas.openxmlformats.org/officeDocument/2006/relationships/hyperlink" Target="consultantplus://offline/ref=3BA88C9ECDAC436BB9E335C02B4E561B940EA31C3BF2DFC51C230B557E3AYFS" TargetMode="External"/><Relationship Id="rId4" Type="http://schemas.openxmlformats.org/officeDocument/2006/relationships/hyperlink" Target="consultantplus://offline/ref=3BA88C9ECDAC436BB9E335C02B4E561B940EA51438F2DFC51C230B557EAFCD68A3028240FFF00CC439YES" TargetMode="Externa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hyperlink" Target="consultantplus://offline/ref=B8A0A86A53DB20C44D026171BAD8871D664D5F0F8631F047E29417F7B5487422C0DAFA97C9278871rDfBS" TargetMode="External"/><Relationship Id="rId2" Type="http://schemas.openxmlformats.org/officeDocument/2006/relationships/hyperlink" Target="consultantplus://offline/ref=B8A0A86A53DB20C44D026171BAD8871D664D5F0F8631F047E29417F7B5487422C0DAFA97C9278871rDfFS" TargetMode="External"/><Relationship Id="rId1" Type="http://schemas.openxmlformats.org/officeDocument/2006/relationships/slideLayout" Target="../slideLayouts/slideLayout2.xml"/><Relationship Id="rId4" Type="http://schemas.openxmlformats.org/officeDocument/2006/relationships/hyperlink" Target="consultantplus://offline/ref=B8A0A86A53DB20C44D026171BAD8871D664D5F0F8631F047E29417F7B5487422C0DAFA97C9278B72rDfBS" TargetMode="External"/></Relationships>
</file>

<file path=ppt/slides/_rels/slide271.xml.rels><?xml version="1.0" encoding="UTF-8" standalone="yes"?>
<Relationships xmlns="http://schemas.openxmlformats.org/package/2006/relationships"><Relationship Id="rId2" Type="http://schemas.openxmlformats.org/officeDocument/2006/relationships/hyperlink" Target="consultantplus://offline/ref=79003D869991861B6B1547ED6A08864257058C36588D7AB4B62D64E8EC28o2S" TargetMode="Externa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291.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292.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293.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hyperlink" Target="consultantplus://offline/ref=939A84F42066A1FC636E310FE2CD777563E92BA6FA25AF8C05A559D29B3097784870F735EE39186D1B7CO"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hyperlink" Target="consultantplus://offline/ref=4172616F05A2C236AC342FA4698D7F78CB2853D6C1EB089C83270D5EA882323565F53EE480ACBAR" TargetMode="External"/><Relationship Id="rId2" Type="http://schemas.openxmlformats.org/officeDocument/2006/relationships/hyperlink" Target="consultantplus://offline/ref=4172616F05A2C236AC342FA4698D7F78CB2853D6C1EB089C83270D5EA882323565F53EE480ACB8R" TargetMode="External"/><Relationship Id="rId1" Type="http://schemas.openxmlformats.org/officeDocument/2006/relationships/slideLayout" Target="../slideLayouts/slideLayout2.xml"/><Relationship Id="rId6" Type="http://schemas.openxmlformats.org/officeDocument/2006/relationships/hyperlink" Target="consultantplus://offline/ref=A84A3F71100F9D876816D44AE5BA3208839587EED869B27D839DA6388BrADER" TargetMode="External"/><Relationship Id="rId5" Type="http://schemas.openxmlformats.org/officeDocument/2006/relationships/hyperlink" Target="consultantplus://offline/ref=4172616F05A2C236AC342FA4698D7F78CB2853D6C1EB089C83270D5EA882323565F53EE680CDBC3FA6BBR" TargetMode="External"/><Relationship Id="rId4" Type="http://schemas.openxmlformats.org/officeDocument/2006/relationships/hyperlink" Target="consultantplus://offline/ref=4172616F05A2C236AC342FA4698D7F78CB2853D6C1EB089C83270D5EA882323565F53EE481ACBAR" TargetMode="Externa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6.xml.rels><?xml version="1.0" encoding="UTF-8" standalone="yes"?>
<Relationships xmlns="http://schemas.openxmlformats.org/package/2006/relationships"><Relationship Id="rId3" Type="http://schemas.openxmlformats.org/officeDocument/2006/relationships/hyperlink" Target="consultantplus://offline/ref=87536D32B11A1E58BBC6DD143D79DC01C2873E2C6122D555DE0ECED4E1F777C0B5A1A5F1E1768C40OBz7O" TargetMode="External"/><Relationship Id="rId2" Type="http://schemas.openxmlformats.org/officeDocument/2006/relationships/hyperlink" Target="consultantplus://offline/ref=87536D32B11A1E58BBC6DD143D79DC01C18F3820652CD555DE0ECED4E1OFz7O"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71.xml.rels><?xml version="1.0" encoding="UTF-8" standalone="yes"?>
<Relationships xmlns="http://schemas.openxmlformats.org/package/2006/relationships"><Relationship Id="rId8" Type="http://schemas.openxmlformats.org/officeDocument/2006/relationships/hyperlink" Target="consultantplus://offline/ref=275C0EBD80EA450094394BFF112467528BB39D4D36E5F3688BAC09181A6454D3AC62C0678EEC9980n7v5L" TargetMode="External"/><Relationship Id="rId3" Type="http://schemas.openxmlformats.org/officeDocument/2006/relationships/hyperlink" Target="consultantplus://offline/ref=275C0EBD80EA450094394BFF112467528BB39D4D36E5F3688BAC09181A6454D3AC62C0678EEC9A86n7vAL" TargetMode="External"/><Relationship Id="rId7" Type="http://schemas.openxmlformats.org/officeDocument/2006/relationships/hyperlink" Target="consultantplus://offline/ref=275C0EBD80EA450094394BFF112467528BB39D4D36E5F3688BAC09181An6v4L" TargetMode="External"/><Relationship Id="rId2" Type="http://schemas.openxmlformats.org/officeDocument/2006/relationships/hyperlink" Target="consultantplus://offline/ref=275C0EBD80EA450094394BFF112467528BB39D4D36E5F3688BAC09181A6454D3AC62C0678EEC9A86n7v1L" TargetMode="External"/><Relationship Id="rId1" Type="http://schemas.openxmlformats.org/officeDocument/2006/relationships/slideLayout" Target="../slideLayouts/slideLayout2.xml"/><Relationship Id="rId6" Type="http://schemas.openxmlformats.org/officeDocument/2006/relationships/hyperlink" Target="consultantplus://offline/ref=275C0EBD80EA450094394BFF112467528BB39D4D36E5F3688BAC09181A6454D3AC62C0678EEC9B82n7v1L" TargetMode="External"/><Relationship Id="rId5" Type="http://schemas.openxmlformats.org/officeDocument/2006/relationships/hyperlink" Target="consultantplus://offline/ref=275C0EBD80EA450094394BFF112467528BB39D4D36E5F3688BAC09181A6454D3AC62C0678EEC9A8Cn7v3L" TargetMode="External"/><Relationship Id="rId4" Type="http://schemas.openxmlformats.org/officeDocument/2006/relationships/hyperlink" Target="consultantplus://offline/ref=275C0EBD80EA450094394BFF112467528BB39D4D36E5F3688BAC09181A6454D3AC62C0678EEC9A83n7v1L" TargetMode="External"/><Relationship Id="rId9" Type="http://schemas.openxmlformats.org/officeDocument/2006/relationships/hyperlink" Target="consultantplus://offline/ref=275C0EBD80EA450094394BFF112467528BB39D4D36E5F3688BAC09181A6454D3AC62C0678EED9C85n7v2L"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consultantplus://offline/ref=401821F728948A8B1B85EA33A34CEEAD3CCA011F5127AE0D21F44722082606BEyCc9P" TargetMode="External"/><Relationship Id="rId2" Type="http://schemas.openxmlformats.org/officeDocument/2006/relationships/hyperlink" Target="consultantplus://offline/ref=81CE1F9DD9E5639B04EA5DF9757D09BCF97EFE627D96B326876E88662AV7cCP"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defRPr/>
            </a:pPr>
            <a:r>
              <a:rPr lang="ru-RU" dirty="0">
                <a:effectLst>
                  <a:outerShdw blurRad="38100" dist="38100" dir="2700000" algn="tl">
                    <a:srgbClr val="C0C0C0"/>
                  </a:outerShdw>
                </a:effectLst>
              </a:rPr>
              <a:t>Организация системы закупок на предприятии, тендеры</a:t>
            </a:r>
            <a:endParaRPr lang="ru-RU" dirty="0"/>
          </a:p>
        </p:txBody>
      </p:sp>
      <p:sp>
        <p:nvSpPr>
          <p:cNvPr id="3" name="Подзаголовок 2"/>
          <p:cNvSpPr>
            <a:spLocks noGrp="1"/>
          </p:cNvSpPr>
          <p:nvPr>
            <p:ph type="subTitle" idx="1"/>
          </p:nvPr>
        </p:nvSpPr>
        <p:spPr/>
        <p:txBody>
          <a:bodyPr/>
          <a:lstStyle/>
          <a:p>
            <a:pPr>
              <a:defRPr/>
            </a:pPr>
            <a:r>
              <a:rPr lang="ru-RU" dirty="0">
                <a:solidFill>
                  <a:schemeClr val="tx1"/>
                </a:solidFill>
                <a:effectLst>
                  <a:outerShdw blurRad="38100" dist="38100" dir="2700000" algn="tl">
                    <a:srgbClr val="C0C0C0"/>
                  </a:outerShdw>
                </a:effectLst>
              </a:rPr>
              <a:t>Шестакова Екатерина Владимировна</a:t>
            </a:r>
            <a:endParaRPr lang="ru-RU" dirty="0">
              <a:solidFill>
                <a:schemeClr val="tx1"/>
              </a:solidFill>
            </a:endParaRPr>
          </a:p>
          <a:p>
            <a:pPr>
              <a:defRPr/>
            </a:pPr>
            <a:endParaRPr lang="ru-RU" dirty="0">
              <a:solidFill>
                <a:schemeClr val="tx1"/>
              </a:solidFill>
            </a:endParaRPr>
          </a:p>
          <a:p>
            <a:endParaRPr lang="ru-RU" dirty="0"/>
          </a:p>
        </p:txBody>
      </p:sp>
    </p:spTree>
    <p:extLst>
      <p:ext uri="{BB962C8B-B14F-4D97-AF65-F5344CB8AC3E}">
        <p14:creationId xmlns:p14="http://schemas.microsoft.com/office/powerpoint/2010/main" val="1663507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77952798"/>
              </p:ext>
            </p:extLst>
          </p:nvPr>
        </p:nvGraphicFramePr>
        <p:xfrm>
          <a:off x="434615" y="1171704"/>
          <a:ext cx="7753671" cy="5666536"/>
        </p:xfrm>
        <a:graphic>
          <a:graphicData uri="http://schemas.openxmlformats.org/drawingml/2006/table">
            <a:tbl>
              <a:tblPr/>
              <a:tblGrid>
                <a:gridCol w="2584557">
                  <a:extLst>
                    <a:ext uri="{9D8B030D-6E8A-4147-A177-3AD203B41FA5}">
                      <a16:colId xmlns:a16="http://schemas.microsoft.com/office/drawing/2014/main" val="1634070565"/>
                    </a:ext>
                  </a:extLst>
                </a:gridCol>
                <a:gridCol w="2584557">
                  <a:extLst>
                    <a:ext uri="{9D8B030D-6E8A-4147-A177-3AD203B41FA5}">
                      <a16:colId xmlns:a16="http://schemas.microsoft.com/office/drawing/2014/main" val="2756584255"/>
                    </a:ext>
                  </a:extLst>
                </a:gridCol>
                <a:gridCol w="2584557">
                  <a:extLst>
                    <a:ext uri="{9D8B030D-6E8A-4147-A177-3AD203B41FA5}">
                      <a16:colId xmlns:a16="http://schemas.microsoft.com/office/drawing/2014/main" val="3267039964"/>
                    </a:ext>
                  </a:extLst>
                </a:gridCol>
              </a:tblGrid>
              <a:tr h="3008256">
                <a:tc>
                  <a:txBody>
                    <a:bodyPr/>
                    <a:lstStyle/>
                    <a:p>
                      <a:pPr algn="l" fontAlgn="t"/>
                      <a:r>
                        <a:rPr lang="ru-RU" sz="2400" b="1">
                          <a:effectLst/>
                        </a:rPr>
                        <a:t>Причина отклонения заявки, связанная с обеспечением заявки</a:t>
                      </a:r>
                      <a:endParaRPr lang="ru-RU" sz="2400">
                        <a:effectLst/>
                      </a:endParaRPr>
                    </a:p>
                  </a:txBody>
                  <a:tcPr marL="45034" marR="45034" marT="45034" marB="45034">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2400">
                          <a:effectLst/>
                        </a:rPr>
                        <a:t>Отсутствие основания для отклонения заявки при несоответствии банковской гарантии требованиям ст. 45 Закона</a:t>
                      </a:r>
                      <a:br>
                        <a:rPr lang="ru-RU" sz="2400">
                          <a:effectLst/>
                        </a:rPr>
                      </a:br>
                      <a:r>
                        <a:rPr lang="ru-RU" sz="2400">
                          <a:effectLst/>
                        </a:rPr>
                        <a:t>№ 44-ФЗ</a:t>
                      </a:r>
                    </a:p>
                  </a:txBody>
                  <a:tcPr marL="45034" marR="45034" marT="45034" marB="45034">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2400">
                          <a:effectLst/>
                        </a:rPr>
                        <a:t>Несоответствие независимой гарантии, предоставленной в качестве ОЗ, требованиям</a:t>
                      </a:r>
                      <a:br>
                        <a:rPr lang="ru-RU" sz="2400">
                          <a:effectLst/>
                        </a:rPr>
                      </a:br>
                      <a:r>
                        <a:rPr lang="ru-RU" sz="2400">
                          <a:effectLst/>
                        </a:rPr>
                        <a:t>ст. 45 Закона № 44-ФЗ</a:t>
                      </a:r>
                    </a:p>
                  </a:txBody>
                  <a:tcPr marL="45034" marR="45034" marT="45034" marB="45034">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2279957241"/>
                  </a:ext>
                </a:extLst>
              </a:tr>
              <a:tr h="1792344">
                <a:tc>
                  <a:txBody>
                    <a:bodyPr/>
                    <a:lstStyle/>
                    <a:p>
                      <a:pPr algn="l" fontAlgn="t"/>
                      <a:r>
                        <a:rPr lang="ru-RU" sz="2400" b="1">
                          <a:effectLst/>
                        </a:rPr>
                        <a:t>Сроки внесения изменений в извещение</a:t>
                      </a:r>
                      <a:endParaRPr lang="ru-RU" sz="2400">
                        <a:effectLst/>
                      </a:endParaRPr>
                    </a:p>
                  </a:txBody>
                  <a:tcPr marL="45034" marR="45034" marT="45034" marB="45034">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r>
                        <a:rPr lang="ru-RU" sz="2400">
                          <a:effectLst/>
                        </a:rPr>
                        <a:t>Не позже чем за 2 рабочих дня до окончания срока подачи заявок</a:t>
                      </a:r>
                    </a:p>
                  </a:txBody>
                  <a:tcPr marL="45034" marR="45034" marT="45034" marB="45034">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r>
                        <a:rPr lang="ru-RU" sz="2400" dirty="0">
                          <a:effectLst/>
                        </a:rPr>
                        <a:t>Не позже чем за один рабочий день до окончания срока подачи заявок</a:t>
                      </a:r>
                    </a:p>
                  </a:txBody>
                  <a:tcPr marL="45034" marR="45034" marT="45034" marB="45034">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3337810690"/>
                  </a:ext>
                </a:extLst>
              </a:tr>
            </a:tbl>
          </a:graphicData>
        </a:graphic>
      </p:graphicFrame>
    </p:spTree>
    <p:extLst>
      <p:ext uri="{BB962C8B-B14F-4D97-AF65-F5344CB8AC3E}">
        <p14:creationId xmlns:p14="http://schemas.microsoft.com/office/powerpoint/2010/main" val="4862034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Оценка качества</a:t>
            </a:r>
            <a:endParaRPr lang="ru-RU" dirty="0"/>
          </a:p>
        </p:txBody>
      </p:sp>
      <p:sp>
        <p:nvSpPr>
          <p:cNvPr id="3" name="Объект 2"/>
          <p:cNvSpPr>
            <a:spLocks noGrp="1"/>
          </p:cNvSpPr>
          <p:nvPr>
            <p:ph idx="1"/>
          </p:nvPr>
        </p:nvSpPr>
        <p:spPr/>
        <p:txBody>
          <a:bodyPr>
            <a:normAutofit fontScale="77500" lnSpcReduction="20000"/>
          </a:bodyPr>
          <a:lstStyle/>
          <a:p>
            <a:r>
              <a:rPr lang="ru-RU" b="1" dirty="0"/>
              <a:t>Оценка качества</a:t>
            </a:r>
            <a:r>
              <a:rPr lang="ru-RU" dirty="0"/>
              <a:t> — это более широкое понятие, чем контроль качества. При проведении оценки качества привлекается большее количество показателей качества.</a:t>
            </a:r>
          </a:p>
          <a:p>
            <a:r>
              <a:rPr lang="ru-RU" dirty="0"/>
              <a:t>Каждый заказчик устанавливает самостоятельно критерии качества продукции, товаров, услуг.</a:t>
            </a:r>
          </a:p>
          <a:p>
            <a:r>
              <a:rPr lang="ru-RU" dirty="0"/>
              <a:t>Приведем пример критериев оценки качества.</a:t>
            </a:r>
          </a:p>
          <a:p>
            <a:r>
              <a:rPr lang="ru-RU" dirty="0"/>
              <a:t> </a:t>
            </a:r>
          </a:p>
          <a:p>
            <a:r>
              <a:rPr lang="ru-RU" dirty="0"/>
              <a:t>Пример</a:t>
            </a:r>
          </a:p>
          <a:p>
            <a:r>
              <a:rPr lang="ru-RU" i="1" dirty="0"/>
              <a:t>При проведении оценки качества товара (услуги) по балльной системе экспертная группа руководствуется следующими критериями:</a:t>
            </a:r>
            <a:endParaRPr lang="ru-RU" dirty="0"/>
          </a:p>
          <a:p>
            <a:r>
              <a:rPr lang="ru-RU" i="1" dirty="0"/>
              <a:t>- уровень социальной конкурентоспособности на российском рынке   (1-10 балл.);</a:t>
            </a:r>
            <a:endParaRPr lang="ru-RU" dirty="0"/>
          </a:p>
          <a:p>
            <a:r>
              <a:rPr lang="ru-RU" i="1" dirty="0"/>
              <a:t>- уровень безопасности, надежности (1-10 балл.);</a:t>
            </a:r>
            <a:endParaRPr lang="ru-RU" dirty="0"/>
          </a:p>
          <a:p>
            <a:r>
              <a:rPr lang="ru-RU" i="1" dirty="0"/>
              <a:t>- технический уровень в сравнении с отечественными аналогами (для промышленных товаров для населения) (1-10 балл.);</a:t>
            </a:r>
            <a:endParaRPr lang="ru-RU" dirty="0"/>
          </a:p>
          <a:p>
            <a:r>
              <a:rPr lang="ru-RU" i="1" dirty="0"/>
              <a:t>- наличие или отсутствие отзывов, экспертно-подтвержденных претензий со стороны потребителей, закупающих организаций, контролирующих органов    (1-10 балл.);</a:t>
            </a:r>
            <a:endParaRPr lang="ru-RU" dirty="0"/>
          </a:p>
          <a:p>
            <a:r>
              <a:rPr lang="ru-RU" i="1" dirty="0"/>
              <a:t>- соответствие продукции показателям качества и безопасности (1-10 балл.)</a:t>
            </a:r>
            <a:endParaRPr lang="ru-RU" dirty="0"/>
          </a:p>
        </p:txBody>
      </p:sp>
    </p:spTree>
    <p:extLst>
      <p:ext uri="{BB962C8B-B14F-4D97-AF65-F5344CB8AC3E}">
        <p14:creationId xmlns:p14="http://schemas.microsoft.com/office/powerpoint/2010/main" val="17640462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Квалификация и опыт</a:t>
            </a:r>
            <a:endParaRPr lang="ru-RU" dirty="0"/>
          </a:p>
        </p:txBody>
      </p:sp>
      <p:sp>
        <p:nvSpPr>
          <p:cNvPr id="3" name="Объект 2"/>
          <p:cNvSpPr>
            <a:spLocks noGrp="1"/>
          </p:cNvSpPr>
          <p:nvPr>
            <p:ph idx="1"/>
          </p:nvPr>
        </p:nvSpPr>
        <p:spPr/>
        <p:txBody>
          <a:bodyPr/>
          <a:lstStyle/>
          <a:p>
            <a:r>
              <a:rPr lang="ru-RU" b="1" dirty="0"/>
              <a:t> </a:t>
            </a:r>
            <a:endParaRPr lang="ru-RU" dirty="0"/>
          </a:p>
          <a:p>
            <a:r>
              <a:rPr lang="ru-RU" b="1" dirty="0"/>
              <a:t>Квалификация участников </a:t>
            </a:r>
            <a:r>
              <a:rPr lang="ru-RU" dirty="0"/>
              <a:t>– это критерий, позволяющий оценить наличие профессионального образования, опыт работы, выполнение аналогичных заказов.</a:t>
            </a:r>
          </a:p>
          <a:p>
            <a:r>
              <a:rPr lang="ru-RU" b="1" dirty="0"/>
              <a:t>Опыт работы –</a:t>
            </a:r>
            <a:r>
              <a:rPr lang="ru-RU" dirty="0"/>
              <a:t> опыт работы в сфере, где проводится конкурс или аукцион, а также опыт работы с аналогичными проектами.</a:t>
            </a:r>
          </a:p>
          <a:p>
            <a:r>
              <a:rPr lang="ru-RU" dirty="0"/>
              <a:t> </a:t>
            </a:r>
          </a:p>
          <a:p>
            <a:r>
              <a:rPr lang="ru-RU" dirty="0"/>
              <a:t>Данные критерии также оцениваются Заказчиком самостоятельно. Обычно предлагается заполнить определенную форму, согласно которой возможно определить наилучшую квалификацию.</a:t>
            </a:r>
          </a:p>
          <a:p>
            <a:endParaRPr lang="ru-RU" dirty="0"/>
          </a:p>
        </p:txBody>
      </p:sp>
    </p:spTree>
    <p:extLst>
      <p:ext uri="{BB962C8B-B14F-4D97-AF65-F5344CB8AC3E}">
        <p14:creationId xmlns:p14="http://schemas.microsoft.com/office/powerpoint/2010/main" val="36887225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48978944"/>
              </p:ext>
            </p:extLst>
          </p:nvPr>
        </p:nvGraphicFramePr>
        <p:xfrm>
          <a:off x="539552" y="1556792"/>
          <a:ext cx="7488833" cy="5262880"/>
        </p:xfrm>
        <a:graphic>
          <a:graphicData uri="http://schemas.openxmlformats.org/drawingml/2006/table">
            <a:tbl>
              <a:tblPr>
                <a:tableStyleId>{5C22544A-7EE6-4342-B048-85BDC9FD1C3A}</a:tableStyleId>
              </a:tblPr>
              <a:tblGrid>
                <a:gridCol w="648418">
                  <a:extLst>
                    <a:ext uri="{9D8B030D-6E8A-4147-A177-3AD203B41FA5}">
                      <a16:colId xmlns:a16="http://schemas.microsoft.com/office/drawing/2014/main" val="20000"/>
                    </a:ext>
                  </a:extLst>
                </a:gridCol>
                <a:gridCol w="3096398">
                  <a:extLst>
                    <a:ext uri="{9D8B030D-6E8A-4147-A177-3AD203B41FA5}">
                      <a16:colId xmlns:a16="http://schemas.microsoft.com/office/drawing/2014/main" val="20001"/>
                    </a:ext>
                  </a:extLst>
                </a:gridCol>
                <a:gridCol w="1588225">
                  <a:extLst>
                    <a:ext uri="{9D8B030D-6E8A-4147-A177-3AD203B41FA5}">
                      <a16:colId xmlns:a16="http://schemas.microsoft.com/office/drawing/2014/main" val="20002"/>
                    </a:ext>
                  </a:extLst>
                </a:gridCol>
                <a:gridCol w="2155792">
                  <a:extLst>
                    <a:ext uri="{9D8B030D-6E8A-4147-A177-3AD203B41FA5}">
                      <a16:colId xmlns:a16="http://schemas.microsoft.com/office/drawing/2014/main" val="20003"/>
                    </a:ext>
                  </a:extLst>
                </a:gridCol>
              </a:tblGrid>
              <a:tr h="1422400">
                <a:tc>
                  <a:txBody>
                    <a:bodyPr/>
                    <a:lstStyle/>
                    <a:p>
                      <a:pPr>
                        <a:lnSpc>
                          <a:spcPct val="150000"/>
                        </a:lnSpc>
                        <a:spcAft>
                          <a:spcPts val="0"/>
                        </a:spcAft>
                      </a:pPr>
                      <a:r>
                        <a:rPr lang="ru-RU" sz="1200" dirty="0">
                          <a:effectLst/>
                        </a:rPr>
                        <a:t>№ п/п  </a:t>
                      </a:r>
                      <a:endParaRPr lang="ru-RU" sz="1200" dirty="0">
                        <a:effectLst/>
                        <a:latin typeface="Arial"/>
                        <a:ea typeface="Times New Roman"/>
                      </a:endParaRPr>
                    </a:p>
                  </a:txBody>
                  <a:tcPr marL="31429" marR="31429" marT="0" marB="0"/>
                </a:tc>
                <a:tc>
                  <a:txBody>
                    <a:bodyPr/>
                    <a:lstStyle/>
                    <a:p>
                      <a:pPr algn="ctr">
                        <a:lnSpc>
                          <a:spcPct val="150000"/>
                        </a:lnSpc>
                        <a:spcAft>
                          <a:spcPts val="0"/>
                        </a:spcAft>
                      </a:pPr>
                      <a:r>
                        <a:rPr lang="ru-RU" sz="1200" dirty="0">
                          <a:effectLst/>
                        </a:rPr>
                        <a:t>Содержание показателя (заполняется в соответствии с содержанием критерия «Квалификация участников конкурса», установленным в приложении 1 части III «Информационная карта конкурса»)</a:t>
                      </a:r>
                      <a:endParaRPr lang="ru-RU" sz="1200" dirty="0">
                        <a:effectLst/>
                        <a:latin typeface="Arial"/>
                        <a:ea typeface="Times New Roman"/>
                      </a:endParaRPr>
                    </a:p>
                  </a:txBody>
                  <a:tcPr marL="31429" marR="31429" marT="0" marB="0"/>
                </a:tc>
                <a:tc>
                  <a:txBody>
                    <a:bodyPr/>
                    <a:lstStyle/>
                    <a:p>
                      <a:pPr algn="ctr">
                        <a:lnSpc>
                          <a:spcPct val="150000"/>
                        </a:lnSpc>
                        <a:spcAft>
                          <a:spcPts val="0"/>
                        </a:spcAft>
                      </a:pPr>
                      <a:r>
                        <a:rPr lang="ru-RU" sz="1200">
                          <a:effectLst/>
                        </a:rPr>
                        <a:t>Предложение участника размещения заказа</a:t>
                      </a:r>
                      <a:endParaRPr lang="ru-RU" sz="1200">
                        <a:effectLst/>
                        <a:latin typeface="Arial"/>
                        <a:ea typeface="Times New Roman"/>
                      </a:endParaRPr>
                    </a:p>
                  </a:txBody>
                  <a:tcPr marL="31429" marR="31429" marT="0" marB="0"/>
                </a:tc>
                <a:tc>
                  <a:txBody>
                    <a:bodyPr/>
                    <a:lstStyle/>
                    <a:p>
                      <a:pPr algn="ctr">
                        <a:lnSpc>
                          <a:spcPct val="150000"/>
                        </a:lnSpc>
                        <a:spcAft>
                          <a:spcPts val="0"/>
                        </a:spcAft>
                      </a:pPr>
                      <a:r>
                        <a:rPr lang="ru-RU" sz="1200">
                          <a:effectLst/>
                        </a:rPr>
                        <a:t>Примечание</a:t>
                      </a:r>
                      <a:endParaRPr lang="ru-RU" sz="1200">
                        <a:effectLst/>
                        <a:latin typeface="Arial"/>
                        <a:ea typeface="Times New Roman"/>
                      </a:endParaRPr>
                    </a:p>
                  </a:txBody>
                  <a:tcPr marL="31429" marR="31429" marT="0" marB="0"/>
                </a:tc>
                <a:extLst>
                  <a:ext uri="{0D108BD9-81ED-4DB2-BD59-A6C34878D82A}">
                    <a16:rowId xmlns:a16="http://schemas.microsoft.com/office/drawing/2014/main" val="10000"/>
                  </a:ext>
                </a:extLst>
              </a:tr>
              <a:tr h="889000">
                <a:tc>
                  <a:txBody>
                    <a:bodyPr/>
                    <a:lstStyle/>
                    <a:p>
                      <a:pPr>
                        <a:lnSpc>
                          <a:spcPct val="150000"/>
                        </a:lnSpc>
                        <a:spcAft>
                          <a:spcPts val="0"/>
                        </a:spcAft>
                      </a:pPr>
                      <a:r>
                        <a:rPr lang="ru-RU" sz="1200">
                          <a:effectLst/>
                        </a:rPr>
                        <a:t>1.</a:t>
                      </a:r>
                      <a:endParaRPr lang="ru-RU" sz="1200">
                        <a:effectLst/>
                        <a:latin typeface="Arial"/>
                        <a:ea typeface="Times New Roman"/>
                      </a:endParaRPr>
                    </a:p>
                  </a:txBody>
                  <a:tcPr marL="31429" marR="31429" marT="0" marB="0"/>
                </a:tc>
                <a:tc>
                  <a:txBody>
                    <a:bodyPr/>
                    <a:lstStyle/>
                    <a:p>
                      <a:pPr>
                        <a:lnSpc>
                          <a:spcPct val="150000"/>
                        </a:lnSpc>
                        <a:spcAft>
                          <a:spcPts val="0"/>
                        </a:spcAft>
                      </a:pPr>
                      <a:r>
                        <a:rPr lang="ru-RU" sz="1200" dirty="0">
                          <a:effectLst/>
                        </a:rPr>
                        <a:t>Наличие опыта аудиторских проверок по отраслевой специфике предприятия (да/нет, количество </a:t>
                      </a:r>
                      <a:r>
                        <a:rPr lang="ru-RU" sz="1200" dirty="0" err="1">
                          <a:effectLst/>
                        </a:rPr>
                        <a:t>аудированных</a:t>
                      </a:r>
                      <a:r>
                        <a:rPr lang="ru-RU" sz="1200" dirty="0">
                          <a:effectLst/>
                        </a:rPr>
                        <a:t> предприятий по отрасли) </a:t>
                      </a:r>
                      <a:endParaRPr lang="ru-RU" sz="1200" dirty="0">
                        <a:effectLst/>
                        <a:latin typeface="Arial"/>
                        <a:ea typeface="Times New Roman"/>
                      </a:endParaRPr>
                    </a:p>
                  </a:txBody>
                  <a:tcPr marL="31429" marR="31429" marT="0" marB="0"/>
                </a:tc>
                <a:tc>
                  <a:txBody>
                    <a:bodyPr/>
                    <a:lstStyle/>
                    <a:p>
                      <a:pPr>
                        <a:lnSpc>
                          <a:spcPct val="150000"/>
                        </a:lnSpc>
                        <a:spcAft>
                          <a:spcPts val="0"/>
                        </a:spcAft>
                      </a:pPr>
                      <a:r>
                        <a:rPr lang="ru-RU" sz="1200">
                          <a:effectLst/>
                        </a:rPr>
                        <a:t>Да, 150</a:t>
                      </a:r>
                      <a:endParaRPr lang="ru-RU" sz="1200">
                        <a:effectLst/>
                        <a:latin typeface="Arial"/>
                        <a:ea typeface="Times New Roman"/>
                      </a:endParaRPr>
                    </a:p>
                  </a:txBody>
                  <a:tcPr marL="31429" marR="31429" marT="0" marB="0"/>
                </a:tc>
                <a:tc>
                  <a:txBody>
                    <a:bodyPr/>
                    <a:lstStyle/>
                    <a:p>
                      <a:pPr>
                        <a:lnSpc>
                          <a:spcPct val="150000"/>
                        </a:lnSpc>
                        <a:spcAft>
                          <a:spcPts val="0"/>
                        </a:spcAft>
                      </a:pPr>
                      <a:r>
                        <a:rPr lang="ru-RU" sz="1200">
                          <a:effectLst/>
                        </a:rPr>
                        <a:t>Указать количество и перечень аудированных предприятий по специфике</a:t>
                      </a:r>
                      <a:endParaRPr lang="ru-RU" sz="1200">
                        <a:effectLst/>
                        <a:latin typeface="Arial"/>
                        <a:ea typeface="Times New Roman"/>
                      </a:endParaRPr>
                    </a:p>
                  </a:txBody>
                  <a:tcPr marL="31429" marR="31429" marT="0" marB="0"/>
                </a:tc>
                <a:extLst>
                  <a:ext uri="{0D108BD9-81ED-4DB2-BD59-A6C34878D82A}">
                    <a16:rowId xmlns:a16="http://schemas.microsoft.com/office/drawing/2014/main" val="10001"/>
                  </a:ext>
                </a:extLst>
              </a:tr>
              <a:tr h="711200">
                <a:tc>
                  <a:txBody>
                    <a:bodyPr/>
                    <a:lstStyle/>
                    <a:p>
                      <a:pPr>
                        <a:lnSpc>
                          <a:spcPct val="150000"/>
                        </a:lnSpc>
                        <a:spcAft>
                          <a:spcPts val="0"/>
                        </a:spcAft>
                      </a:pPr>
                      <a:r>
                        <a:rPr lang="ru-RU" sz="1200">
                          <a:effectLst/>
                        </a:rPr>
                        <a:t>2.</a:t>
                      </a:r>
                      <a:endParaRPr lang="ru-RU" sz="1200">
                        <a:effectLst/>
                        <a:latin typeface="Arial"/>
                        <a:ea typeface="Times New Roman"/>
                      </a:endParaRPr>
                    </a:p>
                  </a:txBody>
                  <a:tcPr marL="31429" marR="31429" marT="0" marB="0"/>
                </a:tc>
                <a:tc>
                  <a:txBody>
                    <a:bodyPr/>
                    <a:lstStyle/>
                    <a:p>
                      <a:pPr>
                        <a:lnSpc>
                          <a:spcPct val="150000"/>
                        </a:lnSpc>
                        <a:spcAft>
                          <a:spcPts val="0"/>
                        </a:spcAft>
                      </a:pPr>
                      <a:r>
                        <a:rPr lang="ru-RU" sz="1200" dirty="0">
                          <a:effectLst/>
                        </a:rPr>
                        <a:t>Количество и состав штатных сотрудников, задействованных в оказании аудиторских услуг (чел.)</a:t>
                      </a:r>
                      <a:endParaRPr lang="ru-RU" sz="1200" dirty="0">
                        <a:effectLst/>
                        <a:latin typeface="Arial"/>
                        <a:ea typeface="Times New Roman"/>
                      </a:endParaRPr>
                    </a:p>
                  </a:txBody>
                  <a:tcPr marL="31429" marR="31429" marT="0" marB="0"/>
                </a:tc>
                <a:tc>
                  <a:txBody>
                    <a:bodyPr/>
                    <a:lstStyle/>
                    <a:p>
                      <a:pPr>
                        <a:lnSpc>
                          <a:spcPct val="150000"/>
                        </a:lnSpc>
                        <a:spcAft>
                          <a:spcPts val="0"/>
                        </a:spcAft>
                      </a:pPr>
                      <a:r>
                        <a:rPr lang="ru-RU" sz="1200" dirty="0">
                          <a:effectLst/>
                        </a:rPr>
                        <a:t>8</a:t>
                      </a:r>
                      <a:endParaRPr lang="ru-RU" sz="1200" dirty="0">
                        <a:effectLst/>
                        <a:latin typeface="Arial"/>
                        <a:ea typeface="Times New Roman"/>
                      </a:endParaRPr>
                    </a:p>
                  </a:txBody>
                  <a:tcPr marL="31429" marR="31429" marT="0" marB="0"/>
                </a:tc>
                <a:tc>
                  <a:txBody>
                    <a:bodyPr/>
                    <a:lstStyle/>
                    <a:p>
                      <a:pPr>
                        <a:lnSpc>
                          <a:spcPct val="150000"/>
                        </a:lnSpc>
                        <a:spcAft>
                          <a:spcPts val="0"/>
                        </a:spcAft>
                      </a:pPr>
                      <a:r>
                        <a:rPr lang="ru-RU" sz="1200" dirty="0">
                          <a:effectLst/>
                        </a:rPr>
                        <a:t>Указать количество и профессиональный уровень штатных сотрудников</a:t>
                      </a:r>
                      <a:endParaRPr lang="ru-RU" sz="1200" dirty="0">
                        <a:effectLst/>
                        <a:latin typeface="Arial"/>
                        <a:ea typeface="Times New Roman"/>
                      </a:endParaRPr>
                    </a:p>
                  </a:txBody>
                  <a:tcPr marL="31429" marR="31429" marT="0" marB="0"/>
                </a:tc>
                <a:extLst>
                  <a:ext uri="{0D108BD9-81ED-4DB2-BD59-A6C34878D82A}">
                    <a16:rowId xmlns:a16="http://schemas.microsoft.com/office/drawing/2014/main" val="10002"/>
                  </a:ext>
                </a:extLst>
              </a:tr>
              <a:tr h="1778000">
                <a:tc>
                  <a:txBody>
                    <a:bodyPr/>
                    <a:lstStyle/>
                    <a:p>
                      <a:pPr>
                        <a:lnSpc>
                          <a:spcPct val="150000"/>
                        </a:lnSpc>
                        <a:spcAft>
                          <a:spcPts val="0"/>
                        </a:spcAft>
                      </a:pPr>
                      <a:r>
                        <a:rPr lang="ru-RU" sz="1200">
                          <a:effectLst/>
                        </a:rPr>
                        <a:t>3.</a:t>
                      </a:r>
                      <a:endParaRPr lang="ru-RU" sz="1200">
                        <a:effectLst/>
                        <a:latin typeface="Arial"/>
                        <a:ea typeface="Times New Roman"/>
                      </a:endParaRPr>
                    </a:p>
                  </a:txBody>
                  <a:tcPr marL="31429" marR="31429" marT="0" marB="0"/>
                </a:tc>
                <a:tc>
                  <a:txBody>
                    <a:bodyPr/>
                    <a:lstStyle/>
                    <a:p>
                      <a:pPr>
                        <a:lnSpc>
                          <a:spcPct val="150000"/>
                        </a:lnSpc>
                        <a:spcAft>
                          <a:spcPts val="0"/>
                        </a:spcAft>
                      </a:pPr>
                      <a:r>
                        <a:rPr lang="ru-RU" sz="1200">
                          <a:effectLst/>
                        </a:rPr>
                        <a:t>Отсутствие документально подтвержденных претензий к качеству оказания аудиторских услуг и исполнению ранее заключенных договоров на оказание аудиторских услуг со стороны заказчиков и третьих лиц (потребителей информации, в т.ч. собственников аудируемых лиц) (да/нет)</a:t>
                      </a:r>
                      <a:endParaRPr lang="ru-RU" sz="1200">
                        <a:effectLst/>
                        <a:latin typeface="Arial"/>
                        <a:ea typeface="Times New Roman"/>
                      </a:endParaRPr>
                    </a:p>
                  </a:txBody>
                  <a:tcPr marL="31429" marR="31429" marT="0" marB="0"/>
                </a:tc>
                <a:tc>
                  <a:txBody>
                    <a:bodyPr/>
                    <a:lstStyle/>
                    <a:p>
                      <a:pPr>
                        <a:lnSpc>
                          <a:spcPct val="150000"/>
                        </a:lnSpc>
                        <a:spcAft>
                          <a:spcPts val="0"/>
                        </a:spcAft>
                      </a:pPr>
                      <a:r>
                        <a:rPr lang="ru-RU" sz="1200">
                          <a:effectLst/>
                        </a:rPr>
                        <a:t>да</a:t>
                      </a:r>
                      <a:endParaRPr lang="ru-RU" sz="1200">
                        <a:effectLst/>
                        <a:latin typeface="Arial"/>
                        <a:ea typeface="Times New Roman"/>
                      </a:endParaRPr>
                    </a:p>
                  </a:txBody>
                  <a:tcPr marL="31429" marR="31429" marT="0" marB="0"/>
                </a:tc>
                <a:tc>
                  <a:txBody>
                    <a:bodyPr/>
                    <a:lstStyle/>
                    <a:p>
                      <a:pPr>
                        <a:lnSpc>
                          <a:spcPct val="150000"/>
                        </a:lnSpc>
                        <a:spcAft>
                          <a:spcPts val="0"/>
                        </a:spcAft>
                      </a:pPr>
                      <a:r>
                        <a:rPr lang="ru-RU" sz="1200" dirty="0">
                          <a:effectLst/>
                        </a:rPr>
                        <a:t>Указать</a:t>
                      </a:r>
                      <a:endParaRPr lang="ru-RU" sz="1200" dirty="0">
                        <a:effectLst/>
                        <a:latin typeface="Arial"/>
                        <a:ea typeface="Times New Roman"/>
                      </a:endParaRPr>
                    </a:p>
                  </a:txBody>
                  <a:tcPr marL="31429" marR="31429"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664432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Процедура выбора победителя</a:t>
            </a:r>
            <a:endParaRPr lang="ru-RU" dirty="0"/>
          </a:p>
        </p:txBody>
      </p:sp>
      <p:sp>
        <p:nvSpPr>
          <p:cNvPr id="3" name="Объект 2"/>
          <p:cNvSpPr>
            <a:spLocks noGrp="1"/>
          </p:cNvSpPr>
          <p:nvPr>
            <p:ph idx="1"/>
          </p:nvPr>
        </p:nvSpPr>
        <p:spPr/>
        <p:txBody>
          <a:bodyPr>
            <a:normAutofit fontScale="92500" lnSpcReduction="10000"/>
          </a:bodyPr>
          <a:lstStyle/>
          <a:p>
            <a:r>
              <a:rPr lang="ru-RU" b="1" i="1" dirty="0"/>
              <a:t>Процедура выбора победителя в конкурсе</a:t>
            </a:r>
            <a:r>
              <a:rPr lang="ru-RU" dirty="0"/>
              <a:t> следующая.</a:t>
            </a:r>
          </a:p>
          <a:p>
            <a:r>
              <a:rPr lang="ru-RU" dirty="0"/>
              <a:t>Конкурсная комиссия отклоняет заявку на участие в конкурсе, если участник конкурса, подавший ее, не соответствует требованиям к участнику конкурса, указанным в конкурсной документации, или такая заявка признана не соответствующей требованиям, указанным в конкурсной документации.</a:t>
            </a:r>
          </a:p>
          <a:p>
            <a:r>
              <a:rPr lang="ru-RU" dirty="0"/>
              <a:t>Результаты оформляются протоколом. С победителем заключается контракт.</a:t>
            </a:r>
          </a:p>
          <a:p>
            <a:r>
              <a:rPr lang="ru-RU" b="1" i="1" dirty="0"/>
              <a:t>Процедура выбора победителя в аукционе</a:t>
            </a:r>
            <a:r>
              <a:rPr lang="ru-RU" dirty="0"/>
              <a:t> следующая.</a:t>
            </a:r>
          </a:p>
          <a:p>
            <a:r>
              <a:rPr lang="ru-RU" dirty="0"/>
              <a:t>Участник электронного аукциона не допускается к участию в нем в случае:</a:t>
            </a:r>
          </a:p>
          <a:p>
            <a:r>
              <a:rPr lang="ru-RU" dirty="0"/>
              <a:t>1) </a:t>
            </a:r>
            <a:r>
              <a:rPr lang="ru-RU" dirty="0" err="1"/>
              <a:t>непредоставления</a:t>
            </a:r>
            <a:r>
              <a:rPr lang="ru-RU" dirty="0"/>
              <a:t> информации, </a:t>
            </a:r>
          </a:p>
          <a:p>
            <a:r>
              <a:rPr lang="ru-RU" dirty="0"/>
              <a:t>2) несоответствия информации в заявке требованиям</a:t>
            </a:r>
          </a:p>
          <a:p>
            <a:r>
              <a:rPr lang="ru-RU" dirty="0"/>
              <a:t> Отказ в допуске к участию в электронном аукционе по иным основаниям не допускается.</a:t>
            </a:r>
          </a:p>
          <a:p>
            <a:endParaRPr lang="ru-RU" dirty="0"/>
          </a:p>
        </p:txBody>
      </p:sp>
    </p:spTree>
    <p:extLst>
      <p:ext uri="{BB962C8B-B14F-4D97-AF65-F5344CB8AC3E}">
        <p14:creationId xmlns:p14="http://schemas.microsoft.com/office/powerpoint/2010/main" val="8638698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 протокола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957407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136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Модуль </a:t>
            </a:r>
            <a:r>
              <a:rPr lang="ru-RU" b="1" dirty="0" smtClean="0"/>
              <a:t>3</a:t>
            </a:r>
            <a:endParaRPr lang="ru-RU" dirty="0"/>
          </a:p>
        </p:txBody>
      </p:sp>
      <p:sp>
        <p:nvSpPr>
          <p:cNvPr id="3" name="Объект 2"/>
          <p:cNvSpPr>
            <a:spLocks noGrp="1"/>
          </p:cNvSpPr>
          <p:nvPr>
            <p:ph idx="1"/>
          </p:nvPr>
        </p:nvSpPr>
        <p:spPr/>
        <p:txBody>
          <a:bodyPr>
            <a:normAutofit/>
          </a:bodyPr>
          <a:lstStyle/>
          <a:p>
            <a:r>
              <a:rPr lang="ru-RU" b="1" dirty="0"/>
              <a:t>Ответы на вопросы </a:t>
            </a:r>
            <a:endParaRPr lang="ru-RU" dirty="0"/>
          </a:p>
          <a:p>
            <a:endParaRPr lang="ru-RU" dirty="0"/>
          </a:p>
          <a:p>
            <a:endParaRPr lang="ru-RU" dirty="0"/>
          </a:p>
          <a:p>
            <a:pPr marL="571500" indent="-457200">
              <a:buFont typeface="+mj-lt"/>
              <a:buAutoNum type="arabicPeriod"/>
            </a:pPr>
            <a:r>
              <a:rPr lang="ru-RU" dirty="0" smtClean="0"/>
              <a:t>Бюджет </a:t>
            </a:r>
            <a:r>
              <a:rPr lang="ru-RU" dirty="0"/>
              <a:t>закупок и разноплановые работы;</a:t>
            </a:r>
          </a:p>
          <a:p>
            <a:pPr marL="571500" indent="-457200">
              <a:buFont typeface="+mj-lt"/>
              <a:buAutoNum type="arabicPeriod"/>
            </a:pPr>
            <a:r>
              <a:rPr lang="ru-RU" dirty="0" smtClean="0"/>
              <a:t>Определение </a:t>
            </a:r>
            <a:r>
              <a:rPr lang="ru-RU" dirty="0"/>
              <a:t>ключевых факторов ремонта</a:t>
            </a:r>
          </a:p>
          <a:p>
            <a:pPr marL="571500" indent="-457200">
              <a:buFont typeface="+mj-lt"/>
              <a:buAutoNum type="arabicPeriod"/>
            </a:pPr>
            <a:r>
              <a:rPr lang="ru-RU" dirty="0" smtClean="0"/>
              <a:t>Проведение </a:t>
            </a:r>
            <a:r>
              <a:rPr lang="ru-RU" dirty="0"/>
              <a:t>новых тендеров</a:t>
            </a:r>
          </a:p>
          <a:p>
            <a:pPr marL="571500" indent="-457200">
              <a:buFont typeface="+mj-lt"/>
              <a:buAutoNum type="arabicPeriod"/>
            </a:pPr>
            <a:r>
              <a:rPr lang="ru-RU" dirty="0" smtClean="0"/>
              <a:t>Заявки </a:t>
            </a:r>
            <a:r>
              <a:rPr lang="ru-RU" dirty="0"/>
              <a:t>на безальтернативные сделки</a:t>
            </a:r>
          </a:p>
          <a:p>
            <a:pPr marL="571500" indent="-457200">
              <a:buFont typeface="+mj-lt"/>
              <a:buAutoNum type="arabicPeriod"/>
            </a:pPr>
            <a:r>
              <a:rPr lang="ru-RU" dirty="0" smtClean="0"/>
              <a:t>Исключение </a:t>
            </a:r>
            <a:r>
              <a:rPr lang="ru-RU" dirty="0"/>
              <a:t>из положения о закупках</a:t>
            </a:r>
          </a:p>
          <a:p>
            <a:pPr marL="571500" indent="-457200">
              <a:buFont typeface="+mj-lt"/>
              <a:buAutoNum type="arabicPeriod"/>
            </a:pPr>
            <a:r>
              <a:rPr lang="ru-RU" dirty="0" smtClean="0"/>
              <a:t>Включение </a:t>
            </a:r>
            <a:r>
              <a:rPr lang="ru-RU" dirty="0"/>
              <a:t>форс-мажорных обстоятельств</a:t>
            </a:r>
          </a:p>
          <a:p>
            <a:pPr marL="571500" indent="-457200">
              <a:buFont typeface="+mj-lt"/>
              <a:buAutoNum type="arabicPeriod"/>
            </a:pPr>
            <a:r>
              <a:rPr lang="ru-RU" dirty="0" smtClean="0"/>
              <a:t>Анализ </a:t>
            </a:r>
            <a:r>
              <a:rPr lang="ru-RU" dirty="0"/>
              <a:t>отдельных критериев</a:t>
            </a:r>
          </a:p>
        </p:txBody>
      </p:sp>
    </p:spTree>
    <p:extLst>
      <p:ext uri="{BB962C8B-B14F-4D97-AF65-F5344CB8AC3E}">
        <p14:creationId xmlns:p14="http://schemas.microsoft.com/office/powerpoint/2010/main" val="35410098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Бюджет закупок и разноплановые работы</a:t>
            </a:r>
          </a:p>
        </p:txBody>
      </p:sp>
      <p:sp>
        <p:nvSpPr>
          <p:cNvPr id="3" name="Объект 2"/>
          <p:cNvSpPr>
            <a:spLocks noGrp="1"/>
          </p:cNvSpPr>
          <p:nvPr>
            <p:ph idx="1"/>
          </p:nvPr>
        </p:nvSpPr>
        <p:spPr/>
        <p:txBody>
          <a:bodyPr>
            <a:normAutofit/>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40901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7532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Логика составления бюджета</a:t>
            </a:r>
            <a:endParaRPr lang="ru-RU" dirty="0"/>
          </a:p>
        </p:txBody>
      </p:sp>
      <p:sp>
        <p:nvSpPr>
          <p:cNvPr id="3" name="Объект 2"/>
          <p:cNvSpPr>
            <a:spLocks noGrp="1"/>
          </p:cNvSpPr>
          <p:nvPr>
            <p:ph idx="1"/>
          </p:nvPr>
        </p:nvSpPr>
        <p:spPr/>
        <p:txBody>
          <a:bodyPr>
            <a:normAutofit/>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680085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57116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Проведение новых тендеров</a:t>
            </a:r>
            <a:endParaRPr lang="ru-RU" dirty="0"/>
          </a:p>
        </p:txBody>
      </p:sp>
      <p:sp>
        <p:nvSpPr>
          <p:cNvPr id="3" name="Объект 2"/>
          <p:cNvSpPr>
            <a:spLocks noGrp="1"/>
          </p:cNvSpPr>
          <p:nvPr>
            <p:ph idx="1"/>
          </p:nvPr>
        </p:nvSpPr>
        <p:spPr/>
        <p:txBody>
          <a:bodyPr>
            <a:normAutofit/>
          </a:bodyPr>
          <a:lstStyle/>
          <a:p>
            <a:r>
              <a:rPr lang="ru-RU" b="1" dirty="0"/>
              <a:t>Рассылка тендеров </a:t>
            </a:r>
            <a:endParaRPr lang="ru-RU" b="1" dirty="0" smtClean="0"/>
          </a:p>
          <a:p>
            <a:r>
              <a:rPr lang="ru-RU" dirty="0" smtClean="0"/>
              <a:t>Этим </a:t>
            </a:r>
            <a:r>
              <a:rPr lang="ru-RU" dirty="0"/>
              <a:t>занимаются компании, специализирующиеся на подборе информации о торгах, проводимых в конкретном промежутке времени. Чаще всего тендерные сайты присылают неполную и перемешанную информацию о проводимых конкурсах, которую приходится довольно долго рассортировывать, как в первом варианте</a:t>
            </a:r>
            <a:r>
              <a:rPr lang="ru-RU" dirty="0" smtClean="0"/>
              <a:t>.</a:t>
            </a:r>
          </a:p>
          <a:p>
            <a:r>
              <a:rPr lang="ru-RU" b="1" dirty="0"/>
              <a:t>Подписка на тендеры </a:t>
            </a:r>
            <a:endParaRPr lang="ru-RU" b="1" dirty="0" smtClean="0"/>
          </a:p>
          <a:p>
            <a:r>
              <a:rPr lang="ru-RU" dirty="0" smtClean="0"/>
              <a:t>Наиболее </a:t>
            </a:r>
            <a:r>
              <a:rPr lang="ru-RU" dirty="0"/>
              <a:t>рациональный и выгодный вариант. Существует множество организаций, которые на платной или бесплатной основе занимаются рассылкой информации о проводимых конкурсах</a:t>
            </a:r>
            <a:r>
              <a:rPr lang="ru-RU" dirty="0" smtClean="0"/>
              <a:t>.</a:t>
            </a:r>
          </a:p>
          <a:p>
            <a:endParaRPr lang="ru-RU" dirty="0"/>
          </a:p>
        </p:txBody>
      </p:sp>
    </p:spTree>
    <p:extLst>
      <p:ext uri="{BB962C8B-B14F-4D97-AF65-F5344CB8AC3E}">
        <p14:creationId xmlns:p14="http://schemas.microsoft.com/office/powerpoint/2010/main" val="5399209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Проведение новых тендеров</a:t>
            </a:r>
            <a:endParaRPr lang="ru-RU" dirty="0"/>
          </a:p>
        </p:txBody>
      </p:sp>
      <p:sp>
        <p:nvSpPr>
          <p:cNvPr id="3" name="Объект 2"/>
          <p:cNvSpPr>
            <a:spLocks noGrp="1"/>
          </p:cNvSpPr>
          <p:nvPr>
            <p:ph idx="1"/>
          </p:nvPr>
        </p:nvSpPr>
        <p:spPr/>
        <p:txBody>
          <a:bodyPr>
            <a:normAutofit/>
          </a:bodyPr>
          <a:lstStyle/>
          <a:p>
            <a:r>
              <a:rPr lang="ru-RU" b="1" dirty="0" smtClean="0"/>
              <a:t>Формирование потребности</a:t>
            </a:r>
          </a:p>
          <a:p>
            <a:r>
              <a:rPr lang="ru-RU" dirty="0" smtClean="0"/>
              <a:t>Необходимо сформировать потребность в проведении тендеров</a:t>
            </a:r>
          </a:p>
          <a:p>
            <a:r>
              <a:rPr lang="ru-RU" b="1" dirty="0" smtClean="0"/>
              <a:t>Проведение тендера и определение победителей</a:t>
            </a:r>
          </a:p>
        </p:txBody>
      </p:sp>
    </p:spTree>
    <p:extLst>
      <p:ext uri="{BB962C8B-B14F-4D97-AF65-F5344CB8AC3E}">
        <p14:creationId xmlns:p14="http://schemas.microsoft.com/office/powerpoint/2010/main" val="428547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lstStyle/>
          <a:p>
            <a:r>
              <a:rPr lang="ru-RU" dirty="0"/>
              <a:t>Помимо процедурных изменений также предусмотрены структурные нововведения. Например, вместо актуальных на сегодняшний день извещения о закупке и документации закупки по всем видам процедур (за исключением запроса котировок) с 2022 года предусматривается только извещение о закупке, которое будет включать типовые условия и требования. Однако извещение в виде обязательных условий все равно включает приложения (документацию).</a:t>
            </a:r>
            <a:endParaRPr lang="ru-RU" dirty="0"/>
          </a:p>
        </p:txBody>
      </p:sp>
    </p:spTree>
    <p:extLst>
      <p:ext uri="{BB962C8B-B14F-4D97-AF65-F5344CB8AC3E}">
        <p14:creationId xmlns:p14="http://schemas.microsoft.com/office/powerpoint/2010/main" val="14497091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Заявки на безальтернативной основе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4171024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293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Заявки на безальтернативной основе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05352422"/>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7300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Заявки на безальтернативной основе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5072890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4784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Заявки на безальтернативной основе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60594481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7224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Заявки на безальтернативной основе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74636622"/>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6445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Исключение из положения о </a:t>
            </a:r>
            <a:r>
              <a:rPr lang="ru-RU" dirty="0" smtClean="0"/>
              <a:t>закупках</a:t>
            </a:r>
            <a:endParaRPr lang="ru-RU" dirty="0"/>
          </a:p>
        </p:txBody>
      </p:sp>
      <p:sp>
        <p:nvSpPr>
          <p:cNvPr id="3" name="Объект 2"/>
          <p:cNvSpPr>
            <a:spLocks noGrp="1"/>
          </p:cNvSpPr>
          <p:nvPr>
            <p:ph idx="1"/>
          </p:nvPr>
        </p:nvSpPr>
        <p:spPr/>
        <p:txBody>
          <a:bodyPr>
            <a:normAutofit fontScale="92500"/>
          </a:bodyPr>
          <a:lstStyle/>
          <a:p>
            <a:r>
              <a:rPr lang="ru-RU" dirty="0"/>
              <a:t>Прежде всего, к исключениям отнесены закупки у юридических лиц, являющихся взаимозависимыми с заказчиком в соответствии с Налоговым кодексом РФ и указанных в положении о закупках заказчика. При этом в положении о закупке должно содержаться обоснование включения в него лица в соответствии с Налоговым кодексом РФ, то есть обоснование наличия взаимозависимости.</a:t>
            </a:r>
          </a:p>
          <a:p>
            <a:r>
              <a:rPr lang="ru-RU" dirty="0"/>
              <a:t>Ранее заказчики часто предусматривали в положениях о закупках возможность закупки у своих дочерних обществ как единственных поставщиков. Это не исключало необходимости проведения закупок и размещения информации в ЕИС. Кроме того, в ряде случаев такая практика признавалась ограничивающей конкуренцию и влекла выдачу предписаний о внесении изменений в положение о закупках.</a:t>
            </a:r>
          </a:p>
          <a:p>
            <a:endParaRPr lang="ru-RU" dirty="0"/>
          </a:p>
        </p:txBody>
      </p:sp>
    </p:spTree>
    <p:extLst>
      <p:ext uri="{BB962C8B-B14F-4D97-AF65-F5344CB8AC3E}">
        <p14:creationId xmlns:p14="http://schemas.microsoft.com/office/powerpoint/2010/main" val="5236878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Исключение из положения о </a:t>
            </a:r>
            <a:r>
              <a:rPr lang="ru-RU" dirty="0" smtClean="0"/>
              <a:t>закупках</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1319219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28919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Исключение из положения о </a:t>
            </a:r>
            <a:r>
              <a:rPr lang="ru-RU" dirty="0" smtClean="0"/>
              <a:t>закупках</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7386578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8460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Форс-мажор</a:t>
            </a:r>
            <a:endParaRPr lang="ru-RU" dirty="0"/>
          </a:p>
        </p:txBody>
      </p:sp>
      <p:sp>
        <p:nvSpPr>
          <p:cNvPr id="3" name="Объект 2"/>
          <p:cNvSpPr>
            <a:spLocks noGrp="1"/>
          </p:cNvSpPr>
          <p:nvPr>
            <p:ph idx="1"/>
          </p:nvPr>
        </p:nvSpPr>
        <p:spPr/>
        <p:txBody>
          <a:bodyPr/>
          <a:lstStyle/>
          <a:p>
            <a:r>
              <a:rPr lang="ru-RU" dirty="0"/>
              <a:t>В Гражданском кодексе им дано следующее определение: чрезвычайные обстоятельства, предотвратить которые невозможно при существующих условиях, влекущие за собой невозможность исполнения договорных обязательств (ч. 3 ст. 401 ГК РФ). Сюда можно отнести, например, стихийные бедствия, войны, эпидемии и т. д. Как следствие, доказанный факт наступления таких обстоятельств освобождает стороны сделки от ответственности, т. к. исключает их вину. </a:t>
            </a:r>
          </a:p>
        </p:txBody>
      </p:sp>
    </p:spTree>
    <p:extLst>
      <p:ext uri="{BB962C8B-B14F-4D97-AF65-F5344CB8AC3E}">
        <p14:creationId xmlns:p14="http://schemas.microsoft.com/office/powerpoint/2010/main" val="2804314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Форс-мажор</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0090693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9250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lstStyle/>
          <a:p>
            <a:r>
              <a:rPr lang="ru-RU" b="1" i="1" dirty="0"/>
              <a:t>К таким документам относятся:</a:t>
            </a:r>
          </a:p>
          <a:p>
            <a:r>
              <a:rPr lang="ru-RU" dirty="0"/>
              <a:t>обоснование НМЦК с указанием информации о валюте;</a:t>
            </a:r>
          </a:p>
          <a:p>
            <a:r>
              <a:rPr lang="ru-RU" dirty="0"/>
              <a:t>требования к содержанию, составу заявки на участие в закупке и инструкция по ее заполнению. При этом не допускается установление требований, влекущих за собой ограничение количества участников закупки;</a:t>
            </a:r>
          </a:p>
          <a:p>
            <a:r>
              <a:rPr lang="ru-RU" dirty="0"/>
              <a:t>порядок рассмотрения и оценки заявок на участие в конкурсах в соответствии с настоящим федеральным законом;</a:t>
            </a:r>
          </a:p>
          <a:p>
            <a:r>
              <a:rPr lang="ru-RU" dirty="0"/>
              <a:t>проект контракта.</a:t>
            </a:r>
          </a:p>
        </p:txBody>
      </p:sp>
    </p:spTree>
    <p:extLst>
      <p:ext uri="{BB962C8B-B14F-4D97-AF65-F5344CB8AC3E}">
        <p14:creationId xmlns:p14="http://schemas.microsoft.com/office/powerpoint/2010/main" val="18297917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Форс-мажор</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0040065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2629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Анализ отдельных </a:t>
            </a:r>
            <a:r>
              <a:rPr lang="ru-RU" dirty="0" smtClean="0"/>
              <a:t>критериев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47410465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078040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Модуль </a:t>
            </a:r>
            <a:r>
              <a:rPr lang="ru-RU" b="1" dirty="0" smtClean="0"/>
              <a:t>4</a:t>
            </a:r>
            <a:endParaRPr lang="ru-RU" dirty="0"/>
          </a:p>
        </p:txBody>
      </p:sp>
      <p:sp>
        <p:nvSpPr>
          <p:cNvPr id="3" name="Объект 2"/>
          <p:cNvSpPr>
            <a:spLocks noGrp="1"/>
          </p:cNvSpPr>
          <p:nvPr>
            <p:ph idx="1"/>
          </p:nvPr>
        </p:nvSpPr>
        <p:spPr/>
        <p:txBody>
          <a:bodyPr>
            <a:normAutofit/>
          </a:bodyPr>
          <a:lstStyle/>
          <a:p>
            <a:r>
              <a:rPr lang="ru-RU" b="1" dirty="0" smtClean="0"/>
              <a:t>Методы </a:t>
            </a:r>
            <a:r>
              <a:rPr lang="ru-RU" b="1" dirty="0"/>
              <a:t>определения наилучшего предложения от поставщика и заключение договора</a:t>
            </a:r>
            <a:endParaRPr lang="ru-RU" dirty="0"/>
          </a:p>
          <a:p>
            <a:r>
              <a:rPr lang="ru-RU" dirty="0"/>
              <a:t> </a:t>
            </a:r>
          </a:p>
          <a:p>
            <a:r>
              <a:rPr lang="ru-RU" dirty="0"/>
              <a:t>3.1. Установление критериев отбора поставщиков товаров, работ, услуг</a:t>
            </a:r>
          </a:p>
          <a:p>
            <a:r>
              <a:rPr lang="ru-RU" dirty="0"/>
              <a:t>3.2. Стоимостные критерии оценки (цена, расходы на эксплуатацию, стоимость жизненного цикла товара)</a:t>
            </a:r>
          </a:p>
          <a:p>
            <a:r>
              <a:rPr lang="ru-RU" dirty="0"/>
              <a:t>3.3. </a:t>
            </a:r>
            <a:r>
              <a:rPr lang="ru-RU" dirty="0" err="1"/>
              <a:t>Нестоимостные</a:t>
            </a:r>
            <a:r>
              <a:rPr lang="ru-RU" dirty="0"/>
              <a:t> критерии оценки (оценка качества, квалификации участников закупки, опыта работы)</a:t>
            </a:r>
          </a:p>
          <a:p>
            <a:r>
              <a:rPr lang="ru-RU" dirty="0"/>
              <a:t>3.4. Оценка дополнительных критериев для выбора поставщика</a:t>
            </a:r>
          </a:p>
          <a:p>
            <a:r>
              <a:rPr lang="ru-RU" dirty="0"/>
              <a:t>3.5. Заключение договора</a:t>
            </a:r>
          </a:p>
          <a:p>
            <a:endParaRPr lang="ru-RU" dirty="0"/>
          </a:p>
        </p:txBody>
      </p:sp>
    </p:spTree>
    <p:extLst>
      <p:ext uri="{BB962C8B-B14F-4D97-AF65-F5344CB8AC3E}">
        <p14:creationId xmlns:p14="http://schemas.microsoft.com/office/powerpoint/2010/main" val="226385170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Определение стоимости при подаче заявки</a:t>
            </a:r>
            <a:endParaRPr lang="ru-RU" dirty="0"/>
          </a:p>
        </p:txBody>
      </p:sp>
      <p:sp>
        <p:nvSpPr>
          <p:cNvPr id="3" name="Объект 2"/>
          <p:cNvSpPr>
            <a:spLocks noGrp="1"/>
          </p:cNvSpPr>
          <p:nvPr>
            <p:ph idx="1"/>
          </p:nvPr>
        </p:nvSpPr>
        <p:spPr/>
        <p:txBody>
          <a:bodyPr/>
          <a:lstStyle/>
          <a:p>
            <a:r>
              <a:rPr lang="ru-RU" dirty="0"/>
              <a:t> </a:t>
            </a:r>
          </a:p>
          <a:p>
            <a:r>
              <a:rPr lang="ru-RU" dirty="0"/>
              <a:t>Вопрос определения стоимости поставщиком товаров, работ, услуг четко не установлен в законодательстве, поэтому определение цены является существенным вопросом при подаче документов на конкурс или аукцион. Поэтому при определении цен необходимо исходить из следующего.</a:t>
            </a:r>
          </a:p>
          <a:p>
            <a:r>
              <a:rPr lang="ru-RU" dirty="0"/>
              <a:t>Часто при подаче заявки используется метод идентичных цен. Это метод, при котором определяются цены аналогов  из общеизвестных источников </a:t>
            </a:r>
          </a:p>
          <a:p>
            <a:r>
              <a:rPr lang="ru-RU" dirty="0"/>
              <a:t> Налогов или аналогов???</a:t>
            </a:r>
          </a:p>
          <a:p>
            <a:endParaRPr lang="ru-RU" dirty="0"/>
          </a:p>
        </p:txBody>
      </p:sp>
    </p:spTree>
    <p:extLst>
      <p:ext uri="{BB962C8B-B14F-4D97-AF65-F5344CB8AC3E}">
        <p14:creationId xmlns:p14="http://schemas.microsoft.com/office/powerpoint/2010/main" val="427419172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Начальная цена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35636589"/>
              </p:ext>
            </p:extLst>
          </p:nvPr>
        </p:nvGraphicFramePr>
        <p:xfrm>
          <a:off x="1835696" y="1628800"/>
          <a:ext cx="4292599" cy="4876800"/>
        </p:xfrm>
        <a:graphic>
          <a:graphicData uri="http://schemas.openxmlformats.org/drawingml/2006/table">
            <a:tbl>
              <a:tblPr firstRow="1" firstCol="1" bandRow="1">
                <a:tableStyleId>{5C22544A-7EE6-4342-B048-85BDC9FD1C3A}</a:tableStyleId>
              </a:tblPr>
              <a:tblGrid>
                <a:gridCol w="515873">
                  <a:extLst>
                    <a:ext uri="{9D8B030D-6E8A-4147-A177-3AD203B41FA5}">
                      <a16:colId xmlns:a16="http://schemas.microsoft.com/office/drawing/2014/main" val="20000"/>
                    </a:ext>
                  </a:extLst>
                </a:gridCol>
                <a:gridCol w="1449903">
                  <a:extLst>
                    <a:ext uri="{9D8B030D-6E8A-4147-A177-3AD203B41FA5}">
                      <a16:colId xmlns:a16="http://schemas.microsoft.com/office/drawing/2014/main" val="20001"/>
                    </a:ext>
                  </a:extLst>
                </a:gridCol>
                <a:gridCol w="515873">
                  <a:extLst>
                    <a:ext uri="{9D8B030D-6E8A-4147-A177-3AD203B41FA5}">
                      <a16:colId xmlns:a16="http://schemas.microsoft.com/office/drawing/2014/main" val="20002"/>
                    </a:ext>
                  </a:extLst>
                </a:gridCol>
                <a:gridCol w="522853">
                  <a:extLst>
                    <a:ext uri="{9D8B030D-6E8A-4147-A177-3AD203B41FA5}">
                      <a16:colId xmlns:a16="http://schemas.microsoft.com/office/drawing/2014/main" val="20003"/>
                    </a:ext>
                  </a:extLst>
                </a:gridCol>
                <a:gridCol w="590748">
                  <a:extLst>
                    <a:ext uri="{9D8B030D-6E8A-4147-A177-3AD203B41FA5}">
                      <a16:colId xmlns:a16="http://schemas.microsoft.com/office/drawing/2014/main" val="20004"/>
                    </a:ext>
                  </a:extLst>
                </a:gridCol>
                <a:gridCol w="697349">
                  <a:extLst>
                    <a:ext uri="{9D8B030D-6E8A-4147-A177-3AD203B41FA5}">
                      <a16:colId xmlns:a16="http://schemas.microsoft.com/office/drawing/2014/main" val="20005"/>
                    </a:ext>
                  </a:extLst>
                </a:gridCol>
              </a:tblGrid>
              <a:tr h="381000">
                <a:tc rowSpan="2">
                  <a:txBody>
                    <a:bodyPr/>
                    <a:lstStyle/>
                    <a:p>
                      <a:pPr algn="ctr">
                        <a:lnSpc>
                          <a:spcPct val="150000"/>
                        </a:lnSpc>
                        <a:spcAft>
                          <a:spcPts val="0"/>
                        </a:spcAft>
                      </a:pPr>
                      <a:r>
                        <a:rPr lang="ru-RU" sz="1000" dirty="0">
                          <a:effectLst/>
                        </a:rPr>
                        <a:t>№ п/п</a:t>
                      </a:r>
                      <a:endParaRPr lang="ru-RU" sz="1600" dirty="0">
                        <a:effectLst/>
                        <a:latin typeface="Arial"/>
                        <a:ea typeface="Times New Roman"/>
                      </a:endParaRPr>
                    </a:p>
                  </a:txBody>
                  <a:tcPr marL="68580" marR="68580" marT="0" marB="0" anchor="ctr"/>
                </a:tc>
                <a:tc rowSpan="2">
                  <a:txBody>
                    <a:bodyPr/>
                    <a:lstStyle/>
                    <a:p>
                      <a:pPr algn="ctr">
                        <a:lnSpc>
                          <a:spcPct val="150000"/>
                        </a:lnSpc>
                        <a:spcAft>
                          <a:spcPts val="0"/>
                        </a:spcAft>
                      </a:pPr>
                      <a:r>
                        <a:rPr lang="ru-RU" sz="1000" dirty="0">
                          <a:effectLst/>
                        </a:rPr>
                        <a:t>Наименование</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Ед.</a:t>
                      </a:r>
                      <a:endParaRPr lang="ru-RU" sz="1600">
                        <a:effectLst/>
                        <a:latin typeface="Arial"/>
                        <a:ea typeface="Times New Roman"/>
                      </a:endParaRPr>
                    </a:p>
                  </a:txBody>
                  <a:tcPr marL="68580" marR="68580" marT="0" marB="0" anchor="ctr"/>
                </a:tc>
                <a:tc rowSpan="2">
                  <a:txBody>
                    <a:bodyPr/>
                    <a:lstStyle/>
                    <a:p>
                      <a:pPr algn="ctr">
                        <a:lnSpc>
                          <a:spcPct val="150000"/>
                        </a:lnSpc>
                        <a:spcAft>
                          <a:spcPts val="0"/>
                        </a:spcAft>
                      </a:pPr>
                      <a:r>
                        <a:rPr lang="ru-RU" sz="1000">
                          <a:effectLst/>
                        </a:rPr>
                        <a:t>Кол-во</a:t>
                      </a:r>
                      <a:endParaRPr lang="ru-RU" sz="1600">
                        <a:effectLst/>
                        <a:latin typeface="Arial"/>
                        <a:ea typeface="Times New Roman"/>
                      </a:endParaRPr>
                    </a:p>
                  </a:txBody>
                  <a:tcPr marL="68580" marR="68580" marT="0" marB="0" anchor="ctr"/>
                </a:tc>
                <a:tc rowSpan="2">
                  <a:txBody>
                    <a:bodyPr/>
                    <a:lstStyle/>
                    <a:p>
                      <a:pPr algn="ctr">
                        <a:lnSpc>
                          <a:spcPct val="150000"/>
                        </a:lnSpc>
                        <a:spcAft>
                          <a:spcPts val="0"/>
                        </a:spcAft>
                      </a:pPr>
                      <a:r>
                        <a:rPr lang="ru-RU" sz="1000">
                          <a:effectLst/>
                        </a:rPr>
                        <a:t>Средняя цена</a:t>
                      </a:r>
                      <a:endParaRPr lang="ru-RU" sz="1600">
                        <a:effectLst/>
                        <a:latin typeface="Arial"/>
                        <a:ea typeface="Times New Roman"/>
                      </a:endParaRPr>
                    </a:p>
                  </a:txBody>
                  <a:tcPr marL="68580" marR="68580" marT="0" marB="0" anchor="ctr"/>
                </a:tc>
                <a:tc rowSpan="2">
                  <a:txBody>
                    <a:bodyPr/>
                    <a:lstStyle/>
                    <a:p>
                      <a:pPr algn="ctr">
                        <a:lnSpc>
                          <a:spcPct val="150000"/>
                        </a:lnSpc>
                        <a:spcAft>
                          <a:spcPts val="0"/>
                        </a:spcAft>
                      </a:pPr>
                      <a:r>
                        <a:rPr lang="ru-RU" sz="1000">
                          <a:effectLst/>
                        </a:rPr>
                        <a:t>Стоимость, рублей</a:t>
                      </a:r>
                      <a:endParaRPr lang="ru-RU" sz="1600">
                        <a:effectLst/>
                        <a:latin typeface="Arial"/>
                        <a:ea typeface="Times New Roman"/>
                      </a:endParaRPr>
                    </a:p>
                  </a:txBody>
                  <a:tcPr marL="68580" marR="68580" marT="0" marB="0" anchor="ctr"/>
                </a:tc>
                <a:extLst>
                  <a:ext uri="{0D108BD9-81ED-4DB2-BD59-A6C34878D82A}">
                    <a16:rowId xmlns:a16="http://schemas.microsoft.com/office/drawing/2014/main" val="10000"/>
                  </a:ext>
                </a:extLst>
              </a:tr>
              <a:tr h="381000">
                <a:tc vMerge="1">
                  <a:txBody>
                    <a:bodyPr/>
                    <a:lstStyle/>
                    <a:p>
                      <a:endParaRPr lang="ru-RU"/>
                    </a:p>
                  </a:txBody>
                  <a:tcPr/>
                </a:tc>
                <a:tc vMerge="1">
                  <a:txBody>
                    <a:bodyPr/>
                    <a:lstStyle/>
                    <a:p>
                      <a:endParaRPr lang="ru-RU"/>
                    </a:p>
                  </a:txBody>
                  <a:tcPr/>
                </a:tc>
                <a:tc>
                  <a:txBody>
                    <a:bodyPr/>
                    <a:lstStyle/>
                    <a:p>
                      <a:pPr algn="ctr">
                        <a:lnSpc>
                          <a:spcPct val="150000"/>
                        </a:lnSpc>
                        <a:spcAft>
                          <a:spcPts val="0"/>
                        </a:spcAft>
                      </a:pPr>
                      <a:r>
                        <a:rPr lang="ru-RU" sz="1000">
                          <a:effectLst/>
                        </a:rPr>
                        <a:t>изм.</a:t>
                      </a:r>
                      <a:endParaRPr lang="ru-RU" sz="1600">
                        <a:effectLst/>
                        <a:latin typeface="Arial"/>
                        <a:ea typeface="Times New Roman"/>
                      </a:endParaRPr>
                    </a:p>
                  </a:txBody>
                  <a:tcPr marL="68580" marR="68580" marT="0" marB="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381000">
                <a:tc>
                  <a:txBody>
                    <a:bodyPr/>
                    <a:lstStyle/>
                    <a:p>
                      <a:pPr algn="ctr">
                        <a:lnSpc>
                          <a:spcPct val="150000"/>
                        </a:lnSpc>
                        <a:spcAft>
                          <a:spcPts val="0"/>
                        </a:spcAft>
                      </a:pPr>
                      <a:r>
                        <a:rPr lang="ru-RU" sz="1000">
                          <a:effectLst/>
                        </a:rPr>
                        <a:t>1</a:t>
                      </a:r>
                      <a:endParaRPr lang="ru-RU" sz="1600">
                        <a:effectLst/>
                        <a:latin typeface="Arial"/>
                        <a:ea typeface="Times New Roman"/>
                      </a:endParaRPr>
                    </a:p>
                  </a:txBody>
                  <a:tcPr marL="68580" marR="68580" marT="0" marB="0" anchor="ctr"/>
                </a:tc>
                <a:tc>
                  <a:txBody>
                    <a:bodyPr/>
                    <a:lstStyle/>
                    <a:p>
                      <a:pPr>
                        <a:lnSpc>
                          <a:spcPct val="150000"/>
                        </a:lnSpc>
                        <a:spcAft>
                          <a:spcPts val="0"/>
                        </a:spcAft>
                      </a:pPr>
                      <a:r>
                        <a:rPr lang="ru-RU" sz="1000" dirty="0">
                          <a:effectLst/>
                        </a:rPr>
                        <a:t>Запасные части для а/м ГАЗ 53</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 </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 </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 </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 </a:t>
                      </a:r>
                      <a:endParaRPr lang="ru-RU" sz="1600">
                        <a:effectLst/>
                        <a:latin typeface="Arial"/>
                        <a:ea typeface="Times New Roman"/>
                      </a:endParaRPr>
                    </a:p>
                  </a:txBody>
                  <a:tcPr marL="68580" marR="68580" marT="0" marB="0" anchor="ctr"/>
                </a:tc>
                <a:extLst>
                  <a:ext uri="{0D108BD9-81ED-4DB2-BD59-A6C34878D82A}">
                    <a16:rowId xmlns:a16="http://schemas.microsoft.com/office/drawing/2014/main" val="10002"/>
                  </a:ext>
                </a:extLst>
              </a:tr>
              <a:tr h="381000">
                <a:tc>
                  <a:txBody>
                    <a:bodyPr/>
                    <a:lstStyle/>
                    <a:p>
                      <a:pPr algn="ctr">
                        <a:lnSpc>
                          <a:spcPct val="150000"/>
                        </a:lnSpc>
                        <a:spcAft>
                          <a:spcPts val="0"/>
                        </a:spcAft>
                      </a:pPr>
                      <a:r>
                        <a:rPr lang="ru-RU" sz="1000">
                          <a:effectLst/>
                        </a:rPr>
                        <a:t>1,1</a:t>
                      </a:r>
                      <a:endParaRPr lang="ru-RU" sz="1600">
                        <a:effectLst/>
                        <a:latin typeface="Arial"/>
                        <a:ea typeface="Times New Roman"/>
                      </a:endParaRPr>
                    </a:p>
                  </a:txBody>
                  <a:tcPr marL="68580" marR="68580" marT="0" marB="0" anchor="ctr"/>
                </a:tc>
                <a:tc>
                  <a:txBody>
                    <a:bodyPr/>
                    <a:lstStyle/>
                    <a:p>
                      <a:pPr>
                        <a:lnSpc>
                          <a:spcPct val="150000"/>
                        </a:lnSpc>
                        <a:spcAft>
                          <a:spcPts val="0"/>
                        </a:spcAft>
                      </a:pPr>
                      <a:r>
                        <a:rPr lang="ru-RU" sz="1000">
                          <a:effectLst/>
                        </a:rPr>
                        <a:t>Подшипник, каталожный номер 7515 А или эквивалент.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Шт.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4</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704</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2816</a:t>
                      </a:r>
                      <a:endParaRPr lang="ru-RU" sz="1600">
                        <a:effectLst/>
                        <a:latin typeface="Arial"/>
                        <a:ea typeface="Times New Roman"/>
                      </a:endParaRPr>
                    </a:p>
                  </a:txBody>
                  <a:tcPr marL="68580" marR="68580" marT="0" marB="0" anchor="ctr"/>
                </a:tc>
                <a:extLst>
                  <a:ext uri="{0D108BD9-81ED-4DB2-BD59-A6C34878D82A}">
                    <a16:rowId xmlns:a16="http://schemas.microsoft.com/office/drawing/2014/main" val="10003"/>
                  </a:ext>
                </a:extLst>
              </a:tr>
              <a:tr h="381000">
                <a:tc>
                  <a:txBody>
                    <a:bodyPr/>
                    <a:lstStyle/>
                    <a:p>
                      <a:pPr algn="ctr">
                        <a:lnSpc>
                          <a:spcPct val="150000"/>
                        </a:lnSpc>
                        <a:spcAft>
                          <a:spcPts val="0"/>
                        </a:spcAft>
                      </a:pPr>
                      <a:r>
                        <a:rPr lang="ru-RU" sz="1000">
                          <a:effectLst/>
                        </a:rPr>
                        <a:t>1,2</a:t>
                      </a:r>
                      <a:endParaRPr lang="ru-RU" sz="1600">
                        <a:effectLst/>
                        <a:latin typeface="Arial"/>
                        <a:ea typeface="Times New Roman"/>
                      </a:endParaRPr>
                    </a:p>
                  </a:txBody>
                  <a:tcPr marL="68580" marR="68580" marT="0" marB="0" anchor="ctr"/>
                </a:tc>
                <a:tc>
                  <a:txBody>
                    <a:bodyPr/>
                    <a:lstStyle/>
                    <a:p>
                      <a:pPr>
                        <a:lnSpc>
                          <a:spcPct val="150000"/>
                        </a:lnSpc>
                        <a:spcAft>
                          <a:spcPts val="0"/>
                        </a:spcAft>
                      </a:pPr>
                      <a:r>
                        <a:rPr lang="ru-RU" sz="1000">
                          <a:effectLst/>
                        </a:rPr>
                        <a:t>Коробка переключения передач, каталожный номер 53 А -1700010 -(02) или (05) или эквивалент.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Шт.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1</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38353,33</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38353,33</a:t>
                      </a:r>
                      <a:endParaRPr lang="ru-RU" sz="1600">
                        <a:effectLst/>
                        <a:latin typeface="Arial"/>
                        <a:ea typeface="Times New Roman"/>
                      </a:endParaRPr>
                    </a:p>
                  </a:txBody>
                  <a:tcPr marL="68580" marR="68580" marT="0" marB="0" anchor="ctr"/>
                </a:tc>
                <a:extLst>
                  <a:ext uri="{0D108BD9-81ED-4DB2-BD59-A6C34878D82A}">
                    <a16:rowId xmlns:a16="http://schemas.microsoft.com/office/drawing/2014/main" val="10004"/>
                  </a:ext>
                </a:extLst>
              </a:tr>
              <a:tr h="381000">
                <a:tc>
                  <a:txBody>
                    <a:bodyPr/>
                    <a:lstStyle/>
                    <a:p>
                      <a:pPr algn="ctr">
                        <a:lnSpc>
                          <a:spcPct val="150000"/>
                        </a:lnSpc>
                        <a:spcAft>
                          <a:spcPts val="0"/>
                        </a:spcAft>
                      </a:pPr>
                      <a:r>
                        <a:rPr lang="ru-RU" sz="1000">
                          <a:effectLst/>
                        </a:rPr>
                        <a:t>1,3</a:t>
                      </a:r>
                      <a:endParaRPr lang="ru-RU" sz="1600">
                        <a:effectLst/>
                        <a:latin typeface="Arial"/>
                        <a:ea typeface="Times New Roman"/>
                      </a:endParaRPr>
                    </a:p>
                  </a:txBody>
                  <a:tcPr marL="68580" marR="68580" marT="0" marB="0" anchor="ctr"/>
                </a:tc>
                <a:tc>
                  <a:txBody>
                    <a:bodyPr/>
                    <a:lstStyle/>
                    <a:p>
                      <a:pPr>
                        <a:lnSpc>
                          <a:spcPct val="150000"/>
                        </a:lnSpc>
                        <a:spcAft>
                          <a:spcPts val="0"/>
                        </a:spcAft>
                      </a:pPr>
                      <a:r>
                        <a:rPr lang="ru-RU" sz="1000">
                          <a:effectLst/>
                        </a:rPr>
                        <a:t>Редуктор заднего моста, каталожный номер 53-2402010 или эквивалент.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Шт.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1</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28943,33</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28943,33</a:t>
                      </a:r>
                      <a:endParaRPr lang="ru-RU" sz="1600">
                        <a:effectLst/>
                        <a:latin typeface="Arial"/>
                        <a:ea typeface="Times New Roman"/>
                      </a:endParaRPr>
                    </a:p>
                  </a:txBody>
                  <a:tcPr marL="68580" marR="68580" marT="0" marB="0" anchor="ctr"/>
                </a:tc>
                <a:extLst>
                  <a:ext uri="{0D108BD9-81ED-4DB2-BD59-A6C34878D82A}">
                    <a16:rowId xmlns:a16="http://schemas.microsoft.com/office/drawing/2014/main" val="10005"/>
                  </a:ext>
                </a:extLst>
              </a:tr>
              <a:tr h="381000">
                <a:tc>
                  <a:txBody>
                    <a:bodyPr/>
                    <a:lstStyle/>
                    <a:p>
                      <a:pPr algn="ctr">
                        <a:lnSpc>
                          <a:spcPct val="150000"/>
                        </a:lnSpc>
                        <a:spcAft>
                          <a:spcPts val="0"/>
                        </a:spcAft>
                      </a:pPr>
                      <a:r>
                        <a:rPr lang="ru-RU" sz="1000">
                          <a:effectLst/>
                        </a:rPr>
                        <a:t>1,4</a:t>
                      </a:r>
                      <a:endParaRPr lang="ru-RU" sz="1600">
                        <a:effectLst/>
                        <a:latin typeface="Arial"/>
                        <a:ea typeface="Times New Roman"/>
                      </a:endParaRPr>
                    </a:p>
                  </a:txBody>
                  <a:tcPr marL="68580" marR="68580" marT="0" marB="0" anchor="ctr"/>
                </a:tc>
                <a:tc>
                  <a:txBody>
                    <a:bodyPr/>
                    <a:lstStyle/>
                    <a:p>
                      <a:pPr>
                        <a:lnSpc>
                          <a:spcPct val="150000"/>
                        </a:lnSpc>
                        <a:spcAft>
                          <a:spcPts val="0"/>
                        </a:spcAft>
                      </a:pPr>
                      <a:r>
                        <a:rPr lang="ru-RU" sz="1000">
                          <a:effectLst/>
                        </a:rPr>
                        <a:t>Подшипник 807813К2, каталожный номер 51-2403036-А или эквивалент.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Шт.</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a:effectLst/>
                        </a:rPr>
                        <a:t>4</a:t>
                      </a:r>
                      <a:endParaRPr lang="ru-RU" sz="160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608,5</a:t>
                      </a:r>
                      <a:endParaRPr lang="ru-RU" sz="1600" dirty="0">
                        <a:effectLst/>
                        <a:latin typeface="Arial"/>
                        <a:ea typeface="Times New Roman"/>
                      </a:endParaRPr>
                    </a:p>
                  </a:txBody>
                  <a:tcPr marL="68580" marR="68580" marT="0" marB="0" anchor="ctr"/>
                </a:tc>
                <a:tc>
                  <a:txBody>
                    <a:bodyPr/>
                    <a:lstStyle/>
                    <a:p>
                      <a:pPr algn="ctr">
                        <a:lnSpc>
                          <a:spcPct val="150000"/>
                        </a:lnSpc>
                        <a:spcAft>
                          <a:spcPts val="0"/>
                        </a:spcAft>
                      </a:pPr>
                      <a:r>
                        <a:rPr lang="ru-RU" sz="1000" dirty="0">
                          <a:effectLst/>
                        </a:rPr>
                        <a:t>2434</a:t>
                      </a:r>
                      <a:endParaRPr lang="ru-RU" sz="1600" dirty="0">
                        <a:effectLst/>
                        <a:latin typeface="Arial"/>
                        <a:ea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378782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определения цены</a:t>
            </a:r>
            <a:endParaRPr lang="ru-RU" dirty="0"/>
          </a:p>
        </p:txBody>
      </p:sp>
      <p:sp>
        <p:nvSpPr>
          <p:cNvPr id="3" name="Объект 2"/>
          <p:cNvSpPr>
            <a:spLocks noGrp="1"/>
          </p:cNvSpPr>
          <p:nvPr>
            <p:ph idx="1"/>
          </p:nvPr>
        </p:nvSpPr>
        <p:spPr/>
        <p:txBody>
          <a:bodyPr/>
          <a:lstStyle/>
          <a:p>
            <a:r>
              <a:rPr lang="ru-RU" dirty="0"/>
              <a:t>Во-первых, цена должна быть рыночной, то есть цена не должна значительным образом отличаться от сопоставимых цен на рынке. В некоторых конкурсах и аукционах предусмотрены антидемпинговые меры. Например, могут отклоняться заявки, которые предусматривают отклонение цены более чем на 25%.</a:t>
            </a:r>
          </a:p>
          <a:p>
            <a:r>
              <a:rPr lang="ru-RU" dirty="0"/>
              <a:t> </a:t>
            </a:r>
          </a:p>
          <a:p>
            <a:r>
              <a:rPr lang="ru-RU" i="1" dirty="0"/>
              <a:t>Пример 1</a:t>
            </a:r>
            <a:endParaRPr lang="ru-RU" dirty="0"/>
          </a:p>
          <a:p>
            <a:r>
              <a:rPr lang="ru-RU" i="1" dirty="0"/>
              <a:t>Начальная цена составила 1 000 000 рублей.</a:t>
            </a:r>
            <a:endParaRPr lang="ru-RU" dirty="0"/>
          </a:p>
          <a:p>
            <a:r>
              <a:rPr lang="ru-RU" i="1" dirty="0"/>
              <a:t>Компания ООО «</a:t>
            </a:r>
            <a:r>
              <a:rPr lang="ru-RU" i="1" dirty="0" err="1"/>
              <a:t>Стайл</a:t>
            </a:r>
            <a:r>
              <a:rPr lang="ru-RU" i="1" dirty="0"/>
              <a:t>» предложила стоимость 650 000 рублей, в результате, конкурсная заявка была отклонена ввиду демпинговой цены.</a:t>
            </a:r>
            <a:endParaRPr lang="ru-RU" dirty="0"/>
          </a:p>
          <a:p>
            <a:endParaRPr lang="ru-RU" dirty="0"/>
          </a:p>
        </p:txBody>
      </p:sp>
    </p:spTree>
    <p:extLst>
      <p:ext uri="{BB962C8B-B14F-4D97-AF65-F5344CB8AC3E}">
        <p14:creationId xmlns:p14="http://schemas.microsoft.com/office/powerpoint/2010/main" val="386860690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определения цены</a:t>
            </a:r>
            <a:endParaRPr lang="ru-RU" dirty="0"/>
          </a:p>
        </p:txBody>
      </p:sp>
      <p:sp>
        <p:nvSpPr>
          <p:cNvPr id="3" name="Объект 2"/>
          <p:cNvSpPr>
            <a:spLocks noGrp="1"/>
          </p:cNvSpPr>
          <p:nvPr>
            <p:ph idx="1"/>
          </p:nvPr>
        </p:nvSpPr>
        <p:spPr/>
        <p:txBody>
          <a:bodyPr>
            <a:normAutofit fontScale="92500"/>
          </a:bodyPr>
          <a:lstStyle/>
          <a:p>
            <a:r>
              <a:rPr lang="ru-RU" i="1" dirty="0"/>
              <a:t>Пример 2</a:t>
            </a:r>
            <a:endParaRPr lang="ru-RU" dirty="0"/>
          </a:p>
          <a:p>
            <a:r>
              <a:rPr lang="ru-RU" i="1" dirty="0"/>
              <a:t>Необходимо включить в документацию антидемпинговые меры. Например, победитель уклонился от заключения контракта и заказчик предложил заключить его участнику аукциона, заявке которого присвоен второй номер, с чем участник согласился. Однако предложенная им цена контракта была на 25% ниже начальной (максимальной) цены контракта. Следовательно, к этому участнику должны применяться антидемпинговые меры: представление повышенного обеспечения исполнения контракта или информации, подтверждающей добросовестность.</a:t>
            </a:r>
            <a:endParaRPr lang="ru-RU" dirty="0"/>
          </a:p>
          <a:p>
            <a:pPr fontAlgn="base"/>
            <a:r>
              <a:rPr lang="ru-RU" i="1" dirty="0"/>
              <a:t>Указанные требования участником не были исполнены. На этом основании антимонопольный орган включил сведения о нем в реестр недобросовестных поставщиков (РНП).</a:t>
            </a:r>
            <a:endParaRPr lang="ru-RU" dirty="0"/>
          </a:p>
          <a:p>
            <a:endParaRPr lang="ru-RU" dirty="0"/>
          </a:p>
        </p:txBody>
      </p:sp>
    </p:spTree>
    <p:extLst>
      <p:ext uri="{BB962C8B-B14F-4D97-AF65-F5344CB8AC3E}">
        <p14:creationId xmlns:p14="http://schemas.microsoft.com/office/powerpoint/2010/main" val="11363923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определения цены</a:t>
            </a:r>
            <a:endParaRPr lang="ru-RU" dirty="0"/>
          </a:p>
        </p:txBody>
      </p:sp>
      <p:sp>
        <p:nvSpPr>
          <p:cNvPr id="3" name="Объект 2"/>
          <p:cNvSpPr>
            <a:spLocks noGrp="1"/>
          </p:cNvSpPr>
          <p:nvPr>
            <p:ph idx="1"/>
          </p:nvPr>
        </p:nvSpPr>
        <p:spPr/>
        <p:txBody>
          <a:bodyPr>
            <a:normAutofit/>
          </a:bodyPr>
          <a:lstStyle/>
          <a:p>
            <a:pPr fontAlgn="base"/>
            <a:r>
              <a:rPr lang="ru-RU" dirty="0"/>
              <a:t>Во-вторых, при определении цены необходимо исходить из того, что цена является твердой и изменению не подлежит. </a:t>
            </a:r>
          </a:p>
          <a:p>
            <a:r>
              <a:rPr lang="ru-RU" dirty="0"/>
              <a:t>Из данного правила существует единственное исключение: в ряде случаев в контракте могут быть определены ориентировочное значение цены или формула цены и максимальное значение цены контракта, предусмотренные в документации о закупке. Перечень случаев, в которых при заключении контракта указываются формула цены и ее максимальное значение, установлен </a:t>
            </a:r>
            <a:r>
              <a:rPr lang="ru-RU" dirty="0">
                <a:hlinkClick r:id="rId2"/>
              </a:rPr>
              <a:t>Постановлением</a:t>
            </a:r>
            <a:r>
              <a:rPr lang="ru-RU" dirty="0"/>
              <a:t> Правительства РФ от 13.01.2014 N 19.</a:t>
            </a:r>
          </a:p>
          <a:p>
            <a:endParaRPr lang="ru-RU" dirty="0"/>
          </a:p>
        </p:txBody>
      </p:sp>
    </p:spTree>
    <p:extLst>
      <p:ext uri="{BB962C8B-B14F-4D97-AF65-F5344CB8AC3E}">
        <p14:creationId xmlns:p14="http://schemas.microsoft.com/office/powerpoint/2010/main" val="37160111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определения цены</a:t>
            </a:r>
            <a:endParaRPr lang="ru-RU" dirty="0"/>
          </a:p>
        </p:txBody>
      </p:sp>
      <p:sp>
        <p:nvSpPr>
          <p:cNvPr id="3" name="Объект 2"/>
          <p:cNvSpPr>
            <a:spLocks noGrp="1"/>
          </p:cNvSpPr>
          <p:nvPr>
            <p:ph idx="1"/>
          </p:nvPr>
        </p:nvSpPr>
        <p:spPr/>
        <p:txBody>
          <a:bodyPr>
            <a:normAutofit/>
          </a:bodyPr>
          <a:lstStyle/>
          <a:p>
            <a:pPr lvl="0"/>
            <a:r>
              <a:rPr lang="ru-RU" dirty="0"/>
              <a:t>заключение контракта на предоставление услуг обязательного страхования, предусмотренного федеральным законом о соответствующем виде обязательного страхования;</a:t>
            </a:r>
          </a:p>
          <a:p>
            <a:pPr lvl="0"/>
            <a:r>
              <a:rPr lang="ru-RU" dirty="0"/>
              <a:t>заключение контракта на предоставление агентских услуг при условии установления в контракте зависимости размера вознаграждения агента от результата исполнения поручения принципала;</a:t>
            </a:r>
          </a:p>
          <a:p>
            <a:pPr lvl="0"/>
            <a:r>
              <a:rPr lang="ru-RU" dirty="0"/>
              <a:t>заключение контракта на предоставление услуг по оценке недвижимого имущества при условии установления в контракте пропорционального отношения размера вознаграждения оценщика к оценочной стоимости подлежащего оценке имущества.</a:t>
            </a:r>
          </a:p>
        </p:txBody>
      </p:sp>
    </p:spTree>
    <p:extLst>
      <p:ext uri="{BB962C8B-B14F-4D97-AF65-F5344CB8AC3E}">
        <p14:creationId xmlns:p14="http://schemas.microsoft.com/office/powerpoint/2010/main" val="2589983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Корректировка цены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8235040"/>
              </p:ext>
            </p:extLst>
          </p:nvPr>
        </p:nvGraphicFramePr>
        <p:xfrm>
          <a:off x="971601" y="1700808"/>
          <a:ext cx="6334392" cy="4937760"/>
        </p:xfrm>
        <a:graphic>
          <a:graphicData uri="http://schemas.openxmlformats.org/drawingml/2006/table">
            <a:tbl>
              <a:tblPr firstRow="1" firstCol="1" bandRow="1">
                <a:tableStyleId>{5C22544A-7EE6-4342-B048-85BDC9FD1C3A}</a:tableStyleId>
              </a:tblPr>
              <a:tblGrid>
                <a:gridCol w="3166865">
                  <a:extLst>
                    <a:ext uri="{9D8B030D-6E8A-4147-A177-3AD203B41FA5}">
                      <a16:colId xmlns:a16="http://schemas.microsoft.com/office/drawing/2014/main" val="20000"/>
                    </a:ext>
                  </a:extLst>
                </a:gridCol>
                <a:gridCol w="3167527">
                  <a:extLst>
                    <a:ext uri="{9D8B030D-6E8A-4147-A177-3AD203B41FA5}">
                      <a16:colId xmlns:a16="http://schemas.microsoft.com/office/drawing/2014/main" val="20001"/>
                    </a:ext>
                  </a:extLst>
                </a:gridCol>
              </a:tblGrid>
              <a:tr h="461006">
                <a:tc>
                  <a:txBody>
                    <a:bodyPr/>
                    <a:lstStyle/>
                    <a:p>
                      <a:pPr algn="just">
                        <a:lnSpc>
                          <a:spcPct val="150000"/>
                        </a:lnSpc>
                        <a:spcAft>
                          <a:spcPts val="0"/>
                        </a:spcAft>
                      </a:pPr>
                      <a:r>
                        <a:rPr lang="ru-RU" sz="1800" dirty="0">
                          <a:effectLst/>
                        </a:rPr>
                        <a:t>Способ закупки</a:t>
                      </a:r>
                      <a:endParaRPr lang="ru-RU" sz="2000" dirty="0">
                        <a:effectLst/>
                        <a:latin typeface="Arial"/>
                        <a:ea typeface="Times New Roman"/>
                      </a:endParaRPr>
                    </a:p>
                  </a:txBody>
                  <a:tcPr marL="68580" marR="68580" marT="0" marB="0"/>
                </a:tc>
                <a:tc>
                  <a:txBody>
                    <a:bodyPr/>
                    <a:lstStyle/>
                    <a:p>
                      <a:pPr algn="just">
                        <a:lnSpc>
                          <a:spcPct val="150000"/>
                        </a:lnSpc>
                        <a:spcAft>
                          <a:spcPts val="0"/>
                        </a:spcAft>
                      </a:pPr>
                      <a:r>
                        <a:rPr lang="ru-RU" sz="1800">
                          <a:effectLst/>
                        </a:rPr>
                        <a:t>Корректировка цены товаров (работ, услуг)</a:t>
                      </a:r>
                      <a:endParaRPr lang="ru-RU" sz="2000">
                        <a:effectLst/>
                        <a:latin typeface="Arial"/>
                        <a:ea typeface="Times New Roman"/>
                      </a:endParaRPr>
                    </a:p>
                  </a:txBody>
                  <a:tcPr marL="68580" marR="68580" marT="0" marB="0"/>
                </a:tc>
                <a:extLst>
                  <a:ext uri="{0D108BD9-81ED-4DB2-BD59-A6C34878D82A}">
                    <a16:rowId xmlns:a16="http://schemas.microsoft.com/office/drawing/2014/main" val="10000"/>
                  </a:ext>
                </a:extLst>
              </a:tr>
              <a:tr h="461006">
                <a:tc>
                  <a:txBody>
                    <a:bodyPr/>
                    <a:lstStyle/>
                    <a:p>
                      <a:pPr algn="just">
                        <a:lnSpc>
                          <a:spcPct val="150000"/>
                        </a:lnSpc>
                        <a:spcAft>
                          <a:spcPts val="0"/>
                        </a:spcAft>
                      </a:pPr>
                      <a:r>
                        <a:rPr lang="ru-RU" sz="1800" dirty="0">
                          <a:effectLst/>
                        </a:rPr>
                        <a:t>Конкурс</a:t>
                      </a:r>
                      <a:endParaRPr lang="ru-RU" sz="2000" dirty="0">
                        <a:effectLst/>
                        <a:latin typeface="Arial"/>
                        <a:ea typeface="Times New Roman"/>
                      </a:endParaRPr>
                    </a:p>
                  </a:txBody>
                  <a:tcPr marL="68580" marR="68580" marT="0" marB="0"/>
                </a:tc>
                <a:tc>
                  <a:txBody>
                    <a:bodyPr/>
                    <a:lstStyle/>
                    <a:p>
                      <a:pPr algn="just">
                        <a:lnSpc>
                          <a:spcPct val="150000"/>
                        </a:lnSpc>
                        <a:spcAft>
                          <a:spcPts val="0"/>
                        </a:spcAft>
                      </a:pPr>
                      <a:r>
                        <a:rPr lang="ru-RU" sz="1800">
                          <a:effectLst/>
                        </a:rPr>
                        <a:t>Увеличение не более чем на 10%</a:t>
                      </a:r>
                      <a:endParaRPr lang="ru-RU" sz="2000">
                        <a:effectLst/>
                        <a:latin typeface="Arial"/>
                        <a:ea typeface="Times New Roman"/>
                      </a:endParaRPr>
                    </a:p>
                  </a:txBody>
                  <a:tcPr marL="68580" marR="68580" marT="0" marB="0"/>
                </a:tc>
                <a:extLst>
                  <a:ext uri="{0D108BD9-81ED-4DB2-BD59-A6C34878D82A}">
                    <a16:rowId xmlns:a16="http://schemas.microsoft.com/office/drawing/2014/main" val="10001"/>
                  </a:ext>
                </a:extLst>
              </a:tr>
              <a:tr h="461006">
                <a:tc>
                  <a:txBody>
                    <a:bodyPr/>
                    <a:lstStyle/>
                    <a:p>
                      <a:pPr algn="just">
                        <a:lnSpc>
                          <a:spcPct val="150000"/>
                        </a:lnSpc>
                        <a:spcAft>
                          <a:spcPts val="0"/>
                        </a:spcAft>
                      </a:pPr>
                      <a:r>
                        <a:rPr lang="ru-RU" sz="1800" dirty="0">
                          <a:effectLst/>
                        </a:rPr>
                        <a:t>Аукцион</a:t>
                      </a:r>
                      <a:endParaRPr lang="ru-RU" sz="2000" dirty="0">
                        <a:effectLst/>
                        <a:latin typeface="Arial"/>
                        <a:ea typeface="Times New Roman"/>
                      </a:endParaRPr>
                    </a:p>
                  </a:txBody>
                  <a:tcPr marL="68580" marR="68580" marT="0" marB="0"/>
                </a:tc>
                <a:tc>
                  <a:txBody>
                    <a:bodyPr/>
                    <a:lstStyle/>
                    <a:p>
                      <a:pPr algn="just">
                        <a:lnSpc>
                          <a:spcPct val="150000"/>
                        </a:lnSpc>
                        <a:spcAft>
                          <a:spcPts val="0"/>
                        </a:spcAft>
                      </a:pPr>
                      <a:r>
                        <a:rPr lang="ru-RU" sz="1800">
                          <a:effectLst/>
                        </a:rPr>
                        <a:t>Увеличение не более чем на 13%</a:t>
                      </a:r>
                      <a:endParaRPr lang="ru-RU" sz="2000">
                        <a:effectLst/>
                        <a:latin typeface="Arial"/>
                        <a:ea typeface="Times New Roman"/>
                      </a:endParaRPr>
                    </a:p>
                  </a:txBody>
                  <a:tcPr marL="68580" marR="68580" marT="0" marB="0"/>
                </a:tc>
                <a:extLst>
                  <a:ext uri="{0D108BD9-81ED-4DB2-BD59-A6C34878D82A}">
                    <a16:rowId xmlns:a16="http://schemas.microsoft.com/office/drawing/2014/main" val="10002"/>
                  </a:ext>
                </a:extLst>
              </a:tr>
              <a:tr h="461006">
                <a:tc>
                  <a:txBody>
                    <a:bodyPr/>
                    <a:lstStyle/>
                    <a:p>
                      <a:pPr algn="just">
                        <a:lnSpc>
                          <a:spcPct val="150000"/>
                        </a:lnSpc>
                        <a:spcAft>
                          <a:spcPts val="0"/>
                        </a:spcAft>
                      </a:pPr>
                      <a:r>
                        <a:rPr lang="ru-RU" sz="1800" dirty="0">
                          <a:effectLst/>
                        </a:rPr>
                        <a:t>Запрос котировок</a:t>
                      </a:r>
                      <a:endParaRPr lang="ru-RU" sz="2000" dirty="0">
                        <a:effectLst/>
                        <a:latin typeface="Arial"/>
                        <a:ea typeface="Times New Roman"/>
                      </a:endParaRPr>
                    </a:p>
                  </a:txBody>
                  <a:tcPr marL="68580" marR="68580" marT="0" marB="0"/>
                </a:tc>
                <a:tc>
                  <a:txBody>
                    <a:bodyPr/>
                    <a:lstStyle/>
                    <a:p>
                      <a:pPr algn="just">
                        <a:lnSpc>
                          <a:spcPct val="150000"/>
                        </a:lnSpc>
                        <a:spcAft>
                          <a:spcPts val="0"/>
                        </a:spcAft>
                      </a:pPr>
                      <a:r>
                        <a:rPr lang="ru-RU" sz="1800">
                          <a:effectLst/>
                        </a:rPr>
                        <a:t>Увеличение не более чем на 17%</a:t>
                      </a:r>
                      <a:endParaRPr lang="ru-RU" sz="2000">
                        <a:effectLst/>
                        <a:latin typeface="Arial"/>
                        <a:ea typeface="Times New Roman"/>
                      </a:endParaRPr>
                    </a:p>
                  </a:txBody>
                  <a:tcPr marL="68580" marR="68580" marT="0" marB="0"/>
                </a:tc>
                <a:extLst>
                  <a:ext uri="{0D108BD9-81ED-4DB2-BD59-A6C34878D82A}">
                    <a16:rowId xmlns:a16="http://schemas.microsoft.com/office/drawing/2014/main" val="10003"/>
                  </a:ext>
                </a:extLst>
              </a:tr>
              <a:tr h="461006">
                <a:tc>
                  <a:txBody>
                    <a:bodyPr/>
                    <a:lstStyle/>
                    <a:p>
                      <a:pPr algn="just">
                        <a:lnSpc>
                          <a:spcPct val="150000"/>
                        </a:lnSpc>
                        <a:spcAft>
                          <a:spcPts val="0"/>
                        </a:spcAft>
                      </a:pPr>
                      <a:r>
                        <a:rPr lang="ru-RU" sz="1800" dirty="0">
                          <a:effectLst/>
                        </a:rPr>
                        <a:t>Запрос предложений</a:t>
                      </a:r>
                      <a:endParaRPr lang="ru-RU" sz="2000" dirty="0">
                        <a:effectLst/>
                        <a:latin typeface="Arial"/>
                        <a:ea typeface="Times New Roman"/>
                      </a:endParaRPr>
                    </a:p>
                  </a:txBody>
                  <a:tcPr marL="68580" marR="68580" marT="0" marB="0"/>
                </a:tc>
                <a:tc>
                  <a:txBody>
                    <a:bodyPr/>
                    <a:lstStyle/>
                    <a:p>
                      <a:pPr algn="just">
                        <a:lnSpc>
                          <a:spcPct val="150000"/>
                        </a:lnSpc>
                        <a:spcAft>
                          <a:spcPts val="0"/>
                        </a:spcAft>
                      </a:pPr>
                      <a:r>
                        <a:rPr lang="ru-RU" sz="1800" dirty="0">
                          <a:effectLst/>
                        </a:rPr>
                        <a:t>Увеличение не более чем на 17%</a:t>
                      </a:r>
                      <a:endParaRPr lang="ru-RU" sz="2000" dirty="0">
                        <a:effectLst/>
                        <a:latin typeface="Arial"/>
                        <a:ea typeface="Times New Roman"/>
                      </a:endParaRPr>
                    </a:p>
                  </a:txBody>
                  <a:tcPr marL="68580" marR="68580" marT="0" marB="0"/>
                </a:tc>
                <a:extLst>
                  <a:ext uri="{0D108BD9-81ED-4DB2-BD59-A6C34878D82A}">
                    <a16:rowId xmlns:a16="http://schemas.microsoft.com/office/drawing/2014/main" val="10004"/>
                  </a:ext>
                </a:extLst>
              </a:tr>
              <a:tr h="461006">
                <a:tc>
                  <a:txBody>
                    <a:bodyPr/>
                    <a:lstStyle/>
                    <a:p>
                      <a:pPr algn="just">
                        <a:lnSpc>
                          <a:spcPct val="150000"/>
                        </a:lnSpc>
                        <a:spcAft>
                          <a:spcPts val="0"/>
                        </a:spcAft>
                      </a:pPr>
                      <a:r>
                        <a:rPr lang="ru-RU" sz="1800">
                          <a:effectLst/>
                        </a:rPr>
                        <a:t>Закупка у единственного поставщика</a:t>
                      </a:r>
                      <a:endParaRPr lang="ru-RU" sz="2000">
                        <a:effectLst/>
                        <a:latin typeface="Arial"/>
                        <a:ea typeface="Times New Roman"/>
                      </a:endParaRPr>
                    </a:p>
                  </a:txBody>
                  <a:tcPr marL="68580" marR="68580" marT="0" marB="0"/>
                </a:tc>
                <a:tc>
                  <a:txBody>
                    <a:bodyPr/>
                    <a:lstStyle/>
                    <a:p>
                      <a:pPr algn="just">
                        <a:lnSpc>
                          <a:spcPct val="150000"/>
                        </a:lnSpc>
                        <a:spcAft>
                          <a:spcPts val="0"/>
                        </a:spcAft>
                      </a:pPr>
                      <a:r>
                        <a:rPr lang="ru-RU" sz="1800" dirty="0">
                          <a:effectLst/>
                        </a:rPr>
                        <a:t>Не корректируется</a:t>
                      </a:r>
                      <a:endParaRPr lang="ru-RU" sz="2000" dirty="0">
                        <a:effectLst/>
                        <a:latin typeface="Arial"/>
                        <a:ea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8916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normAutofit lnSpcReduction="10000"/>
          </a:bodyPr>
          <a:lstStyle/>
          <a:p>
            <a:r>
              <a:rPr lang="ru-RU" dirty="0"/>
              <a:t>На всех этапах проведения закупочных процедур с начала 2022 года предусмотрен электронный документооборот. Масштабные изменения начались уже в 2021 году, однако по отдельным этапам проведения закупки использование ЭДО не является обязательным, применение электронных документов сейчас предусмотрено в «пилотном» режиме. Так, например, у участника с 5 июля 2021 года появилась возможность направить жалобу в электронном виде при помощи нового функционала личного кабинета ЕИС</a:t>
            </a:r>
            <a:r>
              <a:rPr lang="ru-RU" dirty="0" smtClean="0"/>
              <a:t>.</a:t>
            </a:r>
          </a:p>
          <a:p>
            <a:endParaRPr lang="ru-RU" dirty="0"/>
          </a:p>
          <a:p>
            <a:r>
              <a:rPr lang="ru-RU" dirty="0"/>
              <a:t>В 2022 году все стадии закупок планируется оформлять электронными документами, в том числе и оплата по контрактам будет происходить на основании электронных актов, размещенных в ЕИС и подписанных с двух сторон.</a:t>
            </a:r>
          </a:p>
        </p:txBody>
      </p:sp>
    </p:spTree>
    <p:extLst>
      <p:ext uri="{BB962C8B-B14F-4D97-AF65-F5344CB8AC3E}">
        <p14:creationId xmlns:p14="http://schemas.microsoft.com/office/powerpoint/2010/main" val="4823032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Нарушения</a:t>
            </a:r>
            <a:endParaRPr lang="ru-RU" dirty="0"/>
          </a:p>
        </p:txBody>
      </p:sp>
      <p:sp>
        <p:nvSpPr>
          <p:cNvPr id="3" name="Объект 2"/>
          <p:cNvSpPr>
            <a:spLocks noGrp="1"/>
          </p:cNvSpPr>
          <p:nvPr>
            <p:ph idx="1"/>
          </p:nvPr>
        </p:nvSpPr>
        <p:spPr/>
        <p:txBody>
          <a:bodyPr>
            <a:normAutofit fontScale="77500" lnSpcReduction="20000"/>
          </a:bodyPr>
          <a:lstStyle/>
          <a:p>
            <a:r>
              <a:rPr lang="ru-RU" i="1" dirty="0"/>
              <a:t>Например, такая ситуация является достаточно частой в строительстве.</a:t>
            </a:r>
            <a:endParaRPr lang="ru-RU" dirty="0"/>
          </a:p>
          <a:p>
            <a:r>
              <a:rPr lang="ru-RU" i="1" dirty="0"/>
              <a:t>Повторные торги могут быть проведены в том случае, если самая низкая цена, предложенная оферентами, значительно превышает расчетную цену, определенную экспертами с учетом статистических и прогнозируемых индексов цен в строительстве (</a:t>
            </a:r>
            <a:r>
              <a:rPr lang="ru-RU" i="1" dirty="0">
                <a:hlinkClick r:id="rId2"/>
              </a:rPr>
              <a:t>п. 7.31</a:t>
            </a:r>
            <a:r>
              <a:rPr lang="ru-RU" i="1" dirty="0"/>
              <a:t> Распоряжения Госкомимущества РФ N 660-р, Госстроя РФ N 18-7 от 13.04.1993 (ред. от 18.10.1994) "Об утверждении Положения о подрядных торгах в Российской Федерации").</a:t>
            </a:r>
            <a:endParaRPr lang="ru-RU" dirty="0"/>
          </a:p>
          <a:p>
            <a:r>
              <a:rPr lang="ru-RU" i="1" dirty="0"/>
              <a:t>Аналогичная ситуация может сложиться и в случае, если участник тендера создает несколько аналогичных компаний, которые предлагают заведомо более высокую цену.</a:t>
            </a:r>
            <a:endParaRPr lang="ru-RU" dirty="0"/>
          </a:p>
          <a:p>
            <a:r>
              <a:rPr lang="ru-RU" i="1" dirty="0"/>
              <a:t>Подобная ситуация была рассмотрена в Постановлении Арбитражного суда Центрального округа от 18 мая 2015 г. по делу N А23-4478/2014.</a:t>
            </a:r>
            <a:endParaRPr lang="ru-RU" dirty="0"/>
          </a:p>
          <a:p>
            <a:r>
              <a:rPr lang="ru-RU" i="1" dirty="0"/>
              <a:t>Комиссия УФАС, проверяя заявления о демпинге при проведении тендера, установила, что заявки общества и другого участника тендеров были поданы с одного IP-адреса в течение незначительного промежутка времени (секунды). При этом другое </a:t>
            </a:r>
            <a:r>
              <a:rPr lang="ru-RU" i="1" dirty="0" err="1"/>
              <a:t>юрлицо</a:t>
            </a:r>
            <a:r>
              <a:rPr lang="ru-RU" i="1" dirty="0"/>
              <a:t> предлагало самую низкую цену контракта и по результатам признавалось победителем, но в итоге отказывалось заключать контракт. Контракт в такой ситуации заключался с обществом.</a:t>
            </a:r>
            <a:endParaRPr lang="ru-RU" dirty="0"/>
          </a:p>
          <a:p>
            <a:endParaRPr lang="ru-RU" dirty="0"/>
          </a:p>
        </p:txBody>
      </p:sp>
    </p:spTree>
    <p:extLst>
      <p:ext uri="{BB962C8B-B14F-4D97-AF65-F5344CB8AC3E}">
        <p14:creationId xmlns:p14="http://schemas.microsoft.com/office/powerpoint/2010/main" val="30979077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Оценка стоимостных предложений конкурентов</a:t>
            </a:r>
            <a:endParaRPr lang="ru-RU" dirty="0"/>
          </a:p>
        </p:txBody>
      </p:sp>
      <p:graphicFrame>
        <p:nvGraphicFramePr>
          <p:cNvPr id="4" name="Объект 3"/>
          <p:cNvGraphicFramePr>
            <a:graphicFrameLocks noGrp="1"/>
          </p:cNvGraphicFramePr>
          <p:nvPr>
            <p:ph idx="1"/>
          </p:nvPr>
        </p:nvGraphicFramePr>
        <p:xfrm>
          <a:off x="457200" y="2441575"/>
          <a:ext cx="7620000" cy="3117850"/>
        </p:xfrm>
        <a:graphic>
          <a:graphicData uri="http://schemas.openxmlformats.org/drawingml/2006/table">
            <a:tbl>
              <a:tblPr firstRow="1" firstCol="1" bandRow="1">
                <a:tableStyleId>{5C22544A-7EE6-4342-B048-85BDC9FD1C3A}</a:tableStyleId>
              </a:tblPr>
              <a:tblGrid>
                <a:gridCol w="38100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0">
                <a:tc gridSpan="2">
                  <a:txBody>
                    <a:bodyPr/>
                    <a:lstStyle/>
                    <a:p>
                      <a:pPr>
                        <a:lnSpc>
                          <a:spcPts val="1500"/>
                        </a:lnSpc>
                        <a:spcAft>
                          <a:spcPts val="0"/>
                        </a:spcAft>
                      </a:pPr>
                      <a:r>
                        <a:rPr lang="ru-RU" sz="1100">
                          <a:effectLst/>
                        </a:rPr>
                        <a:t>За наименьшую стоимость по позициям лота</a:t>
                      </a:r>
                      <a:endParaRPr lang="ru-RU" sz="1200">
                        <a:effectLst/>
                        <a:latin typeface="Arial"/>
                        <a:ea typeface="Times New Roman"/>
                      </a:endParaRPr>
                    </a:p>
                  </a:txBody>
                  <a:tcPr marL="38100" marR="38100" marT="38100" marB="38100"/>
                </a:tc>
                <a:tc hMerge="1">
                  <a:txBody>
                    <a:bodyPr/>
                    <a:lstStyle/>
                    <a:p>
                      <a:endParaRPr lang="ru-RU"/>
                    </a:p>
                  </a:txBody>
                  <a:tcPr/>
                </a:tc>
                <a:extLst>
                  <a:ext uri="{0D108BD9-81ED-4DB2-BD59-A6C34878D82A}">
                    <a16:rowId xmlns:a16="http://schemas.microsoft.com/office/drawing/2014/main" val="10000"/>
                  </a:ext>
                </a:extLst>
              </a:tr>
              <a:tr h="0">
                <a:tc>
                  <a:txBody>
                    <a:bodyPr/>
                    <a:lstStyle/>
                    <a:p>
                      <a:pPr>
                        <a:lnSpc>
                          <a:spcPts val="1260"/>
                        </a:lnSpc>
                        <a:spcAft>
                          <a:spcPts val="0"/>
                        </a:spcAft>
                      </a:pPr>
                      <a:r>
                        <a:rPr lang="ru-RU" sz="1100" u="none" strike="noStrike">
                          <a:effectLst/>
                          <a:hlinkClick r:id="rId2" tooltip="Сортировать по убыванию"/>
                        </a:rPr>
                        <a:t>Цена</a:t>
                      </a:r>
                      <a:r>
                        <a:rPr lang="ru-RU" sz="1100">
                          <a:effectLst/>
                        </a:rPr>
                        <a:t> / заявка</a:t>
                      </a:r>
                      <a:endParaRPr lang="ru-RU" sz="1200">
                        <a:effectLst/>
                        <a:latin typeface="Arial"/>
                        <a:ea typeface="Times New Roman"/>
                      </a:endParaRPr>
                    </a:p>
                  </a:txBody>
                  <a:tcPr marL="47625" marR="47625" marT="47625" marB="47625"/>
                </a:tc>
                <a:tc>
                  <a:txBody>
                    <a:bodyPr/>
                    <a:lstStyle/>
                    <a:p>
                      <a:pPr>
                        <a:lnSpc>
                          <a:spcPts val="1260"/>
                        </a:lnSpc>
                        <a:spcAft>
                          <a:spcPts val="0"/>
                        </a:spcAft>
                      </a:pPr>
                      <a:r>
                        <a:rPr lang="ru-RU" sz="1100" u="none" strike="noStrike">
                          <a:effectLst/>
                          <a:hlinkClick r:id="rId3" tooltip="Сортировать по убыванию"/>
                        </a:rPr>
                        <a:t>Организация</a:t>
                      </a:r>
                      <a:r>
                        <a:rPr lang="ru-RU" sz="1100">
                          <a:effectLst/>
                        </a:rPr>
                        <a:t> / </a:t>
                      </a:r>
                      <a:r>
                        <a:rPr lang="ru-RU" sz="1100" u="none" strike="noStrike">
                          <a:effectLst/>
                          <a:hlinkClick r:id="rId4" tooltip="Сортировать по возрастанию"/>
                        </a:rPr>
                        <a:t>Дата</a:t>
                      </a:r>
                      <a:r>
                        <a:rPr lang="ru-RU" sz="1100">
                          <a:effectLst/>
                        </a:rPr>
                        <a:t>  </a:t>
                      </a:r>
                      <a:endParaRPr lang="ru-RU" sz="1200">
                        <a:effectLst/>
                        <a:latin typeface="Arial"/>
                        <a:ea typeface="Times New Roman"/>
                      </a:endParaRPr>
                    </a:p>
                  </a:txBody>
                  <a:tcPr marL="47625" marR="47625" marT="47625" marB="47625"/>
                </a:tc>
                <a:extLst>
                  <a:ext uri="{0D108BD9-81ED-4DB2-BD59-A6C34878D82A}">
                    <a16:rowId xmlns:a16="http://schemas.microsoft.com/office/drawing/2014/main" val="10001"/>
                  </a:ext>
                </a:extLst>
              </a:tr>
              <a:tr h="0">
                <a:tc>
                  <a:txBody>
                    <a:bodyPr/>
                    <a:lstStyle/>
                    <a:p>
                      <a:pPr>
                        <a:lnSpc>
                          <a:spcPts val="1500"/>
                        </a:lnSpc>
                        <a:spcAft>
                          <a:spcPts val="0"/>
                        </a:spcAft>
                      </a:pPr>
                      <a:r>
                        <a:rPr lang="ru-RU" sz="1100">
                          <a:effectLst/>
                        </a:rPr>
                        <a:t>520 872,81 руб. (сумма с НДС, НДС: 18%)</a:t>
                      </a:r>
                      <a:br>
                        <a:rPr lang="ru-RU" sz="1100">
                          <a:effectLst/>
                        </a:rPr>
                      </a:br>
                      <a:r>
                        <a:rPr lang="ru-RU" sz="1100">
                          <a:effectLst/>
                        </a:rPr>
                        <a:t>Предложение по позициям №№ 1-86</a:t>
                      </a:r>
                      <a:br>
                        <a:rPr lang="ru-RU" sz="1100">
                          <a:effectLst/>
                        </a:rPr>
                      </a:br>
                      <a:r>
                        <a:rPr lang="ru-RU" sz="1100">
                          <a:effectLst/>
                        </a:rPr>
                        <a:t>Подписано ЭП</a:t>
                      </a:r>
                      <a:endParaRPr lang="ru-RU" sz="1200">
                        <a:effectLst/>
                        <a:latin typeface="Arial"/>
                        <a:ea typeface="Times New Roman"/>
                      </a:endParaRPr>
                    </a:p>
                  </a:txBody>
                  <a:tcPr marL="38100" marR="38100" marT="38100" marB="38100"/>
                </a:tc>
                <a:tc>
                  <a:txBody>
                    <a:bodyPr/>
                    <a:lstStyle/>
                    <a:p>
                      <a:pPr>
                        <a:lnSpc>
                          <a:spcPts val="1500"/>
                        </a:lnSpc>
                        <a:spcAft>
                          <a:spcPts val="0"/>
                        </a:spcAft>
                      </a:pPr>
                      <a:r>
                        <a:rPr lang="ru-RU" sz="1100">
                          <a:effectLst/>
                        </a:rPr>
                        <a:t>ООО «Никет»</a:t>
                      </a:r>
                      <a:br>
                        <a:rPr lang="ru-RU" sz="1100">
                          <a:effectLst/>
                        </a:rPr>
                      </a:br>
                      <a:r>
                        <a:rPr lang="ru-RU" sz="1100">
                          <a:effectLst/>
                        </a:rPr>
                        <a:t>Беляков И.Е.</a:t>
                      </a:r>
                      <a:br>
                        <a:rPr lang="ru-RU" sz="1100">
                          <a:effectLst/>
                        </a:rPr>
                      </a:br>
                      <a:r>
                        <a:rPr lang="ru-RU" sz="1100">
                          <a:effectLst/>
                        </a:rPr>
                        <a:t>09.06.2016 12:20</a:t>
                      </a:r>
                      <a:endParaRPr lang="ru-RU" sz="1200">
                        <a:effectLst/>
                        <a:latin typeface="Arial"/>
                        <a:ea typeface="Times New Roman"/>
                      </a:endParaRPr>
                    </a:p>
                  </a:txBody>
                  <a:tcPr marL="38100" marR="38100" marT="38100" marB="38100"/>
                </a:tc>
                <a:extLst>
                  <a:ext uri="{0D108BD9-81ED-4DB2-BD59-A6C34878D82A}">
                    <a16:rowId xmlns:a16="http://schemas.microsoft.com/office/drawing/2014/main" val="10002"/>
                  </a:ext>
                </a:extLst>
              </a:tr>
              <a:tr h="0">
                <a:tc>
                  <a:txBody>
                    <a:bodyPr/>
                    <a:lstStyle/>
                    <a:p>
                      <a:pPr>
                        <a:lnSpc>
                          <a:spcPts val="1500"/>
                        </a:lnSpc>
                        <a:spcAft>
                          <a:spcPts val="0"/>
                        </a:spcAft>
                      </a:pPr>
                      <a:r>
                        <a:rPr lang="ru-RU" sz="1100">
                          <a:effectLst/>
                        </a:rPr>
                        <a:t>593 875,54 руб. (сумма с НДС, НДС: 18%)</a:t>
                      </a:r>
                      <a:br>
                        <a:rPr lang="ru-RU" sz="1100">
                          <a:effectLst/>
                        </a:rPr>
                      </a:br>
                      <a:r>
                        <a:rPr lang="ru-RU" sz="1100">
                          <a:effectLst/>
                        </a:rPr>
                        <a:t>Предложение по позициям №№ 1-86</a:t>
                      </a:r>
                      <a:br>
                        <a:rPr lang="ru-RU" sz="1100">
                          <a:effectLst/>
                        </a:rPr>
                      </a:br>
                      <a:r>
                        <a:rPr lang="ru-RU" sz="1100">
                          <a:effectLst/>
                        </a:rPr>
                        <a:t>Подписано ЭП</a:t>
                      </a:r>
                      <a:endParaRPr lang="ru-RU" sz="1200">
                        <a:effectLst/>
                        <a:latin typeface="Arial"/>
                        <a:ea typeface="Times New Roman"/>
                      </a:endParaRPr>
                    </a:p>
                  </a:txBody>
                  <a:tcPr marL="38100" marR="38100" marT="38100" marB="38100"/>
                </a:tc>
                <a:tc>
                  <a:txBody>
                    <a:bodyPr/>
                    <a:lstStyle/>
                    <a:p>
                      <a:pPr>
                        <a:lnSpc>
                          <a:spcPts val="1500"/>
                        </a:lnSpc>
                        <a:spcAft>
                          <a:spcPts val="0"/>
                        </a:spcAft>
                      </a:pPr>
                      <a:r>
                        <a:rPr lang="ru-RU" sz="1100" u="none" strike="noStrike">
                          <a:effectLst/>
                          <a:hlinkClick r:id="rId5"/>
                        </a:rPr>
                        <a:t>ООО "Транспоставка"</a:t>
                      </a:r>
                      <a:r>
                        <a:rPr lang="ru-RU" sz="1100">
                          <a:effectLst/>
                        </a:rPr>
                        <a:t/>
                      </a:r>
                      <a:br>
                        <a:rPr lang="ru-RU" sz="1100">
                          <a:effectLst/>
                        </a:rPr>
                      </a:br>
                      <a:r>
                        <a:rPr lang="ru-RU" sz="1100">
                          <a:effectLst/>
                        </a:rPr>
                        <a:t>Растригин И.А.</a:t>
                      </a:r>
                      <a:br>
                        <a:rPr lang="ru-RU" sz="1100">
                          <a:effectLst/>
                        </a:rPr>
                      </a:br>
                      <a:r>
                        <a:rPr lang="ru-RU" sz="1100">
                          <a:effectLst/>
                        </a:rPr>
                        <a:t>09.06.2016 12:00</a:t>
                      </a:r>
                      <a:endParaRPr lang="ru-RU" sz="1200">
                        <a:effectLst/>
                        <a:latin typeface="Arial"/>
                        <a:ea typeface="Times New Roman"/>
                      </a:endParaRPr>
                    </a:p>
                  </a:txBody>
                  <a:tcPr marL="38100" marR="38100" marT="38100" marB="38100"/>
                </a:tc>
                <a:extLst>
                  <a:ext uri="{0D108BD9-81ED-4DB2-BD59-A6C34878D82A}">
                    <a16:rowId xmlns:a16="http://schemas.microsoft.com/office/drawing/2014/main" val="10003"/>
                  </a:ext>
                </a:extLst>
              </a:tr>
              <a:tr h="0">
                <a:tc>
                  <a:txBody>
                    <a:bodyPr/>
                    <a:lstStyle/>
                    <a:p>
                      <a:pPr>
                        <a:lnSpc>
                          <a:spcPts val="1500"/>
                        </a:lnSpc>
                        <a:spcAft>
                          <a:spcPts val="0"/>
                        </a:spcAft>
                      </a:pPr>
                      <a:r>
                        <a:rPr lang="ru-RU" sz="1100">
                          <a:effectLst/>
                        </a:rPr>
                        <a:t>1 278,00 руб. (сумма с НДС, НДС: 18%)</a:t>
                      </a:r>
                      <a:br>
                        <a:rPr lang="ru-RU" sz="1100">
                          <a:effectLst/>
                        </a:rPr>
                      </a:br>
                      <a:r>
                        <a:rPr lang="ru-RU" sz="1100">
                          <a:effectLst/>
                        </a:rPr>
                        <a:t>Предложение по позициям №№ 1-86</a:t>
                      </a:r>
                      <a:br>
                        <a:rPr lang="ru-RU" sz="1100">
                          <a:effectLst/>
                        </a:rPr>
                      </a:br>
                      <a:r>
                        <a:rPr lang="ru-RU" sz="1100">
                          <a:effectLst/>
                        </a:rPr>
                        <a:t>Подписано ЭП</a:t>
                      </a:r>
                      <a:endParaRPr lang="ru-RU" sz="1200">
                        <a:effectLst/>
                        <a:latin typeface="Arial"/>
                        <a:ea typeface="Times New Roman"/>
                      </a:endParaRPr>
                    </a:p>
                  </a:txBody>
                  <a:tcPr marL="38100" marR="38100" marT="38100" marB="38100"/>
                </a:tc>
                <a:tc>
                  <a:txBody>
                    <a:bodyPr/>
                    <a:lstStyle/>
                    <a:p>
                      <a:pPr>
                        <a:lnSpc>
                          <a:spcPts val="1500"/>
                        </a:lnSpc>
                        <a:spcAft>
                          <a:spcPts val="0"/>
                        </a:spcAft>
                      </a:pPr>
                      <a:r>
                        <a:rPr lang="ru-RU" sz="1100" u="none" strike="noStrike">
                          <a:effectLst/>
                          <a:hlinkClick r:id="rId6"/>
                        </a:rPr>
                        <a:t>ООО "Мерениум"</a:t>
                      </a:r>
                      <a:r>
                        <a:rPr lang="ru-RU" sz="1100">
                          <a:effectLst/>
                        </a:rPr>
                        <a:t/>
                      </a:r>
                      <a:br>
                        <a:rPr lang="ru-RU" sz="1100">
                          <a:effectLst/>
                        </a:rPr>
                      </a:br>
                      <a:r>
                        <a:rPr lang="ru-RU" sz="1100">
                          <a:effectLst/>
                        </a:rPr>
                        <a:t>Котова  Е.М.</a:t>
                      </a:r>
                      <a:br>
                        <a:rPr lang="ru-RU" sz="1100">
                          <a:effectLst/>
                        </a:rPr>
                      </a:br>
                      <a:r>
                        <a:rPr lang="ru-RU" sz="1100">
                          <a:effectLst/>
                        </a:rPr>
                        <a:t>09.06.2016 09:57</a:t>
                      </a:r>
                      <a:endParaRPr lang="ru-RU" sz="1200">
                        <a:effectLst/>
                        <a:latin typeface="Arial"/>
                        <a:ea typeface="Times New Roman"/>
                      </a:endParaRPr>
                    </a:p>
                  </a:txBody>
                  <a:tcPr marL="38100" marR="38100" marT="38100" marB="38100"/>
                </a:tc>
                <a:extLst>
                  <a:ext uri="{0D108BD9-81ED-4DB2-BD59-A6C34878D82A}">
                    <a16:rowId xmlns:a16="http://schemas.microsoft.com/office/drawing/2014/main" val="10004"/>
                  </a:ext>
                </a:extLst>
              </a:tr>
              <a:tr h="0">
                <a:tc>
                  <a:txBody>
                    <a:bodyPr/>
                    <a:lstStyle/>
                    <a:p>
                      <a:pPr>
                        <a:lnSpc>
                          <a:spcPts val="1500"/>
                        </a:lnSpc>
                        <a:spcAft>
                          <a:spcPts val="0"/>
                        </a:spcAft>
                      </a:pPr>
                      <a:r>
                        <a:rPr lang="ru-RU" sz="1100">
                          <a:effectLst/>
                        </a:rPr>
                        <a:t>1 851,00 руб. (сумма с НДС, НДС: 18%)</a:t>
                      </a:r>
                      <a:br>
                        <a:rPr lang="ru-RU" sz="1100">
                          <a:effectLst/>
                        </a:rPr>
                      </a:br>
                      <a:r>
                        <a:rPr lang="ru-RU" sz="1100">
                          <a:effectLst/>
                        </a:rPr>
                        <a:t>Предложение по позициям №№ 1-56</a:t>
                      </a:r>
                      <a:br>
                        <a:rPr lang="ru-RU" sz="1100">
                          <a:effectLst/>
                        </a:rPr>
                      </a:br>
                      <a:r>
                        <a:rPr lang="ru-RU" sz="1100">
                          <a:effectLst/>
                        </a:rPr>
                        <a:t>Подписано ЭП</a:t>
                      </a:r>
                      <a:endParaRPr lang="ru-RU" sz="1200">
                        <a:effectLst/>
                        <a:latin typeface="Arial"/>
                        <a:ea typeface="Times New Roman"/>
                      </a:endParaRPr>
                    </a:p>
                  </a:txBody>
                  <a:tcPr marL="38100" marR="38100" marT="38100" marB="38100"/>
                </a:tc>
                <a:tc>
                  <a:txBody>
                    <a:bodyPr/>
                    <a:lstStyle/>
                    <a:p>
                      <a:pPr>
                        <a:lnSpc>
                          <a:spcPts val="1500"/>
                        </a:lnSpc>
                        <a:spcAft>
                          <a:spcPts val="0"/>
                        </a:spcAft>
                      </a:pPr>
                      <a:r>
                        <a:rPr lang="ru-RU" sz="1100" u="none" strike="noStrike" dirty="0">
                          <a:effectLst/>
                          <a:hlinkClick r:id="rId7"/>
                        </a:rPr>
                        <a:t>ООО "Сириус"</a:t>
                      </a:r>
                      <a:r>
                        <a:rPr lang="ru-RU" sz="1100" dirty="0">
                          <a:effectLst/>
                        </a:rPr>
                        <a:t/>
                      </a:r>
                      <a:br>
                        <a:rPr lang="ru-RU" sz="1100" dirty="0">
                          <a:effectLst/>
                        </a:rPr>
                      </a:br>
                      <a:r>
                        <a:rPr lang="ru-RU" sz="1100" dirty="0" err="1">
                          <a:effectLst/>
                        </a:rPr>
                        <a:t>Григашкин</a:t>
                      </a:r>
                      <a:r>
                        <a:rPr lang="ru-RU" sz="1100" dirty="0">
                          <a:effectLst/>
                        </a:rPr>
                        <a:t> С.А.</a:t>
                      </a:r>
                      <a:br>
                        <a:rPr lang="ru-RU" sz="1100" dirty="0">
                          <a:effectLst/>
                        </a:rPr>
                      </a:br>
                      <a:r>
                        <a:rPr lang="ru-RU" sz="1100" dirty="0">
                          <a:effectLst/>
                        </a:rPr>
                        <a:t>09.06.2016 09:52</a:t>
                      </a:r>
                      <a:endParaRPr lang="ru-RU" sz="1200" dirty="0">
                        <a:effectLst/>
                        <a:latin typeface="Arial"/>
                        <a:ea typeface="Times New Roman"/>
                      </a:endParaRPr>
                    </a:p>
                  </a:txBody>
                  <a:tcPr marL="38100" marR="38100" marT="38100" marB="38100"/>
                </a:tc>
                <a:extLst>
                  <a:ext uri="{0D108BD9-81ED-4DB2-BD59-A6C34878D82A}">
                    <a16:rowId xmlns:a16="http://schemas.microsoft.com/office/drawing/2014/main" val="10005"/>
                  </a:ext>
                </a:extLst>
              </a:tr>
            </a:tbl>
          </a:graphicData>
        </a:graphic>
      </p:graphicFrame>
      <p:pic>
        <p:nvPicPr>
          <p:cNvPr id="33793" name="Рисунок 1" descr="Описание: Отсортировано по убыванию"/>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41575"/>
            <a:ext cx="66675" cy="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85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Финансовое обеспечение</a:t>
            </a:r>
            <a:endParaRPr lang="ru-RU" dirty="0"/>
          </a:p>
        </p:txBody>
      </p:sp>
      <p:sp>
        <p:nvSpPr>
          <p:cNvPr id="3" name="Объект 2"/>
          <p:cNvSpPr>
            <a:spLocks noGrp="1"/>
          </p:cNvSpPr>
          <p:nvPr>
            <p:ph idx="1"/>
          </p:nvPr>
        </p:nvSpPr>
        <p:spPr/>
        <p:txBody>
          <a:bodyPr>
            <a:normAutofit fontScale="92500"/>
          </a:bodyPr>
          <a:lstStyle/>
          <a:p>
            <a:r>
              <a:rPr lang="ru-RU" dirty="0"/>
              <a:t>Финансовое обеспечение может предоставляться в виде:</a:t>
            </a:r>
          </a:p>
          <a:p>
            <a:r>
              <a:rPr lang="ru-RU" dirty="0"/>
              <a:t>- банковской гарантии </a:t>
            </a:r>
          </a:p>
          <a:p>
            <a:r>
              <a:rPr lang="ru-RU" dirty="0"/>
              <a:t>- путем внесения денежных средств.</a:t>
            </a:r>
          </a:p>
          <a:p>
            <a:r>
              <a:rPr lang="ru-RU" dirty="0"/>
              <a:t>Обеспечение заявки служит для заказчика гарантией, что участие в государственных закупках будут принимать добросовестные поставщики.</a:t>
            </a:r>
          </a:p>
          <a:p>
            <a:r>
              <a:rPr lang="ru-RU" dirty="0"/>
              <a:t>В обязательном порядке заказчик устанавливает требования к обеспечению заявки при проведении электронных аукционов и конкурсов (</a:t>
            </a:r>
            <a:r>
              <a:rPr lang="ru-RU" dirty="0">
                <a:hlinkClick r:id="rId2"/>
              </a:rPr>
              <a:t>ч. 1 ст. 44 закона 44-ФЗ</a:t>
            </a:r>
            <a:r>
              <a:rPr lang="ru-RU" dirty="0"/>
              <a:t>).</a:t>
            </a:r>
          </a:p>
          <a:p>
            <a:r>
              <a:rPr lang="ru-RU" dirty="0"/>
              <a:t>При проведении запроса предложений требование по обеспечению заявки устанавливается только в том случае, если данный способ используется вместо несостоявшихся электронных аукционов и конкурсов (</a:t>
            </a:r>
            <a:r>
              <a:rPr lang="ru-RU" dirty="0">
                <a:hlinkClick r:id="rId3"/>
              </a:rPr>
              <a:t>п. 1 ч. 4 ст. 83 закона 44-ФЗ</a:t>
            </a:r>
            <a:r>
              <a:rPr lang="ru-RU" dirty="0"/>
              <a:t>).</a:t>
            </a:r>
          </a:p>
          <a:p>
            <a:endParaRPr lang="ru-RU" dirty="0"/>
          </a:p>
        </p:txBody>
      </p:sp>
    </p:spTree>
    <p:extLst>
      <p:ext uri="{BB962C8B-B14F-4D97-AF65-F5344CB8AC3E}">
        <p14:creationId xmlns:p14="http://schemas.microsoft.com/office/powerpoint/2010/main" val="33247821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Размер обеспечения</a:t>
            </a:r>
            <a:endParaRPr lang="ru-RU" dirty="0"/>
          </a:p>
        </p:txBody>
      </p:sp>
      <p:graphicFrame>
        <p:nvGraphicFramePr>
          <p:cNvPr id="4" name="Объект 3"/>
          <p:cNvGraphicFramePr>
            <a:graphicFrameLocks noGrp="1"/>
          </p:cNvGraphicFramePr>
          <p:nvPr>
            <p:ph idx="1"/>
          </p:nvPr>
        </p:nvGraphicFramePr>
        <p:xfrm>
          <a:off x="1228407" y="2114550"/>
          <a:ext cx="6077585" cy="3268980"/>
        </p:xfrm>
        <a:graphic>
          <a:graphicData uri="http://schemas.openxmlformats.org/drawingml/2006/table">
            <a:tbl>
              <a:tblPr firstRow="1" firstCol="1" bandRow="1">
                <a:tableStyleId>{5C22544A-7EE6-4342-B048-85BDC9FD1C3A}</a:tableStyleId>
              </a:tblPr>
              <a:tblGrid>
                <a:gridCol w="3038475">
                  <a:extLst>
                    <a:ext uri="{9D8B030D-6E8A-4147-A177-3AD203B41FA5}">
                      <a16:colId xmlns:a16="http://schemas.microsoft.com/office/drawing/2014/main" val="20000"/>
                    </a:ext>
                  </a:extLst>
                </a:gridCol>
                <a:gridCol w="303911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ru-RU" sz="1100">
                          <a:effectLst/>
                        </a:rPr>
                        <a:t>Условие </a:t>
                      </a:r>
                      <a:endParaRPr lang="ru-RU" sz="1200">
                        <a:effectLst/>
                      </a:endParaRPr>
                    </a:p>
                    <a:p>
                      <a:pPr algn="just">
                        <a:lnSpc>
                          <a:spcPct val="150000"/>
                        </a:lnSpc>
                        <a:spcAft>
                          <a:spcPts val="0"/>
                        </a:spcAft>
                      </a:pPr>
                      <a:r>
                        <a:rPr lang="ru-RU" sz="1100">
                          <a:effectLst/>
                        </a:rPr>
                        <a:t> </a:t>
                      </a:r>
                      <a:endParaRPr lang="ru-RU" sz="1200">
                        <a:effectLst/>
                        <a:latin typeface="Arial"/>
                        <a:ea typeface="Times New Roman"/>
                      </a:endParaRPr>
                    </a:p>
                  </a:txBody>
                  <a:tcPr marL="68580" marR="68580" marT="0" marB="0"/>
                </a:tc>
                <a:tc>
                  <a:txBody>
                    <a:bodyPr/>
                    <a:lstStyle/>
                    <a:p>
                      <a:pPr algn="just">
                        <a:lnSpc>
                          <a:spcPct val="150000"/>
                        </a:lnSpc>
                        <a:spcAft>
                          <a:spcPts val="0"/>
                        </a:spcAft>
                      </a:pPr>
                      <a:r>
                        <a:rPr lang="ru-RU" sz="1100">
                          <a:effectLst/>
                        </a:rPr>
                        <a:t>Размер</a:t>
                      </a:r>
                      <a:endParaRPr lang="ru-RU" sz="1200">
                        <a:effectLst/>
                        <a:latin typeface="Arial"/>
                        <a:ea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pPr>
                      <a:r>
                        <a:rPr lang="ru-RU" sz="1100">
                          <a:effectLst/>
                        </a:rPr>
                        <a:t>Устанавливается по усмотрению заказчика</a:t>
                      </a:r>
                      <a:endParaRPr lang="ru-RU" sz="1200">
                        <a:effectLst/>
                        <a:latin typeface="Arial"/>
                        <a:ea typeface="Times New Roman"/>
                      </a:endParaRPr>
                    </a:p>
                  </a:txBody>
                  <a:tcPr marL="68580" marR="68580" marT="0" marB="0"/>
                </a:tc>
                <a:tc>
                  <a:txBody>
                    <a:bodyPr/>
                    <a:lstStyle/>
                    <a:p>
                      <a:pPr algn="just">
                        <a:lnSpc>
                          <a:spcPct val="150000"/>
                        </a:lnSpc>
                        <a:spcAft>
                          <a:spcPts val="0"/>
                        </a:spcAft>
                      </a:pPr>
                      <a:r>
                        <a:rPr lang="ru-RU" sz="1100">
                          <a:effectLst/>
                        </a:rPr>
                        <a:t>в размере 0,5 - 5% от суммы контракта</a:t>
                      </a:r>
                      <a:endParaRPr lang="ru-RU" sz="1200">
                        <a:effectLst/>
                        <a:latin typeface="Arial"/>
                        <a:ea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ru-RU" sz="1100">
                          <a:effectLst/>
                        </a:rPr>
                        <a:t>Если контракт не превышает 3 000 000 рублей</a:t>
                      </a:r>
                      <a:endParaRPr lang="ru-RU" sz="1200">
                        <a:effectLst/>
                        <a:latin typeface="Arial"/>
                        <a:ea typeface="Times New Roman"/>
                      </a:endParaRPr>
                    </a:p>
                  </a:txBody>
                  <a:tcPr marL="68580" marR="68580" marT="0" marB="0"/>
                </a:tc>
                <a:tc>
                  <a:txBody>
                    <a:bodyPr/>
                    <a:lstStyle/>
                    <a:p>
                      <a:pPr algn="just">
                        <a:lnSpc>
                          <a:spcPct val="150000"/>
                        </a:lnSpc>
                        <a:spcAft>
                          <a:spcPts val="0"/>
                        </a:spcAft>
                      </a:pPr>
                      <a:r>
                        <a:rPr lang="ru-RU" sz="1100">
                          <a:effectLst/>
                        </a:rPr>
                        <a:t>1%</a:t>
                      </a:r>
                      <a:endParaRPr lang="ru-RU" sz="1200">
                        <a:effectLst/>
                        <a:latin typeface="Arial"/>
                        <a:ea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ru-RU" sz="1100">
                          <a:effectLst/>
                        </a:rPr>
                        <a:t>Если контракт заключается с отдельными участниками закупки: </a:t>
                      </a:r>
                      <a:endParaRPr lang="ru-RU" sz="1200">
                        <a:effectLst/>
                      </a:endParaRPr>
                    </a:p>
                    <a:p>
                      <a:pPr marL="342900" lvl="0" indent="-342900" algn="just">
                        <a:lnSpc>
                          <a:spcPct val="150000"/>
                        </a:lnSpc>
                        <a:spcAft>
                          <a:spcPts val="0"/>
                        </a:spcAft>
                        <a:buSzPts val="1000"/>
                        <a:buFont typeface="Symbol"/>
                        <a:buChar char=""/>
                        <a:tabLst>
                          <a:tab pos="457200" algn="l"/>
                        </a:tabLst>
                      </a:pPr>
                      <a:r>
                        <a:rPr lang="ru-RU" sz="1100">
                          <a:effectLst/>
                        </a:rPr>
                        <a:t>учреждений и предприятий уголовно-исправительной системы;</a:t>
                      </a:r>
                      <a:endParaRPr lang="ru-RU" sz="1200">
                        <a:effectLst/>
                      </a:endParaRPr>
                    </a:p>
                    <a:p>
                      <a:pPr marL="342900" lvl="0" indent="-342900" algn="just">
                        <a:lnSpc>
                          <a:spcPct val="150000"/>
                        </a:lnSpc>
                        <a:spcAft>
                          <a:spcPts val="0"/>
                        </a:spcAft>
                        <a:buSzPts val="1000"/>
                        <a:buFont typeface="Symbol"/>
                        <a:buChar char=""/>
                        <a:tabLst>
                          <a:tab pos="457200" algn="l"/>
                        </a:tabLst>
                      </a:pPr>
                      <a:r>
                        <a:rPr lang="ru-RU" sz="1100">
                          <a:effectLst/>
                        </a:rPr>
                        <a:t>организаций инвалидов;</a:t>
                      </a:r>
                      <a:endParaRPr lang="ru-RU" sz="1200">
                        <a:effectLst/>
                      </a:endParaRPr>
                    </a:p>
                    <a:p>
                      <a:pPr marL="342900" lvl="0" indent="-342900" algn="just">
                        <a:lnSpc>
                          <a:spcPct val="150000"/>
                        </a:lnSpc>
                        <a:spcAft>
                          <a:spcPts val="0"/>
                        </a:spcAft>
                        <a:buSzPts val="1000"/>
                        <a:buFont typeface="Symbol"/>
                        <a:buChar char=""/>
                        <a:tabLst>
                          <a:tab pos="457200" algn="l"/>
                        </a:tabLst>
                      </a:pPr>
                      <a:r>
                        <a:rPr lang="ru-RU" sz="1100">
                          <a:effectLst/>
                        </a:rPr>
                        <a:t>субъектов малого предпринимательства;</a:t>
                      </a:r>
                      <a:endParaRPr lang="ru-RU" sz="1200">
                        <a:effectLst/>
                      </a:endParaRPr>
                    </a:p>
                    <a:p>
                      <a:pPr marL="342900" lvl="0" indent="-342900" algn="just">
                        <a:lnSpc>
                          <a:spcPct val="150000"/>
                        </a:lnSpc>
                        <a:spcAft>
                          <a:spcPts val="0"/>
                        </a:spcAft>
                        <a:buSzPts val="1000"/>
                        <a:buFont typeface="Symbol"/>
                        <a:buChar char=""/>
                        <a:tabLst>
                          <a:tab pos="457200" algn="l"/>
                        </a:tabLst>
                      </a:pPr>
                      <a:r>
                        <a:rPr lang="ru-RU" sz="1100">
                          <a:effectLst/>
                        </a:rPr>
                        <a:t>социально ориентированных некоммерческих организаций.</a:t>
                      </a:r>
                      <a:endParaRPr lang="ru-RU" sz="1200">
                        <a:effectLst/>
                      </a:endParaRPr>
                    </a:p>
                    <a:p>
                      <a:pPr algn="just">
                        <a:lnSpc>
                          <a:spcPct val="150000"/>
                        </a:lnSpc>
                        <a:spcAft>
                          <a:spcPts val="0"/>
                        </a:spcAft>
                      </a:pPr>
                      <a:r>
                        <a:rPr lang="ru-RU" sz="1100">
                          <a:effectLst/>
                        </a:rPr>
                        <a:t> </a:t>
                      </a:r>
                      <a:endParaRPr lang="ru-RU" sz="1200">
                        <a:effectLst/>
                        <a:latin typeface="Arial"/>
                        <a:ea typeface="Times New Roman"/>
                      </a:endParaRPr>
                    </a:p>
                  </a:txBody>
                  <a:tcPr marL="68580" marR="68580" marT="0" marB="0"/>
                </a:tc>
                <a:tc>
                  <a:txBody>
                    <a:bodyPr/>
                    <a:lstStyle/>
                    <a:p>
                      <a:pPr algn="just">
                        <a:lnSpc>
                          <a:spcPct val="150000"/>
                        </a:lnSpc>
                        <a:spcAft>
                          <a:spcPts val="0"/>
                        </a:spcAft>
                      </a:pPr>
                      <a:r>
                        <a:rPr lang="ru-RU" sz="1100" dirty="0">
                          <a:effectLst/>
                        </a:rPr>
                        <a:t>Не более 2%</a:t>
                      </a:r>
                      <a:endParaRPr lang="ru-RU" sz="1200" dirty="0">
                        <a:effectLst/>
                        <a:latin typeface="Arial"/>
                        <a:ea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7167747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Возврат средств поставщику</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48756384"/>
              </p:ext>
            </p:extLst>
          </p:nvPr>
        </p:nvGraphicFramePr>
        <p:xfrm>
          <a:off x="467544" y="1196752"/>
          <a:ext cx="7620000" cy="52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92994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Средства не возвращаются</a:t>
            </a:r>
            <a:endParaRPr lang="ru-RU"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556792"/>
            <a:ext cx="6571602" cy="3952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6325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Возврат средств</a:t>
            </a:r>
            <a:endParaRPr lang="ru-RU" dirty="0"/>
          </a:p>
        </p:txBody>
      </p:sp>
      <p:sp>
        <p:nvSpPr>
          <p:cNvPr id="3" name="Объект 2"/>
          <p:cNvSpPr>
            <a:spLocks noGrp="1"/>
          </p:cNvSpPr>
          <p:nvPr>
            <p:ph idx="1"/>
          </p:nvPr>
        </p:nvSpPr>
        <p:spPr/>
        <p:txBody>
          <a:bodyPr/>
          <a:lstStyle/>
          <a:p>
            <a:r>
              <a:rPr lang="ru-RU" dirty="0"/>
              <a:t>Согласно </a:t>
            </a:r>
            <a:r>
              <a:rPr lang="ru-RU" dirty="0">
                <a:hlinkClick r:id="rId2"/>
              </a:rPr>
              <a:t>части 13 статьи 44</a:t>
            </a:r>
            <a:r>
              <a:rPr lang="ru-RU" dirty="0"/>
              <a:t> Закона N 44-ФЗ возврат денежных средств, внесенных в качестве обеспечения заявок, не осуществляется, а в случае проведения электронного аукциона денежные средства, внесенные в качестве обеспечения заявок, перечисляются на счет заказчика, в том числе в случае уклонения или отказа участника закупки заключить контракт.</a:t>
            </a:r>
          </a:p>
          <a:p>
            <a:r>
              <a:rPr lang="ru-RU" dirty="0"/>
              <a:t>Таким образом, в случае уклонения или отказа участника закупки заключить контракт, денежные средства, внесенные в качестве обеспечения заявки, перечисляются на счет заказчика вне зависимости от результатов включения данного участника в реестр недобросовестных поставщиков.</a:t>
            </a:r>
          </a:p>
          <a:p>
            <a:endParaRPr lang="ru-RU" dirty="0"/>
          </a:p>
        </p:txBody>
      </p:sp>
    </p:spTree>
    <p:extLst>
      <p:ext uri="{BB962C8B-B14F-4D97-AF65-F5344CB8AC3E}">
        <p14:creationId xmlns:p14="http://schemas.microsoft.com/office/powerpoint/2010/main" val="275657150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fontScale="92500" lnSpcReduction="20000"/>
          </a:bodyPr>
          <a:lstStyle/>
          <a:p>
            <a:r>
              <a:rPr lang="ru-RU" dirty="0"/>
              <a:t>1. В случае признания участника уклонившимся от подписания контракта денежные средства, внесенные в качестве обеспечения, не возвращаются. Действия оператора электронной площадки, не перечислившего на счет заказчика денежных средств, внесенных победителем аукциона в качестве обеспечения заявки на участие в аукционе, нарушают </a:t>
            </a:r>
            <a:r>
              <a:rPr lang="ru-RU" dirty="0">
                <a:hlinkClick r:id="rId2"/>
              </a:rPr>
              <a:t>пункт 1 части 13 статьи 44</a:t>
            </a:r>
            <a:r>
              <a:rPr lang="ru-RU" dirty="0"/>
              <a:t> Закона о контрактной системе и содержат признаки состава административного правонарушения, предусмотренного </a:t>
            </a:r>
            <a:r>
              <a:rPr lang="ru-RU" dirty="0">
                <a:hlinkClick r:id="rId3"/>
              </a:rPr>
              <a:t>частью 3 статьи 7.31.1</a:t>
            </a:r>
            <a:r>
              <a:rPr lang="ru-RU" dirty="0"/>
              <a:t> Кодекса Российской Федерации об административных правонарушениях (Решение Арбитражного суда г. Москвы от 15.09.2015 по делу N А40-88591/15)</a:t>
            </a:r>
          </a:p>
          <a:p>
            <a:r>
              <a:rPr lang="ru-RU" dirty="0"/>
              <a:t>В качестве рекомендаций возможно дать следующие:</a:t>
            </a:r>
          </a:p>
          <a:p>
            <a:pPr lvl="0"/>
            <a:r>
              <a:rPr lang="ru-RU" dirty="0"/>
              <a:t>Своевременно перечисляйте суммы финансового обеспечения заявок.</a:t>
            </a:r>
          </a:p>
          <a:p>
            <a:pPr lvl="0"/>
            <a:r>
              <a:rPr lang="ru-RU" dirty="0"/>
              <a:t>В случае </a:t>
            </a:r>
            <a:r>
              <a:rPr lang="ru-RU" dirty="0" err="1"/>
              <a:t>неперечисления</a:t>
            </a:r>
            <a:r>
              <a:rPr lang="ru-RU" dirty="0"/>
              <a:t> средств или отказа от контракта компания-заказчик потеряет финансовое обеспечение и будет включена в реестр недобросовестных поставщиков.</a:t>
            </a:r>
          </a:p>
          <a:p>
            <a:endParaRPr lang="ru-RU" dirty="0"/>
          </a:p>
        </p:txBody>
      </p:sp>
    </p:spTree>
    <p:extLst>
      <p:ext uri="{BB962C8B-B14F-4D97-AF65-F5344CB8AC3E}">
        <p14:creationId xmlns:p14="http://schemas.microsoft.com/office/powerpoint/2010/main" val="211607805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Обеспечение контракта</a:t>
            </a:r>
            <a:endParaRPr lang="ru-RU" dirty="0"/>
          </a:p>
        </p:txBody>
      </p:sp>
      <p:sp>
        <p:nvSpPr>
          <p:cNvPr id="3" name="Объект 2"/>
          <p:cNvSpPr>
            <a:spLocks noGrp="1"/>
          </p:cNvSpPr>
          <p:nvPr>
            <p:ph idx="1"/>
          </p:nvPr>
        </p:nvSpPr>
        <p:spPr/>
        <p:txBody>
          <a:bodyPr/>
          <a:lstStyle/>
          <a:p>
            <a:r>
              <a:rPr lang="ru-RU" dirty="0"/>
              <a:t>По законодательству предусмотрено два вида обеспечения:</a:t>
            </a:r>
          </a:p>
          <a:p>
            <a:r>
              <a:rPr lang="ru-RU" dirty="0"/>
              <a:t>- заявки;</a:t>
            </a:r>
          </a:p>
          <a:p>
            <a:r>
              <a:rPr lang="ru-RU" dirty="0"/>
              <a:t>- контракта.</a:t>
            </a:r>
          </a:p>
          <a:p>
            <a:r>
              <a:rPr lang="ru-RU" dirty="0"/>
              <a:t>Обеспечение заявки предусматривает возможность подачи самой заявки, а обеспечение контракта подтверждает возможности исполнителя выполнить условия самого контракта.</a:t>
            </a:r>
          </a:p>
          <a:p>
            <a:endParaRPr lang="ru-RU" dirty="0"/>
          </a:p>
        </p:txBody>
      </p:sp>
    </p:spTree>
    <p:extLst>
      <p:ext uri="{BB962C8B-B14F-4D97-AF65-F5344CB8AC3E}">
        <p14:creationId xmlns:p14="http://schemas.microsoft.com/office/powerpoint/2010/main" val="190729991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Обеспечение контракта</a:t>
            </a:r>
            <a:endParaRPr lang="ru-RU" dirty="0"/>
          </a:p>
        </p:txBody>
      </p:sp>
      <p:sp>
        <p:nvSpPr>
          <p:cNvPr id="3" name="Объект 2"/>
          <p:cNvSpPr>
            <a:spLocks noGrp="1"/>
          </p:cNvSpPr>
          <p:nvPr>
            <p:ph idx="1"/>
          </p:nvPr>
        </p:nvSpPr>
        <p:spPr/>
        <p:txBody>
          <a:bodyPr>
            <a:normAutofit lnSpcReduction="10000"/>
          </a:bodyPr>
          <a:lstStyle/>
          <a:p>
            <a:r>
              <a:rPr lang="ru-RU" dirty="0"/>
              <a:t>1) приемку поставленного товара, выполненной работы (ее результатов), оказанной услуги, а также отдельных этапов поставки товара, выполнения работы, оказания услуги (далее - отдельный этап исполнения контракта), предусмотренных контрактом, включая проведение в соответствии с настоящим Федеральным законом экспертизы поставленного товара, результатов выполненной работы, оказанной услуги, а также отдельных этапов исполнения контракта;</a:t>
            </a:r>
          </a:p>
          <a:p>
            <a:r>
              <a:rPr lang="ru-RU" dirty="0"/>
              <a:t>2) оплату заказчиком поставленного товара, выполненной работы (ее результатов), оказанной услуги, а также отдельных этапов исполнения контракта;</a:t>
            </a:r>
          </a:p>
          <a:p>
            <a:r>
              <a:rPr lang="ru-RU" dirty="0"/>
              <a:t>3) взаимодействие заказчика с поставщиком (подрядчиком, исполнителем) при изменении, расторжении контракта.</a:t>
            </a:r>
          </a:p>
          <a:p>
            <a:endParaRPr lang="ru-RU" dirty="0"/>
          </a:p>
        </p:txBody>
      </p:sp>
    </p:spTree>
    <p:extLst>
      <p:ext uri="{BB962C8B-B14F-4D97-AF65-F5344CB8AC3E}">
        <p14:creationId xmlns:p14="http://schemas.microsoft.com/office/powerpoint/2010/main" val="132171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Модуль 1</a:t>
            </a:r>
            <a:r>
              <a:rPr lang="ru-RU" sz="4000" dirty="0"/>
              <a:t/>
            </a:r>
            <a:br>
              <a:rPr lang="ru-RU" sz="4000" dirty="0"/>
            </a:br>
            <a:r>
              <a:rPr lang="ru-RU" sz="3600" b="1" dirty="0"/>
              <a:t>Закупочная деятельность в </a:t>
            </a:r>
            <a:r>
              <a:rPr lang="ru-RU" sz="3600" b="1" dirty="0" smtClean="0"/>
              <a:t>организации</a:t>
            </a:r>
            <a:endParaRPr lang="ru-RU" sz="3600" dirty="0"/>
          </a:p>
        </p:txBody>
      </p:sp>
      <p:sp>
        <p:nvSpPr>
          <p:cNvPr id="3" name="Объект 2"/>
          <p:cNvSpPr>
            <a:spLocks noGrp="1"/>
          </p:cNvSpPr>
          <p:nvPr>
            <p:ph idx="1"/>
          </p:nvPr>
        </p:nvSpPr>
        <p:spPr/>
        <p:txBody>
          <a:bodyPr/>
          <a:lstStyle/>
          <a:p>
            <a:r>
              <a:rPr lang="ru-RU" sz="2400" dirty="0"/>
              <a:t> </a:t>
            </a:r>
            <a:endParaRPr lang="ru-RU" sz="2800" dirty="0"/>
          </a:p>
          <a:p>
            <a:pPr lvl="1"/>
            <a:r>
              <a:rPr lang="ru-RU" dirty="0"/>
              <a:t>Регламентирование закупочной деятельности: локальные акты компании в отношении закупочной деятельности.</a:t>
            </a:r>
          </a:p>
          <a:p>
            <a:pPr lvl="1"/>
            <a:r>
              <a:rPr lang="ru-RU" dirty="0"/>
              <a:t>Организация процедуры тендерных процедур на предприятии, локальные акты.</a:t>
            </a:r>
          </a:p>
          <a:p>
            <a:pPr lvl="1"/>
            <a:r>
              <a:rPr lang="ru-RU" dirty="0"/>
              <a:t>Планирование закупок на предприятии.</a:t>
            </a:r>
          </a:p>
          <a:p>
            <a:pPr lvl="1"/>
            <a:r>
              <a:rPr lang="ru-RU" dirty="0"/>
              <a:t>Составление типовой документации для проведения закупок.</a:t>
            </a:r>
          </a:p>
          <a:p>
            <a:pPr lvl="1"/>
            <a:r>
              <a:rPr lang="ru-RU" dirty="0"/>
              <a:t>Централизованные и децентрализованные закупки на предприятии</a:t>
            </a:r>
          </a:p>
          <a:p>
            <a:endParaRPr lang="ru-RU" dirty="0"/>
          </a:p>
        </p:txBody>
      </p:sp>
    </p:spTree>
    <p:extLst>
      <p:ext uri="{BB962C8B-B14F-4D97-AF65-F5344CB8AC3E}">
        <p14:creationId xmlns:p14="http://schemas.microsoft.com/office/powerpoint/2010/main" val="233015752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Обеспечение не требуется</a:t>
            </a:r>
            <a:endParaRPr lang="ru-RU" dirty="0"/>
          </a:p>
        </p:txBody>
      </p:sp>
      <p:sp>
        <p:nvSpPr>
          <p:cNvPr id="3" name="Объект 2"/>
          <p:cNvSpPr>
            <a:spLocks noGrp="1"/>
          </p:cNvSpPr>
          <p:nvPr>
            <p:ph idx="1"/>
          </p:nvPr>
        </p:nvSpPr>
        <p:spPr/>
        <p:txBody>
          <a:bodyPr>
            <a:normAutofit lnSpcReduction="10000"/>
          </a:bodyPr>
          <a:lstStyle/>
          <a:p>
            <a:r>
              <a:rPr lang="ru-RU" dirty="0"/>
              <a:t>Обеспечение не требуется, если размер контракта менее 500 000 рублей.</a:t>
            </a:r>
          </a:p>
          <a:p>
            <a:pPr fontAlgn="base"/>
            <a:r>
              <a:rPr lang="ru-RU" dirty="0"/>
              <a:t> </a:t>
            </a:r>
            <a:r>
              <a:rPr lang="ru-RU" dirty="0">
                <a:hlinkClick r:id="rId2"/>
              </a:rPr>
              <a:t>Постановлением от 06.03.2015 № 199</a:t>
            </a:r>
            <a:r>
              <a:rPr lang="ru-RU" dirty="0"/>
              <a:t> государственным заказчикам разрешено самостоятельно определять необходимость обеспечения в следующих случаях:</a:t>
            </a:r>
          </a:p>
          <a:p>
            <a:pPr lvl="0" fontAlgn="base"/>
            <a:r>
              <a:rPr lang="ru-RU" dirty="0"/>
              <a:t>если участник закупки – субъект малого предпринимательства или некоммерческая социально ориентированная организация;</a:t>
            </a:r>
          </a:p>
          <a:p>
            <a:pPr lvl="0" fontAlgn="base"/>
            <a:r>
              <a:rPr lang="ru-RU" dirty="0"/>
              <a:t>в проекте контракта указаны условия, регламентирующие банковское сопровождение контракта;</a:t>
            </a:r>
          </a:p>
          <a:p>
            <a:r>
              <a:rPr lang="ru-RU" dirty="0"/>
              <a:t>авансовые платежи по контракту перечисляются на счет, который открыт территориальному органу Федерального казначейства или финансовому органу субъекта РФ, муниципального образования в учреждениях Банка России</a:t>
            </a:r>
          </a:p>
        </p:txBody>
      </p:sp>
    </p:spTree>
    <p:extLst>
      <p:ext uri="{BB962C8B-B14F-4D97-AF65-F5344CB8AC3E}">
        <p14:creationId xmlns:p14="http://schemas.microsoft.com/office/powerpoint/2010/main" val="327549165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Обеспечение не требуется</a:t>
            </a:r>
            <a:endParaRPr lang="ru-RU" dirty="0"/>
          </a:p>
        </p:txBody>
      </p:sp>
      <p:sp>
        <p:nvSpPr>
          <p:cNvPr id="3" name="Объект 2"/>
          <p:cNvSpPr>
            <a:spLocks noGrp="1"/>
          </p:cNvSpPr>
          <p:nvPr>
            <p:ph idx="1"/>
          </p:nvPr>
        </p:nvSpPr>
        <p:spPr/>
        <p:txBody>
          <a:bodyPr>
            <a:normAutofit fontScale="92500" lnSpcReduction="20000"/>
          </a:bodyPr>
          <a:lstStyle/>
          <a:p>
            <a:pPr lvl="0" fontAlgn="base"/>
            <a:r>
              <a:rPr lang="ru-RU" dirty="0"/>
              <a:t>размер аванса в соответствии с контрактом не более 15% в случае, если закупка осуществляется для обеспечения федеральных нужд. Субъекты федерации и муниципальные образования вправе самостоятельно установить предельный размер авансового платежа, при выплате которого предоставление обеспечения не является обязательным при закупке с целью удовлетворения нужд субъекта федерации или муниципального образования соответственно;</a:t>
            </a:r>
          </a:p>
          <a:p>
            <a:pPr lvl="0" fontAlgn="base"/>
            <a:r>
              <a:rPr lang="ru-RU" dirty="0"/>
              <a:t>в контракте предусмотрена оплата не более 70% стоимости поставки при закупке для федеральных нужд, а остаток оплаты предусмотрен только после полного выполнения услуг или поставки товаров. В данном случае субъект и муниципальное образование также вправе самостоятельно определять размер первоначальной оплаты при закупке для нужд обеспечения органов власти субъекта или муниципального образования;</a:t>
            </a:r>
          </a:p>
          <a:p>
            <a:pPr lvl="0" fontAlgn="base"/>
            <a:r>
              <a:rPr lang="ru-RU" dirty="0"/>
              <a:t>участник закупки является бюджетным учреждением, предложившим низкую стоимость товаров или услуг, но не более 25% от первоначальной стоимости контракта.</a:t>
            </a:r>
          </a:p>
        </p:txBody>
      </p:sp>
    </p:spTree>
    <p:extLst>
      <p:ext uri="{BB962C8B-B14F-4D97-AF65-F5344CB8AC3E}">
        <p14:creationId xmlns:p14="http://schemas.microsoft.com/office/powerpoint/2010/main" val="91428636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Размер обеспечения</a:t>
            </a:r>
            <a:endParaRPr lang="ru-RU" dirty="0"/>
          </a:p>
        </p:txBody>
      </p:sp>
      <p:sp>
        <p:nvSpPr>
          <p:cNvPr id="3" name="Объект 2"/>
          <p:cNvSpPr>
            <a:spLocks noGrp="1"/>
          </p:cNvSpPr>
          <p:nvPr>
            <p:ph idx="1"/>
          </p:nvPr>
        </p:nvSpPr>
        <p:spPr/>
        <p:txBody>
          <a:bodyPr>
            <a:normAutofit lnSpcReduction="10000"/>
          </a:bodyPr>
          <a:lstStyle/>
          <a:p>
            <a:r>
              <a:rPr lang="ru-RU" b="1" dirty="0"/>
              <a:t>Размер обеспечения</a:t>
            </a:r>
            <a:r>
              <a:rPr lang="ru-RU" dirty="0"/>
              <a:t> – 5 – 30% от начальной (максимальной) цены контракта.</a:t>
            </a:r>
          </a:p>
          <a:p>
            <a:r>
              <a:rPr lang="ru-RU" dirty="0"/>
              <a:t>Если при проведении конкурса или аукциона начальная (максимальная) цена контракта составляет более чем 15 миллионов рублей и участником закупки, с которым заключается контракт, предложена цена контракта, которая на 25% и более ниже начальной (максимальной) цены контракта, контракт заключается только после предоставления таким участником обеспечения исполнения контракта в размере, превышающем в полтора раза размер обеспечения исполнения контракта, указанный в документации о проведении конкурса или аукциона, но не менее чем в размере аванса (если контрактом предусмотрена выплата аванса).</a:t>
            </a:r>
          </a:p>
          <a:p>
            <a:endParaRPr lang="ru-RU" dirty="0"/>
          </a:p>
        </p:txBody>
      </p:sp>
    </p:spTree>
    <p:extLst>
      <p:ext uri="{BB962C8B-B14F-4D97-AF65-F5344CB8AC3E}">
        <p14:creationId xmlns:p14="http://schemas.microsoft.com/office/powerpoint/2010/main" val="27057845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Размер обеспечения</a:t>
            </a:r>
            <a:endParaRPr lang="ru-RU" dirty="0"/>
          </a:p>
        </p:txBody>
      </p:sp>
      <p:graphicFrame>
        <p:nvGraphicFramePr>
          <p:cNvPr id="4" name="Объект 3"/>
          <p:cNvGraphicFramePr>
            <a:graphicFrameLocks noGrp="1"/>
          </p:cNvGraphicFramePr>
          <p:nvPr>
            <p:ph idx="1"/>
          </p:nvPr>
        </p:nvGraphicFramePr>
        <p:xfrm>
          <a:off x="1081087" y="1737360"/>
          <a:ext cx="6372225" cy="3771900"/>
        </p:xfrm>
        <a:graphic>
          <a:graphicData uri="http://schemas.openxmlformats.org/drawingml/2006/table">
            <a:tbl>
              <a:tblPr firstRow="1" firstCol="1" lastRow="1" lastCol="1" bandRow="1" bandCol="1">
                <a:tableStyleId>{5C22544A-7EE6-4342-B048-85BDC9FD1C3A}</a:tableStyleId>
              </a:tblPr>
              <a:tblGrid>
                <a:gridCol w="2190804">
                  <a:extLst>
                    <a:ext uri="{9D8B030D-6E8A-4147-A177-3AD203B41FA5}">
                      <a16:colId xmlns:a16="http://schemas.microsoft.com/office/drawing/2014/main" val="20000"/>
                    </a:ext>
                  </a:extLst>
                </a:gridCol>
                <a:gridCol w="4181421">
                  <a:extLst>
                    <a:ext uri="{9D8B030D-6E8A-4147-A177-3AD203B41FA5}">
                      <a16:colId xmlns:a16="http://schemas.microsoft.com/office/drawing/2014/main" val="20001"/>
                    </a:ext>
                  </a:extLst>
                </a:gridCol>
              </a:tblGrid>
              <a:tr h="0">
                <a:tc>
                  <a:txBody>
                    <a:bodyPr/>
                    <a:lstStyle/>
                    <a:p>
                      <a:pPr>
                        <a:lnSpc>
                          <a:spcPct val="150000"/>
                        </a:lnSpc>
                        <a:spcAft>
                          <a:spcPts val="0"/>
                        </a:spcAft>
                      </a:pPr>
                      <a:r>
                        <a:rPr lang="ru-RU" sz="1100">
                          <a:effectLst/>
                        </a:rPr>
                        <a:t>Размер обеспечения исполнения контракта</a:t>
                      </a:r>
                      <a:endParaRPr lang="ru-RU" sz="1200">
                        <a:effectLst/>
                        <a:latin typeface="Arial"/>
                        <a:ea typeface="Times New Roman"/>
                      </a:endParaRPr>
                    </a:p>
                  </a:txBody>
                  <a:tcPr marL="68580" marR="68580" marT="0" marB="0"/>
                </a:tc>
                <a:tc>
                  <a:txBody>
                    <a:bodyPr/>
                    <a:lstStyle/>
                    <a:p>
                      <a:pPr>
                        <a:lnSpc>
                          <a:spcPct val="150000"/>
                        </a:lnSpc>
                        <a:spcAft>
                          <a:spcPts val="0"/>
                        </a:spcAft>
                      </a:pPr>
                      <a:r>
                        <a:rPr lang="ru-RU" sz="1100">
                          <a:effectLst/>
                        </a:rPr>
                        <a:t>5% от начальной (максимальной) цены контракта,  что составляет 122 015,52 (сто двадцать две тысячи пятнадцать) рублей 52 копейки.</a:t>
                      </a:r>
                      <a:endParaRPr lang="ru-RU" sz="1200">
                        <a:effectLst/>
                        <a:latin typeface="Arial"/>
                        <a:ea typeface="Times New Roman"/>
                      </a:endParaRPr>
                    </a:p>
                  </a:txBody>
                  <a:tcPr marL="68580" marR="68580" marT="0" marB="0"/>
                </a:tc>
                <a:extLst>
                  <a:ext uri="{0D108BD9-81ED-4DB2-BD59-A6C34878D82A}">
                    <a16:rowId xmlns:a16="http://schemas.microsoft.com/office/drawing/2014/main" val="10000"/>
                  </a:ext>
                </a:extLst>
              </a:tr>
              <a:tr h="0">
                <a:tc>
                  <a:txBody>
                    <a:bodyPr/>
                    <a:lstStyle/>
                    <a:p>
                      <a:pPr>
                        <a:lnSpc>
                          <a:spcPct val="150000"/>
                        </a:lnSpc>
                        <a:spcAft>
                          <a:spcPts val="0"/>
                        </a:spcAft>
                      </a:pPr>
                      <a:r>
                        <a:rPr lang="ru-RU" sz="1100">
                          <a:effectLst/>
                        </a:rPr>
                        <a:t>Срок и порядок предоставления обеспечения исполнения контракта, требования к обеспечению исполнения контракта</a:t>
                      </a:r>
                      <a:endParaRPr lang="ru-RU" sz="1200">
                        <a:effectLst/>
                        <a:latin typeface="Arial"/>
                        <a:ea typeface="Times New Roman"/>
                      </a:endParaRPr>
                    </a:p>
                  </a:txBody>
                  <a:tcPr marL="68580" marR="68580" marT="0" marB="0"/>
                </a:tc>
                <a:tc>
                  <a:txBody>
                    <a:bodyPr/>
                    <a:lstStyle/>
                    <a:p>
                      <a:pPr>
                        <a:lnSpc>
                          <a:spcPct val="150000"/>
                        </a:lnSpc>
                        <a:spcAft>
                          <a:spcPts val="0"/>
                        </a:spcAft>
                      </a:pPr>
                      <a:r>
                        <a:rPr lang="ru-RU" sz="1100" dirty="0">
                          <a:effectLst/>
                        </a:rPr>
                        <a:t>Порядок внесения: контракт заключается после предоставления заказчику обеспечения исполнения контракта.</a:t>
                      </a:r>
                      <a:endParaRPr lang="ru-RU" sz="1200" dirty="0">
                        <a:effectLst/>
                      </a:endParaRPr>
                    </a:p>
                    <a:p>
                      <a:pPr>
                        <a:lnSpc>
                          <a:spcPct val="150000"/>
                        </a:lnSpc>
                        <a:spcAft>
                          <a:spcPts val="0"/>
                        </a:spcAft>
                      </a:pPr>
                      <a:r>
                        <a:rPr lang="ru-RU" sz="1100" dirty="0">
                          <a:effectLst/>
                        </a:rPr>
                        <a:t>Исполнение контракта может обеспечиваться банковской гарантией или внесением денежных средств.</a:t>
                      </a:r>
                      <a:endParaRPr lang="ru-RU" sz="1200" dirty="0">
                        <a:effectLst/>
                      </a:endParaRPr>
                    </a:p>
                    <a:p>
                      <a:pPr>
                        <a:lnSpc>
                          <a:spcPct val="150000"/>
                        </a:lnSpc>
                        <a:spcAft>
                          <a:spcPts val="0"/>
                        </a:spcAft>
                      </a:pPr>
                      <a:r>
                        <a:rPr lang="ru-RU" sz="1100" dirty="0">
                          <a:effectLst/>
                        </a:rPr>
                        <a:t>Способ обеспечения исполнения контракта определяется участником аукциона, с которым заключается контракт, самостоятельно.</a:t>
                      </a:r>
                      <a:endParaRPr lang="ru-RU" sz="1200" dirty="0">
                        <a:effectLst/>
                      </a:endParaRPr>
                    </a:p>
                    <a:p>
                      <a:pPr>
                        <a:lnSpc>
                          <a:spcPct val="150000"/>
                        </a:lnSpc>
                        <a:spcAft>
                          <a:spcPts val="0"/>
                        </a:spcAft>
                      </a:pPr>
                      <a:r>
                        <a:rPr lang="ru-RU" sz="1100" dirty="0">
                          <a:effectLst/>
                        </a:rPr>
                        <a:t>Срок внесения обеспечения – до момента заключения контракта.</a:t>
                      </a:r>
                      <a:endParaRPr lang="ru-RU" sz="1200" dirty="0">
                        <a:effectLst/>
                      </a:endParaRPr>
                    </a:p>
                    <a:p>
                      <a:pPr>
                        <a:lnSpc>
                          <a:spcPct val="150000"/>
                        </a:lnSpc>
                        <a:spcAft>
                          <a:spcPts val="0"/>
                        </a:spcAft>
                      </a:pPr>
                      <a:r>
                        <a:rPr lang="ru-RU" sz="1100" dirty="0">
                          <a:effectLst/>
                        </a:rPr>
                        <a:t>В случае непредставления участником закупки, с которым заключается контракт, обеспечения исполнения контракта в срок, установленный для заключения контракта, такой участник считается уклонившимся от заключения контракта.</a:t>
                      </a:r>
                      <a:endParaRPr lang="ru-RU" sz="1200" dirty="0">
                        <a:effectLst/>
                        <a:latin typeface="Arial"/>
                        <a:ea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91693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Позиция ФАС</a:t>
            </a:r>
            <a:endParaRPr lang="ru-RU" dirty="0"/>
          </a:p>
        </p:txBody>
      </p:sp>
      <p:sp>
        <p:nvSpPr>
          <p:cNvPr id="3" name="Объект 2"/>
          <p:cNvSpPr>
            <a:spLocks noGrp="1"/>
          </p:cNvSpPr>
          <p:nvPr>
            <p:ph idx="1"/>
          </p:nvPr>
        </p:nvSpPr>
        <p:spPr/>
        <p:txBody>
          <a:bodyPr>
            <a:normAutofit lnSpcReduction="10000"/>
          </a:bodyPr>
          <a:lstStyle/>
          <a:p>
            <a:r>
              <a:rPr lang="ru-RU" dirty="0"/>
              <a:t>В Решении ФАС России от 16.11.2015 по делу N К-1545/15 ФАС рассматривал жалобу поставщика на действия заказчика. Заказчиком в документации об аукционе установлены неправомерные требования в отношении сроков возврата обеспечения исполнения контракта, в проекте государственного контракта установлено неправомерное требование о получении подрядчиком разрешения на строительство, неправомерно объединены в один лот работы по проектированию и строительству. Жалоба признана необоснованной, так как срок возврата обеспечения установлен в соответствии с требованиями Закона о контрактной системе, разрешение на строительство получено заказчиком, в рамках исполнения государственного контракта не предусмотрены работы по разработке проектной документации.</a:t>
            </a:r>
          </a:p>
          <a:p>
            <a:endParaRPr lang="ru-RU" dirty="0"/>
          </a:p>
        </p:txBody>
      </p:sp>
    </p:spTree>
    <p:extLst>
      <p:ext uri="{BB962C8B-B14F-4D97-AF65-F5344CB8AC3E}">
        <p14:creationId xmlns:p14="http://schemas.microsoft.com/office/powerpoint/2010/main" val="298216194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lstStyle/>
          <a:p>
            <a:r>
              <a:rPr lang="ru-RU" dirty="0"/>
              <a:t>В Постановлении Арбитражного суда Дальневосточного округа от 19.05.2015 N Ф03-1711/2015 по делу N А37-1592/2014 суд признал необоснованным отказ от заключения государственного контракта на восстановление гравийного покрытия автомобильной дороги. В заключении контракта отказано по причине несоответствия предоставленной истцом в обеспечение исполнения контракта банковской гарантии требованиям действующего законодательства. Однако суд признал отказ в заключении договора незаконным, </a:t>
            </a:r>
            <a:br>
              <a:rPr lang="ru-RU" dirty="0"/>
            </a:br>
            <a:r>
              <a:rPr lang="ru-RU" dirty="0"/>
              <a:t>так как предоставленная истцом банковская гарантия по своему содержанию соответствует требованиям действующего законодательства, оснований для отказа в ее принятии не установлено. </a:t>
            </a:r>
          </a:p>
          <a:p>
            <a:endParaRPr lang="ru-RU" dirty="0"/>
          </a:p>
        </p:txBody>
      </p:sp>
    </p:spTree>
    <p:extLst>
      <p:ext uri="{BB962C8B-B14F-4D97-AF65-F5344CB8AC3E}">
        <p14:creationId xmlns:p14="http://schemas.microsoft.com/office/powerpoint/2010/main" val="274548381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6554226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04949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Дополнительные расходы при реализации </a:t>
            </a:r>
            <a:r>
              <a:rPr lang="ru-RU" b="1" dirty="0" smtClean="0"/>
              <a:t>контракта</a:t>
            </a:r>
            <a:endParaRPr lang="ru-RU" dirty="0"/>
          </a:p>
        </p:txBody>
      </p:sp>
      <p:sp>
        <p:nvSpPr>
          <p:cNvPr id="3" name="Объект 2"/>
          <p:cNvSpPr>
            <a:spLocks noGrp="1"/>
          </p:cNvSpPr>
          <p:nvPr>
            <p:ph idx="1"/>
          </p:nvPr>
        </p:nvSpPr>
        <p:spPr/>
        <p:txBody>
          <a:bodyPr/>
          <a:lstStyle/>
          <a:p>
            <a:r>
              <a:rPr lang="ru-RU" dirty="0"/>
              <a:t>На сегодняшний день размер цены контракта, при которой или при превышении которой существенные условия контракта могут быть изменены, составляет (Постановление Правительства РФ от 19.12.2013 № 1186):</a:t>
            </a:r>
          </a:p>
          <a:p>
            <a:pPr lvl="0"/>
            <a:r>
              <a:rPr lang="ru-RU" dirty="0"/>
              <a:t>10 млрд руб. – для контракта, заключенного для обеспечения федеральных нужд;</a:t>
            </a:r>
          </a:p>
          <a:p>
            <a:pPr lvl="0"/>
            <a:r>
              <a:rPr lang="ru-RU" dirty="0"/>
              <a:t>1 млрд руб. – для контракта, заключенного для обеспечения нужд субъекта РФ;</a:t>
            </a:r>
          </a:p>
          <a:p>
            <a:pPr lvl="0"/>
            <a:r>
              <a:rPr lang="ru-RU" dirty="0"/>
              <a:t>500 млн руб. – для контракта, заключенного для обеспечения муниципальных нужд.</a:t>
            </a:r>
          </a:p>
          <a:p>
            <a:endParaRPr lang="ru-RU" dirty="0"/>
          </a:p>
        </p:txBody>
      </p:sp>
    </p:spTree>
    <p:extLst>
      <p:ext uri="{BB962C8B-B14F-4D97-AF65-F5344CB8AC3E}">
        <p14:creationId xmlns:p14="http://schemas.microsoft.com/office/powerpoint/2010/main" val="395129902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Дополнительные расходы при реализации </a:t>
            </a:r>
            <a:r>
              <a:rPr lang="ru-RU" b="1" dirty="0" smtClean="0"/>
              <a:t>контракта</a:t>
            </a:r>
            <a:endParaRPr lang="ru-RU" dirty="0"/>
          </a:p>
        </p:txBody>
      </p:sp>
      <p:sp>
        <p:nvSpPr>
          <p:cNvPr id="3" name="Объект 2"/>
          <p:cNvSpPr>
            <a:spLocks noGrp="1"/>
          </p:cNvSpPr>
          <p:nvPr>
            <p:ph idx="1"/>
          </p:nvPr>
        </p:nvSpPr>
        <p:spPr/>
        <p:txBody>
          <a:bodyPr/>
          <a:lstStyle/>
          <a:p>
            <a:r>
              <a:rPr lang="ru-RU" dirty="0" smtClean="0"/>
              <a:t>При </a:t>
            </a:r>
            <a:r>
              <a:rPr lang="ru-RU" dirty="0"/>
              <a:t>реализации любого контракта могут возникнуть дополнительные расходы. Причин возникновения подобных расходов может быть достаточно много:</a:t>
            </a:r>
          </a:p>
          <a:p>
            <a:r>
              <a:rPr lang="ru-RU" dirty="0"/>
              <a:t>- заказчик не предусмотрел все виды работ (например, требуются дополнительные работы);</a:t>
            </a:r>
          </a:p>
          <a:p>
            <a:r>
              <a:rPr lang="ru-RU" dirty="0"/>
              <a:t>- подрядчик заключил договор в условиях демпинга;</a:t>
            </a:r>
          </a:p>
          <a:p>
            <a:r>
              <a:rPr lang="ru-RU" dirty="0"/>
              <a:t>- подрядчик неправильно рассчитал расходы на реализацию контракта;</a:t>
            </a:r>
          </a:p>
          <a:p>
            <a:r>
              <a:rPr lang="ru-RU" dirty="0"/>
              <a:t>- подрядчик не учел удорожание работ, услуг, инфляцию и другие причины, которые могут привести к повышению стоимости договора.</a:t>
            </a:r>
          </a:p>
          <a:p>
            <a:endParaRPr lang="ru-RU" dirty="0"/>
          </a:p>
        </p:txBody>
      </p:sp>
    </p:spTree>
    <p:extLst>
      <p:ext uri="{BB962C8B-B14F-4D97-AF65-F5344CB8AC3E}">
        <p14:creationId xmlns:p14="http://schemas.microsoft.com/office/powerpoint/2010/main" val="389670767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Проблемы увеличения цены</a:t>
            </a:r>
            <a:endParaRPr lang="ru-RU" dirty="0"/>
          </a:p>
        </p:txBody>
      </p:sp>
      <p:sp>
        <p:nvSpPr>
          <p:cNvPr id="3" name="Объект 2"/>
          <p:cNvSpPr>
            <a:spLocks noGrp="1"/>
          </p:cNvSpPr>
          <p:nvPr>
            <p:ph idx="1"/>
          </p:nvPr>
        </p:nvSpPr>
        <p:spPr/>
        <p:txBody>
          <a:bodyPr>
            <a:normAutofit fontScale="77500" lnSpcReduction="20000"/>
          </a:bodyPr>
          <a:lstStyle/>
          <a:p>
            <a:r>
              <a:rPr lang="ru-RU" dirty="0"/>
              <a:t>Вместе с тем, проблемой дополнительных расходов для подрядчика является то, что цена является твердой и увеличению не подлежит. Следовательно, в отношении строительства ограждения будет проводиться новый тендер, в котором может победить другой подрядчик, однако возможен и пересмотр позиций в отношении стоимости строительства.</a:t>
            </a:r>
          </a:p>
          <a:p>
            <a:r>
              <a:rPr lang="ru-RU" dirty="0"/>
              <a:t>В некоторых случаях в самом контракте предусматривается незначительное увеличение стоимости контракта.</a:t>
            </a:r>
          </a:p>
          <a:p>
            <a:r>
              <a:rPr lang="ru-RU" dirty="0"/>
              <a:t> </a:t>
            </a:r>
          </a:p>
          <a:p>
            <a:r>
              <a:rPr lang="ru-RU" i="1" dirty="0"/>
              <a:t>Пример</a:t>
            </a:r>
            <a:endParaRPr lang="ru-RU" dirty="0"/>
          </a:p>
          <a:p>
            <a:r>
              <a:rPr lang="ru-RU" i="1" dirty="0"/>
              <a:t>3.2. Общая стоимость работ (услуг) включает в себя все затраты, издержки и иные расходы Исполнителя, связанные с исполнением настоящего Государственного контракта.</a:t>
            </a:r>
            <a:endParaRPr lang="ru-RU" dirty="0"/>
          </a:p>
          <a:p>
            <a:r>
              <a:rPr lang="ru-RU" i="1" dirty="0"/>
              <a:t>3.3. В случае изменения объема выполняемых работ (оказываемых услуг) в соответствии с </a:t>
            </a:r>
            <a:r>
              <a:rPr lang="ru-RU" i="1" dirty="0" err="1">
                <a:hlinkClick r:id="rId2"/>
              </a:rPr>
              <a:t>пп</a:t>
            </a:r>
            <a:r>
              <a:rPr lang="ru-RU" i="1" dirty="0">
                <a:hlinkClick r:id="rId2"/>
              </a:rPr>
              <a:t>. 5.1.6</a:t>
            </a:r>
            <a:r>
              <a:rPr lang="ru-RU" i="1" dirty="0"/>
              <a:t> настоящего Государственного контракта Государственный заказчик по согласованию с Исполнителем вправе уменьшить или увеличить цену (стоимость) Государственного контракта пропорционально объему указанных дополнительных работ (услуг) или объему указанной части работ (услуг), но не более чем на 5% такой цены. Соответствующие изменения положений Государственного контракта осуществляются путем подписания Сторонами Дополнения к настоящему Государственному контракту.</a:t>
            </a:r>
            <a:endParaRPr lang="ru-RU" dirty="0"/>
          </a:p>
          <a:p>
            <a:endParaRPr lang="ru-RU" dirty="0"/>
          </a:p>
        </p:txBody>
      </p:sp>
    </p:spTree>
    <p:extLst>
      <p:ext uri="{BB962C8B-B14F-4D97-AF65-F5344CB8AC3E}">
        <p14:creationId xmlns:p14="http://schemas.microsoft.com/office/powerpoint/2010/main" val="3615445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2643188" y="214313"/>
            <a:ext cx="6000750" cy="857250"/>
          </a:xfrm>
        </p:spPr>
        <p:txBody>
          <a:bodyPr/>
          <a:lstStyle/>
          <a:p>
            <a:pPr eaLnBrk="1" hangingPunct="1"/>
            <a:r>
              <a:rPr lang="ru-RU" altLang="ru-RU" smtClean="0"/>
              <a:t>Актуальность курса</a:t>
            </a:r>
          </a:p>
        </p:txBody>
      </p:sp>
      <p:sp>
        <p:nvSpPr>
          <p:cNvPr id="3" name="Объект 2"/>
          <p:cNvSpPr>
            <a:spLocks noGrp="1"/>
          </p:cNvSpPr>
          <p:nvPr>
            <p:ph idx="1"/>
          </p:nvPr>
        </p:nvSpPr>
        <p:spPr/>
        <p:txBody>
          <a:bodyPr>
            <a:normAutofit lnSpcReduction="10000"/>
          </a:bodyPr>
          <a:lstStyle/>
          <a:p>
            <a:pPr eaLnBrk="1" hangingPunct="1">
              <a:defRPr/>
            </a:pPr>
            <a:r>
              <a:rPr lang="ru-RU" sz="2800" dirty="0"/>
              <a:t>Актуальность курса не вызывает сомнения, ведь любой поставщик товаров, работ, услуг, будь то субъект малого предпринимательства или крупная компания мечтают о расширении рынков сбыта, появлении новых контрагентов, и участие в коммерческих и государственных закупках дает подобную возможность, раздвигает границы как для субъектов малого предпринимательства, так и для крупных компаний, которые испытывают кризисные явления в связи со снижением заказов.</a:t>
            </a:r>
          </a:p>
          <a:p>
            <a:pPr eaLnBrk="1" hangingPunct="1">
              <a:defRPr/>
            </a:pPr>
            <a:endParaRPr lang="ru-RU" sz="2800" dirty="0"/>
          </a:p>
        </p:txBody>
      </p:sp>
    </p:spTree>
    <p:extLst>
      <p:ext uri="{BB962C8B-B14F-4D97-AF65-F5344CB8AC3E}">
        <p14:creationId xmlns:p14="http://schemas.microsoft.com/office/powerpoint/2010/main" val="402211167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Решения суда</a:t>
            </a:r>
            <a:endParaRPr lang="ru-RU" dirty="0"/>
          </a:p>
        </p:txBody>
      </p:sp>
      <p:sp>
        <p:nvSpPr>
          <p:cNvPr id="3" name="Объект 2"/>
          <p:cNvSpPr>
            <a:spLocks noGrp="1"/>
          </p:cNvSpPr>
          <p:nvPr>
            <p:ph idx="1"/>
          </p:nvPr>
        </p:nvSpPr>
        <p:spPr/>
        <p:txBody>
          <a:bodyPr>
            <a:normAutofit fontScale="70000" lnSpcReduction="20000"/>
          </a:bodyPr>
          <a:lstStyle/>
          <a:p>
            <a:pPr lvl="0"/>
            <a:r>
              <a:rPr lang="ru-RU" dirty="0"/>
              <a:t>На практике, дополнительные расходы могут возникнуть и </a:t>
            </a:r>
            <a:r>
              <a:rPr lang="ru-RU" u="sng" dirty="0"/>
              <a:t> в </a:t>
            </a:r>
            <a:r>
              <a:rPr lang="ru-RU" dirty="0"/>
              <a:t>случае расторжения договора Заказчиком, например, при нарушении сроков. Однако суд может отказать в расторжении договора именно по причине дополнительных расходов </a:t>
            </a:r>
            <a:r>
              <a:rPr lang="ru-RU" dirty="0" err="1"/>
              <a:t>госзаказчика</a:t>
            </a:r>
            <a:r>
              <a:rPr lang="ru-RU" dirty="0"/>
              <a:t>.</a:t>
            </a:r>
          </a:p>
          <a:p>
            <a:r>
              <a:rPr lang="ru-RU" dirty="0"/>
              <a:t>Сам факт нарушения ответчиком условий договора в части ввода дома в эксплуатацию не служит основанием для расторжения договора; истец должен доказать существенность нарушения контрагентом условий контракта.</a:t>
            </a:r>
          </a:p>
          <a:p>
            <a:r>
              <a:rPr lang="ru-RU" dirty="0"/>
              <a:t>Действительно, в установленный сторонами срок объект не был введен в эксплуатацию. Вместе с тем, как поясняет ответчик и следует из представленных им справок </a:t>
            </a:r>
            <a:r>
              <a:rPr lang="ru-RU" dirty="0">
                <a:hlinkClick r:id="rId2"/>
              </a:rPr>
              <a:t>ф. КС-3</a:t>
            </a:r>
            <a:r>
              <a:rPr lang="ru-RU" dirty="0"/>
              <a:t>, строительство дома продолжается, в настоящее время большая часть объема работ выполнена; ответчик не отказывается от исполнения своих обязательств по контракту. В ходе состоявшихся ранее судебных заседаний истец также пояснял, что заинтересован в получении квартир, являющихся предметом государственного контракта.</a:t>
            </a:r>
          </a:p>
          <a:p>
            <a:r>
              <a:rPr lang="ru-RU" dirty="0"/>
              <a:t>По мнению суда, нарушение ответчиком срока ввода объекта в эксплуатацию не означает невозможность достижения истцом цели договора - получения квартир. Напротив, расторжение договора может повлечь для него дополнительные расходы по проведению конкурса и заключению нового государственного контракта для реализации государственной программы (Решение Арбитражного суда Свердловской области от 28.08.2008 по делу N А60-9537/2008-С1).</a:t>
            </a:r>
          </a:p>
          <a:p>
            <a:endParaRPr lang="ru-RU" dirty="0"/>
          </a:p>
        </p:txBody>
      </p:sp>
    </p:spTree>
    <p:extLst>
      <p:ext uri="{BB962C8B-B14F-4D97-AF65-F5344CB8AC3E}">
        <p14:creationId xmlns:p14="http://schemas.microsoft.com/office/powerpoint/2010/main" val="382900481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Решения суда</a:t>
            </a:r>
            <a:endParaRPr lang="ru-RU" dirty="0"/>
          </a:p>
        </p:txBody>
      </p:sp>
      <p:sp>
        <p:nvSpPr>
          <p:cNvPr id="3" name="Объект 2"/>
          <p:cNvSpPr>
            <a:spLocks noGrp="1"/>
          </p:cNvSpPr>
          <p:nvPr>
            <p:ph idx="1"/>
          </p:nvPr>
        </p:nvSpPr>
        <p:spPr/>
        <p:txBody>
          <a:bodyPr>
            <a:normAutofit fontScale="92500"/>
          </a:bodyPr>
          <a:lstStyle/>
          <a:p>
            <a:pPr lvl="0"/>
            <a:r>
              <a:rPr lang="ru-RU" dirty="0"/>
              <a:t>Расторгнуть контракт по причине финансового кризиса и резкого увеличения цен нельзя</a:t>
            </a:r>
          </a:p>
          <a:p>
            <a:r>
              <a:rPr lang="ru-RU" dirty="0"/>
              <a:t>Судебная практика исходит из того, что ухудшение экономической ситуации, финансовый кризис или просто падение курса валюты относятся к таким обстоятельствам, которые стороны, ведущие предпринимательскую деятельность, должны были предвидеть, вступая в договорные отношения (см., например, постановление Президиума ВАС РФ от 13.04.2010 № 1074/10 по делу № А40-90259/08-28-767).</a:t>
            </a:r>
          </a:p>
          <a:p>
            <a:r>
              <a:rPr lang="ru-RU" dirty="0"/>
              <a:t>В некоторых случаях суды исходят из того, что увеличить твердую цену контракта нельзя. Невозможно увеличение твердой цены контрактов, стоимость дополнительных работ оплачена в рамках исполнения обязательств по контракту (Постановление Арбитражного суда Дальневосточного округа от 30.11.2015 N Ф03-5139/2015 по делу N А73-3884/2015).</a:t>
            </a:r>
          </a:p>
          <a:p>
            <a:endParaRPr lang="ru-RU" dirty="0"/>
          </a:p>
        </p:txBody>
      </p:sp>
    </p:spTree>
    <p:extLst>
      <p:ext uri="{BB962C8B-B14F-4D97-AF65-F5344CB8AC3E}">
        <p14:creationId xmlns:p14="http://schemas.microsoft.com/office/powerpoint/2010/main" val="368843605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Решение суда</a:t>
            </a:r>
            <a:endParaRPr lang="ru-RU" dirty="0"/>
          </a:p>
        </p:txBody>
      </p:sp>
      <p:sp>
        <p:nvSpPr>
          <p:cNvPr id="3" name="Объект 2"/>
          <p:cNvSpPr>
            <a:spLocks noGrp="1"/>
          </p:cNvSpPr>
          <p:nvPr>
            <p:ph idx="1"/>
          </p:nvPr>
        </p:nvSpPr>
        <p:spPr/>
        <p:txBody>
          <a:bodyPr>
            <a:normAutofit fontScale="85000" lnSpcReduction="20000"/>
          </a:bodyPr>
          <a:lstStyle/>
          <a:p>
            <a:pPr lvl="0"/>
            <a:r>
              <a:rPr lang="ru-RU" dirty="0"/>
              <a:t>В соответствии со </a:t>
            </a:r>
            <a:r>
              <a:rPr lang="ru-RU" dirty="0">
                <a:hlinkClick r:id="rId2"/>
              </a:rPr>
              <a:t>статьей 709</a:t>
            </a:r>
            <a:r>
              <a:rPr lang="ru-RU" dirty="0"/>
              <a:t> ГК РФ в договоре подряда указываются цена подлежащей выполнению работы или способы ее определения. Цена в договоре подряда включает компенсацию издержек подрядчика и причитающееся ему вознаграждение. Цена работы (смета) может быть приблизительной или твердой. Подрядчик не вправе требовать увеличения твердой цены, а заказчик ее уменьшения, в том числе в случае, когда в момент заключения договора подряда исключалась возможность предусмотреть полный объем подлежащих выполнению работ или необходимых для этого расходов.</a:t>
            </a:r>
          </a:p>
          <a:p>
            <a:r>
              <a:rPr lang="ru-RU" dirty="0"/>
              <a:t>Как верно установлено и учтено судами при рассмотрении возникшего спора в соответствии с условиями контрактов (п. п. 2.5, 4.5, 15.3), в случае, если площадь построенного жилого помещения уточнена в соответствии с данными технических паспортов, при увеличении площади предмет (цена) контракта остается неизменной, разница возмещению не подлежит. Исполнитель не вправе требовать увеличения цены контракта. Превышение проектных объемов и стоимости работ, предусмотренных контрактом, оплачиваются исполнителем за свой счет.</a:t>
            </a:r>
          </a:p>
          <a:p>
            <a:endParaRPr lang="ru-RU" dirty="0"/>
          </a:p>
        </p:txBody>
      </p:sp>
    </p:spTree>
    <p:extLst>
      <p:ext uri="{BB962C8B-B14F-4D97-AF65-F5344CB8AC3E}">
        <p14:creationId xmlns:p14="http://schemas.microsoft.com/office/powerpoint/2010/main" val="155495872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2089306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93181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Банковская гарантия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6347217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224424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Основания отказа в банковской гарантии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6700598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518906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документации</a:t>
            </a:r>
            <a:endParaRPr lang="ru-RU" dirty="0"/>
          </a:p>
        </p:txBody>
      </p:sp>
      <p:sp>
        <p:nvSpPr>
          <p:cNvPr id="3" name="Объект 2"/>
          <p:cNvSpPr>
            <a:spLocks noGrp="1"/>
          </p:cNvSpPr>
          <p:nvPr>
            <p:ph idx="1"/>
          </p:nvPr>
        </p:nvSpPr>
        <p:spPr/>
        <p:txBody>
          <a:bodyPr>
            <a:normAutofit fontScale="92500" lnSpcReduction="20000"/>
          </a:bodyPr>
          <a:lstStyle/>
          <a:p>
            <a:r>
              <a:rPr lang="ru-RU" i="1" dirty="0"/>
              <a:t>Способ обеспечения исполнения контракта определяется участником электронного аукциона, с которым заключается контракт, самостоятельно из числа следующих: </a:t>
            </a:r>
            <a:endParaRPr lang="ru-RU" dirty="0"/>
          </a:p>
          <a:p>
            <a:r>
              <a:rPr lang="ru-RU" i="1" dirty="0"/>
              <a:t>1) безотзывная банковская гарантия, выданная банком, включенным в предусмотренный ст.74.1 Налогового кодекса РФ перечень банков, отвечающих установленным требованиям для принятия банковских гарантий в целях налогообложения, соответствующая требованиям ст.45 федерального закона от 05.04.2013 №44-ФЗ «О контрактной системе в сфере закупок товаров, работ, услуг для обеспечения государственных и муниципальных нужд» и включенная в Реестр банковских гарантий, размещенный в единой информационной системе;</a:t>
            </a:r>
            <a:endParaRPr lang="ru-RU" dirty="0"/>
          </a:p>
          <a:p>
            <a:r>
              <a:rPr lang="ru-RU" i="1" dirty="0"/>
              <a:t>2) внесение денежных средств на нижеуказанный счет, на котором в соответствии с законодательством РФ учитываются операции со средствами, поступающими Заказчику</a:t>
            </a:r>
            <a:endParaRPr lang="ru-RU" dirty="0"/>
          </a:p>
          <a:p>
            <a:endParaRPr lang="ru-RU" dirty="0"/>
          </a:p>
        </p:txBody>
      </p:sp>
    </p:spTree>
    <p:extLst>
      <p:ext uri="{BB962C8B-B14F-4D97-AF65-F5344CB8AC3E}">
        <p14:creationId xmlns:p14="http://schemas.microsoft.com/office/powerpoint/2010/main" val="422977177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оформления гарантии</a:t>
            </a:r>
            <a:endParaRPr lang="ru-RU" dirty="0"/>
          </a:p>
        </p:txBody>
      </p:sp>
      <p:sp>
        <p:nvSpPr>
          <p:cNvPr id="3" name="Объект 2"/>
          <p:cNvSpPr>
            <a:spLocks noGrp="1"/>
          </p:cNvSpPr>
          <p:nvPr>
            <p:ph idx="1"/>
          </p:nvPr>
        </p:nvSpPr>
        <p:spPr/>
        <p:txBody>
          <a:bodyPr>
            <a:normAutofit fontScale="85000" lnSpcReduction="20000"/>
          </a:bodyPr>
          <a:lstStyle/>
          <a:p>
            <a:r>
              <a:rPr lang="ru-RU" b="1" i="1" dirty="0"/>
              <a:t>1. Определить банк, который будет выступать гарантом исполнения контракта по банковской гарантии.</a:t>
            </a:r>
            <a:endParaRPr lang="ru-RU" dirty="0"/>
          </a:p>
          <a:p>
            <a:r>
              <a:rPr lang="ru-RU" b="1" i="1" dirty="0"/>
              <a:t>2. Уточнить условия выдачи банковской гарантии и перечень документов, требуемых конкретным банком для оформления банковской гарантии.</a:t>
            </a:r>
            <a:endParaRPr lang="ru-RU" dirty="0"/>
          </a:p>
          <a:p>
            <a:r>
              <a:rPr lang="ru-RU" dirty="0"/>
              <a:t>Примерный перечень документов, необходимых для рассмотрения банком вопроса о выдаче банковской гарантии:</a:t>
            </a:r>
          </a:p>
          <a:p>
            <a:r>
              <a:rPr lang="ru-RU" dirty="0"/>
              <a:t>- заявление о предоставлении банковской гарантии (по форме банка);</a:t>
            </a:r>
          </a:p>
          <a:p>
            <a:r>
              <a:rPr lang="ru-RU" dirty="0"/>
              <a:t>- информация о лице, которому предоставляется банковская гарантия (как правило, в форме анкеты);</a:t>
            </a:r>
          </a:p>
          <a:p>
            <a:r>
              <a:rPr lang="ru-RU" dirty="0"/>
              <a:t>- копии учредительных документов названного лица;</a:t>
            </a:r>
          </a:p>
          <a:p>
            <a:r>
              <a:rPr lang="ru-RU" dirty="0"/>
              <a:t>- копии документов, подтверждающих полномочия руководителя и иных лиц, уполномоченных на осуществление действий от имени организации;</a:t>
            </a:r>
          </a:p>
          <a:p>
            <a:r>
              <a:rPr lang="ru-RU" dirty="0"/>
              <a:t>- бухгалтерская отчетность за последние отчетные периоды, расшифровки к ней;</a:t>
            </a:r>
          </a:p>
          <a:p>
            <a:r>
              <a:rPr lang="ru-RU" dirty="0"/>
              <a:t>- проект заключаемого контракта.</a:t>
            </a:r>
          </a:p>
          <a:p>
            <a:endParaRPr lang="ru-RU" dirty="0"/>
          </a:p>
        </p:txBody>
      </p:sp>
    </p:spTree>
    <p:extLst>
      <p:ext uri="{BB962C8B-B14F-4D97-AF65-F5344CB8AC3E}">
        <p14:creationId xmlns:p14="http://schemas.microsoft.com/office/powerpoint/2010/main" val="335207742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оформления гарантии</a:t>
            </a:r>
            <a:endParaRPr lang="ru-RU" dirty="0"/>
          </a:p>
        </p:txBody>
      </p:sp>
      <p:sp>
        <p:nvSpPr>
          <p:cNvPr id="3" name="Объект 2"/>
          <p:cNvSpPr>
            <a:spLocks noGrp="1"/>
          </p:cNvSpPr>
          <p:nvPr>
            <p:ph idx="1"/>
          </p:nvPr>
        </p:nvSpPr>
        <p:spPr/>
        <p:txBody>
          <a:bodyPr>
            <a:normAutofit lnSpcReduction="10000"/>
          </a:bodyPr>
          <a:lstStyle/>
          <a:p>
            <a:r>
              <a:rPr lang="ru-RU" b="1" i="1" dirty="0"/>
              <a:t>3. Получить от банка следующие документы:</a:t>
            </a:r>
            <a:endParaRPr lang="ru-RU" dirty="0"/>
          </a:p>
          <a:p>
            <a:r>
              <a:rPr lang="ru-RU" dirty="0"/>
              <a:t>- экземпляр договора банковской гарантии;</a:t>
            </a:r>
          </a:p>
          <a:p>
            <a:r>
              <a:rPr lang="ru-RU" dirty="0"/>
              <a:t>- банковскую гарантию в письменной форме на бумажном носителе или в форме электронного документа;</a:t>
            </a:r>
          </a:p>
          <a:p>
            <a:r>
              <a:rPr lang="ru-RU" dirty="0"/>
              <a:t>- выписку из реестра банковских гарантий.</a:t>
            </a:r>
          </a:p>
          <a:p>
            <a:r>
              <a:rPr lang="ru-RU" b="1" i="1" dirty="0"/>
              <a:t>4. Убедиться, что банковская гарантия содержит все необходимые реквизиты.</a:t>
            </a:r>
            <a:endParaRPr lang="ru-RU" dirty="0"/>
          </a:p>
          <a:p>
            <a:r>
              <a:rPr lang="ru-RU" b="1" i="1" dirty="0"/>
              <a:t>Обратите внимание!</a:t>
            </a:r>
            <a:endParaRPr lang="ru-RU" dirty="0"/>
          </a:p>
          <a:p>
            <a:r>
              <a:rPr lang="ru-RU" dirty="0"/>
              <a:t>С 2015 года в ГК РФ были внесены изменения в отношении гарантий, теперь гарантия может выдаваться любым лицом, в том числе коммерческой организацией. Однако для целей </a:t>
            </a:r>
            <a:r>
              <a:rPr lang="ru-RU" dirty="0" err="1"/>
              <a:t>госзакупок</a:t>
            </a:r>
            <a:r>
              <a:rPr lang="ru-RU" dirty="0"/>
              <a:t> гарантии от коммерческих организаций не применяются.</a:t>
            </a:r>
          </a:p>
          <a:p>
            <a:endParaRPr lang="ru-RU" dirty="0"/>
          </a:p>
        </p:txBody>
      </p:sp>
    </p:spTree>
    <p:extLst>
      <p:ext uri="{BB962C8B-B14F-4D97-AF65-F5344CB8AC3E}">
        <p14:creationId xmlns:p14="http://schemas.microsoft.com/office/powerpoint/2010/main" val="84816423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оформления гарантии</a:t>
            </a:r>
            <a:endParaRPr lang="ru-RU" dirty="0"/>
          </a:p>
        </p:txBody>
      </p:sp>
      <p:sp>
        <p:nvSpPr>
          <p:cNvPr id="3" name="Объект 2"/>
          <p:cNvSpPr>
            <a:spLocks noGrp="1"/>
          </p:cNvSpPr>
          <p:nvPr>
            <p:ph idx="1"/>
          </p:nvPr>
        </p:nvSpPr>
        <p:spPr/>
        <p:txBody>
          <a:bodyPr>
            <a:normAutofit fontScale="77500" lnSpcReduction="20000"/>
          </a:bodyPr>
          <a:lstStyle/>
          <a:p>
            <a:r>
              <a:rPr lang="ru-RU" b="1" i="1" dirty="0"/>
              <a:t>5. Необходимо убедиться в том, что банк-гарант имеет право выдавать соответствующие банковские гарантии.</a:t>
            </a:r>
            <a:endParaRPr lang="ru-RU" dirty="0"/>
          </a:p>
          <a:p>
            <a:r>
              <a:rPr lang="ru-RU" dirty="0"/>
              <a:t>Для включения в перечень банк должен удовлетворять следующим требованиям:</a:t>
            </a:r>
          </a:p>
          <a:p>
            <a:r>
              <a:rPr lang="ru-RU" dirty="0"/>
              <a:t>1) наличие лицензии на осуществление банковских операций, выданной Банком России, и осуществление банковской деятельности в течение не менее пяти лет;</a:t>
            </a:r>
          </a:p>
          <a:p>
            <a:r>
              <a:rPr lang="ru-RU" dirty="0"/>
              <a:t>2) наличие собственных средств (капитала) банка в размере не менее 1 млрд руб.;</a:t>
            </a:r>
          </a:p>
          <a:p>
            <a:r>
              <a:rPr lang="ru-RU" dirty="0"/>
              <a:t>3) соблюдение обязательных нормативов, предусмотренных Федеральным </a:t>
            </a:r>
            <a:r>
              <a:rPr lang="ru-RU" dirty="0">
                <a:hlinkClick r:id="rId2"/>
              </a:rPr>
              <a:t>законом</a:t>
            </a:r>
            <a:r>
              <a:rPr lang="ru-RU" dirty="0"/>
              <a:t> от 10 июля 2002 г. N 86-ФЗ "О Центральном банке Российской Федерации (Банке России)", на все от четные даты в течение последних 6 месяцев;</a:t>
            </a:r>
          </a:p>
          <a:p>
            <a:r>
              <a:rPr lang="ru-RU" dirty="0"/>
              <a:t>4) отсутствие требования Банка России об осуществлении мер по финансовому оздоровлению банка на основании Федерального </a:t>
            </a:r>
            <a:r>
              <a:rPr lang="ru-RU" dirty="0">
                <a:hlinkClick r:id="rId3"/>
              </a:rPr>
              <a:t>закона</a:t>
            </a:r>
            <a:r>
              <a:rPr lang="ru-RU" dirty="0"/>
              <a:t> от 25 февраля 1999 г. N 40-ФЗ "О несостоятельности (банкротстве) кредитных организаций" и Федерального </a:t>
            </a:r>
            <a:r>
              <a:rPr lang="ru-RU" dirty="0">
                <a:hlinkClick r:id="rId4"/>
              </a:rPr>
              <a:t>закона</a:t>
            </a:r>
            <a:r>
              <a:rPr lang="ru-RU" dirty="0"/>
              <a:t> от 27 октября 2008 г. N 175-ФЗ "О дополнительных мерах для укрепления стабильности банковской системы в период до 31 декабря 2014 года".</a:t>
            </a:r>
          </a:p>
        </p:txBody>
      </p:sp>
    </p:spTree>
    <p:extLst>
      <p:ext uri="{BB962C8B-B14F-4D97-AF65-F5344CB8AC3E}">
        <p14:creationId xmlns:p14="http://schemas.microsoft.com/office/powerpoint/2010/main" val="1403059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2643188" y="214313"/>
            <a:ext cx="6000750" cy="857250"/>
          </a:xfrm>
        </p:spPr>
        <p:txBody>
          <a:bodyPr/>
          <a:lstStyle/>
          <a:p>
            <a:pPr eaLnBrk="1" hangingPunct="1"/>
            <a:r>
              <a:rPr lang="ru-RU" altLang="ru-RU" smtClean="0"/>
              <a:t>Выбор электронных площадок</a:t>
            </a:r>
          </a:p>
        </p:txBody>
      </p:sp>
      <p:sp>
        <p:nvSpPr>
          <p:cNvPr id="3" name="Объект 2"/>
          <p:cNvSpPr>
            <a:spLocks noGrp="1"/>
          </p:cNvSpPr>
          <p:nvPr>
            <p:ph idx="1"/>
          </p:nvPr>
        </p:nvSpPr>
        <p:spPr/>
        <p:txBody>
          <a:bodyPr/>
          <a:lstStyle/>
          <a:p>
            <a:pPr eaLnBrk="1" hangingPunct="1">
              <a:defRPr/>
            </a:pPr>
            <a:r>
              <a:rPr lang="ru-RU" sz="2800" b="1" i="1" dirty="0"/>
              <a:t>Официальный сайт государственных и муниципальных закупок</a:t>
            </a:r>
            <a:endParaRPr lang="ru-RU" sz="2800" dirty="0"/>
          </a:p>
          <a:p>
            <a:pPr eaLnBrk="1" hangingPunct="1">
              <a:defRPr/>
            </a:pPr>
            <a:r>
              <a:rPr lang="ru-RU" sz="2800" dirty="0"/>
              <a:t>В соответствии с Федеральным законом от 05.04.2013 N 44-ФЗ (ред. от 30.12.2015) "О контрактной системе в сфере закупок товаров, работ, услуг для обеспечения государственных и муниципальных нужд" официальным сайтом закупок является  - </a:t>
            </a:r>
            <a:r>
              <a:rPr lang="ru-RU" sz="2800" u="sng" dirty="0">
                <a:hlinkClick r:id="rId2"/>
              </a:rPr>
              <a:t>www.zakupki.gov.ru</a:t>
            </a:r>
            <a:r>
              <a:rPr lang="ru-RU" sz="2800" dirty="0"/>
              <a:t>.</a:t>
            </a:r>
          </a:p>
          <a:p>
            <a:pPr eaLnBrk="1" hangingPunct="1">
              <a:defRPr/>
            </a:pPr>
            <a:endParaRPr lang="ru-RU" dirty="0"/>
          </a:p>
        </p:txBody>
      </p:sp>
    </p:spTree>
    <p:extLst>
      <p:ext uri="{BB962C8B-B14F-4D97-AF65-F5344CB8AC3E}">
        <p14:creationId xmlns:p14="http://schemas.microsoft.com/office/powerpoint/2010/main" val="297537845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Порядок оформления гарантии</a:t>
            </a:r>
            <a:endParaRPr lang="ru-RU" dirty="0"/>
          </a:p>
        </p:txBody>
      </p:sp>
      <p:sp>
        <p:nvSpPr>
          <p:cNvPr id="3" name="Объект 2"/>
          <p:cNvSpPr>
            <a:spLocks noGrp="1"/>
          </p:cNvSpPr>
          <p:nvPr>
            <p:ph idx="1"/>
          </p:nvPr>
        </p:nvSpPr>
        <p:spPr/>
        <p:txBody>
          <a:bodyPr>
            <a:normAutofit fontScale="92500" lnSpcReduction="20000"/>
          </a:bodyPr>
          <a:lstStyle/>
          <a:p>
            <a:r>
              <a:rPr lang="ru-RU" b="1" i="1" dirty="0"/>
              <a:t>6. Если поставщик или исполнитель не исполнит обязательства, то по ним будет отвечать гарант.</a:t>
            </a:r>
            <a:endParaRPr lang="ru-RU" dirty="0"/>
          </a:p>
          <a:p>
            <a:r>
              <a:rPr lang="ru-RU" dirty="0"/>
              <a:t>Для этого необходимо будет предоставить следующий перечень документов:</a:t>
            </a:r>
          </a:p>
          <a:p>
            <a:r>
              <a:rPr lang="ru-RU" dirty="0"/>
              <a:t>расчет суммы, включаемой в требование по банковской гарантии;</a:t>
            </a:r>
          </a:p>
          <a:p>
            <a:r>
              <a:rPr lang="ru-RU" dirty="0"/>
              <a:t>платежное поручение, подтверждающее перечисление денежных средств;</a:t>
            </a:r>
          </a:p>
          <a:p>
            <a:r>
              <a:rPr lang="ru-RU" dirty="0"/>
              <a:t>документ, подтверждающий факт наступления гарантийного случая в соответствии с условиями контракта (если требование по банковской гарантии предъявлено в случае ненадлежащего исполнения принципалом обязательств в период действия гарантийного срока);</a:t>
            </a:r>
          </a:p>
          <a:p>
            <a:r>
              <a:rPr lang="ru-RU" dirty="0"/>
              <a:t>документ, подтверждающий полномочия единоличного исполнительного органа (или иного уполномоченного лица), подписавшего требование по банковской гарантии (решение об избрании, приказ о назначении, доверенность)</a:t>
            </a:r>
          </a:p>
        </p:txBody>
      </p:sp>
    </p:spTree>
    <p:extLst>
      <p:ext uri="{BB962C8B-B14F-4D97-AF65-F5344CB8AC3E}">
        <p14:creationId xmlns:p14="http://schemas.microsoft.com/office/powerpoint/2010/main" val="42945798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lnSpcReduction="10000"/>
          </a:bodyPr>
          <a:lstStyle/>
          <a:p>
            <a:pPr lvl="0"/>
            <a:r>
              <a:rPr lang="ru-RU" b="1" i="1" dirty="0"/>
              <a:t>Чаще всего споры возникают в отношении необоснованного отклонения банковской гарантии</a:t>
            </a:r>
            <a:endParaRPr lang="ru-RU" dirty="0"/>
          </a:p>
          <a:p>
            <a:r>
              <a:rPr lang="ru-RU" dirty="0"/>
              <a:t>Например, в Постановлении Арбитражного суда Московского округа от 01.09.2015 N Ф05-11528/2015 по делу N А40-214737/14 суд признал отклонение банковской гарантии неправомерным действием заказчика. Заказчик отклонил гарантию, так как сумма в гарантии не соответствовала требованиям документации. Однако суд с этим не согласился. </a:t>
            </a:r>
          </a:p>
          <a:p>
            <a:r>
              <a:rPr lang="ru-RU" dirty="0"/>
              <a:t> У третьего лица отсутствовала обязанность по предоставлению обеспечения исполнения контракта в размере, превышающем в полтора раза размер обеспечения исполнения контракта, указанный в документации о проведении электронного аукциона.</a:t>
            </a:r>
          </a:p>
          <a:p>
            <a:endParaRPr lang="ru-RU" dirty="0"/>
          </a:p>
        </p:txBody>
      </p:sp>
    </p:spTree>
    <p:extLst>
      <p:ext uri="{BB962C8B-B14F-4D97-AF65-F5344CB8AC3E}">
        <p14:creationId xmlns:p14="http://schemas.microsoft.com/office/powerpoint/2010/main" val="129414216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fontScale="92500" lnSpcReduction="10000"/>
          </a:bodyPr>
          <a:lstStyle/>
          <a:p>
            <a:pPr lvl="0"/>
            <a:r>
              <a:rPr lang="ru-RU" b="1" i="1" dirty="0"/>
              <a:t>Установление дополнительных платежей</a:t>
            </a:r>
            <a:endParaRPr lang="ru-RU" dirty="0"/>
          </a:p>
          <a:p>
            <a:r>
              <a:rPr lang="ru-RU" dirty="0"/>
              <a:t>В </a:t>
            </a:r>
            <a:r>
              <a:rPr lang="ru-RU" dirty="0">
                <a:hlinkClick r:id="rId2"/>
              </a:rPr>
              <a:t>Постановлении</a:t>
            </a:r>
            <a:r>
              <a:rPr lang="ru-RU" dirty="0"/>
              <a:t> от 18.06.2014 N А56-54795/2013 ФАС Северо-Западного округа указал, что положения </a:t>
            </a:r>
            <a:r>
              <a:rPr lang="ru-RU" dirty="0">
                <a:hlinkClick r:id="rId3"/>
              </a:rPr>
              <a:t>Закона</a:t>
            </a:r>
            <a:r>
              <a:rPr lang="ru-RU" dirty="0"/>
              <a:t> N 44-ФЗ не содержат норм, которые бы предоставляли заказчику (уполномоченному органу) право устанавливать дополнительные требования к банковской гарантии, в том числе в отношении банков, выдающих соответствующие гарантии. Установление таких требований к банкам, как наличие у банка определенного рейтинга долгосрочной кредитоспособности по международным шкалам рейтинговых агентств, является дополнительным требованием к требованиям, предъявляемым к банковской гарантии положениями </a:t>
            </a:r>
            <a:r>
              <a:rPr lang="ru-RU" dirty="0">
                <a:hlinkClick r:id="rId4"/>
              </a:rPr>
              <a:t>Закона</a:t>
            </a:r>
            <a:r>
              <a:rPr lang="ru-RU" dirty="0"/>
              <a:t> N 44-ФЗ. </a:t>
            </a:r>
            <a:r>
              <a:rPr lang="ru-RU" dirty="0">
                <a:hlinkClick r:id="rId3"/>
              </a:rPr>
              <a:t>Законом</a:t>
            </a:r>
            <a:r>
              <a:rPr lang="ru-RU" dirty="0"/>
              <a:t> N 44-ФЗ урегулированы вопросы, связанные с заключением и исполнением контрактов, а также учтены особенности исполнения заключенных контрактов при выплате и возврате авансовых платежей. </a:t>
            </a:r>
          </a:p>
        </p:txBody>
      </p:sp>
    </p:spTree>
    <p:extLst>
      <p:ext uri="{BB962C8B-B14F-4D97-AF65-F5344CB8AC3E}">
        <p14:creationId xmlns:p14="http://schemas.microsoft.com/office/powerpoint/2010/main" val="100529361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Модуль 5</a:t>
            </a:r>
            <a:endParaRPr lang="ru-RU" dirty="0"/>
          </a:p>
        </p:txBody>
      </p:sp>
      <p:sp>
        <p:nvSpPr>
          <p:cNvPr id="3" name="Объект 2"/>
          <p:cNvSpPr>
            <a:spLocks noGrp="1"/>
          </p:cNvSpPr>
          <p:nvPr>
            <p:ph idx="1"/>
          </p:nvPr>
        </p:nvSpPr>
        <p:spPr/>
        <p:txBody>
          <a:bodyPr>
            <a:normAutofit fontScale="92500" lnSpcReduction="20000"/>
          </a:bodyPr>
          <a:lstStyle/>
          <a:p>
            <a:r>
              <a:rPr lang="ru-RU" b="1" dirty="0"/>
              <a:t>Необоснованная налоговая выгода при выборе </a:t>
            </a:r>
            <a:r>
              <a:rPr lang="ru-RU" b="1" dirty="0" smtClean="0"/>
              <a:t>контрагента</a:t>
            </a:r>
          </a:p>
          <a:p>
            <a:endParaRPr lang="ru-RU" dirty="0"/>
          </a:p>
          <a:p>
            <a:pPr lvl="0"/>
            <a:r>
              <a:rPr lang="ru-RU" dirty="0"/>
              <a:t>Практика реализации новых подходов к организации налогового контроля, повышение эффективности налоговых проверок, выявление схем уклонения от уплаты налогов. Внедрение концепции налогового контроля по отраслевому принципу. Система управления поведением налогоплательщика – альтернатива ВНП. Современные способы выявления случаев неуплаты налогов.</a:t>
            </a:r>
          </a:p>
          <a:p>
            <a:pPr lvl="0"/>
            <a:r>
              <a:rPr lang="ru-RU" dirty="0"/>
              <a:t>Контроль банков за уплатой налогов (Рекомендации ЦБ №18-МР и 5-МР).</a:t>
            </a:r>
          </a:p>
          <a:p>
            <a:pPr lvl="0"/>
            <a:r>
              <a:rPr lang="ru-RU" dirty="0"/>
              <a:t>Пределы осуществления прав по исчислению налоговой базы. Судебная практика применения статьи 54.1 НК РФ. Искажение сведений о хозяйственной деятельности: умышленные и случайные. Реальность хозяйственной операции и реальность исполнения сделки контрагентом, какие ситуации налоговая посчитает «уклонением от уплаты налогов».</a:t>
            </a:r>
          </a:p>
          <a:p>
            <a:endParaRPr lang="ru-RU" dirty="0"/>
          </a:p>
        </p:txBody>
      </p:sp>
    </p:spTree>
    <p:extLst>
      <p:ext uri="{BB962C8B-B14F-4D97-AF65-F5344CB8AC3E}">
        <p14:creationId xmlns:p14="http://schemas.microsoft.com/office/powerpoint/2010/main" val="60178677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effectLst/>
              </a:rPr>
              <a:t>Практика реализации новых подходов к организации налогового контроля</a:t>
            </a:r>
            <a:endParaRPr lang="ru-RU" sz="2800" dirty="0"/>
          </a:p>
        </p:txBody>
      </p:sp>
      <p:sp>
        <p:nvSpPr>
          <p:cNvPr id="3" name="Объект 2"/>
          <p:cNvSpPr>
            <a:spLocks noGrp="1"/>
          </p:cNvSpPr>
          <p:nvPr>
            <p:ph idx="1"/>
          </p:nvPr>
        </p:nvSpPr>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718346" cy="447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82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effectLst/>
              </a:rPr>
              <a:t>Практика реализации новых подходов к организации налогового </a:t>
            </a:r>
            <a:r>
              <a:rPr lang="ru-RU" sz="2800" dirty="0" smtClean="0">
                <a:effectLst/>
              </a:rPr>
              <a:t>контроля</a:t>
            </a:r>
            <a:endParaRPr lang="ru-RU" sz="2800" dirty="0"/>
          </a:p>
        </p:txBody>
      </p:sp>
      <p:sp>
        <p:nvSpPr>
          <p:cNvPr id="3" name="Объект 2"/>
          <p:cNvSpPr>
            <a:spLocks noGrp="1"/>
          </p:cNvSpPr>
          <p:nvPr>
            <p:ph idx="1"/>
          </p:nvPr>
        </p:nvSpPr>
        <p:spPr/>
        <p:txBody>
          <a:bodyPr>
            <a:normAutofit/>
          </a:bodyPr>
          <a:lstStyle/>
          <a:p>
            <a:r>
              <a:rPr lang="ru-RU" dirty="0">
                <a:solidFill>
                  <a:schemeClr val="tx1"/>
                </a:solidFill>
              </a:rPr>
              <a:t>Введение автоматизированной системы АСК НДС позволило уже сегодня сконцентрировать внимание на максимально рисковых компаниях, предъявляющих НДС к возмещению из бюджета. </a:t>
            </a:r>
            <a:endParaRPr lang="ru-RU" dirty="0" smtClean="0">
              <a:solidFill>
                <a:schemeClr val="tx1"/>
              </a:solidFill>
            </a:endParaRPr>
          </a:p>
          <a:p>
            <a:r>
              <a:rPr lang="ru-RU" dirty="0">
                <a:solidFill>
                  <a:schemeClr val="tx1"/>
                </a:solidFill>
              </a:rPr>
              <a:t>В налоговом законодательстве закреплен обязательный досудебный порядок урегулирования налоговых споров для решений по камеральным и выездным налоговым проверкам (п.2 </a:t>
            </a:r>
            <a:r>
              <a:rPr lang="ru-RU" dirty="0">
                <a:solidFill>
                  <a:schemeClr val="tx1"/>
                </a:solidFill>
                <a:hlinkClick r:id="rId2"/>
              </a:rPr>
              <a:t>ст.138 НК РФ</a:t>
            </a:r>
            <a:r>
              <a:rPr lang="ru-RU" dirty="0">
                <a:solidFill>
                  <a:schemeClr val="tx1"/>
                </a:solidFill>
              </a:rPr>
              <a:t>). Это значит, что обжаловать решение по результатам налоговой проверки в суд, можно только после обращения с жалобой в вышестоящий налоговый орган.</a:t>
            </a:r>
          </a:p>
        </p:txBody>
      </p:sp>
    </p:spTree>
    <p:extLst>
      <p:ext uri="{BB962C8B-B14F-4D97-AF65-F5344CB8AC3E}">
        <p14:creationId xmlns:p14="http://schemas.microsoft.com/office/powerpoint/2010/main" val="328626478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3506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85214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6875"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6601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51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643188" y="214313"/>
            <a:ext cx="6000750" cy="857250"/>
          </a:xfrm>
        </p:spPr>
        <p:txBody>
          <a:bodyPr/>
          <a:lstStyle/>
          <a:p>
            <a:pPr eaLnBrk="1" hangingPunct="1"/>
            <a:r>
              <a:rPr lang="ru-RU" altLang="ru-RU" smtClean="0"/>
              <a:t>Выбор электронных площадок</a:t>
            </a:r>
          </a:p>
        </p:txBody>
      </p:sp>
      <p:sp>
        <p:nvSpPr>
          <p:cNvPr id="3" name="Объект 2"/>
          <p:cNvSpPr>
            <a:spLocks noGrp="1"/>
          </p:cNvSpPr>
          <p:nvPr>
            <p:ph idx="1"/>
          </p:nvPr>
        </p:nvSpPr>
        <p:spPr/>
        <p:txBody>
          <a:bodyPr/>
          <a:lstStyle/>
          <a:p>
            <a:pPr eaLnBrk="1" hangingPunct="1">
              <a:defRPr/>
            </a:pPr>
            <a:r>
              <a:rPr lang="ru-RU" dirty="0" smtClean="0"/>
              <a:t>Сайт </a:t>
            </a:r>
            <a:r>
              <a:rPr lang="ru-RU" dirty="0" err="1" smtClean="0"/>
              <a:t>госзакупок</a:t>
            </a:r>
            <a:endParaRPr lang="ru-RU" dirty="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475" y="2224088"/>
            <a:ext cx="61150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73019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762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33795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70960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16632"/>
            <a:ext cx="8801100" cy="65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26036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10190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25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1605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252520" cy="585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95083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247650"/>
            <a:ext cx="8982075"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90689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9674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47"/>
            <a:ext cx="8622841" cy="605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5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2643188" y="214313"/>
            <a:ext cx="6000750" cy="857250"/>
          </a:xfrm>
        </p:spPr>
        <p:txBody>
          <a:bodyPr/>
          <a:lstStyle/>
          <a:p>
            <a:pPr eaLnBrk="1" hangingPunct="1"/>
            <a:r>
              <a:rPr lang="ru-RU" altLang="ru-RU" smtClean="0"/>
              <a:t>Выбор электронных площадок</a:t>
            </a:r>
          </a:p>
        </p:txBody>
      </p:sp>
      <p:sp>
        <p:nvSpPr>
          <p:cNvPr id="3" name="Объект 2"/>
          <p:cNvSpPr>
            <a:spLocks noGrp="1"/>
          </p:cNvSpPr>
          <p:nvPr>
            <p:ph idx="1"/>
          </p:nvPr>
        </p:nvSpPr>
        <p:spPr/>
        <p:txBody>
          <a:bodyPr/>
          <a:lstStyle/>
          <a:p>
            <a:pPr eaLnBrk="1" hangingPunct="1">
              <a:defRPr/>
            </a:pPr>
            <a:r>
              <a:rPr lang="ru-RU" sz="2400" b="1" i="1" dirty="0"/>
              <a:t>Сайты закупок субъектов федерации</a:t>
            </a:r>
            <a:endParaRPr lang="ru-RU" sz="2400" dirty="0"/>
          </a:p>
          <a:p>
            <a:pPr eaLnBrk="1" hangingPunct="1">
              <a:defRPr/>
            </a:pPr>
            <a:r>
              <a:rPr lang="ru-RU" sz="2400" dirty="0"/>
              <a:t>Субъекты федерации и муниципальные органы могут проводить самостоятельно закупки товаров, работ, услуг. Информация о закупках размещается на официальном сайте Российской Федерации www.zakupki.gov.ru и на официальных сайтах субъектов Федерации.  Информация о муниципальных заказах содержится на официальных сайтах муниципальных образований.</a:t>
            </a:r>
          </a:p>
          <a:p>
            <a:pPr eaLnBrk="1" hangingPunct="1">
              <a:defRPr/>
            </a:pPr>
            <a:r>
              <a:rPr lang="ru-RU" sz="2400" dirty="0"/>
              <a:t>Приведем примеры подобных сайтов.</a:t>
            </a:r>
          </a:p>
          <a:p>
            <a:pPr eaLnBrk="1" hangingPunct="1">
              <a:defRPr/>
            </a:pPr>
            <a:r>
              <a:rPr lang="ru-RU" sz="2400" dirty="0"/>
              <a:t>Так, в Москве действует сайт закупок -  </a:t>
            </a:r>
            <a:r>
              <a:rPr lang="ru-RU" sz="2400" u="sng" dirty="0">
                <a:hlinkClick r:id="rId2"/>
              </a:rPr>
              <a:t>http://zakupki.mos.ru/#/</a:t>
            </a:r>
            <a:endParaRPr lang="ru-RU" sz="2400" dirty="0"/>
          </a:p>
          <a:p>
            <a:pPr eaLnBrk="1" hangingPunct="1">
              <a:defRPr/>
            </a:pPr>
            <a:endParaRPr lang="ru-RU" sz="2400" dirty="0"/>
          </a:p>
        </p:txBody>
      </p:sp>
    </p:spTree>
    <p:extLst>
      <p:ext uri="{BB962C8B-B14F-4D97-AF65-F5344CB8AC3E}">
        <p14:creationId xmlns:p14="http://schemas.microsoft.com/office/powerpoint/2010/main" val="210482479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effectLst/>
              </a:rPr>
              <a:t>Повышение </a:t>
            </a:r>
            <a:r>
              <a:rPr lang="ru-RU" sz="4400" dirty="0">
                <a:effectLst/>
              </a:rPr>
              <a:t>эффективности налоговых проверок</a:t>
            </a:r>
            <a:endParaRPr lang="ru-RU" sz="4400" dirty="0"/>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52609"/>
            <a:ext cx="72771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35795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effectLst/>
              </a:rPr>
              <a:t>Повышение </a:t>
            </a:r>
            <a:r>
              <a:rPr lang="ru-RU" sz="4400" dirty="0">
                <a:effectLst/>
              </a:rPr>
              <a:t>эффективности налоговых проверок</a:t>
            </a:r>
            <a:endParaRPr lang="ru-RU" sz="4400" dirty="0"/>
          </a:p>
        </p:txBody>
      </p:sp>
      <p:sp>
        <p:nvSpPr>
          <p:cNvPr id="3" name="Объект 2"/>
          <p:cNvSpPr>
            <a:spLocks noGrp="1"/>
          </p:cNvSpPr>
          <p:nvPr>
            <p:ph idx="1"/>
          </p:nvPr>
        </p:nvSpPr>
        <p:spPr/>
        <p:txBody>
          <a:bodyPr>
            <a:normAutofit fontScale="92500"/>
          </a:bodyPr>
          <a:lstStyle/>
          <a:p>
            <a:r>
              <a:rPr lang="ru-RU" dirty="0">
                <a:solidFill>
                  <a:schemeClr val="tx1"/>
                </a:solidFill>
              </a:rPr>
              <a:t>В 2015 году по результатам выездных налоговых проверок было </a:t>
            </a:r>
            <a:r>
              <a:rPr lang="ru-RU" dirty="0" err="1">
                <a:solidFill>
                  <a:schemeClr val="tx1"/>
                </a:solidFill>
              </a:rPr>
              <a:t>доначислено</a:t>
            </a:r>
            <a:r>
              <a:rPr lang="ru-RU" dirty="0">
                <a:solidFill>
                  <a:schemeClr val="tx1"/>
                </a:solidFill>
              </a:rPr>
              <a:t> 270,3 млрд. р., в 2016 352,5 млрд. р., в 2017 324,3 млрд. р. </a:t>
            </a:r>
            <a:endParaRPr lang="ru-RU" dirty="0" smtClean="0">
              <a:solidFill>
                <a:schemeClr val="tx1"/>
              </a:solidFill>
            </a:endParaRPr>
          </a:p>
          <a:p>
            <a:r>
              <a:rPr lang="ru-RU" dirty="0" smtClean="0">
                <a:solidFill>
                  <a:schemeClr val="tx1"/>
                </a:solidFill>
              </a:rPr>
              <a:t>Но </a:t>
            </a:r>
            <a:r>
              <a:rPr lang="ru-RU" dirty="0">
                <a:solidFill>
                  <a:schemeClr val="tx1"/>
                </a:solidFill>
              </a:rPr>
              <a:t>суммы доначислений не всегда равны суммам, реально полученным в бюджет. </a:t>
            </a:r>
            <a:endParaRPr lang="ru-RU" dirty="0" smtClean="0">
              <a:solidFill>
                <a:schemeClr val="tx1"/>
              </a:solidFill>
            </a:endParaRPr>
          </a:p>
          <a:p>
            <a:r>
              <a:rPr lang="ru-RU" dirty="0" smtClean="0">
                <a:solidFill>
                  <a:schemeClr val="tx1"/>
                </a:solidFill>
              </a:rPr>
              <a:t>По </a:t>
            </a:r>
            <a:r>
              <a:rPr lang="ru-RU" dirty="0">
                <a:solidFill>
                  <a:schemeClr val="tx1"/>
                </a:solidFill>
              </a:rPr>
              <a:t>результатам выездных проверок реально взыскано в 2015 г. 144,56 млрд. руб., в 2016 г. 172,9 млрд. руб., в 2017 г. 184,83 млрд. руб. </a:t>
            </a:r>
            <a:endParaRPr lang="ru-RU" dirty="0" smtClean="0">
              <a:solidFill>
                <a:schemeClr val="tx1"/>
              </a:solidFill>
            </a:endParaRPr>
          </a:p>
          <a:p>
            <a:r>
              <a:rPr lang="ru-RU" dirty="0" smtClean="0">
                <a:solidFill>
                  <a:schemeClr val="tx1"/>
                </a:solidFill>
              </a:rPr>
              <a:t>Сопоставив </a:t>
            </a:r>
            <a:r>
              <a:rPr lang="ru-RU" dirty="0">
                <a:solidFill>
                  <a:schemeClr val="tx1"/>
                </a:solidFill>
              </a:rPr>
              <a:t>данные о </a:t>
            </a:r>
            <a:r>
              <a:rPr lang="ru-RU" dirty="0" err="1">
                <a:solidFill>
                  <a:schemeClr val="tx1"/>
                </a:solidFill>
              </a:rPr>
              <a:t>доначисленных</a:t>
            </a:r>
            <a:r>
              <a:rPr lang="ru-RU" dirty="0">
                <a:solidFill>
                  <a:schemeClr val="tx1"/>
                </a:solidFill>
              </a:rPr>
              <a:t> суммах и реально взысканных можно сделать вывод, что имеется разрыв в 1,5–2 раза: в 2015 году реально в бюджет поступили только 53,48 % от сумм доначислений, в 2016 49,04 %, а в 2017 56,99 %.</a:t>
            </a:r>
            <a:r>
              <a:rPr lang="ru-RU" dirty="0"/>
              <a:t/>
            </a:r>
            <a:br>
              <a:rPr lang="ru-RU" dirty="0"/>
            </a:br>
            <a:r>
              <a:rPr lang="ru-RU" dirty="0"/>
              <a:t/>
            </a:r>
            <a:br>
              <a:rPr lang="ru-RU" dirty="0"/>
            </a:br>
            <a:endParaRPr lang="ru-RU" dirty="0"/>
          </a:p>
        </p:txBody>
      </p:sp>
    </p:spTree>
    <p:extLst>
      <p:ext uri="{BB962C8B-B14F-4D97-AF65-F5344CB8AC3E}">
        <p14:creationId xmlns:p14="http://schemas.microsoft.com/office/powerpoint/2010/main" val="293754369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a:t>
            </a:r>
            <a:r>
              <a:rPr lang="ru-RU" dirty="0" err="1" smtClean="0"/>
              <a:t>невзыскания</a:t>
            </a:r>
            <a:r>
              <a:rPr lang="ru-RU" dirty="0" smtClean="0"/>
              <a:t> средств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96671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68711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схемы ухода от налогов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6511275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93426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схемы ухода от налогов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774742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36027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схемы ухода от налогов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245818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22324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Умышленная неуплата</a:t>
            </a:r>
          </a:p>
        </p:txBody>
      </p:sp>
      <p:sp>
        <p:nvSpPr>
          <p:cNvPr id="3" name="Объект 2"/>
          <p:cNvSpPr>
            <a:spLocks noGrp="1"/>
          </p:cNvSpPr>
          <p:nvPr>
            <p:ph idx="1"/>
          </p:nvPr>
        </p:nvSpPr>
        <p:spPr/>
        <p:txBody>
          <a:bodyPr/>
          <a:lstStyle/>
          <a:p>
            <a:r>
              <a:rPr lang="ru-RU" b="1" dirty="0">
                <a:solidFill>
                  <a:schemeClr val="tx1"/>
                </a:solidFill>
              </a:rPr>
              <a:t>Умышленная неуплата</a:t>
            </a:r>
            <a:r>
              <a:rPr lang="ru-RU" dirty="0">
                <a:solidFill>
                  <a:schemeClr val="tx1"/>
                </a:solidFill>
              </a:rPr>
              <a:t> — это когда бизнесмен построил «схему», чтобы уклоняться от налогов, например:</a:t>
            </a:r>
          </a:p>
          <a:p>
            <a:r>
              <a:rPr lang="ru-RU" dirty="0">
                <a:solidFill>
                  <a:schemeClr val="tx1"/>
                </a:solidFill>
              </a:rPr>
              <a:t>использовал однодневки;</a:t>
            </a:r>
          </a:p>
          <a:p>
            <a:r>
              <a:rPr lang="ru-RU" dirty="0">
                <a:solidFill>
                  <a:schemeClr val="tx1"/>
                </a:solidFill>
              </a:rPr>
              <a:t>подделывал документацию;</a:t>
            </a:r>
          </a:p>
          <a:p>
            <a:r>
              <a:rPr lang="ru-RU" dirty="0">
                <a:solidFill>
                  <a:schemeClr val="tx1"/>
                </a:solidFill>
              </a:rPr>
              <a:t>искусственно дробил бизнес, чтобы платить налог по специальному режиму.</a:t>
            </a:r>
          </a:p>
          <a:p>
            <a:endParaRPr lang="ru-RU" dirty="0">
              <a:solidFill>
                <a:schemeClr val="tx1"/>
              </a:solidFill>
            </a:endParaRPr>
          </a:p>
        </p:txBody>
      </p:sp>
    </p:spTree>
    <p:extLst>
      <p:ext uri="{BB962C8B-B14F-4D97-AF65-F5344CB8AC3E}">
        <p14:creationId xmlns:p14="http://schemas.microsoft.com/office/powerpoint/2010/main" val="41356908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Признаки</a:t>
            </a:r>
            <a:endParaRPr lang="ru-RU" dirty="0"/>
          </a:p>
        </p:txBody>
      </p:sp>
      <p:sp>
        <p:nvSpPr>
          <p:cNvPr id="3" name="Объект 2"/>
          <p:cNvSpPr>
            <a:spLocks noGrp="1"/>
          </p:cNvSpPr>
          <p:nvPr>
            <p:ph idx="1"/>
          </p:nvPr>
        </p:nvSpPr>
        <p:spPr/>
        <p:txBody>
          <a:bodyPr>
            <a:normAutofit lnSpcReduction="10000"/>
          </a:bodyPr>
          <a:lstStyle/>
          <a:p>
            <a:r>
              <a:rPr lang="ru-RU" dirty="0">
                <a:solidFill>
                  <a:schemeClr val="tx1"/>
                </a:solidFill>
              </a:rPr>
              <a:t>чеки незарегистрированных касс;</a:t>
            </a:r>
          </a:p>
          <a:p>
            <a:r>
              <a:rPr lang="ru-RU" dirty="0">
                <a:solidFill>
                  <a:schemeClr val="tx1"/>
                </a:solidFill>
              </a:rPr>
              <a:t>авансовые отчёты компании за период, когда этой компании ещё не существовало;</a:t>
            </a:r>
          </a:p>
          <a:p>
            <a:r>
              <a:rPr lang="ru-RU" dirty="0">
                <a:solidFill>
                  <a:schemeClr val="tx1"/>
                </a:solidFill>
              </a:rPr>
              <a:t>налоговые документы от имени контрагента оформлялись самим налогоплательщиком;</a:t>
            </a:r>
          </a:p>
          <a:p>
            <a:r>
              <a:rPr lang="ru-RU" dirty="0">
                <a:solidFill>
                  <a:schemeClr val="tx1"/>
                </a:solidFill>
              </a:rPr>
              <a:t>руководитель налогоплательщика был учредителем и руководителем однодневок;</a:t>
            </a:r>
          </a:p>
          <a:p>
            <a:r>
              <a:rPr lang="ru-RU" dirty="0">
                <a:solidFill>
                  <a:schemeClr val="tx1"/>
                </a:solidFill>
              </a:rPr>
              <a:t>создание резидента особой экономической зоны, уплачивающего налог на прибыль 0%, перевод всего имущества на него и вывод денег за границу в виде дивидендов;</a:t>
            </a:r>
          </a:p>
          <a:p>
            <a:r>
              <a:rPr lang="ru-RU" dirty="0">
                <a:solidFill>
                  <a:schemeClr val="tx1"/>
                </a:solidFill>
              </a:rPr>
              <a:t>формальный документооборот;</a:t>
            </a:r>
          </a:p>
          <a:p>
            <a:r>
              <a:rPr lang="ru-RU" dirty="0">
                <a:solidFill>
                  <a:schemeClr val="tx1"/>
                </a:solidFill>
              </a:rPr>
              <a:t>и другие доказательства.</a:t>
            </a:r>
          </a:p>
          <a:p>
            <a:endParaRPr lang="ru-RU" dirty="0">
              <a:solidFill>
                <a:schemeClr val="tx1"/>
              </a:solidFill>
            </a:endParaRPr>
          </a:p>
        </p:txBody>
      </p:sp>
    </p:spTree>
    <p:extLst>
      <p:ext uri="{BB962C8B-B14F-4D97-AF65-F5344CB8AC3E}">
        <p14:creationId xmlns:p14="http://schemas.microsoft.com/office/powerpoint/2010/main" val="209749743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Неосторожная неуплата</a:t>
            </a:r>
          </a:p>
        </p:txBody>
      </p:sp>
      <p:sp>
        <p:nvSpPr>
          <p:cNvPr id="3" name="Объект 2"/>
          <p:cNvSpPr>
            <a:spLocks noGrp="1"/>
          </p:cNvSpPr>
          <p:nvPr>
            <p:ph idx="1"/>
          </p:nvPr>
        </p:nvSpPr>
        <p:spPr/>
        <p:txBody>
          <a:bodyPr>
            <a:normAutofit/>
          </a:bodyPr>
          <a:lstStyle/>
          <a:p>
            <a:r>
              <a:rPr lang="ru-RU" b="1" dirty="0">
                <a:solidFill>
                  <a:schemeClr val="tx1"/>
                </a:solidFill>
              </a:rPr>
              <a:t>Неосторожная неуплата </a:t>
            </a:r>
            <a:r>
              <a:rPr lang="ru-RU" dirty="0">
                <a:solidFill>
                  <a:schemeClr val="tx1"/>
                </a:solidFill>
              </a:rPr>
              <a:t>— это неуплата налога «по незнанию», когда предприниматель не собирался укрывать налоги, но так получилось, например:</a:t>
            </a:r>
          </a:p>
          <a:p>
            <a:r>
              <a:rPr lang="ru-RU" dirty="0">
                <a:solidFill>
                  <a:schemeClr val="tx1"/>
                </a:solidFill>
              </a:rPr>
              <a:t>арифметическая ошибка при расчётах налога;</a:t>
            </a:r>
          </a:p>
          <a:p>
            <a:r>
              <a:rPr lang="ru-RU" dirty="0">
                <a:solidFill>
                  <a:schemeClr val="tx1"/>
                </a:solidFill>
              </a:rPr>
              <a:t>некомпетентность бухгалтера.</a:t>
            </a:r>
          </a:p>
          <a:p>
            <a:endParaRPr lang="ru-RU" dirty="0">
              <a:solidFill>
                <a:schemeClr val="tx1"/>
              </a:solidFill>
            </a:endParaRPr>
          </a:p>
        </p:txBody>
      </p:sp>
    </p:spTree>
    <p:extLst>
      <p:ext uri="{BB962C8B-B14F-4D97-AF65-F5344CB8AC3E}">
        <p14:creationId xmlns:p14="http://schemas.microsoft.com/office/powerpoint/2010/main" val="15589482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260648"/>
            <a:ext cx="8136904" cy="1077218"/>
          </a:xfrm>
          <a:prstGeom prst="rect">
            <a:avLst/>
          </a:prstGeom>
        </p:spPr>
        <p:txBody>
          <a:bodyPr wrap="square">
            <a:spAutoFit/>
          </a:bodyPr>
          <a:lstStyle/>
          <a:p>
            <a:pPr algn="ctr"/>
            <a:r>
              <a:rPr lang="ru-RU" sz="3200" dirty="0"/>
              <a:t>Внедрение концепции налогового контроля по отраслевому принципу</a:t>
            </a:r>
            <a:endParaRPr lang="ru-RU" sz="3200" b="1" u="sng" dirty="0">
              <a:solidFill>
                <a:schemeClr val="bg1"/>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71600" y="1412776"/>
            <a:ext cx="6462464" cy="3970318"/>
          </a:xfrm>
          <a:prstGeom prst="rect">
            <a:avLst/>
          </a:prstGeom>
        </p:spPr>
        <p:txBody>
          <a:bodyPr wrap="square">
            <a:spAutoFit/>
          </a:bodyPr>
          <a:lstStyle/>
          <a:p>
            <a:r>
              <a:rPr lang="ru-RU" dirty="0"/>
              <a:t>Чтобы помочь налогоплательщикам оценить вероятность включения в план выездных налоговых проверок, ФНС России опубликовала значения среднеотраслевых показателей по видам экономической деятельности за 2017 год. Опираясь на эти сведения, они могут сравнить показатели своей финансово-хозяйственной деятельности с общедоступными критериями налоговых рисков.</a:t>
            </a:r>
          </a:p>
          <a:p>
            <a:r>
              <a:rPr lang="ru-RU" dirty="0"/>
              <a:t>Информация размещена в разделе «</a:t>
            </a:r>
            <a:r>
              <a:rPr lang="ru-RU" dirty="0">
                <a:hlinkClick r:id="rId2"/>
              </a:rPr>
              <a:t>Концепция системы планирования выездных налоговых проверок</a:t>
            </a:r>
            <a:r>
              <a:rPr lang="ru-RU" dirty="0"/>
              <a:t>». В таблице приведены данные налоговой нагрузки, рентабельности проданных товаров, продукции, работ, услуг и рентабельности активов организаций по видам экономической деятельности, характеризующих финансово-хозяйственную деятельность налогоплательщиков.</a:t>
            </a:r>
          </a:p>
        </p:txBody>
      </p:sp>
    </p:spTree>
    <p:extLst>
      <p:ext uri="{BB962C8B-B14F-4D97-AF65-F5344CB8AC3E}">
        <p14:creationId xmlns:p14="http://schemas.microsoft.com/office/powerpoint/2010/main" val="3756906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2643188" y="214313"/>
            <a:ext cx="6000750" cy="857250"/>
          </a:xfrm>
        </p:spPr>
        <p:txBody>
          <a:bodyPr/>
          <a:lstStyle/>
          <a:p>
            <a:pPr eaLnBrk="1" hangingPunct="1"/>
            <a:r>
              <a:rPr lang="ru-RU" altLang="ru-RU" smtClean="0"/>
              <a:t>Выбор электронных площадок</a:t>
            </a: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14475" y="2813050"/>
            <a:ext cx="6115050" cy="1714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16013" y="1557338"/>
            <a:ext cx="6985000" cy="719137"/>
          </a:xfrm>
          <a:prstGeom prst="rect">
            <a:avLst/>
          </a:prstGeom>
        </p:spPr>
        <p:txBody>
          <a:bodyPr>
            <a:normAutofit/>
          </a:bodyPr>
          <a:lstStyle/>
          <a:p>
            <a:pPr algn="ctr" fontAlgn="auto">
              <a:spcBef>
                <a:spcPct val="20000"/>
              </a:spcBef>
              <a:spcAft>
                <a:spcPts val="0"/>
              </a:spcAft>
              <a:buFont typeface="Arial" pitchFamily="34" charset="0"/>
              <a:buNone/>
              <a:defRPr/>
            </a:pPr>
            <a:r>
              <a:rPr lang="ru-RU" sz="3200" b="1" dirty="0">
                <a:solidFill>
                  <a:schemeClr val="tx2"/>
                </a:solidFill>
                <a:latin typeface="+mn-lt"/>
              </a:rPr>
              <a:t> Сайт закупок Москвы</a:t>
            </a:r>
          </a:p>
        </p:txBody>
      </p:sp>
    </p:spTree>
    <p:extLst>
      <p:ext uri="{BB962C8B-B14F-4D97-AF65-F5344CB8AC3E}">
        <p14:creationId xmlns:p14="http://schemas.microsoft.com/office/powerpoint/2010/main" val="338543293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otto.net.ua/old_site/img/mac/1180538088_41717561204772617068697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06"/>
            <a:ext cx="9167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260648"/>
            <a:ext cx="8136904" cy="584775"/>
          </a:xfrm>
          <a:prstGeom prst="rect">
            <a:avLst/>
          </a:prstGeom>
        </p:spPr>
        <p:txBody>
          <a:bodyPr wrap="square">
            <a:spAutoFit/>
          </a:bodyPr>
          <a:lstStyle/>
          <a:p>
            <a:pPr algn="ctr"/>
            <a:r>
              <a:rPr lang="ru-RU" sz="3200" b="1" u="sng" dirty="0" smtClean="0">
                <a:solidFill>
                  <a:schemeClr val="bg1"/>
                </a:solidFill>
                <a:latin typeface="Times New Roman" panose="02020603050405020304" pitchFamily="18" charset="0"/>
                <a:cs typeface="Times New Roman" panose="02020603050405020304" pitchFamily="18" charset="0"/>
              </a:rPr>
              <a:t>Налоговая нагрузка</a:t>
            </a:r>
            <a:endParaRPr lang="ru-RU" sz="3200" b="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nvGraphicFramePr>
        <p:xfrm>
          <a:off x="604838" y="1165225"/>
          <a:ext cx="7934403" cy="4529017"/>
        </p:xfrm>
        <a:graphic>
          <a:graphicData uri="http://schemas.openxmlformats.org/drawingml/2006/table">
            <a:tbl>
              <a:tblPr>
                <a:tableStyleId>{5C22544A-7EE6-4342-B048-85BDC9FD1C3A}</a:tableStyleId>
              </a:tblPr>
              <a:tblGrid>
                <a:gridCol w="6176991">
                  <a:extLst>
                    <a:ext uri="{9D8B030D-6E8A-4147-A177-3AD203B41FA5}">
                      <a16:colId xmlns:a16="http://schemas.microsoft.com/office/drawing/2014/main" val="20000"/>
                    </a:ext>
                  </a:extLst>
                </a:gridCol>
                <a:gridCol w="877335">
                  <a:extLst>
                    <a:ext uri="{9D8B030D-6E8A-4147-A177-3AD203B41FA5}">
                      <a16:colId xmlns:a16="http://schemas.microsoft.com/office/drawing/2014/main" val="20001"/>
                    </a:ext>
                  </a:extLst>
                </a:gridCol>
                <a:gridCol w="880077">
                  <a:extLst>
                    <a:ext uri="{9D8B030D-6E8A-4147-A177-3AD203B41FA5}">
                      <a16:colId xmlns:a16="http://schemas.microsoft.com/office/drawing/2014/main" val="20002"/>
                    </a:ext>
                  </a:extLst>
                </a:gridCol>
              </a:tblGrid>
              <a:tr h="226298">
                <a:tc rowSpan="2">
                  <a:txBody>
                    <a:bodyPr/>
                    <a:lstStyle/>
                    <a:p>
                      <a:pPr algn="ctr" fontAlgn="ctr"/>
                      <a:r>
                        <a:rPr lang="ru-RU" sz="900" u="none" strike="noStrike">
                          <a:effectLst/>
                        </a:rPr>
                        <a:t>Вид экономической деятельности (согласно ОКВЭД-2)</a:t>
                      </a:r>
                      <a:endParaRPr lang="ru-RU" sz="900" b="1" i="0" u="none" strike="noStrike">
                        <a:effectLst/>
                        <a:latin typeface="Arial Cyr"/>
                      </a:endParaRPr>
                    </a:p>
                  </a:txBody>
                  <a:tcPr marL="8381" marR="8381" marT="8381" marB="0" anchor="ctr"/>
                </a:tc>
                <a:tc gridSpan="2">
                  <a:txBody>
                    <a:bodyPr/>
                    <a:lstStyle/>
                    <a:p>
                      <a:pPr algn="ctr" fontAlgn="ctr"/>
                      <a:r>
                        <a:rPr lang="ru-RU" sz="1100" u="none" strike="noStrike">
                          <a:effectLst/>
                        </a:rPr>
                        <a:t>2017 год</a:t>
                      </a:r>
                      <a:endParaRPr lang="ru-RU" sz="1100" b="1" i="0" u="none" strike="noStrike">
                        <a:effectLst/>
                        <a:latin typeface="Times New Roman"/>
                      </a:endParaRPr>
                    </a:p>
                  </a:txBody>
                  <a:tcPr marL="8381" marR="8381" marT="8381" marB="0" anchor="ctr"/>
                </a:tc>
                <a:tc hMerge="1">
                  <a:txBody>
                    <a:bodyPr/>
                    <a:lstStyle/>
                    <a:p>
                      <a:endParaRPr lang="ru-RU"/>
                    </a:p>
                  </a:txBody>
                  <a:tcPr/>
                </a:tc>
                <a:extLst>
                  <a:ext uri="{0D108BD9-81ED-4DB2-BD59-A6C34878D82A}">
                    <a16:rowId xmlns:a16="http://schemas.microsoft.com/office/drawing/2014/main" val="10000"/>
                  </a:ext>
                </a:extLst>
              </a:tr>
              <a:tr h="905193">
                <a:tc vMerge="1">
                  <a:txBody>
                    <a:bodyPr/>
                    <a:lstStyle/>
                    <a:p>
                      <a:endParaRPr lang="ru-RU"/>
                    </a:p>
                  </a:txBody>
                  <a:tcPr/>
                </a:tc>
                <a:tc>
                  <a:txBody>
                    <a:bodyPr/>
                    <a:lstStyle/>
                    <a:p>
                      <a:pPr algn="ctr" fontAlgn="ctr"/>
                      <a:r>
                        <a:rPr lang="ru-RU" sz="900" u="none" strike="noStrike">
                          <a:effectLst/>
                        </a:rPr>
                        <a:t>Налоговая нагрузка, %</a:t>
                      </a:r>
                      <a:endParaRPr lang="ru-RU" sz="900" b="1" i="0" u="none" strike="noStrike">
                        <a:effectLst/>
                        <a:latin typeface="Arial CYR"/>
                      </a:endParaRPr>
                    </a:p>
                  </a:txBody>
                  <a:tcPr marL="8381" marR="8381" marT="8381" marB="0" anchor="ctr"/>
                </a:tc>
                <a:tc>
                  <a:txBody>
                    <a:bodyPr/>
                    <a:lstStyle/>
                    <a:p>
                      <a:pPr algn="ctr" fontAlgn="ctr"/>
                      <a:r>
                        <a:rPr lang="ru-RU" sz="900" u="none" strike="noStrike">
                          <a:effectLst/>
                        </a:rPr>
                        <a:t>Справочно: фискальная нагрузка по страховым взносам, %</a:t>
                      </a:r>
                      <a:endParaRPr lang="ru-RU" sz="900" b="1" i="0" u="none" strike="noStrike">
                        <a:effectLst/>
                        <a:latin typeface="Arial CYR"/>
                      </a:endParaRPr>
                    </a:p>
                  </a:txBody>
                  <a:tcPr marL="8381" marR="8381" marT="8381" marB="0" anchor="ctr"/>
                </a:tc>
                <a:extLst>
                  <a:ext uri="{0D108BD9-81ED-4DB2-BD59-A6C34878D82A}">
                    <a16:rowId xmlns:a16="http://schemas.microsoft.com/office/drawing/2014/main" val="10001"/>
                  </a:ext>
                </a:extLst>
              </a:tr>
              <a:tr h="142484">
                <a:tc>
                  <a:txBody>
                    <a:bodyPr/>
                    <a:lstStyle/>
                    <a:p>
                      <a:pPr algn="l" fontAlgn="ctr"/>
                      <a:r>
                        <a:rPr lang="ru-RU" sz="900" u="none" strike="noStrike">
                          <a:effectLst/>
                        </a:rPr>
                        <a:t>ВСЕГО</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10,8</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3,6</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02"/>
                  </a:ext>
                </a:extLst>
              </a:tr>
              <a:tr h="201154">
                <a:tc>
                  <a:txBody>
                    <a:bodyPr/>
                    <a:lstStyle/>
                    <a:p>
                      <a:pPr algn="l" fontAlgn="ctr"/>
                      <a:r>
                        <a:rPr lang="ru-RU" sz="900" u="none" strike="noStrike">
                          <a:effectLst/>
                        </a:rPr>
                        <a:t>Сельское, лесное хозяйство, охота, рыболовство, рыбоводство – всего</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4,3</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5,5</a:t>
                      </a:r>
                      <a:endParaRPr lang="ru-RU" sz="900" b="1" i="0" u="none" strike="noStrike">
                        <a:effectLst/>
                        <a:latin typeface="Arial Cyr"/>
                      </a:endParaRPr>
                    </a:p>
                  </a:txBody>
                  <a:tcPr marL="8381" marR="8381" marT="8381" marB="0" anchor="ctr"/>
                </a:tc>
                <a:extLst>
                  <a:ext uri="{0D108BD9-81ED-4DB2-BD59-A6C34878D82A}">
                    <a16:rowId xmlns:a16="http://schemas.microsoft.com/office/drawing/2014/main" val="10003"/>
                  </a:ext>
                </a:extLst>
              </a:tr>
              <a:tr h="167628">
                <a:tc>
                  <a:txBody>
                    <a:bodyPr/>
                    <a:lstStyle/>
                    <a:p>
                      <a:pPr algn="l" fontAlgn="ctr"/>
                      <a:r>
                        <a:rPr lang="ru-RU" sz="900" u="none" strike="noStrike">
                          <a:effectLst/>
                        </a:rPr>
                        <a:t>растениеводство и животноводство, охота и предоставление соответствующих услуг в этих областях</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3,5</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5,4</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04"/>
                  </a:ext>
                </a:extLst>
              </a:tr>
              <a:tr h="167628">
                <a:tc>
                  <a:txBody>
                    <a:bodyPr/>
                    <a:lstStyle/>
                    <a:p>
                      <a:pPr algn="l" fontAlgn="ctr"/>
                      <a:r>
                        <a:rPr lang="ru-RU" sz="900" u="none" strike="noStrike">
                          <a:effectLst/>
                        </a:rPr>
                        <a:t>лесоводство и лесозаготовки</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7,5</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6,8</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05"/>
                  </a:ext>
                </a:extLst>
              </a:tr>
              <a:tr h="167628">
                <a:tc>
                  <a:txBody>
                    <a:bodyPr/>
                    <a:lstStyle/>
                    <a:p>
                      <a:pPr algn="l" fontAlgn="ctr"/>
                      <a:r>
                        <a:rPr lang="ru-RU" sz="900" u="none" strike="noStrike">
                          <a:effectLst/>
                        </a:rPr>
                        <a:t>рыболовство, рыбоводство</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7,9</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5,5</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06"/>
                  </a:ext>
                </a:extLst>
              </a:tr>
              <a:tr h="201154">
                <a:tc>
                  <a:txBody>
                    <a:bodyPr/>
                    <a:lstStyle/>
                    <a:p>
                      <a:pPr algn="l" fontAlgn="ctr"/>
                      <a:r>
                        <a:rPr lang="ru-RU" sz="900" u="none" strike="noStrike">
                          <a:effectLst/>
                        </a:rPr>
                        <a:t>Добыча полезных ископаемых - всего </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36,7</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1,8</a:t>
                      </a:r>
                      <a:endParaRPr lang="ru-RU" sz="900" b="1" i="0" u="none" strike="noStrike">
                        <a:effectLst/>
                        <a:latin typeface="Arial Cyr"/>
                      </a:endParaRPr>
                    </a:p>
                  </a:txBody>
                  <a:tcPr marL="8381" marR="8381" marT="8381" marB="0" anchor="ctr"/>
                </a:tc>
                <a:extLst>
                  <a:ext uri="{0D108BD9-81ED-4DB2-BD59-A6C34878D82A}">
                    <a16:rowId xmlns:a16="http://schemas.microsoft.com/office/drawing/2014/main" val="10007"/>
                  </a:ext>
                </a:extLst>
              </a:tr>
              <a:tr h="167628">
                <a:tc>
                  <a:txBody>
                    <a:bodyPr/>
                    <a:lstStyle/>
                    <a:p>
                      <a:pPr algn="l" fontAlgn="ctr"/>
                      <a:r>
                        <a:rPr lang="ru-RU" sz="900" u="none" strike="noStrike">
                          <a:effectLst/>
                        </a:rPr>
                        <a:t>добыча топливно-энергетических полезных ископаемых -всего </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45,4</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1,0</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08"/>
                  </a:ext>
                </a:extLst>
              </a:tr>
              <a:tr h="167628">
                <a:tc>
                  <a:txBody>
                    <a:bodyPr/>
                    <a:lstStyle/>
                    <a:p>
                      <a:pPr algn="l" fontAlgn="ctr"/>
                      <a:r>
                        <a:rPr lang="ru-RU" sz="900" u="none" strike="noStrike">
                          <a:effectLst/>
                        </a:rPr>
                        <a:t>добыча полезных ископаемых, кроме топливно-энергетических</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18,8</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4,1</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09"/>
                  </a:ext>
                </a:extLst>
              </a:tr>
              <a:tr h="201154">
                <a:tc>
                  <a:txBody>
                    <a:bodyPr/>
                    <a:lstStyle/>
                    <a:p>
                      <a:pPr algn="l" fontAlgn="ctr"/>
                      <a:r>
                        <a:rPr lang="ru-RU" sz="900" u="none" strike="noStrike">
                          <a:effectLst/>
                        </a:rPr>
                        <a:t>Обрабатывающие производства – всего  </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8,2</a:t>
                      </a:r>
                      <a:endParaRPr lang="ru-RU" sz="900" b="1" i="0" u="none" strike="noStrike">
                        <a:effectLst/>
                        <a:latin typeface="Arial Cyr"/>
                      </a:endParaRPr>
                    </a:p>
                  </a:txBody>
                  <a:tcPr marL="8381" marR="8381" marT="8381" marB="0" anchor="ctr"/>
                </a:tc>
                <a:tc>
                  <a:txBody>
                    <a:bodyPr/>
                    <a:lstStyle/>
                    <a:p>
                      <a:pPr algn="r" fontAlgn="ctr"/>
                      <a:r>
                        <a:rPr lang="ru-RU" sz="900" u="none" strike="noStrike">
                          <a:effectLst/>
                        </a:rPr>
                        <a:t>2,2</a:t>
                      </a:r>
                      <a:endParaRPr lang="ru-RU" sz="900" b="1" i="0" u="none" strike="noStrike">
                        <a:effectLst/>
                        <a:latin typeface="Arial Cyr"/>
                      </a:endParaRPr>
                    </a:p>
                  </a:txBody>
                  <a:tcPr marL="8381" marR="8381" marT="8381" marB="0" anchor="ctr"/>
                </a:tc>
                <a:extLst>
                  <a:ext uri="{0D108BD9-81ED-4DB2-BD59-A6C34878D82A}">
                    <a16:rowId xmlns:a16="http://schemas.microsoft.com/office/drawing/2014/main" val="10010"/>
                  </a:ext>
                </a:extLst>
              </a:tr>
              <a:tr h="167628">
                <a:tc>
                  <a:txBody>
                    <a:bodyPr/>
                    <a:lstStyle/>
                    <a:p>
                      <a:pPr algn="l" fontAlgn="ctr"/>
                      <a:r>
                        <a:rPr lang="ru-RU" sz="900" u="none" strike="noStrike">
                          <a:effectLst/>
                        </a:rPr>
                        <a:t>производство пищевых продуктов, напитков, табачных изделий</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28,2</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2,4</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1"/>
                  </a:ext>
                </a:extLst>
              </a:tr>
              <a:tr h="167628">
                <a:tc>
                  <a:txBody>
                    <a:bodyPr/>
                    <a:lstStyle/>
                    <a:p>
                      <a:pPr algn="l" fontAlgn="ctr"/>
                      <a:r>
                        <a:rPr lang="ru-RU" sz="900" u="none" strike="noStrike">
                          <a:effectLst/>
                        </a:rPr>
                        <a:t>производство текстильных изделий, одежды</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8,1</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4,2</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2"/>
                  </a:ext>
                </a:extLst>
              </a:tr>
              <a:tr h="167628">
                <a:tc>
                  <a:txBody>
                    <a:bodyPr/>
                    <a:lstStyle/>
                    <a:p>
                      <a:pPr algn="l" fontAlgn="ctr"/>
                      <a:r>
                        <a:rPr lang="ru-RU" sz="900" u="none" strike="noStrike">
                          <a:effectLst/>
                        </a:rPr>
                        <a:t>производство кожи и изделий из кожи</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7,9</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4,7</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3"/>
                  </a:ext>
                </a:extLst>
              </a:tr>
              <a:tr h="301731">
                <a:tc>
                  <a:txBody>
                    <a:bodyPr/>
                    <a:lstStyle/>
                    <a:p>
                      <a:pPr algn="l" fontAlgn="ctr"/>
                      <a:r>
                        <a:rPr lang="ru-RU" sz="900" u="none" strike="noStrike">
                          <a:effectLst/>
                        </a:rPr>
                        <a:t>обработка древесины и производство изделий из дерева и пробки, кроме мебели, производство изделий из соломки и материалов для плетения</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2,0</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3,6</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4"/>
                  </a:ext>
                </a:extLst>
              </a:tr>
              <a:tr h="167628">
                <a:tc>
                  <a:txBody>
                    <a:bodyPr/>
                    <a:lstStyle/>
                    <a:p>
                      <a:pPr algn="l" fontAlgn="ctr"/>
                      <a:r>
                        <a:rPr lang="ru-RU" sz="900" u="none" strike="noStrike">
                          <a:effectLst/>
                        </a:rPr>
                        <a:t>производство бумаги и бумажных изделий</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4,4</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1,8</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5"/>
                  </a:ext>
                </a:extLst>
              </a:tr>
              <a:tr h="167628">
                <a:tc>
                  <a:txBody>
                    <a:bodyPr/>
                    <a:lstStyle/>
                    <a:p>
                      <a:pPr algn="l" fontAlgn="ctr"/>
                      <a:r>
                        <a:rPr lang="ru-RU" sz="900" u="none" strike="noStrike">
                          <a:effectLst/>
                        </a:rPr>
                        <a:t>деятельность полиграфическая и копирование носителей информации</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9,2</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4,3</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6"/>
                  </a:ext>
                </a:extLst>
              </a:tr>
              <a:tr h="167628">
                <a:tc>
                  <a:txBody>
                    <a:bodyPr/>
                    <a:lstStyle/>
                    <a:p>
                      <a:pPr algn="l" fontAlgn="ctr"/>
                      <a:r>
                        <a:rPr lang="ru-RU" sz="900" u="none" strike="noStrike">
                          <a:effectLst/>
                        </a:rPr>
                        <a:t>производство кокса и нефтепродуктов</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5,1</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0,2</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7"/>
                  </a:ext>
                </a:extLst>
              </a:tr>
              <a:tr h="167628">
                <a:tc>
                  <a:txBody>
                    <a:bodyPr/>
                    <a:lstStyle/>
                    <a:p>
                      <a:pPr algn="l" fontAlgn="ctr"/>
                      <a:r>
                        <a:rPr lang="ru-RU" sz="900" u="none" strike="noStrike">
                          <a:effectLst/>
                        </a:rPr>
                        <a:t>производство химических веществ и химических продуктов</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1,9</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2,4</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8"/>
                  </a:ext>
                </a:extLst>
              </a:tr>
              <a:tr h="167628">
                <a:tc>
                  <a:txBody>
                    <a:bodyPr/>
                    <a:lstStyle/>
                    <a:p>
                      <a:pPr algn="l" fontAlgn="ctr"/>
                      <a:r>
                        <a:rPr lang="ru-RU" sz="900" u="none" strike="noStrike">
                          <a:effectLst/>
                        </a:rPr>
                        <a:t>производство лекарственных средств и материалов, применяемых в медицинских целях</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6,9</a:t>
                      </a:r>
                      <a:endParaRPr lang="ru-RU" sz="900" b="0" i="0" u="none" strike="noStrike">
                        <a:effectLst/>
                        <a:latin typeface="Arial Cyr"/>
                      </a:endParaRPr>
                    </a:p>
                  </a:txBody>
                  <a:tcPr marL="8381" marR="8381" marT="8381" marB="0" anchor="ctr"/>
                </a:tc>
                <a:tc>
                  <a:txBody>
                    <a:bodyPr/>
                    <a:lstStyle/>
                    <a:p>
                      <a:pPr algn="r" fontAlgn="ctr"/>
                      <a:r>
                        <a:rPr lang="ru-RU" sz="900" u="none" strike="noStrike">
                          <a:effectLst/>
                        </a:rPr>
                        <a:t>3,0</a:t>
                      </a:r>
                      <a:endParaRPr lang="ru-RU" sz="900" b="0" i="0" u="none" strike="noStrike">
                        <a:effectLst/>
                        <a:latin typeface="Arial Cyr"/>
                      </a:endParaRPr>
                    </a:p>
                  </a:txBody>
                  <a:tcPr marL="8381" marR="8381" marT="8381" marB="0" anchor="ctr"/>
                </a:tc>
                <a:extLst>
                  <a:ext uri="{0D108BD9-81ED-4DB2-BD59-A6C34878D82A}">
                    <a16:rowId xmlns:a16="http://schemas.microsoft.com/office/drawing/2014/main" val="10019"/>
                  </a:ext>
                </a:extLst>
              </a:tr>
              <a:tr h="167628">
                <a:tc>
                  <a:txBody>
                    <a:bodyPr/>
                    <a:lstStyle/>
                    <a:p>
                      <a:pPr algn="l" fontAlgn="ctr"/>
                      <a:r>
                        <a:rPr lang="ru-RU" sz="900" u="none" strike="noStrike">
                          <a:effectLst/>
                        </a:rPr>
                        <a:t>производство резиновых и пластмассовых изделий</a:t>
                      </a:r>
                      <a:endParaRPr lang="ru-RU" sz="900" b="0" i="0" u="none" strike="noStrike">
                        <a:effectLst/>
                        <a:latin typeface="Arial Cyr"/>
                      </a:endParaRPr>
                    </a:p>
                  </a:txBody>
                  <a:tcPr marL="100577" marR="8381" marT="8381" marB="0" anchor="ctr"/>
                </a:tc>
                <a:tc>
                  <a:txBody>
                    <a:bodyPr/>
                    <a:lstStyle/>
                    <a:p>
                      <a:pPr algn="r" fontAlgn="ctr"/>
                      <a:r>
                        <a:rPr lang="ru-RU" sz="900" u="none" strike="noStrike">
                          <a:effectLst/>
                        </a:rPr>
                        <a:t>6,3</a:t>
                      </a:r>
                      <a:endParaRPr lang="ru-RU" sz="900" b="0" i="0" u="none" strike="noStrike">
                        <a:effectLst/>
                        <a:latin typeface="Arial Cyr"/>
                      </a:endParaRPr>
                    </a:p>
                  </a:txBody>
                  <a:tcPr marL="8381" marR="8381" marT="8381" marB="0" anchor="ctr"/>
                </a:tc>
                <a:tc>
                  <a:txBody>
                    <a:bodyPr/>
                    <a:lstStyle/>
                    <a:p>
                      <a:pPr algn="r" fontAlgn="ctr"/>
                      <a:r>
                        <a:rPr lang="ru-RU" sz="900" u="none" strike="noStrike" dirty="0">
                          <a:effectLst/>
                        </a:rPr>
                        <a:t>2,6</a:t>
                      </a:r>
                      <a:endParaRPr lang="ru-RU" sz="900" b="0" i="0" u="none" strike="noStrike" dirty="0">
                        <a:effectLst/>
                        <a:latin typeface="Arial Cyr"/>
                      </a:endParaRPr>
                    </a:p>
                  </a:txBody>
                  <a:tcPr marL="8381" marR="8381" marT="8381"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29389563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otto.net.ua/old_site/img/mac/1180538088_41717561204772617068697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65"/>
            <a:ext cx="9167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260648"/>
            <a:ext cx="8136904" cy="584775"/>
          </a:xfrm>
          <a:prstGeom prst="rect">
            <a:avLst/>
          </a:prstGeom>
        </p:spPr>
        <p:txBody>
          <a:bodyPr wrap="square">
            <a:spAutoFit/>
          </a:bodyPr>
          <a:lstStyle/>
          <a:p>
            <a:pPr algn="ctr"/>
            <a:r>
              <a:rPr lang="ru-RU" sz="3200" b="1" u="sng" dirty="0" smtClean="0">
                <a:solidFill>
                  <a:schemeClr val="bg1"/>
                </a:solidFill>
                <a:latin typeface="Times New Roman" panose="02020603050405020304" pitchFamily="18" charset="0"/>
                <a:cs typeface="Times New Roman" panose="02020603050405020304" pitchFamily="18" charset="0"/>
              </a:rPr>
              <a:t>Рентабельность</a:t>
            </a:r>
            <a:endParaRPr lang="ru-RU" sz="3200" b="1" u="sng"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33691297"/>
              </p:ext>
            </p:extLst>
          </p:nvPr>
        </p:nvGraphicFramePr>
        <p:xfrm>
          <a:off x="1691680" y="1196752"/>
          <a:ext cx="5563695" cy="5298850"/>
        </p:xfrm>
        <a:graphic>
          <a:graphicData uri="http://schemas.openxmlformats.org/drawingml/2006/table">
            <a:tbl>
              <a:tblPr/>
              <a:tblGrid>
                <a:gridCol w="1854565">
                  <a:extLst>
                    <a:ext uri="{9D8B030D-6E8A-4147-A177-3AD203B41FA5}">
                      <a16:colId xmlns:a16="http://schemas.microsoft.com/office/drawing/2014/main" val="20000"/>
                    </a:ext>
                  </a:extLst>
                </a:gridCol>
                <a:gridCol w="1854565">
                  <a:extLst>
                    <a:ext uri="{9D8B030D-6E8A-4147-A177-3AD203B41FA5}">
                      <a16:colId xmlns:a16="http://schemas.microsoft.com/office/drawing/2014/main" val="20001"/>
                    </a:ext>
                  </a:extLst>
                </a:gridCol>
                <a:gridCol w="1854565">
                  <a:extLst>
                    <a:ext uri="{9D8B030D-6E8A-4147-A177-3AD203B41FA5}">
                      <a16:colId xmlns:a16="http://schemas.microsoft.com/office/drawing/2014/main" val="20002"/>
                    </a:ext>
                  </a:extLst>
                </a:gridCol>
              </a:tblGrid>
              <a:tr h="218310">
                <a:tc rowSpan="2">
                  <a:txBody>
                    <a:bodyPr/>
                    <a:lstStyle/>
                    <a:p>
                      <a:pPr fontAlgn="base"/>
                      <a:r>
                        <a:rPr lang="ru-RU" sz="1200" b="1" dirty="0">
                          <a:effectLst/>
                        </a:rPr>
                        <a:t>Вид экономической деятельности (по ОКВЭД-2)</a:t>
                      </a:r>
                      <a:endParaRPr lang="ru-RU" sz="1200" dirty="0">
                        <a:effectLst/>
                      </a:endParaRP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gridSpan="2">
                  <a:txBody>
                    <a:bodyPr/>
                    <a:lstStyle/>
                    <a:p>
                      <a:pPr fontAlgn="base"/>
                      <a:r>
                        <a:rPr lang="ru-RU" sz="1000" b="1">
                          <a:effectLst/>
                        </a:rPr>
                        <a:t>Период 2017 года</a:t>
                      </a:r>
                      <a:endParaRPr lang="ru-RU" sz="1000">
                        <a:effectLst/>
                      </a:endParaRP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0"/>
                  </a:ext>
                </a:extLst>
              </a:tr>
              <a:tr h="709508">
                <a:tc vMerge="1">
                  <a:txBody>
                    <a:bodyPr/>
                    <a:lstStyle/>
                    <a:p>
                      <a:endParaRPr lang="ru-RU"/>
                    </a:p>
                  </a:txBody>
                  <a:tcPr/>
                </a:tc>
                <a:tc>
                  <a:txBody>
                    <a:bodyPr/>
                    <a:lstStyle/>
                    <a:p>
                      <a:pPr fontAlgn="base"/>
                      <a:r>
                        <a:rPr lang="ru-RU" sz="1200" b="1">
                          <a:effectLst/>
                        </a:rPr>
                        <a:t>Рентабельность проданных товаров/продукции/работ/услуг, %</a:t>
                      </a:r>
                      <a:endParaRPr lang="ru-RU" sz="1200">
                        <a:effectLst/>
                      </a:endParaRP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b="1">
                          <a:effectLst/>
                        </a:rPr>
                        <a:t>Рентабельность активов, %</a:t>
                      </a:r>
                      <a:endParaRPr lang="ru-RU" sz="1200">
                        <a:effectLst/>
                      </a:endParaRP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8310">
                <a:tc>
                  <a:txBody>
                    <a:bodyPr/>
                    <a:lstStyle/>
                    <a:p>
                      <a:pPr fontAlgn="base"/>
                      <a:r>
                        <a:rPr lang="ru-RU" sz="1200">
                          <a:effectLst/>
                        </a:rPr>
                        <a:t>Всего</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7,5</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5,3</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09508">
                <a:tc>
                  <a:txBody>
                    <a:bodyPr/>
                    <a:lstStyle/>
                    <a:p>
                      <a:pPr fontAlgn="base"/>
                      <a:r>
                        <a:rPr lang="ru-RU" sz="1200">
                          <a:effectLst/>
                        </a:rPr>
                        <a:t>сельское, лесное хозяйство, охота, рыболовство и рыбоводство</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17,3</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6,4</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73240">
                <a:tc>
                  <a:txBody>
                    <a:bodyPr/>
                    <a:lstStyle/>
                    <a:p>
                      <a:pPr fontAlgn="base"/>
                      <a:r>
                        <a:rPr lang="ru-RU" sz="1200">
                          <a:effectLst/>
                        </a:rPr>
                        <a:t>растениеводство и животноводство, охота и</a:t>
                      </a:r>
                      <a:br>
                        <a:rPr lang="ru-RU" sz="1200">
                          <a:effectLst/>
                        </a:rPr>
                      </a:br>
                      <a:r>
                        <a:rPr lang="ru-RU" sz="1200">
                          <a:effectLst/>
                        </a:rPr>
                        <a:t>предоставление соответствующих услуг в этих областях</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14,5</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5,0</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2043">
                <a:tc>
                  <a:txBody>
                    <a:bodyPr/>
                    <a:lstStyle/>
                    <a:p>
                      <a:pPr fontAlgn="base"/>
                      <a:r>
                        <a:rPr lang="ru-RU" sz="1200">
                          <a:effectLst/>
                        </a:rPr>
                        <a:t>лесоводство и лесозаготовки</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5,4</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err="1">
                          <a:effectLst/>
                        </a:rPr>
                        <a:t>отр</a:t>
                      </a:r>
                      <a:r>
                        <a:rPr lang="ru-RU" sz="1200" dirty="0">
                          <a:effectLst/>
                        </a:rPr>
                        <a:t>.</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82043">
                <a:tc>
                  <a:txBody>
                    <a:bodyPr/>
                    <a:lstStyle/>
                    <a:p>
                      <a:pPr fontAlgn="base"/>
                      <a:r>
                        <a:rPr lang="ru-RU" sz="1200">
                          <a:effectLst/>
                        </a:rPr>
                        <a:t>рыболовство и рыбоводство</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49,9</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22,7</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2043">
                <a:tc>
                  <a:txBody>
                    <a:bodyPr/>
                    <a:lstStyle/>
                    <a:p>
                      <a:pPr fontAlgn="base"/>
                      <a:r>
                        <a:rPr lang="ru-RU" sz="1200">
                          <a:effectLst/>
                        </a:rPr>
                        <a:t>добыча полезных ископаемых</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25,9</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11,0</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8310">
                <a:tc>
                  <a:txBody>
                    <a:bodyPr/>
                    <a:lstStyle/>
                    <a:p>
                      <a:pPr fontAlgn="base"/>
                      <a:r>
                        <a:rPr lang="ru-RU" sz="1200">
                          <a:effectLst/>
                        </a:rPr>
                        <a:t>добыча угля</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30,6</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16,5</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82043">
                <a:tc>
                  <a:txBody>
                    <a:bodyPr/>
                    <a:lstStyle/>
                    <a:p>
                      <a:pPr fontAlgn="base"/>
                      <a:r>
                        <a:rPr lang="ru-RU" sz="1200">
                          <a:effectLst/>
                        </a:rPr>
                        <a:t>добыча сырой нефти и природного газа</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25,2</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11,1</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82043">
                <a:tc>
                  <a:txBody>
                    <a:bodyPr/>
                    <a:lstStyle/>
                    <a:p>
                      <a:pPr fontAlgn="base"/>
                      <a:r>
                        <a:rPr lang="ru-RU" sz="1200">
                          <a:effectLst/>
                        </a:rPr>
                        <a:t>добыча металлических руд</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a:effectLst/>
                        </a:rPr>
                        <a:t>50,3</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tc>
                  <a:txBody>
                    <a:bodyPr/>
                    <a:lstStyle/>
                    <a:p>
                      <a:pPr fontAlgn="base"/>
                      <a:r>
                        <a:rPr lang="ru-RU" sz="1200" dirty="0">
                          <a:effectLst/>
                        </a:rPr>
                        <a:t>15,6</a:t>
                      </a:r>
                    </a:p>
                  </a:txBody>
                  <a:tcPr marL="50854" marR="50854" marT="25427" marB="25427" anchor="ctr">
                    <a:lnL w="9525" cap="flat" cmpd="sng" algn="ctr">
                      <a:solidFill>
                        <a:srgbClr val="B4B0B0"/>
                      </a:solidFill>
                      <a:prstDash val="solid"/>
                      <a:round/>
                      <a:headEnd type="none" w="med" len="med"/>
                      <a:tailEnd type="none" w="med" len="med"/>
                    </a:lnL>
                    <a:lnR w="9525" cap="flat" cmpd="sng" algn="ctr">
                      <a:solidFill>
                        <a:srgbClr val="B4B0B0"/>
                      </a:solidFill>
                      <a:prstDash val="solid"/>
                      <a:round/>
                      <a:headEnd type="none" w="med" len="med"/>
                      <a:tailEnd type="none" w="med" len="med"/>
                    </a:lnR>
                    <a:lnT w="9525" cap="flat" cmpd="sng" algn="ctr">
                      <a:solidFill>
                        <a:srgbClr val="B4B0B0"/>
                      </a:solidFill>
                      <a:prstDash val="solid"/>
                      <a:round/>
                      <a:headEnd type="none" w="med" len="med"/>
                      <a:tailEnd type="none" w="med" len="med"/>
                    </a:lnT>
                    <a:lnB w="9525" cap="flat" cmpd="sng" algn="ctr">
                      <a:solidFill>
                        <a:srgbClr val="B4B0B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5253822"/>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476672"/>
            <a:ext cx="6624736" cy="1579920"/>
          </a:xfrm>
          <a:prstGeom prst="rect">
            <a:avLst/>
          </a:prstGeom>
        </p:spPr>
        <p:txBody>
          <a:bodyPr wrap="square">
            <a:spAutoFit/>
          </a:bodyPr>
          <a:lstStyle/>
          <a:p>
            <a:pPr algn="ctr">
              <a:lnSpc>
                <a:spcPts val="5800"/>
              </a:lnSpc>
              <a:spcBef>
                <a:spcPct val="0"/>
              </a:spcBef>
            </a:pPr>
            <a:r>
              <a:rPr lang="ru-RU" sz="3200" dirty="0">
                <a:solidFill>
                  <a:schemeClr val="tx2"/>
                </a:solidFill>
                <a:effectLst>
                  <a:outerShdw blurRad="63500" dist="38100" dir="5400000" algn="t" rotWithShape="0">
                    <a:prstClr val="black">
                      <a:alpha val="25000"/>
                    </a:prstClr>
                  </a:outerShdw>
                </a:effectLst>
                <a:ea typeface="+mj-ea"/>
                <a:cs typeface="+mj-cs"/>
              </a:rPr>
              <a:t>Система управления поведением налогоплательщика</a:t>
            </a:r>
          </a:p>
        </p:txBody>
      </p:sp>
      <p:sp>
        <p:nvSpPr>
          <p:cNvPr id="3" name="Прямоугольник 2"/>
          <p:cNvSpPr/>
          <p:nvPr/>
        </p:nvSpPr>
        <p:spPr>
          <a:xfrm>
            <a:off x="971600" y="2204864"/>
            <a:ext cx="7416824" cy="3970318"/>
          </a:xfrm>
          <a:prstGeom prst="rect">
            <a:avLst/>
          </a:prstGeom>
        </p:spPr>
        <p:txBody>
          <a:bodyPr wrap="square">
            <a:spAutoFit/>
          </a:bodyPr>
          <a:lstStyle/>
          <a:p>
            <a:r>
              <a:rPr lang="ru-RU" dirty="0" smtClean="0"/>
              <a:t>Налоговые </a:t>
            </a:r>
            <a:r>
              <a:rPr lang="ru-RU" dirty="0"/>
              <a:t>органы приступили к Системе управления поведением налогоплательщиков  посредством построения и реализации отраслевой операционной модели контроля.</a:t>
            </a:r>
          </a:p>
          <a:p>
            <a:r>
              <a:rPr lang="ru-RU" dirty="0"/>
              <a:t>В марте 2015 года отраслевой пилотный проект по развитию на региональном уровне методов побуждения налогоплательщиков к добровольному исполнению налоговых обязательств стартовал и в Магаданской области. В  Управлении ФНС России по Магаданской области создана проектная команда, определена дорожная карта  отраслевого проекта, по результатам  анализа наиболее рисковых отраслей экономики региона и групп налогоплательщиков  отобраны  три  отрасли экономики: «добыча руд и песков драгоценных металлов», «производство, передача и распределение электроэнергии» и «производство общестроительных работ».                 </a:t>
            </a:r>
          </a:p>
        </p:txBody>
      </p:sp>
    </p:spTree>
    <p:extLst>
      <p:ext uri="{BB962C8B-B14F-4D97-AF65-F5344CB8AC3E}">
        <p14:creationId xmlns:p14="http://schemas.microsoft.com/office/powerpoint/2010/main" val="185931476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0"/>
            <a:ext cx="6840760" cy="1503232"/>
          </a:xfrm>
          <a:prstGeom prst="rect">
            <a:avLst/>
          </a:prstGeom>
        </p:spPr>
        <p:txBody>
          <a:bodyPr wrap="square">
            <a:spAutoFit/>
          </a:bodyPr>
          <a:lstStyle/>
          <a:p>
            <a:pPr algn="ctr">
              <a:lnSpc>
                <a:spcPts val="5800"/>
              </a:lnSpc>
              <a:spcBef>
                <a:spcPct val="0"/>
              </a:spcBef>
            </a:pPr>
            <a:r>
              <a:rPr lang="ru-RU" sz="3200" dirty="0">
                <a:solidFill>
                  <a:schemeClr val="tx2"/>
                </a:solidFill>
                <a:effectLst>
                  <a:outerShdw blurRad="63500" dist="38100" dir="5400000" algn="t" rotWithShape="0">
                    <a:prstClr val="black">
                      <a:alpha val="25000"/>
                    </a:prstClr>
                  </a:outerShdw>
                </a:effectLst>
                <a:ea typeface="+mj-ea"/>
                <a:cs typeface="+mj-cs"/>
              </a:rPr>
              <a:t>Система управления поведением налогоплательщика</a:t>
            </a:r>
          </a:p>
        </p:txBody>
      </p:sp>
      <p:sp>
        <p:nvSpPr>
          <p:cNvPr id="3" name="Прямоугольник 2"/>
          <p:cNvSpPr/>
          <p:nvPr/>
        </p:nvSpPr>
        <p:spPr>
          <a:xfrm>
            <a:off x="899592" y="1878502"/>
            <a:ext cx="7416824" cy="4801314"/>
          </a:xfrm>
          <a:prstGeom prst="rect">
            <a:avLst/>
          </a:prstGeom>
        </p:spPr>
        <p:txBody>
          <a:bodyPr wrap="square">
            <a:spAutoFit/>
          </a:bodyPr>
          <a:lstStyle/>
          <a:p>
            <a:r>
              <a:rPr lang="ru-RU" dirty="0" smtClean="0"/>
              <a:t>Следующим этапом реализации отраслевой модели контроля стало  сравнение налогоплательщиков в одной и той же отрасли (рынке) между собой по технологическим, стратегическим, маркетинговым, финансово-экономическим показателям вне зависимости от региона осуществления деятельности с целью идентификации налоговых обязательств и их законности в отрасли, а также сумм налоговых поступлений, которые должны быть уплачены в бюджет при добросовестном исполнении налоговых обязательств в отрасли. Если одни организации, работающие в одной и той же отрасли (рынке), применяют незаконные схемы минимизации налоговых обязательств, а другие нет, то добросовестные налогоплательщики, соблюдающие законодательство, становятся </a:t>
            </a:r>
            <a:r>
              <a:rPr lang="ru-RU" dirty="0" err="1" smtClean="0"/>
              <a:t>неконкурентноспособными</a:t>
            </a:r>
            <a:r>
              <a:rPr lang="ru-RU" dirty="0" smtClean="0"/>
              <a:t>, что приводит зачастую к их уходу из отрасли или банкротству, тормозит развитие рынка и качества товаров (работ или услуг) и в конечном итоге отрицательно сказывается на динамике роста экономики и налоговых поступлений.</a:t>
            </a:r>
            <a:endParaRPr lang="ru-RU" dirty="0"/>
          </a:p>
        </p:txBody>
      </p:sp>
    </p:spTree>
    <p:extLst>
      <p:ext uri="{BB962C8B-B14F-4D97-AF65-F5344CB8AC3E}">
        <p14:creationId xmlns:p14="http://schemas.microsoft.com/office/powerpoint/2010/main" val="264728692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2301656"/>
          </a:xfrm>
          <a:prstGeom prst="rect">
            <a:avLst/>
          </a:prstGeom>
        </p:spPr>
        <p:txBody>
          <a:bodyPr wrap="square">
            <a:spAutoFit/>
          </a:bodyPr>
          <a:lstStyle/>
          <a:p>
            <a:pPr lvl="0" algn="ctr">
              <a:lnSpc>
                <a:spcPts val="5800"/>
              </a:lnSpc>
              <a:spcBef>
                <a:spcPct val="0"/>
              </a:spcBef>
            </a:pPr>
            <a:r>
              <a:rPr lang="ru-RU" sz="4000" dirty="0">
                <a:solidFill>
                  <a:schemeClr val="tx2"/>
                </a:solidFill>
                <a:effectLst>
                  <a:outerShdw blurRad="63500" dist="38100" dir="5400000" algn="t" rotWithShape="0">
                    <a:prstClr val="black">
                      <a:alpha val="25000"/>
                    </a:prstClr>
                  </a:outerShdw>
                </a:effectLst>
                <a:ea typeface="+mj-ea"/>
                <a:cs typeface="+mj-cs"/>
              </a:rPr>
              <a:t>Современные способы выявления случаев неуплаты </a:t>
            </a:r>
            <a:r>
              <a:rPr lang="ru-RU" sz="4000" dirty="0" smtClean="0">
                <a:solidFill>
                  <a:schemeClr val="tx2"/>
                </a:solidFill>
                <a:effectLst>
                  <a:outerShdw blurRad="63500" dist="38100" dir="5400000" algn="t" rotWithShape="0">
                    <a:prstClr val="black">
                      <a:alpha val="25000"/>
                    </a:prstClr>
                  </a:outerShdw>
                </a:effectLst>
                <a:ea typeface="+mj-ea"/>
                <a:cs typeface="+mj-cs"/>
              </a:rPr>
              <a:t>налогов</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2221163052"/>
              </p:ext>
            </p:extLst>
          </p:nvPr>
        </p:nvGraphicFramePr>
        <p:xfrm>
          <a:off x="755576" y="2420888"/>
          <a:ext cx="705678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52268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2301656"/>
          </a:xfrm>
          <a:prstGeom prst="rect">
            <a:avLst/>
          </a:prstGeom>
        </p:spPr>
        <p:txBody>
          <a:bodyPr wrap="square">
            <a:spAutoFit/>
          </a:bodyPr>
          <a:lstStyle/>
          <a:p>
            <a:pPr lvl="0" algn="ctr">
              <a:lnSpc>
                <a:spcPts val="5800"/>
              </a:lnSpc>
              <a:spcBef>
                <a:spcPct val="0"/>
              </a:spcBef>
            </a:pPr>
            <a:r>
              <a:rPr lang="ru-RU" sz="4000" dirty="0">
                <a:solidFill>
                  <a:schemeClr val="tx2"/>
                </a:solidFill>
                <a:effectLst>
                  <a:outerShdw blurRad="63500" dist="38100" dir="5400000" algn="t" rotWithShape="0">
                    <a:prstClr val="black">
                      <a:alpha val="25000"/>
                    </a:prstClr>
                  </a:outerShdw>
                </a:effectLst>
                <a:ea typeface="+mj-ea"/>
                <a:cs typeface="+mj-cs"/>
              </a:rPr>
              <a:t>Современные способы выявления случаев неуплаты </a:t>
            </a:r>
            <a:r>
              <a:rPr lang="ru-RU" sz="4000" dirty="0" smtClean="0">
                <a:solidFill>
                  <a:schemeClr val="tx2"/>
                </a:solidFill>
                <a:effectLst>
                  <a:outerShdw blurRad="63500" dist="38100" dir="5400000" algn="t" rotWithShape="0">
                    <a:prstClr val="black">
                      <a:alpha val="25000"/>
                    </a:prstClr>
                  </a:outerShdw>
                </a:effectLst>
                <a:ea typeface="+mj-ea"/>
                <a:cs typeface="+mj-cs"/>
              </a:rPr>
              <a:t>налогов</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1982071523"/>
              </p:ext>
            </p:extLst>
          </p:nvPr>
        </p:nvGraphicFramePr>
        <p:xfrm>
          <a:off x="755576" y="2420888"/>
          <a:ext cx="705678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62688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2301656"/>
          </a:xfrm>
          <a:prstGeom prst="rect">
            <a:avLst/>
          </a:prstGeom>
        </p:spPr>
        <p:txBody>
          <a:bodyPr wrap="square">
            <a:spAutoFit/>
          </a:bodyPr>
          <a:lstStyle/>
          <a:p>
            <a:pPr lvl="0" algn="ctr">
              <a:lnSpc>
                <a:spcPts val="5800"/>
              </a:lnSpc>
              <a:spcBef>
                <a:spcPct val="0"/>
              </a:spcBef>
            </a:pPr>
            <a:r>
              <a:rPr lang="ru-RU" sz="4000" dirty="0">
                <a:solidFill>
                  <a:schemeClr val="tx2"/>
                </a:solidFill>
                <a:effectLst>
                  <a:outerShdw blurRad="63500" dist="38100" dir="5400000" algn="t" rotWithShape="0">
                    <a:prstClr val="black">
                      <a:alpha val="25000"/>
                    </a:prstClr>
                  </a:outerShdw>
                </a:effectLst>
                <a:ea typeface="+mj-ea"/>
                <a:cs typeface="+mj-cs"/>
              </a:rPr>
              <a:t>Современные способы выявления случаев неуплаты </a:t>
            </a:r>
            <a:r>
              <a:rPr lang="ru-RU" sz="4000" dirty="0" smtClean="0">
                <a:solidFill>
                  <a:schemeClr val="tx2"/>
                </a:solidFill>
                <a:effectLst>
                  <a:outerShdw blurRad="63500" dist="38100" dir="5400000" algn="t" rotWithShape="0">
                    <a:prstClr val="black">
                      <a:alpha val="25000"/>
                    </a:prstClr>
                  </a:outerShdw>
                </a:effectLst>
                <a:ea typeface="+mj-ea"/>
                <a:cs typeface="+mj-cs"/>
              </a:rPr>
              <a:t>налогов</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1702852702"/>
              </p:ext>
            </p:extLst>
          </p:nvPr>
        </p:nvGraphicFramePr>
        <p:xfrm>
          <a:off x="755576" y="2420888"/>
          <a:ext cx="705678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40904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2301656"/>
          </a:xfrm>
          <a:prstGeom prst="rect">
            <a:avLst/>
          </a:prstGeom>
        </p:spPr>
        <p:txBody>
          <a:bodyPr wrap="square">
            <a:spAutoFit/>
          </a:bodyPr>
          <a:lstStyle/>
          <a:p>
            <a:pPr lvl="0" algn="ctr">
              <a:lnSpc>
                <a:spcPts val="5800"/>
              </a:lnSpc>
              <a:spcBef>
                <a:spcPct val="0"/>
              </a:spcBef>
            </a:pPr>
            <a:r>
              <a:rPr lang="ru-RU" sz="4000" dirty="0">
                <a:solidFill>
                  <a:schemeClr val="tx2"/>
                </a:solidFill>
                <a:effectLst>
                  <a:outerShdw blurRad="63500" dist="38100" dir="5400000" algn="t" rotWithShape="0">
                    <a:prstClr val="black">
                      <a:alpha val="25000"/>
                    </a:prstClr>
                  </a:outerShdw>
                </a:effectLst>
                <a:ea typeface="+mj-ea"/>
                <a:cs typeface="+mj-cs"/>
              </a:rPr>
              <a:t>Современные способы выявления случаев неуплаты </a:t>
            </a:r>
            <a:r>
              <a:rPr lang="ru-RU" sz="4000" dirty="0" smtClean="0">
                <a:solidFill>
                  <a:schemeClr val="tx2"/>
                </a:solidFill>
                <a:effectLst>
                  <a:outerShdw blurRad="63500" dist="38100" dir="5400000" algn="t" rotWithShape="0">
                    <a:prstClr val="black">
                      <a:alpha val="25000"/>
                    </a:prstClr>
                  </a:outerShdw>
                </a:effectLst>
                <a:ea typeface="+mj-ea"/>
                <a:cs typeface="+mj-cs"/>
              </a:rPr>
              <a:t>налогов</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2704936275"/>
              </p:ext>
            </p:extLst>
          </p:nvPr>
        </p:nvGraphicFramePr>
        <p:xfrm>
          <a:off x="755576" y="2420888"/>
          <a:ext cx="777686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68116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1579920"/>
          </a:xfrm>
          <a:prstGeom prst="rect">
            <a:avLst/>
          </a:prstGeom>
        </p:spPr>
        <p:txBody>
          <a:bodyPr wrap="square">
            <a:spAutoFit/>
          </a:bodyPr>
          <a:lstStyle/>
          <a:p>
            <a:pPr lvl="0" algn="ctr">
              <a:lnSpc>
                <a:spcPts val="5800"/>
              </a:lnSpc>
              <a:spcBef>
                <a:spcPct val="0"/>
              </a:spcBef>
            </a:pPr>
            <a:r>
              <a:rPr lang="ru-RU" sz="4000" dirty="0" smtClean="0">
                <a:solidFill>
                  <a:schemeClr val="tx2"/>
                </a:solidFill>
                <a:effectLst>
                  <a:outerShdw blurRad="63500" dist="38100" dir="5400000" algn="t" rotWithShape="0">
                    <a:prstClr val="black">
                      <a:alpha val="25000"/>
                    </a:prstClr>
                  </a:outerShdw>
                </a:effectLst>
                <a:ea typeface="+mj-ea"/>
                <a:cs typeface="+mj-cs"/>
              </a:rPr>
              <a:t>Выявление дробления бизнеса</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115589223"/>
              </p:ext>
            </p:extLst>
          </p:nvPr>
        </p:nvGraphicFramePr>
        <p:xfrm>
          <a:off x="755576" y="2420888"/>
          <a:ext cx="777686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22865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1579920"/>
          </a:xfrm>
          <a:prstGeom prst="rect">
            <a:avLst/>
          </a:prstGeom>
        </p:spPr>
        <p:txBody>
          <a:bodyPr wrap="square">
            <a:spAutoFit/>
          </a:bodyPr>
          <a:lstStyle/>
          <a:p>
            <a:pPr lvl="0" algn="ctr">
              <a:lnSpc>
                <a:spcPts val="5800"/>
              </a:lnSpc>
              <a:spcBef>
                <a:spcPct val="0"/>
              </a:spcBef>
            </a:pPr>
            <a:r>
              <a:rPr lang="ru-RU" sz="4000" dirty="0" smtClean="0">
                <a:solidFill>
                  <a:schemeClr val="tx2"/>
                </a:solidFill>
                <a:effectLst>
                  <a:outerShdw blurRad="63500" dist="38100" dir="5400000" algn="t" rotWithShape="0">
                    <a:prstClr val="black">
                      <a:alpha val="25000"/>
                    </a:prstClr>
                  </a:outerShdw>
                </a:effectLst>
                <a:ea typeface="+mj-ea"/>
                <a:cs typeface="+mj-cs"/>
              </a:rPr>
              <a:t>Выявление дробления бизнеса</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3616481817"/>
              </p:ext>
            </p:extLst>
          </p:nvPr>
        </p:nvGraphicFramePr>
        <p:xfrm>
          <a:off x="755576" y="2420888"/>
          <a:ext cx="777686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021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lstStyle/>
          <a:p>
            <a:r>
              <a:rPr lang="ru-RU" b="1" dirty="0"/>
              <a:t>Федеральный закон от 02.07.2021 № 360-ФЗ</a:t>
            </a:r>
            <a:endParaRPr lang="ru-RU" dirty="0"/>
          </a:p>
          <a:p>
            <a:r>
              <a:rPr lang="ru-RU" dirty="0"/>
              <a:t>Включает пакет следующих оптимизационных изменений: сокращение количества способов закупок, унификация сроков проведения закупок по отдельным этапам, упразднение документации закупки, новые процедурные особенности проведения закупочных процедур, изменения в части предоставления обеспечения участником закупки, новые требования</a:t>
            </a:r>
            <a:br>
              <a:rPr lang="ru-RU" dirty="0"/>
            </a:br>
            <a:r>
              <a:rPr lang="ru-RU" dirty="0"/>
              <a:t>к участникам, изменения в части заключения контракта, нововведения при обжаловании действий (бездействия) заказчика, оператора электронной площадки и др.</a:t>
            </a:r>
          </a:p>
          <a:p>
            <a:endParaRPr lang="ru-RU" dirty="0"/>
          </a:p>
        </p:txBody>
      </p:sp>
    </p:spTree>
    <p:extLst>
      <p:ext uri="{BB962C8B-B14F-4D97-AF65-F5344CB8AC3E}">
        <p14:creationId xmlns:p14="http://schemas.microsoft.com/office/powerpoint/2010/main" val="303922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643188" y="214313"/>
            <a:ext cx="6000750" cy="857250"/>
          </a:xfrm>
        </p:spPr>
        <p:txBody>
          <a:bodyPr/>
          <a:lstStyle/>
          <a:p>
            <a:pPr eaLnBrk="1" hangingPunct="1"/>
            <a:r>
              <a:rPr lang="ru-RU" altLang="ru-RU" smtClean="0"/>
              <a:t>Выбор электронных площадок</a:t>
            </a:r>
          </a:p>
        </p:txBody>
      </p:sp>
      <p:sp>
        <p:nvSpPr>
          <p:cNvPr id="3" name="Объект 2"/>
          <p:cNvSpPr>
            <a:spLocks noGrp="1"/>
          </p:cNvSpPr>
          <p:nvPr>
            <p:ph idx="1"/>
          </p:nvPr>
        </p:nvSpPr>
        <p:spPr/>
        <p:txBody>
          <a:bodyPr/>
          <a:lstStyle/>
          <a:p>
            <a:pPr eaLnBrk="1" hangingPunct="1">
              <a:defRPr/>
            </a:pPr>
            <a:r>
              <a:rPr lang="ru-RU" sz="2000" b="1" i="1" dirty="0"/>
              <a:t>Специализированные площадки</a:t>
            </a:r>
            <a:endParaRPr lang="ru-RU" sz="2000" dirty="0"/>
          </a:p>
          <a:p>
            <a:pPr eaLnBrk="1" hangingPunct="1">
              <a:defRPr/>
            </a:pPr>
            <a:r>
              <a:rPr lang="ru-RU" sz="2000" dirty="0"/>
              <a:t>Существует также ряд площадок, которые считаются более независимыми с точки зрения принятия участия в них как субъектов малого предпринимательства, так и крупных компаний.</a:t>
            </a:r>
          </a:p>
          <a:p>
            <a:pPr eaLnBrk="1" hangingPunct="1">
              <a:defRPr/>
            </a:pPr>
            <a:r>
              <a:rPr lang="ru-RU" sz="2000" dirty="0"/>
              <a:t>Пример </a:t>
            </a:r>
            <a:r>
              <a:rPr lang="ru-RU" sz="2000" u="sng" dirty="0" smtClean="0">
                <a:hlinkClick r:id="rId2"/>
              </a:rPr>
              <a:t>http</a:t>
            </a:r>
            <a:r>
              <a:rPr lang="ru-RU" sz="2000" u="sng" dirty="0">
                <a:hlinkClick r:id="rId2"/>
              </a:rPr>
              <a:t>://www.sberbank-ast.ru/</a:t>
            </a:r>
            <a:endParaRPr lang="ru-RU" sz="2000" dirty="0"/>
          </a:p>
          <a:p>
            <a:pPr eaLnBrk="1" hangingPunct="1">
              <a:defRPr/>
            </a:pPr>
            <a:r>
              <a:rPr lang="ru-RU" dirty="0"/>
              <a:t> </a:t>
            </a:r>
          </a:p>
          <a:p>
            <a:pPr eaLnBrk="1" hangingPunct="1">
              <a:defRPr/>
            </a:pPr>
            <a:endParaRPr lang="ru-RU" dirty="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789363"/>
            <a:ext cx="61055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6471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332656"/>
            <a:ext cx="6768752" cy="1579920"/>
          </a:xfrm>
          <a:prstGeom prst="rect">
            <a:avLst/>
          </a:prstGeom>
        </p:spPr>
        <p:txBody>
          <a:bodyPr wrap="square">
            <a:spAutoFit/>
          </a:bodyPr>
          <a:lstStyle/>
          <a:p>
            <a:pPr lvl="0" algn="ctr">
              <a:lnSpc>
                <a:spcPts val="5800"/>
              </a:lnSpc>
              <a:spcBef>
                <a:spcPct val="0"/>
              </a:spcBef>
            </a:pPr>
            <a:r>
              <a:rPr lang="ru-RU" sz="4000" dirty="0" smtClean="0">
                <a:solidFill>
                  <a:schemeClr val="tx2"/>
                </a:solidFill>
                <a:effectLst>
                  <a:outerShdw blurRad="63500" dist="38100" dir="5400000" algn="t" rotWithShape="0">
                    <a:prstClr val="black">
                      <a:alpha val="25000"/>
                    </a:prstClr>
                  </a:outerShdw>
                </a:effectLst>
                <a:ea typeface="+mj-ea"/>
                <a:cs typeface="+mj-cs"/>
              </a:rPr>
              <a:t>Выявление дробления бизнеса</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graphicFrame>
        <p:nvGraphicFramePr>
          <p:cNvPr id="4" name="Схема 3"/>
          <p:cNvGraphicFramePr/>
          <p:nvPr>
            <p:extLst>
              <p:ext uri="{D42A27DB-BD31-4B8C-83A1-F6EECF244321}">
                <p14:modId xmlns:p14="http://schemas.microsoft.com/office/powerpoint/2010/main" val="2661271109"/>
              </p:ext>
            </p:extLst>
          </p:nvPr>
        </p:nvGraphicFramePr>
        <p:xfrm>
          <a:off x="755576" y="2420888"/>
          <a:ext cx="7776864"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721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3878" y="2040000"/>
            <a:ext cx="6640490" cy="4801314"/>
          </a:xfrm>
          <a:prstGeom prst="rect">
            <a:avLst/>
          </a:prstGeom>
        </p:spPr>
        <p:txBody>
          <a:bodyPr wrap="square">
            <a:spAutoFit/>
          </a:bodyPr>
          <a:lstStyle/>
          <a:p>
            <a:r>
              <a:rPr lang="ru-RU" b="1" i="1" dirty="0"/>
              <a:t>Признаки схемы уклонения от налогов:</a:t>
            </a:r>
            <a:endParaRPr lang="ru-RU" dirty="0"/>
          </a:p>
          <a:p>
            <a:r>
              <a:rPr lang="ru-RU" b="1" dirty="0"/>
              <a:t>Договор комиссии.</a:t>
            </a:r>
            <a:r>
              <a:rPr lang="ru-RU" dirty="0"/>
              <a:t> Комитентом не уплачивается НДС и налог на прибыль до конечной продажи товара комиссионером. Налоговиками в этой ситуации анализируются первичные документы и условия сделки: отчет комиссионера (агента), дату перечисления денежных средств, изменение цены по условиям договора, условие об оплате товара не позднее определенного срока, условие о перечислении оплаты за товар частями независимо от его реализации. При посреднических договорах обязательно составляется отчет комиссионера (или агента – при агентском договоре</a:t>
            </a:r>
            <a:r>
              <a:rPr lang="ru-RU" dirty="0" smtClean="0"/>
              <a:t>).</a:t>
            </a:r>
          </a:p>
          <a:p>
            <a:r>
              <a:rPr lang="ru-RU" b="1" i="1" dirty="0"/>
              <a:t>Как защититься:</a:t>
            </a:r>
            <a:endParaRPr lang="ru-RU" dirty="0"/>
          </a:p>
          <a:p>
            <a:r>
              <a:rPr lang="ru-RU" dirty="0"/>
              <a:t>Компании должны соблюдать все существенные условия договора комиссии, не допускать двоякого толкования фактов хозяйственной деятельности.</a:t>
            </a:r>
          </a:p>
          <a:p>
            <a:endParaRPr lang="ru-RU" dirty="0"/>
          </a:p>
        </p:txBody>
      </p:sp>
      <p:sp>
        <p:nvSpPr>
          <p:cNvPr id="3" name="Прямоугольник 2"/>
          <p:cNvSpPr/>
          <p:nvPr/>
        </p:nvSpPr>
        <p:spPr>
          <a:xfrm>
            <a:off x="1259632" y="332656"/>
            <a:ext cx="6768752" cy="1579920"/>
          </a:xfrm>
          <a:prstGeom prst="rect">
            <a:avLst/>
          </a:prstGeom>
        </p:spPr>
        <p:txBody>
          <a:bodyPr wrap="square">
            <a:spAutoFit/>
          </a:bodyPr>
          <a:lstStyle/>
          <a:p>
            <a:pPr lvl="0" algn="ctr">
              <a:lnSpc>
                <a:spcPts val="5800"/>
              </a:lnSpc>
              <a:spcBef>
                <a:spcPct val="0"/>
              </a:spcBef>
            </a:pPr>
            <a:r>
              <a:rPr lang="ru-RU" sz="4000" dirty="0" smtClean="0">
                <a:solidFill>
                  <a:schemeClr val="tx2"/>
                </a:solidFill>
                <a:effectLst>
                  <a:outerShdw blurRad="63500" dist="38100" dir="5400000" algn="t" rotWithShape="0">
                    <a:prstClr val="black">
                      <a:alpha val="25000"/>
                    </a:prstClr>
                  </a:outerShdw>
                </a:effectLst>
                <a:ea typeface="+mj-ea"/>
                <a:cs typeface="+mj-cs"/>
              </a:rPr>
              <a:t>Выявление признаков схем уклонения по договорам</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325222395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3878" y="2040000"/>
            <a:ext cx="6640490" cy="4524315"/>
          </a:xfrm>
          <a:prstGeom prst="rect">
            <a:avLst/>
          </a:prstGeom>
        </p:spPr>
        <p:txBody>
          <a:bodyPr wrap="square">
            <a:spAutoFit/>
          </a:bodyPr>
          <a:lstStyle/>
          <a:p>
            <a:r>
              <a:rPr lang="ru-RU" b="1" dirty="0"/>
              <a:t>Договор лизинга.</a:t>
            </a:r>
            <a:r>
              <a:rPr lang="ru-RU" dirty="0"/>
              <a:t> По договору финансовой аренды (договору лизинга) арендодатель обязуется приобрести в собственность указанное арендатором имущество у определенного им продавца и предоставить арендатору это имущество за плату во временное владение и пользование. В случаях, когда договоры купли-продажи заменяются договорами лизинга, оплата фактически производится в рассрочку и обозначается как лизинговые платежи</a:t>
            </a:r>
            <a:r>
              <a:rPr lang="ru-RU" dirty="0" smtClean="0"/>
              <a:t>.</a:t>
            </a:r>
          </a:p>
          <a:p>
            <a:r>
              <a:rPr lang="ru-RU" b="1" i="1" dirty="0"/>
              <a:t>Как защититься:</a:t>
            </a:r>
            <a:endParaRPr lang="ru-RU" dirty="0"/>
          </a:p>
          <a:p>
            <a:r>
              <a:rPr lang="ru-RU" dirty="0"/>
              <a:t>Срок действия договора лизинга должен быть более двух календарных лет, а также должны быть соблюдены все существенные условия для договора лизинга. Идеальный вариант – заключение договора лизинга со специализированной организацией.</a:t>
            </a:r>
          </a:p>
          <a:p>
            <a:endParaRPr lang="ru-RU" dirty="0"/>
          </a:p>
        </p:txBody>
      </p:sp>
      <p:sp>
        <p:nvSpPr>
          <p:cNvPr id="3" name="Прямоугольник 2"/>
          <p:cNvSpPr/>
          <p:nvPr/>
        </p:nvSpPr>
        <p:spPr>
          <a:xfrm>
            <a:off x="1259632" y="332656"/>
            <a:ext cx="6768752" cy="1579920"/>
          </a:xfrm>
          <a:prstGeom prst="rect">
            <a:avLst/>
          </a:prstGeom>
        </p:spPr>
        <p:txBody>
          <a:bodyPr wrap="square">
            <a:spAutoFit/>
          </a:bodyPr>
          <a:lstStyle/>
          <a:p>
            <a:pPr lvl="0" algn="ctr">
              <a:lnSpc>
                <a:spcPts val="5800"/>
              </a:lnSpc>
              <a:spcBef>
                <a:spcPct val="0"/>
              </a:spcBef>
            </a:pPr>
            <a:r>
              <a:rPr lang="ru-RU" sz="4000" dirty="0" smtClean="0">
                <a:solidFill>
                  <a:schemeClr val="tx2"/>
                </a:solidFill>
                <a:effectLst>
                  <a:outerShdw blurRad="63500" dist="38100" dir="5400000" algn="t" rotWithShape="0">
                    <a:prstClr val="black">
                      <a:alpha val="25000"/>
                    </a:prstClr>
                  </a:outerShdw>
                </a:effectLst>
                <a:ea typeface="+mj-ea"/>
                <a:cs typeface="+mj-cs"/>
              </a:rPr>
              <a:t>Выявление признаков схем уклонения по договорам</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9654832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43878" y="2040000"/>
            <a:ext cx="6640490" cy="3416320"/>
          </a:xfrm>
          <a:prstGeom prst="rect">
            <a:avLst/>
          </a:prstGeom>
        </p:spPr>
        <p:txBody>
          <a:bodyPr wrap="square">
            <a:spAutoFit/>
          </a:bodyPr>
          <a:lstStyle/>
          <a:p>
            <a:r>
              <a:rPr lang="ru-RU" b="1" dirty="0"/>
              <a:t>Договор реализации долей в уставном капитале.</a:t>
            </a:r>
            <a:r>
              <a:rPr lang="ru-RU" dirty="0"/>
              <a:t> Сделка по реализация долей в уставном капитале не облагается НДС. Поэтому, чтобы избежать уплаты НДС, налогоплательщики продажу недвижимости или оборудования иногда оформляют как реализацию доли в уставном капитале. </a:t>
            </a:r>
            <a:endParaRPr lang="ru-RU" dirty="0" smtClean="0"/>
          </a:p>
          <a:p>
            <a:endParaRPr lang="ru-RU" dirty="0"/>
          </a:p>
          <a:p>
            <a:r>
              <a:rPr lang="ru-RU" b="1" i="1" dirty="0"/>
              <a:t>Как защититься:</a:t>
            </a:r>
            <a:endParaRPr lang="ru-RU" dirty="0"/>
          </a:p>
          <a:p>
            <a:r>
              <a:rPr lang="ru-RU" dirty="0"/>
              <a:t>Сделки по реализации недвижимости лучше проводить по согласованию с налоговыми консультантами, чтобы избежать серьезных налоговых рисков.</a:t>
            </a:r>
          </a:p>
          <a:p>
            <a:endParaRPr lang="ru-RU" dirty="0"/>
          </a:p>
        </p:txBody>
      </p:sp>
      <p:sp>
        <p:nvSpPr>
          <p:cNvPr id="3" name="Прямоугольник 2"/>
          <p:cNvSpPr/>
          <p:nvPr/>
        </p:nvSpPr>
        <p:spPr>
          <a:xfrm>
            <a:off x="1259632" y="332656"/>
            <a:ext cx="6768752" cy="1579920"/>
          </a:xfrm>
          <a:prstGeom prst="rect">
            <a:avLst/>
          </a:prstGeom>
        </p:spPr>
        <p:txBody>
          <a:bodyPr wrap="square">
            <a:spAutoFit/>
          </a:bodyPr>
          <a:lstStyle/>
          <a:p>
            <a:pPr lvl="0" algn="ctr">
              <a:lnSpc>
                <a:spcPts val="5800"/>
              </a:lnSpc>
              <a:spcBef>
                <a:spcPct val="0"/>
              </a:spcBef>
            </a:pPr>
            <a:r>
              <a:rPr lang="ru-RU" sz="4000" dirty="0" smtClean="0">
                <a:solidFill>
                  <a:schemeClr val="tx2"/>
                </a:solidFill>
                <a:effectLst>
                  <a:outerShdw blurRad="63500" dist="38100" dir="5400000" algn="t" rotWithShape="0">
                    <a:prstClr val="black">
                      <a:alpha val="25000"/>
                    </a:prstClr>
                  </a:outerShdw>
                </a:effectLst>
                <a:ea typeface="+mj-ea"/>
                <a:cs typeface="+mj-cs"/>
              </a:rPr>
              <a:t>Выявление признаков схем уклонения по договорам</a:t>
            </a:r>
            <a:endParaRPr lang="ru-RU" sz="4000" dirty="0">
              <a:solidFill>
                <a:schemeClr val="tx2"/>
              </a:solidFill>
              <a:effectLst>
                <a:outerShdw blurRad="63500" dist="38100" dir="5400000" algn="t" rotWithShape="0">
                  <a:prstClr val="black">
                    <a:alpha val="25000"/>
                  </a:prstClr>
                </a:outerShdw>
              </a:effectLst>
              <a:ea typeface="+mj-ea"/>
              <a:cs typeface="+mj-cs"/>
            </a:endParaRPr>
          </a:p>
        </p:txBody>
      </p:sp>
    </p:spTree>
    <p:extLst>
      <p:ext uri="{BB962C8B-B14F-4D97-AF65-F5344CB8AC3E}">
        <p14:creationId xmlns:p14="http://schemas.microsoft.com/office/powerpoint/2010/main" val="125654289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effectLst/>
              </a:rPr>
              <a:t>Контроль банков за уплатой налогов </a:t>
            </a:r>
            <a:endParaRPr lang="ru-RU" sz="2800" dirty="0"/>
          </a:p>
        </p:txBody>
      </p:sp>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114256" cy="458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87302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Рекомендации 18-МР</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983329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4905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Рекомендации 18-МР</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6841985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49704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Рекомендации 18-МР</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3945315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862288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Рекомендации 5-МР</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232153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6620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Рекомендации 5-МР</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191996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75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2643188" y="214313"/>
            <a:ext cx="6000750" cy="857250"/>
          </a:xfrm>
        </p:spPr>
        <p:txBody>
          <a:bodyPr/>
          <a:lstStyle/>
          <a:p>
            <a:pPr eaLnBrk="1" hangingPunct="1"/>
            <a:r>
              <a:rPr lang="ru-RU" altLang="ru-RU" smtClean="0"/>
              <a:t>Выбор электронных площадок</a:t>
            </a:r>
          </a:p>
        </p:txBody>
      </p:sp>
      <p:sp>
        <p:nvSpPr>
          <p:cNvPr id="3" name="Объект 2"/>
          <p:cNvSpPr>
            <a:spLocks noGrp="1"/>
          </p:cNvSpPr>
          <p:nvPr>
            <p:ph idx="1"/>
          </p:nvPr>
        </p:nvSpPr>
        <p:spPr/>
        <p:txBody>
          <a:bodyPr/>
          <a:lstStyle/>
          <a:p>
            <a:pPr eaLnBrk="1" hangingPunct="1">
              <a:defRPr/>
            </a:pPr>
            <a:r>
              <a:rPr lang="ru-RU" sz="1800" b="1" i="1" dirty="0"/>
              <a:t>Альтернативные площадки коммерческих торгов</a:t>
            </a:r>
            <a:endParaRPr lang="ru-RU" sz="1800" dirty="0"/>
          </a:p>
          <a:p>
            <a:pPr eaLnBrk="1" hangingPunct="1">
              <a:defRPr/>
            </a:pPr>
            <a:r>
              <a:rPr lang="ru-RU" sz="1800" dirty="0"/>
              <a:t>В настоящее время существует большое количество альтернативных площадок коммерческих торгов.</a:t>
            </a:r>
          </a:p>
          <a:p>
            <a:pPr eaLnBrk="1" hangingPunct="1">
              <a:defRPr/>
            </a:pPr>
            <a:r>
              <a:rPr lang="ru-RU" sz="1800" dirty="0"/>
              <a:t>Особенностью данных коммерческих площадок является то, что:</a:t>
            </a:r>
          </a:p>
          <a:p>
            <a:pPr eaLnBrk="1" hangingPunct="1">
              <a:defRPr/>
            </a:pPr>
            <a:r>
              <a:rPr lang="ru-RU" sz="1800" dirty="0"/>
              <a:t>- участи в торгах является платным;</a:t>
            </a:r>
          </a:p>
          <a:p>
            <a:pPr eaLnBrk="1" hangingPunct="1">
              <a:defRPr/>
            </a:pPr>
            <a:r>
              <a:rPr lang="ru-RU" sz="1800" dirty="0"/>
              <a:t>- условия участия разрабатываются площадкой;</a:t>
            </a:r>
          </a:p>
          <a:p>
            <a:pPr eaLnBrk="1" hangingPunct="1">
              <a:defRPr/>
            </a:pPr>
            <a:r>
              <a:rPr lang="ru-RU" sz="1800" dirty="0"/>
              <a:t>- перечень документов и требований к программному обеспечению может значительно различаться.</a:t>
            </a:r>
          </a:p>
          <a:p>
            <a:pPr eaLnBrk="1" hangingPunct="1">
              <a:defRPr/>
            </a:pPr>
            <a:r>
              <a:rPr lang="ru-RU" sz="1800" dirty="0"/>
              <a:t>Пример</a:t>
            </a:r>
          </a:p>
          <a:p>
            <a:pPr eaLnBrk="1" hangingPunct="1">
              <a:defRPr/>
            </a:pPr>
            <a:r>
              <a:rPr lang="ru-RU" sz="1800" u="sng" dirty="0">
                <a:hlinkClick r:id="rId2"/>
              </a:rPr>
              <a:t>http://rostender.info</a:t>
            </a:r>
            <a:r>
              <a:rPr lang="ru-RU" sz="1800" u="sng" dirty="0" smtClean="0">
                <a:hlinkClick r:id="rId2"/>
              </a:rPr>
              <a:t>/</a:t>
            </a:r>
            <a:endParaRPr lang="ru-RU" sz="1800" u="sng" dirty="0" smtClean="0"/>
          </a:p>
          <a:p>
            <a:pPr eaLnBrk="1" hangingPunct="1">
              <a:defRPr/>
            </a:pPr>
            <a:endParaRPr lang="ru-RU" sz="1800" dirty="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5013325"/>
            <a:ext cx="610552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07063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effectLst/>
              </a:rPr>
              <a:t>Пределы осуществления прав по исчислению налоговой базы</a:t>
            </a:r>
            <a:endParaRPr lang="ru-RU" sz="2800" dirty="0"/>
          </a:p>
        </p:txBody>
      </p:sp>
      <p:sp>
        <p:nvSpPr>
          <p:cNvPr id="3" name="Объект 2"/>
          <p:cNvSpPr>
            <a:spLocks noGrp="1"/>
          </p:cNvSpPr>
          <p:nvPr>
            <p:ph idx="1"/>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659973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940460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Необоснованная налоговая выгода</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262129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8725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Ранее действующие правила</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8430990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485290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470025"/>
          </a:xfrm>
        </p:spPr>
        <p:txBody>
          <a:bodyPr/>
          <a:lstStyle/>
          <a:p>
            <a:r>
              <a:rPr lang="ru-RU" sz="4000" b="1" dirty="0" smtClean="0"/>
              <a:t>Нарушения, которые нашли отражение в практике</a:t>
            </a:r>
            <a:endParaRPr lang="ru-RU" sz="4000" dirty="0"/>
          </a:p>
        </p:txBody>
      </p:sp>
      <p:graphicFrame>
        <p:nvGraphicFramePr>
          <p:cNvPr id="8" name="Схема 7"/>
          <p:cNvGraphicFramePr/>
          <p:nvPr>
            <p:extLst>
              <p:ext uri="{D42A27DB-BD31-4B8C-83A1-F6EECF244321}">
                <p14:modId xmlns:p14="http://schemas.microsoft.com/office/powerpoint/2010/main" val="2101028773"/>
              </p:ext>
            </p:extLst>
          </p:nvPr>
        </p:nvGraphicFramePr>
        <p:xfrm>
          <a:off x="1259632" y="1412776"/>
          <a:ext cx="684076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844183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470025"/>
          </a:xfrm>
        </p:spPr>
        <p:txBody>
          <a:bodyPr/>
          <a:lstStyle/>
          <a:p>
            <a:r>
              <a:rPr lang="ru-RU" sz="4400" dirty="0" smtClean="0"/>
              <a:t>НЕОБОСНОВАННАЯ НАЛОГОВАЯ ВЫГОДА</a:t>
            </a:r>
            <a:endParaRPr lang="ru-RU" sz="4400" dirty="0"/>
          </a:p>
        </p:txBody>
      </p:sp>
      <p:sp>
        <p:nvSpPr>
          <p:cNvPr id="7" name="Прямоугольник 6"/>
          <p:cNvSpPr/>
          <p:nvPr/>
        </p:nvSpPr>
        <p:spPr>
          <a:xfrm>
            <a:off x="323528" y="2136339"/>
            <a:ext cx="7632848" cy="3693319"/>
          </a:xfrm>
          <a:prstGeom prst="rect">
            <a:avLst/>
          </a:prstGeom>
        </p:spPr>
        <p:txBody>
          <a:bodyPr wrap="square">
            <a:spAutoFit/>
          </a:bodyPr>
          <a:lstStyle/>
          <a:p>
            <a:pPr lvl="0" fontAlgn="base"/>
            <a:r>
              <a:rPr lang="ru-RU" dirty="0"/>
              <a:t>противоречия в доказательствах относительно цепочки движения товара к налогоплательщику и наличие неисполненных налоговых обязательств контрагентом сами по себе не могут свидетельствовать о необоснованности получения налогоплательщиком налоговой выгоды, если товар реально поставлялся (п. 31 обзора № 1);</a:t>
            </a:r>
            <a:endParaRPr lang="ru-RU" sz="2400" dirty="0"/>
          </a:p>
          <a:p>
            <a:pPr lvl="0" fontAlgn="base"/>
            <a:r>
              <a:rPr lang="ru-RU" dirty="0"/>
              <a:t>доначисление налоговиками прямых налогов влечет уменьшение налоговой базы по налогу на прибыль, если операции входили в предмет проверки (п. 32 обзора);</a:t>
            </a:r>
            <a:endParaRPr lang="ru-RU" sz="2400" dirty="0"/>
          </a:p>
          <a:p>
            <a:pPr lvl="0" fontAlgn="base"/>
            <a:r>
              <a:rPr lang="ru-RU" dirty="0"/>
              <a:t>для обоснованности налоговой выгоды в виде исключения земельных участков из объектов налогообложения по земельному налогу необходима совокупность таких факторов, как:</a:t>
            </a:r>
            <a:endParaRPr lang="ru-RU" sz="2400" dirty="0"/>
          </a:p>
          <a:p>
            <a:pPr lvl="1" fontAlgn="base"/>
            <a:r>
              <a:rPr lang="ru-RU" dirty="0"/>
              <a:t>ограничение в обороте;</a:t>
            </a:r>
            <a:endParaRPr lang="ru-RU" sz="2400" dirty="0"/>
          </a:p>
          <a:p>
            <a:pPr lvl="1" fontAlgn="base"/>
            <a:r>
              <a:rPr lang="ru-RU" dirty="0"/>
              <a:t>предоставление участков для обеспечения обороны и безопасности. </a:t>
            </a:r>
            <a:endParaRPr lang="ru-RU" sz="2400" dirty="0"/>
          </a:p>
        </p:txBody>
      </p:sp>
    </p:spTree>
    <p:extLst>
      <p:ext uri="{BB962C8B-B14F-4D97-AF65-F5344CB8AC3E}">
        <p14:creationId xmlns:p14="http://schemas.microsoft.com/office/powerpoint/2010/main" val="4025755186"/>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470025"/>
          </a:xfrm>
        </p:spPr>
        <p:txBody>
          <a:bodyPr>
            <a:noAutofit/>
          </a:bodyPr>
          <a:lstStyle/>
          <a:p>
            <a:r>
              <a:rPr lang="ru-RU" sz="3200" dirty="0" smtClean="0"/>
              <a:t>НЕИСПОЛНЕНИЕ НАЛОГОВЫМ АГЕНТОМ СВОИХ ОБЯЗАТЕЛЬСТВ</a:t>
            </a:r>
            <a:endParaRPr lang="ru-RU" sz="3200" dirty="0"/>
          </a:p>
        </p:txBody>
      </p:sp>
      <p:sp>
        <p:nvSpPr>
          <p:cNvPr id="6" name="Прямоугольник 5"/>
          <p:cNvSpPr/>
          <p:nvPr/>
        </p:nvSpPr>
        <p:spPr>
          <a:xfrm>
            <a:off x="899592" y="1628800"/>
            <a:ext cx="7632848" cy="3785652"/>
          </a:xfrm>
          <a:prstGeom prst="rect">
            <a:avLst/>
          </a:prstGeom>
        </p:spPr>
        <p:txBody>
          <a:bodyPr wrap="square">
            <a:spAutoFit/>
          </a:bodyPr>
          <a:lstStyle/>
          <a:p>
            <a:r>
              <a:rPr lang="ru-RU" sz="2000" b="1" dirty="0"/>
              <a:t>Неправомерное </a:t>
            </a:r>
            <a:r>
              <a:rPr lang="ru-RU" sz="2000" b="1" dirty="0" err="1"/>
              <a:t>неудержание</a:t>
            </a:r>
            <a:r>
              <a:rPr lang="ru-RU" sz="2000" b="1" dirty="0"/>
              <a:t> и (или) </a:t>
            </a:r>
            <a:r>
              <a:rPr lang="ru-RU" sz="2000" b="1" dirty="0" err="1"/>
              <a:t>неперечисление</a:t>
            </a:r>
            <a:r>
              <a:rPr lang="ru-RU" sz="2000" b="1" dirty="0"/>
              <a:t> (неполное удержание и (или) перечисление) сумм налога</a:t>
            </a:r>
            <a:r>
              <a:rPr lang="ru-RU" sz="2000" dirty="0"/>
              <a:t>, подлежащего удержанию и перечислению налоговым агентом, влечет взыскание штрафа в размере 20 процентов от суммы, подлежащей удержанию и (или) перечислению.</a:t>
            </a:r>
          </a:p>
          <a:p>
            <a:r>
              <a:rPr lang="ru-RU" sz="2000" dirty="0"/>
              <a:t>В качестве примера возможно назвать Постановление Арбитражного суда Северо-Западного округа от 02.04.2015 N Ф07-749/2015 по делу N А42-1876/2014. В ходе выездной налоговой проверки общества налоговым органом были проверены табеля учета рабочего времени, расчеты заработной платы, штатное расписание организации, приказы по личному составу, банковские выписки, регистры счета 68.1 и карточки расчетов с бюджетом. </a:t>
            </a:r>
          </a:p>
        </p:txBody>
      </p:sp>
    </p:spTree>
    <p:extLst>
      <p:ext uri="{BB962C8B-B14F-4D97-AF65-F5344CB8AC3E}">
        <p14:creationId xmlns:p14="http://schemas.microsoft.com/office/powerpoint/2010/main" val="2582507582"/>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470025"/>
          </a:xfrm>
        </p:spPr>
        <p:txBody>
          <a:bodyPr>
            <a:noAutofit/>
          </a:bodyPr>
          <a:lstStyle/>
          <a:p>
            <a:r>
              <a:rPr lang="ru-RU" sz="4400" dirty="0" smtClean="0"/>
              <a:t>НЕРЫНОЧНОЕ ЦЕНООБРАЗОВАНИЕ</a:t>
            </a:r>
            <a:endParaRPr lang="ru-RU" sz="4400" dirty="0"/>
          </a:p>
        </p:txBody>
      </p:sp>
      <p:sp>
        <p:nvSpPr>
          <p:cNvPr id="6" name="Прямоугольник 5"/>
          <p:cNvSpPr/>
          <p:nvPr/>
        </p:nvSpPr>
        <p:spPr>
          <a:xfrm>
            <a:off x="899592" y="1628800"/>
            <a:ext cx="7632848" cy="2862322"/>
          </a:xfrm>
          <a:prstGeom prst="rect">
            <a:avLst/>
          </a:prstGeom>
        </p:spPr>
        <p:txBody>
          <a:bodyPr wrap="square">
            <a:spAutoFit/>
          </a:bodyPr>
          <a:lstStyle/>
          <a:p>
            <a:r>
              <a:rPr lang="ru-RU" sz="2000" dirty="0"/>
              <a:t>Но доводы налогоплательщиков в отношении кризисных ситуаций могут быть следующими:</a:t>
            </a:r>
          </a:p>
          <a:p>
            <a:pPr lvl="0"/>
            <a:r>
              <a:rPr lang="ru-RU" sz="2000" dirty="0"/>
              <a:t>Отклонение цен сделок</a:t>
            </a:r>
          </a:p>
          <a:p>
            <a:pPr lvl="0"/>
            <a:r>
              <a:rPr lang="ru-RU" sz="2000" dirty="0"/>
              <a:t>Допустимые отклонения цен</a:t>
            </a:r>
          </a:p>
          <a:p>
            <a:pPr lvl="0"/>
            <a:r>
              <a:rPr lang="ru-RU" sz="2000" dirty="0"/>
              <a:t>Налоговым органом не исследовался уровень цен</a:t>
            </a:r>
          </a:p>
          <a:p>
            <a:pPr lvl="0"/>
            <a:r>
              <a:rPr lang="ru-RU" sz="2000" dirty="0"/>
              <a:t>Объективные причины снижения цен из-за экономического кризиса</a:t>
            </a:r>
          </a:p>
          <a:p>
            <a:pPr lvl="0"/>
            <a:r>
              <a:rPr lang="ru-RU" sz="2000" dirty="0"/>
              <a:t>Доказательств невозможности определения рыночных цен методом идентичности однородных товаров не представлено</a:t>
            </a:r>
          </a:p>
          <a:p>
            <a:pPr lvl="0"/>
            <a:r>
              <a:rPr lang="ru-RU" sz="2000" dirty="0"/>
              <a:t>Факт существенного отклонения цены не доказан</a:t>
            </a:r>
          </a:p>
        </p:txBody>
      </p:sp>
    </p:spTree>
    <p:extLst>
      <p:ext uri="{BB962C8B-B14F-4D97-AF65-F5344CB8AC3E}">
        <p14:creationId xmlns:p14="http://schemas.microsoft.com/office/powerpoint/2010/main" val="35223119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470025"/>
          </a:xfrm>
        </p:spPr>
        <p:txBody>
          <a:bodyPr>
            <a:noAutofit/>
          </a:bodyPr>
          <a:lstStyle/>
          <a:p>
            <a:r>
              <a:rPr lang="ru-RU" sz="3600" b="1" dirty="0"/>
              <a:t>Неуплата налога контролируемой иностранной компанией</a:t>
            </a:r>
            <a:endParaRPr lang="ru-RU" sz="3600" dirty="0"/>
          </a:p>
        </p:txBody>
      </p:sp>
      <p:sp>
        <p:nvSpPr>
          <p:cNvPr id="3" name="Прямоугольник 2"/>
          <p:cNvSpPr/>
          <p:nvPr/>
        </p:nvSpPr>
        <p:spPr>
          <a:xfrm>
            <a:off x="233264" y="1772816"/>
            <a:ext cx="8460432" cy="5170646"/>
          </a:xfrm>
          <a:prstGeom prst="rect">
            <a:avLst/>
          </a:prstGeom>
        </p:spPr>
        <p:txBody>
          <a:bodyPr wrap="square">
            <a:spAutoFit/>
          </a:bodyPr>
          <a:lstStyle/>
          <a:p>
            <a:r>
              <a:rPr lang="ru-RU" sz="2400" b="1" dirty="0"/>
              <a:t>Неуплата или неполная уплата контролирующим лицом</a:t>
            </a:r>
            <a:r>
              <a:rPr lang="ru-RU" sz="2400" dirty="0"/>
              <a:t>, являющимся налогоплательщиком - физическим лицом или организацией, сумм налога в результате </a:t>
            </a:r>
            <a:r>
              <a:rPr lang="ru-RU" sz="2400" dirty="0" err="1"/>
              <a:t>невключения</a:t>
            </a:r>
            <a:r>
              <a:rPr lang="ru-RU" sz="2400" dirty="0"/>
              <a:t> в налоговую базу доли прибыли контролируемой иностранной компании влечет взыскание штрафа в размере 20 процентов от суммы неуплаченного налога в отношении прибыли контролируемой иностранной компании, подлежащей включению в налоговую базу по налогу на доходы физических лиц для контролирующих лиц, являющихся налогоплательщиками - физическими лицами, налоговую базу по налогу на прибыль организаций для контролирующих лиц, являющихся налогоплательщиками - организациями, но не менее 100 000 рублей.</a:t>
            </a:r>
          </a:p>
          <a:p>
            <a:endParaRPr lang="ru-RU" dirty="0"/>
          </a:p>
        </p:txBody>
      </p:sp>
    </p:spTree>
    <p:extLst>
      <p:ext uri="{BB962C8B-B14F-4D97-AF65-F5344CB8AC3E}">
        <p14:creationId xmlns:p14="http://schemas.microsoft.com/office/powerpoint/2010/main" val="607725793"/>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1470025"/>
          </a:xfrm>
        </p:spPr>
        <p:txBody>
          <a:bodyPr/>
          <a:lstStyle/>
          <a:p>
            <a:r>
              <a:rPr lang="ru-RU" sz="3600" dirty="0" smtClean="0"/>
              <a:t>МЕХАНИЗМЫ, ИСПОЛЬЗУЕМЫЕ НАЛОГОВЫМ ОРГАНОМ</a:t>
            </a:r>
            <a:endParaRPr lang="ru-RU" sz="3600" dirty="0"/>
          </a:p>
        </p:txBody>
      </p:sp>
      <p:graphicFrame>
        <p:nvGraphicFramePr>
          <p:cNvPr id="5" name="Схема 4"/>
          <p:cNvGraphicFramePr/>
          <p:nvPr>
            <p:extLst>
              <p:ext uri="{D42A27DB-BD31-4B8C-83A1-F6EECF244321}">
                <p14:modId xmlns:p14="http://schemas.microsoft.com/office/powerpoint/2010/main" val="398947323"/>
              </p:ext>
            </p:extLst>
          </p:nvPr>
        </p:nvGraphicFramePr>
        <p:xfrm>
          <a:off x="1187624" y="1916832"/>
          <a:ext cx="705678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72482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effectLst/>
              </a:rPr>
              <a:t>Отслеживание налоговых рисков.</a:t>
            </a:r>
            <a:endParaRPr lang="ru-RU" sz="2800" dirty="0"/>
          </a:p>
        </p:txBody>
      </p:sp>
      <p:sp>
        <p:nvSpPr>
          <p:cNvPr id="3" name="Объект 2"/>
          <p:cNvSpPr>
            <a:spLocks noGrp="1"/>
          </p:cNvSpPr>
          <p:nvPr>
            <p:ph idx="1"/>
          </p:nvPr>
        </p:nvSpPr>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91" y="1556792"/>
            <a:ext cx="839407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366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Альтернативные площадки</a:t>
            </a:r>
            <a:endParaRPr lang="ru-RU" dirty="0"/>
          </a:p>
        </p:txBody>
      </p:sp>
      <p:sp>
        <p:nvSpPr>
          <p:cNvPr id="3" name="Объект 2"/>
          <p:cNvSpPr>
            <a:spLocks noGrp="1"/>
          </p:cNvSpPr>
          <p:nvPr>
            <p:ph idx="1"/>
          </p:nvPr>
        </p:nvSpPr>
        <p:spPr/>
        <p:txBody>
          <a:bodyPr/>
          <a:lstStyle/>
          <a:p>
            <a:r>
              <a:rPr lang="ru-RU" u="sng" dirty="0">
                <a:hlinkClick r:id="rId2"/>
              </a:rPr>
              <a:t>http://www.rts-tender.ru/</a:t>
            </a:r>
            <a:endParaRPr lang="ru-RU" dirty="0"/>
          </a:p>
          <a:p>
            <a:r>
              <a:rPr lang="ru-RU" dirty="0"/>
              <a:t> </a:t>
            </a:r>
          </a:p>
          <a:p>
            <a:r>
              <a:rPr lang="ru-RU" dirty="0"/>
              <a:t> </a:t>
            </a:r>
          </a:p>
          <a:p>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04864"/>
            <a:ext cx="614362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583373"/>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effectLst/>
              </a:rPr>
              <a:t>Отслеживание налоговых рисков.</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832234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22794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Основные виды </a:t>
            </a:r>
            <a:r>
              <a:rPr lang="ru-RU" sz="2800" dirty="0">
                <a:effectLst/>
              </a:rPr>
              <a:t>налоговых рисков.</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8540568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284942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Подтверждение проверки контрагентов</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784798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68197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Договорные условия</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573695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634111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effectLst/>
              </a:rPr>
              <a:t>Борьба с рисками</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364582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3471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Модуль 6</a:t>
            </a:r>
            <a:endParaRPr lang="ru-RU" dirty="0"/>
          </a:p>
        </p:txBody>
      </p:sp>
      <p:sp>
        <p:nvSpPr>
          <p:cNvPr id="3" name="Объект 2"/>
          <p:cNvSpPr>
            <a:spLocks noGrp="1"/>
          </p:cNvSpPr>
          <p:nvPr>
            <p:ph idx="1"/>
          </p:nvPr>
        </p:nvSpPr>
        <p:spPr/>
        <p:txBody>
          <a:bodyPr/>
          <a:lstStyle/>
          <a:p>
            <a:r>
              <a:rPr lang="ru-RU" b="1" dirty="0"/>
              <a:t>Проблемные методы тендеров</a:t>
            </a:r>
            <a:endParaRPr lang="ru-RU" dirty="0"/>
          </a:p>
          <a:p>
            <a:r>
              <a:rPr lang="ru-RU" dirty="0"/>
              <a:t> </a:t>
            </a:r>
          </a:p>
          <a:p>
            <a:r>
              <a:rPr lang="ru-RU" dirty="0" smtClean="0"/>
              <a:t>Коррупционная </a:t>
            </a:r>
            <a:r>
              <a:rPr lang="ru-RU" dirty="0"/>
              <a:t>уязвимость закупок и способы ее преодоления</a:t>
            </a:r>
          </a:p>
          <a:p>
            <a:r>
              <a:rPr lang="ru-RU" dirty="0" smtClean="0"/>
              <a:t>Ошибки </a:t>
            </a:r>
            <a:r>
              <a:rPr lang="ru-RU" dirty="0"/>
              <a:t>в тендерной документации</a:t>
            </a:r>
          </a:p>
          <a:p>
            <a:r>
              <a:rPr lang="ru-RU" dirty="0" smtClean="0"/>
              <a:t>Ошибки </a:t>
            </a:r>
            <a:r>
              <a:rPr lang="ru-RU" dirty="0"/>
              <a:t>при заключении и реализации контракта</a:t>
            </a:r>
          </a:p>
          <a:p>
            <a:r>
              <a:rPr lang="ru-RU" dirty="0" smtClean="0"/>
              <a:t>Судебные </a:t>
            </a:r>
            <a:r>
              <a:rPr lang="ru-RU" dirty="0"/>
              <a:t>споры о признании договора незаключенным</a:t>
            </a:r>
          </a:p>
          <a:p>
            <a:r>
              <a:rPr lang="ru-RU" dirty="0" smtClean="0"/>
              <a:t>Судебные </a:t>
            </a:r>
            <a:r>
              <a:rPr lang="ru-RU" dirty="0"/>
              <a:t>споры с Федеральной антимонопольной службой </a:t>
            </a:r>
          </a:p>
          <a:p>
            <a:r>
              <a:rPr lang="ru-RU" dirty="0" smtClean="0"/>
              <a:t>Судебные </a:t>
            </a:r>
            <a:r>
              <a:rPr lang="ru-RU" dirty="0"/>
              <a:t>споры в отношении исполнения контракта</a:t>
            </a:r>
          </a:p>
          <a:p>
            <a:endParaRPr lang="ru-RU" dirty="0"/>
          </a:p>
        </p:txBody>
      </p:sp>
    </p:spTree>
    <p:extLst>
      <p:ext uri="{BB962C8B-B14F-4D97-AF65-F5344CB8AC3E}">
        <p14:creationId xmlns:p14="http://schemas.microsoft.com/office/powerpoint/2010/main" val="357556870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Коррупционная уязвимость закупок</a:t>
            </a:r>
            <a:endParaRPr lang="ru-RU" dirty="0"/>
          </a:p>
        </p:txBody>
      </p:sp>
      <p:sp>
        <p:nvSpPr>
          <p:cNvPr id="3" name="Объект 2"/>
          <p:cNvSpPr>
            <a:spLocks noGrp="1"/>
          </p:cNvSpPr>
          <p:nvPr>
            <p:ph idx="1"/>
          </p:nvPr>
        </p:nvSpPr>
        <p:spPr/>
        <p:txBody>
          <a:bodyPr>
            <a:normAutofit fontScale="92500" lnSpcReduction="20000"/>
          </a:bodyPr>
          <a:lstStyle/>
          <a:p>
            <a:r>
              <a:rPr lang="ru-RU" dirty="0"/>
              <a:t>Согласно статье 1 Федерального закона от 05.04.2013 N 44-ФЗ, целью закона является обеспечение гласности и прозрачности осуществления таких закупок, предотвращения коррупции и других злоупотреблений в сфере таких закупок, в части, касающейся:</a:t>
            </a:r>
          </a:p>
          <a:p>
            <a:r>
              <a:rPr lang="ru-RU" dirty="0"/>
              <a:t>1) планирования закупок товаров, работ, услуг;</a:t>
            </a:r>
          </a:p>
          <a:p>
            <a:r>
              <a:rPr lang="ru-RU" dirty="0"/>
              <a:t>2) определения поставщиков (подрядчиков, исполнителей);</a:t>
            </a:r>
          </a:p>
          <a:p>
            <a:r>
              <a:rPr lang="ru-RU" dirty="0"/>
              <a:t>3) заключения гражданско-правового договора, предметом которого являются поставка товара, выполнение работы, оказание услуги</a:t>
            </a:r>
          </a:p>
          <a:p>
            <a:r>
              <a:rPr lang="ru-RU" dirty="0"/>
              <a:t>4) особенностей исполнения контрактов;</a:t>
            </a:r>
          </a:p>
          <a:p>
            <a:r>
              <a:rPr lang="ru-RU" dirty="0"/>
              <a:t>5) мониторинга закупок товаров, работ, услуг;</a:t>
            </a:r>
          </a:p>
          <a:p>
            <a:r>
              <a:rPr lang="ru-RU" dirty="0"/>
              <a:t>6) аудита в сфере закупок товаров, работ, услуг;</a:t>
            </a:r>
          </a:p>
          <a:p>
            <a:r>
              <a:rPr lang="ru-RU" dirty="0"/>
              <a:t>7) контроля за соблюдением законодательства Российской Федерации и иных нормативных правовых актов о контрактной системе в сфере закупок товаров, работ, услуг для обеспечения государственных и муниципальных нужд.</a:t>
            </a:r>
          </a:p>
          <a:p>
            <a:endParaRPr lang="ru-RU" dirty="0"/>
          </a:p>
        </p:txBody>
      </p:sp>
    </p:spTree>
    <p:extLst>
      <p:ext uri="{BB962C8B-B14F-4D97-AF65-F5344CB8AC3E}">
        <p14:creationId xmlns:p14="http://schemas.microsoft.com/office/powerpoint/2010/main" val="4151036866"/>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Нарушения на рынке</a:t>
            </a:r>
            <a:endParaRPr lang="ru-RU" dirty="0"/>
          </a:p>
        </p:txBody>
      </p:sp>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79201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12033"/>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Нарушения на рынке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6776014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089736"/>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 допускается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01680159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678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ЭЦП</a:t>
            </a:r>
            <a:endParaRPr lang="ru-RU" dirty="0"/>
          </a:p>
        </p:txBody>
      </p:sp>
      <p:sp>
        <p:nvSpPr>
          <p:cNvPr id="3" name="Объект 2"/>
          <p:cNvSpPr>
            <a:spLocks noGrp="1"/>
          </p:cNvSpPr>
          <p:nvPr>
            <p:ph idx="1"/>
          </p:nvPr>
        </p:nvSpPr>
        <p:spPr/>
        <p:txBody>
          <a:bodyPr>
            <a:normAutofit fontScale="77500" lnSpcReduction="20000"/>
          </a:bodyPr>
          <a:lstStyle/>
          <a:p>
            <a:pPr lvl="0" fontAlgn="base"/>
            <a:r>
              <a:rPr lang="ru-RU" dirty="0"/>
              <a:t>Заявление на изготовление сертификата</a:t>
            </a:r>
          </a:p>
          <a:p>
            <a:pPr lvl="0" fontAlgn="base"/>
            <a:r>
              <a:rPr lang="ru-RU" dirty="0"/>
              <a:t>Заявление о присоединении к Регламенту удостоверяющего центра (УЦ)</a:t>
            </a:r>
          </a:p>
          <a:p>
            <a:pPr lvl="0" fontAlgn="base"/>
            <a:r>
              <a:rPr lang="ru-RU" dirty="0"/>
              <a:t>Заявление о присоединении к </a:t>
            </a:r>
            <a:r>
              <a:rPr lang="ru-RU" dirty="0" err="1"/>
              <a:t>сублицензионному</a:t>
            </a:r>
            <a:r>
              <a:rPr lang="ru-RU" dirty="0"/>
              <a:t> договору (если была заказана лицензия Крипто ПРО);</a:t>
            </a:r>
          </a:p>
          <a:p>
            <a:pPr lvl="0" fontAlgn="base"/>
            <a:r>
              <a:rPr lang="ru-RU" dirty="0"/>
              <a:t>Устав (все страницы, заверенные печатью организации и подписью уполномоченного лица);</a:t>
            </a:r>
          </a:p>
          <a:p>
            <a:pPr lvl="0" fontAlgn="base"/>
            <a:r>
              <a:rPr lang="ru-RU" dirty="0"/>
              <a:t>Свидетельства (ИНН и ОГРН, печатью организации и подписью уполномоченного лица);</a:t>
            </a:r>
          </a:p>
          <a:p>
            <a:pPr lvl="0" fontAlgn="base"/>
            <a:r>
              <a:rPr lang="ru-RU" dirty="0"/>
              <a:t>Выписка из ЕГРЮЛ (оригинал или нотариально заверенная копия), не старше 30 дней;</a:t>
            </a:r>
          </a:p>
          <a:p>
            <a:pPr lvl="0" fontAlgn="base"/>
            <a:r>
              <a:rPr lang="ru-RU" dirty="0"/>
              <a:t>Документ, подтверждающий полномочия руководителя, или решение собрания акционеров (заверенный печатью организации и подписью уполномоченного лица);</a:t>
            </a:r>
          </a:p>
          <a:p>
            <a:pPr lvl="0" fontAlgn="base"/>
            <a:r>
              <a:rPr lang="ru-RU" dirty="0"/>
              <a:t>Копия паспорта владельца сертификата;</a:t>
            </a:r>
          </a:p>
          <a:p>
            <a:pPr lvl="0" fontAlgn="base"/>
            <a:r>
              <a:rPr lang="ru-RU" dirty="0"/>
              <a:t>Копия СНИЛС;</a:t>
            </a:r>
          </a:p>
          <a:p>
            <a:pPr lvl="0" fontAlgn="base"/>
            <a:r>
              <a:rPr lang="ru-RU" dirty="0"/>
              <a:t>Доверенность на владельца сертификат ЭП по форме Удостоверяющего центра (если сертификат изготавливается не на руководителя);</a:t>
            </a:r>
          </a:p>
          <a:p>
            <a:pPr lvl="0" fontAlgn="base"/>
            <a:r>
              <a:rPr lang="ru-RU" dirty="0"/>
              <a:t>Доверенность на получение ТМЦ (если сертификат получает не владелец сертификата ЭП).</a:t>
            </a:r>
          </a:p>
          <a:p>
            <a:endParaRPr lang="ru-RU" dirty="0"/>
          </a:p>
        </p:txBody>
      </p:sp>
    </p:spTree>
    <p:extLst>
      <p:ext uri="{BB962C8B-B14F-4D97-AF65-F5344CB8AC3E}">
        <p14:creationId xmlns:p14="http://schemas.microsoft.com/office/powerpoint/2010/main" val="161836250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Согласованные действия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6620532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64378"/>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Штрафные санкции</a:t>
            </a:r>
            <a:endParaRPr lang="ru-RU" dirty="0"/>
          </a:p>
        </p:txBody>
      </p:sp>
      <p:sp>
        <p:nvSpPr>
          <p:cNvPr id="3" name="Объект 2"/>
          <p:cNvSpPr>
            <a:spLocks noGrp="1"/>
          </p:cNvSpPr>
          <p:nvPr>
            <p:ph idx="1"/>
          </p:nvPr>
        </p:nvSpPr>
        <p:spPr/>
        <p:txBody>
          <a:bodyPr>
            <a:normAutofit fontScale="92500" lnSpcReduction="20000"/>
          </a:bodyPr>
          <a:lstStyle/>
          <a:p>
            <a:r>
              <a:rPr lang="ru-RU" dirty="0"/>
              <a:t>- на должностных лиц в размере от 20000 до 50000 рублей либо дисквалификацию на срок до трех лет; </a:t>
            </a:r>
          </a:p>
          <a:p>
            <a:r>
              <a:rPr lang="ru-RU" dirty="0"/>
              <a:t>- на юридических лиц - от 1/100 до 15/100 размера суммы выручки правонарушителя от реализации товара (работы, услуги), на рынке которого совершено административное правонарушение, либо от 1/10 до 1/2 начальной стоимости предмета торгов, но не менее 100 000 рублей, а в случае если сумма выручки правонарушителя от реализации товара (работы, услуги), на рынке которого совершено административное правонарушение, превышает 75% совокупного размера суммы выручки правонарушителя от реализации всех товаров (работ, услуг) или административное правонарушение совершено на рынке товаров (работ, услуг), реализация которых осуществляется по регулируемым в соответствии с законодательством Российской Федерации ценам (тарифам), - в размере от трех тысячных до трех сотых размера суммы выручки правонарушителя от реализации товара (работы, услуги), на рынке которого совершено административное правонарушение, но не менее 100 000 рублей.</a:t>
            </a:r>
          </a:p>
          <a:p>
            <a:endParaRPr lang="ru-RU" dirty="0"/>
          </a:p>
        </p:txBody>
      </p:sp>
    </p:spTree>
    <p:extLst>
      <p:ext uri="{BB962C8B-B14F-4D97-AF65-F5344CB8AC3E}">
        <p14:creationId xmlns:p14="http://schemas.microsoft.com/office/powerpoint/2010/main" val="1845963366"/>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fontScale="85000" lnSpcReduction="20000"/>
          </a:bodyPr>
          <a:lstStyle/>
          <a:p>
            <a:pPr lvl="0"/>
            <a:r>
              <a:rPr lang="ru-RU" b="1" i="1" dirty="0"/>
              <a:t>Сговор участников в виде реализации общей стратегии поведения</a:t>
            </a:r>
            <a:endParaRPr lang="ru-RU" dirty="0"/>
          </a:p>
          <a:p>
            <a:r>
              <a:rPr lang="ru-RU" dirty="0"/>
              <a:t>В Постановлении Арбитражного суда Дальневосточного округа от 08.09.2014 N Ф03-3746/2014 по делу N А51-28478/2013 суд признал правомерным привлечение компании к административной ответственности Федеральной антимонопольной службой.  При анализе спорных аукционов в электронной форме была установлена следующая закономерность: наименьшие ценовые предложения поступали от двух участников аукциона, при рассмотрении вторых частей заявок которых оказывалось, что их заявки подлежали отклонению ввиду непредставления участниками необходимых документов, при этом лица, подавшие первую часть заявки на участие в аукционе, не выходили на торги в установленное время по причине установления минимальной цены исполнения контракта другими участниками, а победителем аукциона признавалось общество (истец по делу), предложившее минимальное снижение цены контракта, суд счел, что суды двух инстанций сделали правильный вывод о наличии в действиях участников по непредставлению документов признаков умышленности и плановых действий в пользу истца. </a:t>
            </a:r>
          </a:p>
        </p:txBody>
      </p:sp>
    </p:spTree>
    <p:extLst>
      <p:ext uri="{BB962C8B-B14F-4D97-AF65-F5344CB8AC3E}">
        <p14:creationId xmlns:p14="http://schemas.microsoft.com/office/powerpoint/2010/main" val="587184913"/>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fontScale="92500" lnSpcReduction="20000"/>
          </a:bodyPr>
          <a:lstStyle/>
          <a:p>
            <a:pPr lvl="0"/>
            <a:r>
              <a:rPr lang="ru-RU" b="1" i="1" dirty="0"/>
              <a:t>Избыточные требования к участникам с целью выбора определенной компании</a:t>
            </a:r>
            <a:endParaRPr lang="ru-RU" dirty="0"/>
          </a:p>
          <a:p>
            <a:r>
              <a:rPr lang="ru-RU" dirty="0"/>
              <a:t>В Постановлении Арбитражного суда Московского округа от 24.02.2015 N Ф05-16816/2014 по делу N А40-12029/2014 суд признал требования Заказчика избыточными. Суд же проверив правомерность решения антимонопольного органа от 31.10.2013 N АД/34259 по делу N 1-17-1708/77-13, суды (первая и апелляционная инстанция) обоснованно указали, что конкурсной документацией предусмотрена необходимость наличия у претендента положительной деловой репутации в виде рейтинга надежности по версии рейтингового агентства "Эксперт РА", а также свидетельства о присвоении рейтинга рейтинговым агентством "Эксперт РА".</a:t>
            </a:r>
          </a:p>
          <a:p>
            <a:r>
              <a:rPr lang="ru-RU" dirty="0"/>
              <a:t>Вместе с тем, Приказом Министерства финансов Российской Федерации от 04.05.2010 N 37н, утвержден </a:t>
            </a:r>
            <a:r>
              <a:rPr lang="ru-RU" dirty="0">
                <a:hlinkClick r:id="rId2"/>
              </a:rPr>
              <a:t>Порядок</a:t>
            </a:r>
            <a:r>
              <a:rPr lang="ru-RU" dirty="0"/>
              <a:t> аккредитации рейтинговых агентств и ведения реестра аккредитованных рейтинговых агентств.</a:t>
            </a:r>
          </a:p>
        </p:txBody>
      </p:sp>
    </p:spTree>
    <p:extLst>
      <p:ext uri="{BB962C8B-B14F-4D97-AF65-F5344CB8AC3E}">
        <p14:creationId xmlns:p14="http://schemas.microsoft.com/office/powerpoint/2010/main" val="950812608"/>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fontScale="92500" lnSpcReduction="20000"/>
          </a:bodyPr>
          <a:lstStyle/>
          <a:p>
            <a:pPr lvl="0"/>
            <a:r>
              <a:rPr lang="ru-RU" b="1" i="1" dirty="0"/>
              <a:t>При проведении тендера был использован критерий определения победителя, не предусмотренный закупочной документацией</a:t>
            </a:r>
            <a:endParaRPr lang="ru-RU" dirty="0"/>
          </a:p>
          <a:p>
            <a:r>
              <a:rPr lang="ru-RU" dirty="0"/>
              <a:t>В Постановлении Арбитражного суда Московского округа от 21.01.2015 N Ф05-15169/2014 по делу N А40-34303/14  (</a:t>
            </a:r>
            <a:r>
              <a:rPr lang="ru-RU" dirty="0">
                <a:hlinkClick r:id="rId2"/>
              </a:rPr>
              <a:t>Определением</a:t>
            </a:r>
            <a:r>
              <a:rPr lang="ru-RU" dirty="0"/>
              <a:t> ВС РФ от 13.05.2015 N 305-КГ15-3950 отказано в передаче дела N А40-34303/2014 в Судебную коллегию по экономическим спорам Верховного Суда РФ для пересмотра в порядке кассационного производства данного постановления) судьи признали нарушение при проведении закупок. В соответствии с </a:t>
            </a:r>
            <a:r>
              <a:rPr lang="ru-RU" dirty="0">
                <a:hlinkClick r:id="rId3"/>
              </a:rPr>
              <a:t>пунктом 3 части 1 статьи 17</a:t>
            </a:r>
            <a:r>
              <a:rPr lang="ru-RU" dirty="0"/>
              <a:t> Федерального закона от 26.07.2006 N 135-ФЗ "О защите конкуренции" при проведении торгов, запроса котировок цен на товары запрещаются действия, которые приводят или могут привести к недопущению, ограничению или устранению конкуренции, в том числе нарушение порядка определения победителя или победителей торгов, запроса котировок.</a:t>
            </a:r>
          </a:p>
        </p:txBody>
      </p:sp>
    </p:spTree>
    <p:extLst>
      <p:ext uri="{BB962C8B-B14F-4D97-AF65-F5344CB8AC3E}">
        <p14:creationId xmlns:p14="http://schemas.microsoft.com/office/powerpoint/2010/main" val="1354618255"/>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Судебная практика</a:t>
            </a:r>
            <a:endParaRPr lang="ru-RU" dirty="0"/>
          </a:p>
        </p:txBody>
      </p:sp>
      <p:sp>
        <p:nvSpPr>
          <p:cNvPr id="3" name="Объект 2"/>
          <p:cNvSpPr>
            <a:spLocks noGrp="1"/>
          </p:cNvSpPr>
          <p:nvPr>
            <p:ph idx="1"/>
          </p:nvPr>
        </p:nvSpPr>
        <p:spPr/>
        <p:txBody>
          <a:bodyPr>
            <a:normAutofit fontScale="77500" lnSpcReduction="20000"/>
          </a:bodyPr>
          <a:lstStyle/>
          <a:p>
            <a:pPr lvl="0"/>
            <a:r>
              <a:rPr lang="ru-RU" b="1" i="1" dirty="0"/>
              <a:t>Отсутствие в конкурсной документации порядка оценки заявок по спорным критериям являлось формой предоставления необоснованного преимущества отдельным участникам</a:t>
            </a:r>
            <a:endParaRPr lang="ru-RU" dirty="0"/>
          </a:p>
          <a:p>
            <a:r>
              <a:rPr lang="ru-RU" dirty="0"/>
              <a:t>В Постановлении ФАС Восточно-Сибирского округа от 21.01.2014 по делу N А19-4709/2013 суды признали правомерными выводы антимонопольного органа о том, что отсутствие в конкурсной документации порядка оценки заявок по критериям "оценка предложения участника торгов по благоустройству места установки рекламной конструкции" и "оценка предложения участника торгов по праздничному оформлению города" является формой предоставления необоснованного преимущества и одновременно дискриминации отдельных участников, поскольку потенциальный участник не осведомлен о конкретных потребностях организатора торгов, соответствующих данным критериям, и о необходимых объемах их удовлетворения. Как результат каждый из участников делает свое конкурсное предложение, выраженное в дополнительных работах, услугах или товарах, не соответствующих установленным требованиям содержания наружных рекламных конструкций (</a:t>
            </a:r>
            <a:r>
              <a:rPr lang="ru-RU" dirty="0">
                <a:hlinkClick r:id="rId2"/>
              </a:rPr>
              <a:t>ГОСТ Р 52044-2003</a:t>
            </a:r>
            <a:r>
              <a:rPr lang="ru-RU" dirty="0"/>
              <a:t> "Наружная реклама на автомобильных дорогах и территориях городских и сельских поселений. Общие технические требования к средствам наружной рекламы. Правила размещения") и не сопоставимых с предложениями других участников.</a:t>
            </a:r>
          </a:p>
        </p:txBody>
      </p:sp>
    </p:spTree>
    <p:extLst>
      <p:ext uri="{BB962C8B-B14F-4D97-AF65-F5344CB8AC3E}">
        <p14:creationId xmlns:p14="http://schemas.microsoft.com/office/powerpoint/2010/main" val="1509998940"/>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Борьба с коррупцией</a:t>
            </a:r>
            <a:endParaRPr lang="ru-RU" dirty="0"/>
          </a:p>
        </p:txBody>
      </p:sp>
      <p:sp>
        <p:nvSpPr>
          <p:cNvPr id="3" name="Объект 2"/>
          <p:cNvSpPr>
            <a:spLocks noGrp="1"/>
          </p:cNvSpPr>
          <p:nvPr>
            <p:ph idx="1"/>
          </p:nvPr>
        </p:nvSpPr>
        <p:spPr/>
        <p:txBody>
          <a:bodyPr/>
          <a:lstStyle/>
          <a:p>
            <a:r>
              <a:rPr lang="ru-RU" dirty="0" smtClean="0"/>
              <a:t>В </a:t>
            </a:r>
            <a:r>
              <a:rPr lang="ru-RU" dirty="0"/>
              <a:t>качестве мер по борьбе с коррупционной составляющей можно назвать следующие.</a:t>
            </a:r>
          </a:p>
          <a:p>
            <a:r>
              <a:rPr lang="ru-RU" dirty="0"/>
              <a:t>Во-первых, оспорить результат тендера возможно в соответствии с процедурой, предусмотренной самим тендером.</a:t>
            </a:r>
          </a:p>
          <a:p>
            <a:r>
              <a:rPr lang="ru-RU" dirty="0"/>
              <a:t>Во-вторых, возможно направить заявление о недобросовестной конкуренции в Федеральную антимонопольную службу.</a:t>
            </a:r>
          </a:p>
          <a:p>
            <a:r>
              <a:rPr lang="ru-RU" dirty="0"/>
              <a:t>В-третьих, возможно подать заявление в суд.</a:t>
            </a:r>
          </a:p>
          <a:p>
            <a:endParaRPr lang="ru-RU" dirty="0"/>
          </a:p>
        </p:txBody>
      </p:sp>
    </p:spTree>
    <p:extLst>
      <p:ext uri="{BB962C8B-B14F-4D97-AF65-F5344CB8AC3E}">
        <p14:creationId xmlns:p14="http://schemas.microsoft.com/office/powerpoint/2010/main" val="3590488612"/>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Ошибки</a:t>
            </a:r>
            <a:endParaRPr lang="ru-RU" dirty="0"/>
          </a:p>
        </p:txBody>
      </p:sp>
      <p:sp>
        <p:nvSpPr>
          <p:cNvPr id="3" name="Объект 2"/>
          <p:cNvSpPr>
            <a:spLocks noGrp="1"/>
          </p:cNvSpPr>
          <p:nvPr>
            <p:ph idx="1"/>
          </p:nvPr>
        </p:nvSpPr>
        <p:spPr/>
        <p:txBody>
          <a:bodyPr/>
          <a:lstStyle/>
          <a:p>
            <a:pPr lvl="0"/>
            <a:r>
              <a:rPr lang="ru-RU" b="1" i="1" dirty="0"/>
              <a:t>Ошибки, связанные с процедурой выдвижения на тендер</a:t>
            </a:r>
            <a:endParaRPr lang="ru-RU" dirty="0"/>
          </a:p>
          <a:p>
            <a:r>
              <a:rPr lang="ru-RU" dirty="0"/>
              <a:t>Для того, чтобы участвовать в различного рода тендерах, в том числе в электронных аукционах, требуется электронная подпись. Такую подпись возможно получить в удостоверяющем центре. Однако при оформлении электронной подписи необходимо проверить, чтобы подпись соответствовала требованиям к электронной подписи электронной площадки.</a:t>
            </a:r>
          </a:p>
        </p:txBody>
      </p:sp>
    </p:spTree>
    <p:extLst>
      <p:ext uri="{BB962C8B-B14F-4D97-AF65-F5344CB8AC3E}">
        <p14:creationId xmlns:p14="http://schemas.microsoft.com/office/powerpoint/2010/main" val="1819319557"/>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Ошибки</a:t>
            </a:r>
            <a:endParaRPr lang="ru-RU" dirty="0"/>
          </a:p>
        </p:txBody>
      </p:sp>
      <p:sp>
        <p:nvSpPr>
          <p:cNvPr id="3" name="Объект 2"/>
          <p:cNvSpPr>
            <a:spLocks noGrp="1"/>
          </p:cNvSpPr>
          <p:nvPr>
            <p:ph idx="1"/>
          </p:nvPr>
        </p:nvSpPr>
        <p:spPr/>
        <p:txBody>
          <a:bodyPr>
            <a:normAutofit fontScale="92500" lnSpcReduction="20000"/>
          </a:bodyPr>
          <a:lstStyle/>
          <a:p>
            <a:r>
              <a:rPr lang="ru-RU" dirty="0"/>
              <a:t>Неквалифицированной электронной подписью является электронная подпись, которая:</a:t>
            </a:r>
          </a:p>
          <a:p>
            <a:r>
              <a:rPr lang="ru-RU" dirty="0"/>
              <a:t>1) получена в результате криптографического преобразования информации с использованием ключа электронной подписи;</a:t>
            </a:r>
          </a:p>
          <a:p>
            <a:r>
              <a:rPr lang="ru-RU" dirty="0"/>
              <a:t>2) позволяет определить лицо, подписавшее электронный документ;</a:t>
            </a:r>
          </a:p>
          <a:p>
            <a:r>
              <a:rPr lang="ru-RU" dirty="0"/>
              <a:t>3) позволяет обнаружить факт внесения изменений в электронный документ после момента его подписания;</a:t>
            </a:r>
          </a:p>
          <a:p>
            <a:r>
              <a:rPr lang="ru-RU" dirty="0"/>
              <a:t>4) создается с использованием средств электронной подписи.</a:t>
            </a:r>
          </a:p>
          <a:p>
            <a:r>
              <a:rPr lang="ru-RU" dirty="0"/>
              <a:t>Квалифицированной электронной подписью является электронная подпись, которая соответствует всем признакам неквалифицированной электронной подписи и следующим дополнительным признакам:</a:t>
            </a:r>
          </a:p>
          <a:p>
            <a:r>
              <a:rPr lang="ru-RU" dirty="0"/>
              <a:t>1) ключ проверки электронной подписи указан в квалифицированном сертификате;</a:t>
            </a:r>
          </a:p>
          <a:p>
            <a:r>
              <a:rPr lang="ru-RU" dirty="0"/>
              <a:t>2) для создания и проверки электронной подписи используются средства электронной подписи.</a:t>
            </a:r>
          </a:p>
        </p:txBody>
      </p:sp>
    </p:spTree>
    <p:extLst>
      <p:ext uri="{BB962C8B-B14F-4D97-AF65-F5344CB8AC3E}">
        <p14:creationId xmlns:p14="http://schemas.microsoft.com/office/powerpoint/2010/main" val="2863263608"/>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Ошибки</a:t>
            </a:r>
            <a:endParaRPr lang="ru-RU" dirty="0"/>
          </a:p>
        </p:txBody>
      </p:sp>
      <p:sp>
        <p:nvSpPr>
          <p:cNvPr id="3" name="Объект 2"/>
          <p:cNvSpPr>
            <a:spLocks noGrp="1"/>
          </p:cNvSpPr>
          <p:nvPr>
            <p:ph idx="1"/>
          </p:nvPr>
        </p:nvSpPr>
        <p:spPr/>
        <p:txBody>
          <a:bodyPr>
            <a:normAutofit lnSpcReduction="10000"/>
          </a:bodyPr>
          <a:lstStyle/>
          <a:p>
            <a:pPr lvl="0"/>
            <a:r>
              <a:rPr lang="ru-RU" b="1" i="1" dirty="0"/>
              <a:t>Финансовые ошибки при участии в тендере</a:t>
            </a:r>
            <a:endParaRPr lang="ru-RU" dirty="0"/>
          </a:p>
          <a:p>
            <a:r>
              <a:rPr lang="ru-RU" dirty="0"/>
              <a:t>Распространенной ошибкой является переоценка финансовых возможностей, когда поставщик подавая заявку на конкурс или аукцион переоценивает свои силы и в дальнейшем не может заключить или выполнить контракт. В частности, данная ошибка связана с неправильным расчетом изначальной стоимости контракта. Необходимо заранее просчитать свою рентабельность по данному проекту еще на стадии поиска интересующих аукционов. Наличие в компании хорошего сметчика позволит избежать ряда непредвиденных расходов на стадии выполнения контракта, только потому, что не все работы заказчик может указать в смете.</a:t>
            </a:r>
          </a:p>
          <a:p>
            <a:r>
              <a:rPr lang="ru-RU" dirty="0"/>
              <a:t>Некоторые компании не учитывают дополнительные расходы. </a:t>
            </a:r>
          </a:p>
        </p:txBody>
      </p:sp>
    </p:spTree>
    <p:extLst>
      <p:ext uri="{BB962C8B-B14F-4D97-AF65-F5344CB8AC3E}">
        <p14:creationId xmlns:p14="http://schemas.microsoft.com/office/powerpoint/2010/main" val="3347863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3600" b="1" i="1" dirty="0"/>
              <a:t>Альтернативные площадки коммерческих торгов</a:t>
            </a:r>
            <a:r>
              <a:rPr lang="ru-RU" dirty="0"/>
              <a:t/>
            </a:r>
            <a:br>
              <a:rPr lang="ru-RU" dirty="0"/>
            </a:br>
            <a:endParaRPr lang="ru-RU" dirty="0"/>
          </a:p>
        </p:txBody>
      </p:sp>
      <p:sp>
        <p:nvSpPr>
          <p:cNvPr id="3" name="Объект 2"/>
          <p:cNvSpPr>
            <a:spLocks noGrp="1"/>
          </p:cNvSpPr>
          <p:nvPr>
            <p:ph idx="1"/>
          </p:nvPr>
        </p:nvSpPr>
        <p:spPr/>
        <p:txBody>
          <a:bodyPr/>
          <a:lstStyle/>
          <a:p>
            <a:r>
              <a:rPr lang="ru-RU" dirty="0" smtClean="0"/>
              <a:t>В </a:t>
            </a:r>
            <a:r>
              <a:rPr lang="ru-RU" dirty="0"/>
              <a:t>настоящее время существует большое количество альтернативных площадок коммерческих торгов.</a:t>
            </a:r>
          </a:p>
          <a:p>
            <a:r>
              <a:rPr lang="ru-RU" dirty="0"/>
              <a:t>Особенностью данных коммерческих площадок является то, что:</a:t>
            </a:r>
          </a:p>
          <a:p>
            <a:r>
              <a:rPr lang="ru-RU" dirty="0"/>
              <a:t>- участи в торгах является платным;</a:t>
            </a:r>
          </a:p>
          <a:p>
            <a:r>
              <a:rPr lang="ru-RU" dirty="0"/>
              <a:t>- условия участия разрабатываются площадкой;</a:t>
            </a:r>
          </a:p>
          <a:p>
            <a:r>
              <a:rPr lang="ru-RU" dirty="0"/>
              <a:t>- перечень документов и требований к программному обеспечению может значительно различаться.</a:t>
            </a:r>
          </a:p>
          <a:p>
            <a:endParaRPr lang="ru-RU" dirty="0"/>
          </a:p>
        </p:txBody>
      </p:sp>
    </p:spTree>
    <p:extLst>
      <p:ext uri="{BB962C8B-B14F-4D97-AF65-F5344CB8AC3E}">
        <p14:creationId xmlns:p14="http://schemas.microsoft.com/office/powerpoint/2010/main" val="420374384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Ошибки</a:t>
            </a:r>
            <a:endParaRPr lang="ru-RU" dirty="0"/>
          </a:p>
        </p:txBody>
      </p:sp>
      <p:sp>
        <p:nvSpPr>
          <p:cNvPr id="3" name="Объект 2"/>
          <p:cNvSpPr>
            <a:spLocks noGrp="1"/>
          </p:cNvSpPr>
          <p:nvPr>
            <p:ph idx="1"/>
          </p:nvPr>
        </p:nvSpPr>
        <p:spPr/>
        <p:txBody>
          <a:bodyPr>
            <a:normAutofit fontScale="92500" lnSpcReduction="20000"/>
          </a:bodyPr>
          <a:lstStyle/>
          <a:p>
            <a:pPr lvl="0"/>
            <a:r>
              <a:rPr lang="ru-RU" b="1" i="1" dirty="0"/>
              <a:t>Ошибки при подготовке конкурсной заявки</a:t>
            </a:r>
            <a:endParaRPr lang="ru-RU" dirty="0"/>
          </a:p>
          <a:p>
            <a:r>
              <a:rPr lang="ru-RU" dirty="0"/>
              <a:t>Очень распространенной ошибкой является отсутствие анализа заказчика и коррупционной составляющей в аукционной документации. В частности, насторожить поставщика должно то, что на торгах побеждают одни и те же компании. Кроме того, необходимо проверить документацию, если в ней содержатся требования под конкретного производителя, то скорее всего, в таком тендере не стоит участвовать. Еще одним способом проверки является проверка данных в Интернете, судебной практики и решений ФАС в отношении конкретного Заказчика. </a:t>
            </a:r>
          </a:p>
          <a:p>
            <a:r>
              <a:rPr lang="ru-RU" dirty="0"/>
              <a:t>В открытом аукционе в электронной форме участники прикладывают в первую часть заявки документы, которые должны быть во второй части, и наоборот, что является нарушением ч.3 ст.66 Федерального закона от 05.04.2013 № 44-ФЗ. Основной причиной отклонения участников являются допущенные ошибки при заполнении сведений о технических характеристиках, поставляемого товара, работ и услуг. </a:t>
            </a:r>
          </a:p>
        </p:txBody>
      </p:sp>
    </p:spTree>
    <p:extLst>
      <p:ext uri="{BB962C8B-B14F-4D97-AF65-F5344CB8AC3E}">
        <p14:creationId xmlns:p14="http://schemas.microsoft.com/office/powerpoint/2010/main" val="1109394339"/>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Ошибки</a:t>
            </a:r>
            <a:endParaRPr lang="ru-RU" dirty="0"/>
          </a:p>
        </p:txBody>
      </p:sp>
      <p:sp>
        <p:nvSpPr>
          <p:cNvPr id="3" name="Объект 2"/>
          <p:cNvSpPr>
            <a:spLocks noGrp="1"/>
          </p:cNvSpPr>
          <p:nvPr>
            <p:ph idx="1"/>
          </p:nvPr>
        </p:nvSpPr>
        <p:spPr/>
        <p:txBody>
          <a:bodyPr>
            <a:normAutofit lnSpcReduction="10000"/>
          </a:bodyPr>
          <a:lstStyle/>
          <a:p>
            <a:pPr lvl="0"/>
            <a:r>
              <a:rPr lang="ru-RU" b="1" i="1" dirty="0"/>
              <a:t>Формальные ошибки, связанные с подачей документов</a:t>
            </a:r>
            <a:endParaRPr lang="ru-RU" dirty="0"/>
          </a:p>
          <a:p>
            <a:r>
              <a:rPr lang="ru-RU" dirty="0"/>
              <a:t>Таким образом, организатор тендера предлагает представителю заказчика от руки написать на конверте с заявкой на участие в тендере текущую дату и время, фамилию, имя и отчество и поставить подпись. Сам же оставляет на конверте пометку о том, что принято, а также записывает текущую дату и время, фамилию, имя и отчество и расписывается. Затем этот факт опять же помечается в журнале регистрации, после чего представитель заказчика пишет расписку об этом факте для того, чтобы передать ее представителю поставщика.</a:t>
            </a:r>
          </a:p>
          <a:p>
            <a:r>
              <a:rPr lang="ru-RU"/>
              <a:t>Данная процедура предназначена для того, чтобы избежать недопонимания и конфликта между заказчиком и </a:t>
            </a:r>
            <a:r>
              <a:rPr lang="ru-RU" smtClean="0"/>
              <a:t>поставщиками.</a:t>
            </a:r>
            <a:endParaRPr lang="ru-RU" dirty="0"/>
          </a:p>
        </p:txBody>
      </p:sp>
    </p:spTree>
    <p:extLst>
      <p:ext uri="{BB962C8B-B14F-4D97-AF65-F5344CB8AC3E}">
        <p14:creationId xmlns:p14="http://schemas.microsoft.com/office/powerpoint/2010/main" val="12184395"/>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fontScale="92500" lnSpcReduction="20000"/>
          </a:bodyPr>
          <a:lstStyle/>
          <a:p>
            <a:pPr lvl="0" fontAlgn="base"/>
            <a:r>
              <a:rPr lang="ru-RU" b="1" i="1" dirty="0"/>
              <a:t>Ошибки при заключении контракта</a:t>
            </a:r>
            <a:endParaRPr lang="ru-RU" dirty="0"/>
          </a:p>
          <a:p>
            <a:pPr fontAlgn="base"/>
            <a:r>
              <a:rPr lang="ru-RU" dirty="0"/>
              <a:t>Не соблюдение условий или не согласие с ними может служить основанием для его расторжения или признания участника уклонившимся от его подписания, с последующим занесением в реестр недобросовестных поставщиков. Для недопущения таких ситуаций рекомендуется проводить анализ контракта по главным его условиям: порядок оплаты, начисление пеней, приемка работ и другие пункты. Если условия участника не устраивают, то он должен в установленный срок направить заказчику протокол разногласий, на который тот обязательно должен ответить. </a:t>
            </a:r>
          </a:p>
          <a:p>
            <a:pPr fontAlgn="base"/>
            <a:r>
              <a:rPr lang="ru-RU" dirty="0"/>
              <a:t>Например, в </a:t>
            </a:r>
            <a:r>
              <a:rPr lang="ru-RU" i="1" dirty="0"/>
              <a:t>Постановлении Арбитражного суда Дальневосточного округа от 02.02.2015 N Ф03-5776/2014 по делу N А51-15886/2014 к</a:t>
            </a:r>
            <a:r>
              <a:rPr lang="ru-RU" dirty="0"/>
              <a:t>онтракт был признан незаключенным, поскольку участником торгов предоставлена банковская гарантия, которую банк не выдавал, что свидетельствовало об отсутствии оснований для заключения контракта с обществом.</a:t>
            </a:r>
          </a:p>
          <a:p>
            <a:endParaRPr lang="ru-RU" dirty="0"/>
          </a:p>
        </p:txBody>
      </p:sp>
    </p:spTree>
    <p:extLst>
      <p:ext uri="{BB962C8B-B14F-4D97-AF65-F5344CB8AC3E}">
        <p14:creationId xmlns:p14="http://schemas.microsoft.com/office/powerpoint/2010/main" val="2447937429"/>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a:bodyPr>
          <a:lstStyle/>
          <a:p>
            <a:pPr lvl="0" fontAlgn="base"/>
            <a:r>
              <a:rPr lang="ru-RU" b="1" i="1" dirty="0"/>
              <a:t>Ошибки, связанные с фактическим исполнением контракта</a:t>
            </a:r>
            <a:endParaRPr lang="ru-RU" dirty="0"/>
          </a:p>
          <a:p>
            <a:pPr fontAlgn="base"/>
            <a:r>
              <a:rPr lang="ru-RU" dirty="0"/>
              <a:t>При фактическом исполнении контракта могут всплыть «подводные камни», которые подрядчик должен выявить на стадии подготовки к реализации контракта. Такие «подводные камни» встречаются очень часто в строительстве, в производственной сфере, когда недостаточная информация или предоставленная документация не дают Подрядчику или Исполнителю приступить к реализации контракта.</a:t>
            </a:r>
          </a:p>
          <a:p>
            <a:endParaRPr lang="ru-RU" dirty="0"/>
          </a:p>
        </p:txBody>
      </p:sp>
    </p:spTree>
    <p:extLst>
      <p:ext uri="{BB962C8B-B14F-4D97-AF65-F5344CB8AC3E}">
        <p14:creationId xmlns:p14="http://schemas.microsoft.com/office/powerpoint/2010/main" val="1308975105"/>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lnSpcReduction="10000"/>
          </a:bodyPr>
          <a:lstStyle/>
          <a:p>
            <a:pPr fontAlgn="base"/>
            <a:r>
              <a:rPr lang="ru-RU" i="1" dirty="0">
                <a:solidFill>
                  <a:schemeClr val="tx2"/>
                </a:solidFill>
              </a:rPr>
              <a:t>Например, по причине ошибок в проекте или неверно выполненных изыскательских работ, обнаруживается отсутствие в проектной документации объектов, имеющихся на строительной площадке в натуре (автор статьи в своей практической деятельности сталкивался с ситуацией, когда в проектном месте прохождения газопровода обнаружился укрепленный объект времен Великой отечественной войны 1941-1945 гг., а проектные ошибки, когда трасса линейного объекта проходит по территории жилых домов и вовсе является типичной). Указанные обстоятельства ведут к простою и автоматически создают ситуацию, при которой генеральный подрядчик при наличии подписанного акта приема стройплощадки нарушает сроки выполнения строительных работ.</a:t>
            </a:r>
            <a:endParaRPr lang="ru-RU" dirty="0">
              <a:solidFill>
                <a:schemeClr val="tx2"/>
              </a:solidFill>
            </a:endParaRPr>
          </a:p>
          <a:p>
            <a:endParaRPr lang="ru-RU" dirty="0"/>
          </a:p>
        </p:txBody>
      </p:sp>
    </p:spTree>
    <p:extLst>
      <p:ext uri="{BB962C8B-B14F-4D97-AF65-F5344CB8AC3E}">
        <p14:creationId xmlns:p14="http://schemas.microsoft.com/office/powerpoint/2010/main" val="3430893553"/>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fontScale="92500" lnSpcReduction="20000"/>
          </a:bodyPr>
          <a:lstStyle/>
          <a:p>
            <a:pPr lvl="0" fontAlgn="base"/>
            <a:r>
              <a:rPr lang="ru-RU" b="1" i="1" dirty="0"/>
              <a:t>Ошибки, связанные с налогообложением</a:t>
            </a:r>
            <a:endParaRPr lang="ru-RU" dirty="0"/>
          </a:p>
          <a:p>
            <a:r>
              <a:rPr lang="ru-RU" dirty="0"/>
              <a:t>Одной из ошибок, приводящих к неправильному исчислению налоговой базы, является неправильная квалификация сумм, поступающих по договору, а также определение типа самого договора. Например, судьи ФАС ВВО в </a:t>
            </a:r>
            <a:r>
              <a:rPr lang="ru-RU" dirty="0">
                <a:hlinkClick r:id="rId2"/>
              </a:rPr>
              <a:t>Постановлении</a:t>
            </a:r>
            <a:r>
              <a:rPr lang="ru-RU" dirty="0"/>
              <a:t> от 28.09.2011 N А29-10454/2010 рассмотрели ситуацию, когда организация не учитывала поступающие денежные средства в составе доходов, учитываемых при упрощенной системе налогообложения, поскольку считала их целевыми поступлениями. У нее был заключен </a:t>
            </a:r>
            <a:r>
              <a:rPr lang="ru-RU" dirty="0" err="1"/>
              <a:t>госконтракт</a:t>
            </a:r>
            <a:r>
              <a:rPr lang="ru-RU" dirty="0"/>
              <a:t> с министерством сельского хозяйства. Оценив представленный контракт, суды пришли к выводу, что оплата по нему является доходом общества от реализации товаров (работ, услуг) в рамках гражданско-правовой сделки, а денежные средства, полученные обществом за произведенные согласно условиям данного контракта работы, подлежат налогообложению в общем порядке.</a:t>
            </a:r>
          </a:p>
          <a:p>
            <a:endParaRPr lang="ru-RU" dirty="0"/>
          </a:p>
        </p:txBody>
      </p:sp>
    </p:spTree>
    <p:extLst>
      <p:ext uri="{BB962C8B-B14F-4D97-AF65-F5344CB8AC3E}">
        <p14:creationId xmlns:p14="http://schemas.microsoft.com/office/powerpoint/2010/main" val="81964983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a:bodyPr>
          <a:lstStyle/>
          <a:p>
            <a:r>
              <a:rPr lang="ru-RU" b="1" i="1" dirty="0" smtClean="0"/>
              <a:t>Реализация </a:t>
            </a:r>
            <a:r>
              <a:rPr lang="ru-RU" b="1" i="1" dirty="0"/>
              <a:t>контракта с недостатками по качеству</a:t>
            </a:r>
            <a:endParaRPr lang="ru-RU" dirty="0"/>
          </a:p>
          <a:p>
            <a:r>
              <a:rPr lang="ru-RU" dirty="0"/>
              <a:t>При реализации контракта с недостатками по качеству возможны различные негативные последствия. Среди наиболее распространенных негативных последствий возможно назвать:</a:t>
            </a:r>
          </a:p>
          <a:p>
            <a:r>
              <a:rPr lang="ru-RU" dirty="0"/>
              <a:t>- расторжение контракта;</a:t>
            </a:r>
          </a:p>
          <a:p>
            <a:r>
              <a:rPr lang="ru-RU" dirty="0"/>
              <a:t>- компенсация убытков по контракту;</a:t>
            </a:r>
          </a:p>
          <a:p>
            <a:r>
              <a:rPr lang="ru-RU" dirty="0"/>
              <a:t>- штрафные санкции.</a:t>
            </a:r>
          </a:p>
        </p:txBody>
      </p:sp>
    </p:spTree>
    <p:extLst>
      <p:ext uri="{BB962C8B-B14F-4D97-AF65-F5344CB8AC3E}">
        <p14:creationId xmlns:p14="http://schemas.microsoft.com/office/powerpoint/2010/main" val="3143017515"/>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fontScale="85000" lnSpcReduction="20000"/>
          </a:bodyPr>
          <a:lstStyle/>
          <a:p>
            <a:r>
              <a:rPr lang="ru-RU" b="1" i="1" dirty="0" smtClean="0"/>
              <a:t>Реализация </a:t>
            </a:r>
            <a:r>
              <a:rPr lang="ru-RU" b="1" i="1" dirty="0"/>
              <a:t>контракта с учетом несоблюдения сроков осуществления контракта</a:t>
            </a:r>
            <a:endParaRPr lang="ru-RU" dirty="0"/>
          </a:p>
          <a:p>
            <a:r>
              <a:rPr lang="ru-RU" dirty="0"/>
              <a:t>В случае реализации контракта с нарушением сроков, могут быть также применены штрафные санкции и пени.</a:t>
            </a:r>
          </a:p>
          <a:p>
            <a:r>
              <a:rPr lang="ru-RU" dirty="0"/>
              <a:t>В соответствии с </a:t>
            </a:r>
            <a:r>
              <a:rPr lang="ru-RU" dirty="0">
                <a:hlinkClick r:id="rId2"/>
              </a:rPr>
              <a:t>частью 7 статьи 34</a:t>
            </a:r>
            <a:r>
              <a:rPr lang="ru-RU" dirty="0"/>
              <a:t> Федерального закона от 05.04.2013 N 44-ФЗ "О контрактной системе в сфере закупок товаров, работ, услуг для обеспечения государственных и муниципальных нужд" (далее - Федеральный закон N 44-ФЗ) пеня начисляется за каждый день просрочки исполнения поставщиком (подрядчиком, исполнителем) обязательства, предусмотренного контрактом, начиная со дня, следующего после дня истечения установленного контрактом срока исполнения обязательства, и устанавливается контрактом в размере, определенном в порядке, установленном Правительством Российской Федерации, но не менее чем одна трехсотая действующей на дату уплаты пени ставки рефинансирования Центрального банка Российской Федерации от цены контракта, уменьшенной на сумму, пропорциональную объему обязательств, предусмотренных контрактом и фактически исполненных поставщиком (подрядчиком, исполнителем).</a:t>
            </a:r>
          </a:p>
        </p:txBody>
      </p:sp>
    </p:spTree>
    <p:extLst>
      <p:ext uri="{BB962C8B-B14F-4D97-AF65-F5344CB8AC3E}">
        <p14:creationId xmlns:p14="http://schemas.microsoft.com/office/powerpoint/2010/main" val="2235602723"/>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sz="3600" kern="1200" spc="-100" dirty="0">
                <a:solidFill>
                  <a:schemeClr val="tx2"/>
                </a:solidFill>
                <a:latin typeface="+mj-lt"/>
                <a:ea typeface="+mj-ea"/>
                <a:cs typeface="+mj-cs"/>
              </a:rPr>
              <a:t>Ошибки при заключении и реализации контракта</a:t>
            </a:r>
            <a:br>
              <a:rPr lang="ru-RU" sz="3600" kern="1200" spc="-100" dirty="0">
                <a:solidFill>
                  <a:schemeClr val="tx2"/>
                </a:solidFill>
                <a:latin typeface="+mj-lt"/>
                <a:ea typeface="+mj-ea"/>
                <a:cs typeface="+mj-cs"/>
              </a:rPr>
            </a:br>
            <a:endParaRPr lang="ru-RU" sz="3600"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a:bodyPr>
          <a:lstStyle/>
          <a:p>
            <a:r>
              <a:rPr lang="ru-RU" dirty="0"/>
              <a:t>Таким образом, в качестве рекомендаций участникам конкурсов или аукционов стоит дать следующие:</a:t>
            </a:r>
          </a:p>
          <a:p>
            <a:r>
              <a:rPr lang="ru-RU" dirty="0"/>
              <a:t>Во-первых, необходимо внимательно изучить контракт на предмет наличия скрытых рисков.</a:t>
            </a:r>
          </a:p>
          <a:p>
            <a:r>
              <a:rPr lang="ru-RU" dirty="0"/>
              <a:t>Во-вторых, нужно обратить внимание на штрафные санкции, пени, которые грозят в случае несвоевременной реализации контракта.</a:t>
            </a:r>
          </a:p>
          <a:p>
            <a:r>
              <a:rPr lang="ru-RU" dirty="0"/>
              <a:t>В-третьих, все отступления от контракта необходимо фиксировать и согласовывать с заказчиком, будь то отступления по срокам или по качеству выполняемых работ, услуг.</a:t>
            </a:r>
          </a:p>
        </p:txBody>
      </p:sp>
    </p:spTree>
    <p:extLst>
      <p:ext uri="{BB962C8B-B14F-4D97-AF65-F5344CB8AC3E}">
        <p14:creationId xmlns:p14="http://schemas.microsoft.com/office/powerpoint/2010/main" val="935609970"/>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lstStyle/>
          <a:p>
            <a:pPr lvl="0"/>
            <a:r>
              <a:rPr lang="ru-RU" b="1" i="1" dirty="0"/>
              <a:t>Если банковская гарантия не выдавалась банком, она признается ничтожной</a:t>
            </a:r>
            <a:endParaRPr lang="ru-RU" dirty="0"/>
          </a:p>
          <a:p>
            <a:r>
              <a:rPr lang="ru-RU" dirty="0"/>
              <a:t>Подобная ситуация рассматривалась в Определении Верховного Суда РФ от 03.02.2016 N 305-ЭС16-10 по делу N А40-94679/2012. Суд признал гарантию ничтожной</a:t>
            </a:r>
          </a:p>
          <a:p>
            <a:pPr lvl="0"/>
            <a:r>
              <a:rPr lang="ru-RU" b="1" i="1" dirty="0"/>
              <a:t>В контракте отсутствуют существенные условия, например, срок поставки товаров</a:t>
            </a:r>
            <a:endParaRPr lang="ru-RU" dirty="0"/>
          </a:p>
          <a:p>
            <a:r>
              <a:rPr lang="ru-RU" dirty="0"/>
              <a:t>В Определении Верховного Суда РФ от 09.04.2015 N 305-ЭС14-8578 по делу N А40-181667/2013 суд установил, что контракт был подписан заведомо за пределами указанного в нем срока поставки, следовательно, несмотря на его формальное присутствие в контракте, фактически срок поставки не был определен сторонами.</a:t>
            </a:r>
          </a:p>
          <a:p>
            <a:endParaRPr lang="ru-RU" dirty="0"/>
          </a:p>
        </p:txBody>
      </p:sp>
    </p:spTree>
    <p:extLst>
      <p:ext uri="{BB962C8B-B14F-4D97-AF65-F5344CB8AC3E}">
        <p14:creationId xmlns:p14="http://schemas.microsoft.com/office/powerpoint/2010/main" val="795319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4000" b="1" i="1" dirty="0"/>
              <a:t>Размещение информации о тендерах на сайте </a:t>
            </a:r>
            <a:r>
              <a:rPr lang="ru-RU" sz="4000" b="1" i="1" dirty="0" smtClean="0"/>
              <a:t>компании</a:t>
            </a:r>
            <a:endParaRPr lang="ru-RU" sz="4000" dirty="0"/>
          </a:p>
        </p:txBody>
      </p:sp>
      <p:sp>
        <p:nvSpPr>
          <p:cNvPr id="3" name="Объект 2"/>
          <p:cNvSpPr>
            <a:spLocks noGrp="1"/>
          </p:cNvSpPr>
          <p:nvPr>
            <p:ph idx="1"/>
          </p:nvPr>
        </p:nvSpPr>
        <p:spPr/>
        <p:txBody>
          <a:bodyPr/>
          <a:lstStyle/>
          <a:p>
            <a:r>
              <a:rPr lang="ru-RU" dirty="0"/>
              <a:t>При сотрудничестве с конкретными контрагентами или в отдельной области всегда можно найти информацию о проводимых тендерах и условиях участия в них на сайте конкретной компании.</a:t>
            </a:r>
          </a:p>
          <a:p>
            <a:r>
              <a:rPr lang="ru-RU" dirty="0"/>
              <a:t>Например, компания, осуществляющая производство отдельных запчастей может найти заявки на участие в тендерах на сайте компаний, которые осуществляют сборку соответствующего оборудования, машин и пр.</a:t>
            </a:r>
          </a:p>
          <a:p>
            <a:endParaRPr lang="ru-RU" dirty="0"/>
          </a:p>
        </p:txBody>
      </p:sp>
    </p:spTree>
    <p:extLst>
      <p:ext uri="{BB962C8B-B14F-4D97-AF65-F5344CB8AC3E}">
        <p14:creationId xmlns:p14="http://schemas.microsoft.com/office/powerpoint/2010/main" val="67672523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lstStyle/>
          <a:p>
            <a:pPr lvl="0"/>
            <a:r>
              <a:rPr lang="ru-RU" b="1" i="1" dirty="0"/>
              <a:t>Работы или услуги были выполнены в обход законодательно предусмотренной процедуры.</a:t>
            </a:r>
            <a:endParaRPr lang="ru-RU" dirty="0"/>
          </a:p>
          <a:p>
            <a:r>
              <a:rPr lang="ru-RU" dirty="0"/>
              <a:t>В Постановлении ФАС Дальневосточного округа от 18.11.2013 N Ф03-5377/2013 по делу N А51-6503/2012 суд отказал во взыскании средств с Заказчика, так как спорные работы выполнены в обход процедуры размещения заказа и заключения контракта по правилам ФЗ "О размещении заказов на поставки товаров, выполнение работ, оказание услуг для государственных и муниципальных нужд". </a:t>
            </a:r>
          </a:p>
        </p:txBody>
      </p:sp>
    </p:spTree>
    <p:extLst>
      <p:ext uri="{BB962C8B-B14F-4D97-AF65-F5344CB8AC3E}">
        <p14:creationId xmlns:p14="http://schemas.microsoft.com/office/powerpoint/2010/main" val="2944366797"/>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r>
              <a:rPr lang="ru-RU" dirty="0"/>
              <a:t>В некоторых случаях суды отказывают в признании договора незаключенным, но взыскивают с подрядчика денежные средства.</a:t>
            </a:r>
          </a:p>
          <a:p>
            <a:pPr lvl="0"/>
            <a:r>
              <a:rPr lang="ru-RU" b="1" i="1" dirty="0"/>
              <a:t>Невыполнение подрядчиком условий контракта при наличии существенных условий в договоре</a:t>
            </a:r>
            <a:endParaRPr lang="ru-RU" dirty="0"/>
          </a:p>
          <a:p>
            <a:r>
              <a:rPr lang="ru-RU" dirty="0"/>
              <a:t>В </a:t>
            </a:r>
            <a:r>
              <a:rPr lang="ru-RU" dirty="0">
                <a:hlinkClick r:id="rId2"/>
              </a:rPr>
              <a:t>Постановлении</a:t>
            </a:r>
            <a:r>
              <a:rPr lang="ru-RU" dirty="0"/>
              <a:t> ФАС Центрального округа от 15.11.2012 по делу N А08-9042/2011 суд установил, что подрядчиком в соответствии с условиями контракта не представлены доказательства выполнения результатов работ относительно части объектов, как до момента расторжения контракта, так и после его расторжения, что влечет за собой возникновение на стороне подрядчика неосновательного обогащения в размере оплаченных, но не выполненных подрядчиком работ, что соответствует положениям </a:t>
            </a:r>
            <a:r>
              <a:rPr lang="ru-RU" dirty="0">
                <a:hlinkClick r:id="rId3"/>
              </a:rPr>
              <a:t>статьи 1102</a:t>
            </a:r>
            <a:r>
              <a:rPr lang="ru-RU" dirty="0"/>
              <a:t>, </a:t>
            </a:r>
            <a:r>
              <a:rPr lang="ru-RU" dirty="0">
                <a:hlinkClick r:id="rId4"/>
              </a:rPr>
              <a:t>статьи 1107</a:t>
            </a:r>
            <a:r>
              <a:rPr lang="ru-RU" dirty="0"/>
              <a:t> ГК РФ, вместе с тем сторонами согласованы все существенные условия договора, а исполнение договора одной стороной и принятие этого исполнения другой свидетельствуют о наличии общей воли сторон в заключении сделки, в связи с чем оснований для признания государственного контракта незаключенным по встречному иску подрядчика не имеется.</a:t>
            </a:r>
          </a:p>
        </p:txBody>
      </p:sp>
    </p:spTree>
    <p:extLst>
      <p:ext uri="{BB962C8B-B14F-4D97-AF65-F5344CB8AC3E}">
        <p14:creationId xmlns:p14="http://schemas.microsoft.com/office/powerpoint/2010/main" val="46221269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a:bodyPr>
          <a:lstStyle/>
          <a:p>
            <a:pPr lvl="0"/>
            <a:r>
              <a:rPr lang="ru-RU" b="1" i="1" dirty="0"/>
              <a:t>Нарушение сроков выполнения контракта</a:t>
            </a:r>
            <a:endParaRPr lang="ru-RU" dirty="0"/>
          </a:p>
          <a:p>
            <a:r>
              <a:rPr lang="ru-RU" dirty="0"/>
              <a:t>При нарушении сроков выполнения контракта суд не признает контракт незаключенным, вместе с тем, может взыскать с поставщика санкции, предусмотренные законом.</a:t>
            </a:r>
          </a:p>
          <a:p>
            <a:r>
              <a:rPr lang="ru-RU" dirty="0"/>
              <a:t>В Постановлении Арбитражного суда Восточно-Сибирского округа от 30.07.2015 N Ф02-3427/2015 по делу N А10-3912/2014 суд взыскал штрафные санкции, так как доказан факт несвоевременного исполнения ответчиком обязательств по контракту. Размер неустойки снижен на основании ст. 333 ГК РФ.</a:t>
            </a:r>
          </a:p>
        </p:txBody>
      </p:sp>
    </p:spTree>
    <p:extLst>
      <p:ext uri="{BB962C8B-B14F-4D97-AF65-F5344CB8AC3E}">
        <p14:creationId xmlns:p14="http://schemas.microsoft.com/office/powerpoint/2010/main" val="1656368755"/>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fontScale="92500" lnSpcReduction="10000"/>
          </a:bodyPr>
          <a:lstStyle/>
          <a:p>
            <a:r>
              <a:rPr lang="ru-RU" dirty="0"/>
              <a:t>Однако суд не признает договор </a:t>
            </a:r>
            <a:r>
              <a:rPr lang="ru-RU" dirty="0" err="1"/>
              <a:t>незаключнным</a:t>
            </a:r>
            <a:r>
              <a:rPr lang="ru-RU" dirty="0"/>
              <a:t> в следующих случаях.</a:t>
            </a:r>
          </a:p>
          <a:p>
            <a:pPr lvl="0"/>
            <a:r>
              <a:rPr lang="ru-RU" b="1" i="1" dirty="0"/>
              <a:t>Стороны согласовали существенные условия договора</a:t>
            </a:r>
            <a:endParaRPr lang="ru-RU" dirty="0"/>
          </a:p>
          <a:p>
            <a:r>
              <a:rPr lang="ru-RU" dirty="0"/>
              <a:t>В Постановлении Арбитражного суда Московского округа от 03.02.2016 N Ф05-19517/2015 по делу N А40-201354/2014 суд отказал в признании договора незаключенным, поскольку между сторонами были достигнуты все необходимые соглашения по всем существенным условиям договора, включая порядок определения стоимости электроэнергии. </a:t>
            </a:r>
          </a:p>
          <a:p>
            <a:r>
              <a:rPr lang="ru-RU" dirty="0"/>
              <a:t>Отказывая в удовлетворении исковых требований суды руководствовались Федеральным </a:t>
            </a:r>
            <a:r>
              <a:rPr lang="ru-RU" dirty="0">
                <a:hlinkClick r:id="rId2"/>
              </a:rPr>
              <a:t>законом</a:t>
            </a:r>
            <a:r>
              <a:rPr lang="ru-RU" dirty="0"/>
              <a:t> от 05.04.2013 N 44-ФЗ "О контрактной системе в сфере закупок товаров, работ, услуг для обеспечения государственных и муниципальных нужд" (далее - Закон N 44-ФЗ), Федеральным </a:t>
            </a:r>
            <a:r>
              <a:rPr lang="ru-RU" dirty="0">
                <a:hlinkClick r:id="rId3"/>
              </a:rPr>
              <a:t>законом</a:t>
            </a:r>
            <a:r>
              <a:rPr lang="ru-RU" dirty="0"/>
              <a:t> от 26.03.2003 N 35-ФЗ "Об электроэнергетике", </a:t>
            </a:r>
            <a:r>
              <a:rPr lang="ru-RU" dirty="0">
                <a:hlinkClick r:id="rId4"/>
              </a:rPr>
              <a:t>статьями 422</a:t>
            </a:r>
            <a:r>
              <a:rPr lang="ru-RU" dirty="0"/>
              <a:t>, </a:t>
            </a:r>
            <a:r>
              <a:rPr lang="ru-RU" dirty="0">
                <a:hlinkClick r:id="rId5"/>
              </a:rPr>
              <a:t>431</a:t>
            </a:r>
            <a:r>
              <a:rPr lang="ru-RU" dirty="0"/>
              <a:t> Гражданского кодекса Российской Федерации.</a:t>
            </a:r>
          </a:p>
        </p:txBody>
      </p:sp>
    </p:spTree>
    <p:extLst>
      <p:ext uri="{BB962C8B-B14F-4D97-AF65-F5344CB8AC3E}">
        <p14:creationId xmlns:p14="http://schemas.microsoft.com/office/powerpoint/2010/main" val="258597214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fontScale="85000" lnSpcReduction="10000"/>
          </a:bodyPr>
          <a:lstStyle/>
          <a:p>
            <a:pPr lvl="0"/>
            <a:r>
              <a:rPr lang="ru-RU" b="1" i="1" dirty="0"/>
              <a:t>Стороны исполняли договор несмотря на технические неточности</a:t>
            </a:r>
            <a:endParaRPr lang="ru-RU" dirty="0"/>
          </a:p>
          <a:p>
            <a:r>
              <a:rPr lang="ru-RU" dirty="0"/>
              <a:t>В Определении Верховного Суда РФ от 15.02.2016 N 305-ЭС15-19099 по делу N А40-129621/13 судьи указали, что вопрос </a:t>
            </a:r>
            <a:r>
              <a:rPr lang="ru-RU" dirty="0" err="1"/>
              <a:t>заключенности</a:t>
            </a:r>
            <a:r>
              <a:rPr lang="ru-RU" dirty="0"/>
              <a:t> договора по причине несогласованности существенных условий может рассматриваться только до начала его исполнения.</a:t>
            </a:r>
          </a:p>
          <a:p>
            <a:r>
              <a:rPr lang="ru-RU" dirty="0"/>
              <a:t>Как установили суды, учреждение не возражало против отражения фактически выполненных объемов работ в </a:t>
            </a:r>
            <a:r>
              <a:rPr lang="ru-RU" dirty="0">
                <a:hlinkClick r:id="rId2"/>
              </a:rPr>
              <a:t>актах КС-2</a:t>
            </a:r>
            <a:r>
              <a:rPr lang="ru-RU" dirty="0"/>
              <a:t>.</a:t>
            </a:r>
          </a:p>
          <a:p>
            <a:r>
              <a:rPr lang="ru-RU" dirty="0"/>
              <a:t>Письмом от 13.06.2013 учреждение сообщило компании, что в ноябре 2012 года им в одностороннем порядке были внесены изменения в сметную документацию, являющуюся неотъемлемой частью проектной документации. В новой редакции сметного расчета учреждением были устранены неточности, допущенные ранее в части подсчета объемов работ.</a:t>
            </a:r>
          </a:p>
          <a:p>
            <a:r>
              <a:rPr lang="ru-RU" dirty="0"/>
              <a:t>Между тем работы исполнялись подрядчиком и принимались заказчиком, что не позволяет ставить вопрос о его </a:t>
            </a:r>
            <a:r>
              <a:rPr lang="ru-RU" dirty="0" err="1"/>
              <a:t>незаключенности</a:t>
            </a:r>
            <a:r>
              <a:rPr lang="ru-RU" dirty="0"/>
              <a:t> с учетом приведенных выше норм права.</a:t>
            </a:r>
          </a:p>
        </p:txBody>
      </p:sp>
    </p:spTree>
    <p:extLst>
      <p:ext uri="{BB962C8B-B14F-4D97-AF65-F5344CB8AC3E}">
        <p14:creationId xmlns:p14="http://schemas.microsoft.com/office/powerpoint/2010/main" val="911774305"/>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fontScale="85000" lnSpcReduction="10000"/>
          </a:bodyPr>
          <a:lstStyle/>
          <a:p>
            <a:pPr lvl="0"/>
            <a:r>
              <a:rPr lang="ru-RU" b="1" i="1" dirty="0"/>
              <a:t>Стороны исполняли договор несмотря на технические неточности</a:t>
            </a:r>
            <a:endParaRPr lang="ru-RU" dirty="0"/>
          </a:p>
          <a:p>
            <a:r>
              <a:rPr lang="ru-RU" dirty="0"/>
              <a:t>В Определении Верховного Суда РФ от 15.02.2016 N 305-ЭС15-19099 по делу N А40-129621/13 судьи указали, что вопрос </a:t>
            </a:r>
            <a:r>
              <a:rPr lang="ru-RU" dirty="0" err="1"/>
              <a:t>заключенности</a:t>
            </a:r>
            <a:r>
              <a:rPr lang="ru-RU" dirty="0"/>
              <a:t> договора по причине несогласованности существенных условий может рассматриваться только до начала его исполнения.</a:t>
            </a:r>
          </a:p>
          <a:p>
            <a:r>
              <a:rPr lang="ru-RU" dirty="0"/>
              <a:t>Как установили суды, учреждение не возражало против отражения фактически выполненных объемов работ в </a:t>
            </a:r>
            <a:r>
              <a:rPr lang="ru-RU" dirty="0">
                <a:hlinkClick r:id="rId2"/>
              </a:rPr>
              <a:t>актах КС-2</a:t>
            </a:r>
            <a:r>
              <a:rPr lang="ru-RU" dirty="0"/>
              <a:t>.</a:t>
            </a:r>
          </a:p>
          <a:p>
            <a:r>
              <a:rPr lang="ru-RU" dirty="0"/>
              <a:t>Письмом от 13.06.2013 учреждение сообщило компании, что в ноябре 2012 года им в одностороннем порядке были внесены изменения в сметную документацию, являющуюся неотъемлемой частью проектной документации. В новой редакции сметного расчета учреждением были устранены неточности, допущенные ранее в части подсчета объемов работ.</a:t>
            </a:r>
          </a:p>
          <a:p>
            <a:r>
              <a:rPr lang="ru-RU" dirty="0"/>
              <a:t>Между тем работы исполнялись подрядчиком и принимались заказчиком, что не позволяет ставить вопрос о его </a:t>
            </a:r>
            <a:r>
              <a:rPr lang="ru-RU" dirty="0" err="1"/>
              <a:t>незаключенности</a:t>
            </a:r>
            <a:r>
              <a:rPr lang="ru-RU" dirty="0"/>
              <a:t> с учетом приведенных выше норм права.</a:t>
            </a:r>
          </a:p>
        </p:txBody>
      </p:sp>
    </p:spTree>
    <p:extLst>
      <p:ext uri="{BB962C8B-B14F-4D97-AF65-F5344CB8AC3E}">
        <p14:creationId xmlns:p14="http://schemas.microsoft.com/office/powerpoint/2010/main" val="67976920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lvl="0"/>
            <a:r>
              <a:rPr lang="ru-RU" b="1" i="1" dirty="0"/>
              <a:t>Необоснованное обогащение при фактическом выполнении работ не происходит</a:t>
            </a:r>
            <a:endParaRPr lang="ru-RU" dirty="0"/>
          </a:p>
          <a:p>
            <a:r>
              <a:rPr lang="ru-RU" dirty="0"/>
              <a:t>В Определении  Верховного Суда РФ от 30.07.2015 N 307-ЭС15-11287 по делу N А56-32288/2014  суд пришел к выводу о том, что факт неосновательного обогащения в виде стоимости фактически выполненных подрядных работ не доказан.</a:t>
            </a:r>
          </a:p>
          <a:p>
            <a:r>
              <a:rPr lang="ru-RU" dirty="0"/>
              <a:t>Если контракт не заключен, но работы выполнены, взыскать необоснованное обогащение нельзя. Соответствующие разъяснения даны в п. 7 Информационного письма Президиума Высшего Арбитражного Суда Российской Федерации от 25.02.2014 N 165 "Обзор судебной практики по спорам, связанным с признанием договоров незаключенными".</a:t>
            </a:r>
          </a:p>
        </p:txBody>
      </p:sp>
    </p:spTree>
    <p:extLst>
      <p:ext uri="{BB962C8B-B14F-4D97-AF65-F5344CB8AC3E}">
        <p14:creationId xmlns:p14="http://schemas.microsoft.com/office/powerpoint/2010/main" val="3727356867"/>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620000" cy="1143000"/>
          </a:xfrm>
        </p:spPr>
        <p:txBody>
          <a:bodyPr/>
          <a:lstStyle/>
          <a:p>
            <a:pPr lvl="1" algn="l" rtl="0">
              <a:spcBef>
                <a:spcPct val="0"/>
              </a:spcBef>
            </a:pPr>
            <a:r>
              <a:rPr lang="ru-RU" sz="3600" kern="1200" spc="-100" dirty="0">
                <a:solidFill>
                  <a:schemeClr val="tx2"/>
                </a:solidFill>
                <a:latin typeface="+mj-lt"/>
                <a:ea typeface="+mj-ea"/>
                <a:cs typeface="+mj-cs"/>
              </a:rPr>
              <a:t>Судебные споры о признании договора незаключенным</a:t>
            </a:r>
            <a:r>
              <a:rPr lang="ru-RU" dirty="0"/>
              <a:t/>
            </a:r>
            <a:br>
              <a:rPr lang="ru-RU" dirty="0"/>
            </a:br>
            <a:endParaRPr lang="ru-RU" dirty="0"/>
          </a:p>
        </p:txBody>
      </p:sp>
      <p:sp>
        <p:nvSpPr>
          <p:cNvPr id="3" name="Объект 2"/>
          <p:cNvSpPr>
            <a:spLocks noGrp="1"/>
          </p:cNvSpPr>
          <p:nvPr>
            <p:ph idx="1"/>
          </p:nvPr>
        </p:nvSpPr>
        <p:spPr/>
        <p:txBody>
          <a:bodyPr>
            <a:normAutofit fontScale="85000" lnSpcReduction="20000"/>
          </a:bodyPr>
          <a:lstStyle/>
          <a:p>
            <a:pPr lvl="0"/>
            <a:r>
              <a:rPr lang="ru-RU" b="1" i="1" dirty="0"/>
              <a:t>Отсутствуют доказательства существенного нарушения контракта подрядчиком</a:t>
            </a:r>
            <a:endParaRPr lang="ru-RU" dirty="0"/>
          </a:p>
          <a:p>
            <a:r>
              <a:rPr lang="ru-RU" dirty="0"/>
              <a:t>В Постановлении ФАС Волго-Вятского округа от 28.01.2013 по делу N А82-1831/2012 суд принял решение в пользу подрядчика, поскольку  доказательства существенного нарушения подрядчиком условий контракта (невыполнения им договорных обязанностей в установленный контрактом срок) отсутствуют.</a:t>
            </a:r>
          </a:p>
          <a:p>
            <a:pPr lvl="0"/>
            <a:r>
              <a:rPr lang="ru-RU" b="1" i="1" dirty="0"/>
              <a:t>Заказчик подписал контракт посредством электронной цифровой подписи</a:t>
            </a:r>
            <a:endParaRPr lang="ru-RU" dirty="0"/>
          </a:p>
          <a:p>
            <a:r>
              <a:rPr lang="ru-RU" dirty="0"/>
              <a:t>В Постановлении  ФАС Западно-Сибирского округа от 20.03.2013 по делу N А70-6815/2012 суд отказал в признании контракта незаключенным, поскольку от участника в предусмотренный срок поступил контракт, подписанный посредством электронной цифровой подписи. Отсутствие у заказчика на момент направления проекта контракта сведений о цене за единицу каждого наименования товара не свидетельствует о </a:t>
            </a:r>
            <a:r>
              <a:rPr lang="ru-RU" dirty="0" err="1"/>
              <a:t>незаключении</a:t>
            </a:r>
            <a:r>
              <a:rPr lang="ru-RU" dirty="0"/>
              <a:t> договора, поскольку в документации об открытом аукционе в электронной форме эти сведения не были оговорены. </a:t>
            </a:r>
          </a:p>
        </p:txBody>
      </p:sp>
    </p:spTree>
    <p:extLst>
      <p:ext uri="{BB962C8B-B14F-4D97-AF65-F5344CB8AC3E}">
        <p14:creationId xmlns:p14="http://schemas.microsoft.com/office/powerpoint/2010/main" val="1381434013"/>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 подрядчику</a:t>
            </a:r>
            <a:endParaRPr lang="ru-RU" dirty="0"/>
          </a:p>
        </p:txBody>
      </p:sp>
      <p:sp>
        <p:nvSpPr>
          <p:cNvPr id="3" name="Объект 2"/>
          <p:cNvSpPr>
            <a:spLocks noGrp="1"/>
          </p:cNvSpPr>
          <p:nvPr>
            <p:ph idx="1"/>
          </p:nvPr>
        </p:nvSpPr>
        <p:spPr/>
        <p:txBody>
          <a:bodyPr>
            <a:normAutofit lnSpcReduction="10000"/>
          </a:bodyPr>
          <a:lstStyle/>
          <a:p>
            <a:r>
              <a:rPr lang="ru-RU" dirty="0"/>
              <a:t>Во-первых, изучить контракт на предмет наличия существенных условий. При отсутствии существенных условий или предоставлении сфальсифицированных документов, контракт может быть признан незаключенным.</a:t>
            </a:r>
          </a:p>
          <a:p>
            <a:r>
              <a:rPr lang="ru-RU" dirty="0"/>
              <a:t>Во-вторых, если подрядчик приступил к исполнению договора, то его признать незаключенным будет нельзя. Поэтому рекомендуется как можно быстрее приступить к исполнению договора.</a:t>
            </a:r>
          </a:p>
          <a:p>
            <a:r>
              <a:rPr lang="ru-RU" dirty="0"/>
              <a:t>В-третьих, важно помнить, что если подрядчик или поставщик нарушил требования контракта, то в этом случае контракт не будет признан незаключенным, вместе с тем, возможны штрафные санкции и пени в соответствии с законодательством. </a:t>
            </a:r>
          </a:p>
          <a:p>
            <a:endParaRPr lang="ru-RU" dirty="0"/>
          </a:p>
        </p:txBody>
      </p:sp>
    </p:spTree>
    <p:extLst>
      <p:ext uri="{BB962C8B-B14F-4D97-AF65-F5344CB8AC3E}">
        <p14:creationId xmlns:p14="http://schemas.microsoft.com/office/powerpoint/2010/main" val="3572142873"/>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p:txBody>
          <a:bodyPr>
            <a:normAutofit fontScale="77500" lnSpcReduction="20000"/>
          </a:bodyPr>
          <a:lstStyle/>
          <a:p>
            <a:pPr lvl="0"/>
            <a:r>
              <a:rPr lang="ru-RU" b="1" dirty="0"/>
              <a:t>Нарушения заказчика</a:t>
            </a:r>
            <a:endParaRPr lang="ru-RU" dirty="0"/>
          </a:p>
          <a:p>
            <a:pPr lvl="1"/>
            <a:r>
              <a:rPr lang="ru-RU" b="1" i="1" dirty="0"/>
              <a:t>Отсутствие единых требований к обязательному страхованию гражданской ответственности</a:t>
            </a:r>
            <a:endParaRPr lang="ru-RU" dirty="0"/>
          </a:p>
          <a:p>
            <a:r>
              <a:rPr lang="ru-RU" sz="2400" dirty="0"/>
              <a:t>В Постановлении ФАС Восточно-Сибирского округа от 09.04.2014 по делу N А74-3420/2013 суд согласился с привлечением Заказчика Федеральной антимонопольной службой к ответственности. Решением Управления Федеральной антимонопольной службы конкурсная комиссия признана нарушившей </a:t>
            </a:r>
            <a:r>
              <a:rPr lang="ru-RU" sz="2400" dirty="0">
                <a:hlinkClick r:id="rId2"/>
              </a:rPr>
              <a:t>п. п. 1</a:t>
            </a:r>
            <a:r>
              <a:rPr lang="ru-RU" sz="2400" dirty="0"/>
              <a:t> и </a:t>
            </a:r>
            <a:r>
              <a:rPr lang="ru-RU" sz="2400" dirty="0">
                <a:hlinkClick r:id="rId3"/>
              </a:rPr>
              <a:t>4 ч. 1 ст. 12</a:t>
            </a:r>
            <a:r>
              <a:rPr lang="ru-RU" sz="2400" dirty="0"/>
              <a:t> ФЗ "О размещении заказов на поставки товаров, выполнение работ, оказание услуг для государственных и муниципальных нужд", поскольку в соответствии с расчетами, выполняемыми в соответствии со </a:t>
            </a:r>
            <a:r>
              <a:rPr lang="ru-RU" sz="2400" dirty="0">
                <a:hlinkClick r:id="rId4"/>
              </a:rPr>
              <a:t>ст. 7</a:t>
            </a:r>
            <a:r>
              <a:rPr lang="ru-RU" sz="2400" dirty="0"/>
              <a:t> ФЗ "Об обязательном страховании гражданской ответственности владельца опасного объекта за причинение вреда в результате аварии на опасном объекте", в заявке каждого из участвующих в конкурсе страховщиков сумма страховой премии должна быть одинаковой и соответствовать начальной (максимальной) цене контракта, а заявки, содержащие предложение о цене контракта, отличное от цены, рассчитанной государственным заказчиком, содержат недостоверные сведения о цене контракта.</a:t>
            </a:r>
            <a:endParaRPr lang="ru-RU" sz="2800" dirty="0"/>
          </a:p>
        </p:txBody>
      </p:sp>
    </p:spTree>
    <p:extLst>
      <p:ext uri="{BB962C8B-B14F-4D97-AF65-F5344CB8AC3E}">
        <p14:creationId xmlns:p14="http://schemas.microsoft.com/office/powerpoint/2010/main" val="2053666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Рекомендации</a:t>
            </a:r>
            <a:endParaRPr lang="ru-RU" dirty="0"/>
          </a:p>
        </p:txBody>
      </p:sp>
      <p:sp>
        <p:nvSpPr>
          <p:cNvPr id="3" name="Объект 2"/>
          <p:cNvSpPr>
            <a:spLocks noGrp="1"/>
          </p:cNvSpPr>
          <p:nvPr>
            <p:ph idx="1"/>
          </p:nvPr>
        </p:nvSpPr>
        <p:spPr/>
        <p:txBody>
          <a:bodyPr/>
          <a:lstStyle/>
          <a:p>
            <a:r>
              <a:rPr lang="ru-RU" dirty="0"/>
              <a:t>При выборе электронных площадок для участия в закупках целесообразно:</a:t>
            </a:r>
          </a:p>
          <a:p>
            <a:r>
              <a:rPr lang="ru-RU" dirty="0"/>
              <a:t>- выбрать несколько площадок, от 2 до 4 для того, чтобы отслеживать проводимые на различном уровне тендеры;</a:t>
            </a:r>
          </a:p>
          <a:p>
            <a:r>
              <a:rPr lang="ru-RU" dirty="0"/>
              <a:t>- рассчитать затраты, связанные с участием: приобретение электронной цифровой подписи, регистрация на площадке, возможное обучение персонала;</a:t>
            </a:r>
          </a:p>
          <a:p>
            <a:r>
              <a:rPr lang="ru-RU" dirty="0"/>
              <a:t>- почитать отзывы о площадке в Интернете, чтобы выбрать наиболее удобную площадку именно для Вашей компании;</a:t>
            </a:r>
          </a:p>
          <a:p>
            <a:r>
              <a:rPr lang="ru-RU" dirty="0"/>
              <a:t>- помнить, о том, что регистрация на площадке имеет предел действия до 3 лет, а электронную цифровую подпись необходимо обновлять. </a:t>
            </a:r>
          </a:p>
          <a:p>
            <a:endParaRPr lang="ru-RU" dirty="0"/>
          </a:p>
        </p:txBody>
      </p:sp>
    </p:spTree>
    <p:extLst>
      <p:ext uri="{BB962C8B-B14F-4D97-AF65-F5344CB8AC3E}">
        <p14:creationId xmlns:p14="http://schemas.microsoft.com/office/powerpoint/2010/main" val="2549587807"/>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p:txBody>
          <a:bodyPr>
            <a:normAutofit fontScale="85000" lnSpcReduction="20000"/>
          </a:bodyPr>
          <a:lstStyle/>
          <a:p>
            <a:pPr lvl="1"/>
            <a:r>
              <a:rPr lang="ru-RU" b="1" i="1" dirty="0"/>
              <a:t>Ограничение состязательности участников тендера</a:t>
            </a:r>
            <a:endParaRPr lang="ru-RU" dirty="0"/>
          </a:p>
          <a:p>
            <a:r>
              <a:rPr lang="ru-RU" sz="2400" dirty="0"/>
              <a:t>Часто в документации содержатся условия, которые ограничивают состязательность участников тендера.</a:t>
            </a:r>
          </a:p>
          <a:p>
            <a:r>
              <a:rPr lang="ru-RU" sz="2400" dirty="0"/>
              <a:t>Соответственно, Федеральная антимонопольная служба может признать подобные ограничения неправомерными. </a:t>
            </a:r>
          </a:p>
          <a:p>
            <a:r>
              <a:rPr lang="ru-RU" sz="2400" dirty="0"/>
              <a:t>В Постановлении Президиума ВАС РФ от 26.02.2013 N 12645/12 по делу N А19-21131/2011 суд установил правомерность привлечения Заказчика к ответственности ФАС РФ. В конкурсной документации установлен единственный критерий оценки заявок на участие в конкурсе - размер арендной платы в месяц; коэффициент, учитывающий значимость критерия, составляет 1. Победителем рассматриваемого конкурса признано общество "ФАВОРИТ" как участник, предложивший наиболее высокую цену договора аренды объектов водоснабжения и водоотведения. Однако из положений </a:t>
            </a:r>
            <a:r>
              <a:rPr lang="ru-RU" sz="2400" dirty="0">
                <a:hlinkClick r:id="rId2"/>
              </a:rPr>
              <a:t>пункта 4 статьи 447</a:t>
            </a:r>
            <a:r>
              <a:rPr lang="ru-RU" sz="2400" dirty="0"/>
              <a:t> Гражданского кодекса и порядка, установленного Правилами, следует, что победитель конкурса определяется как лицо, которое предложило лучшие условия исполнения договора.</a:t>
            </a:r>
            <a:endParaRPr lang="ru-RU" sz="5400" dirty="0"/>
          </a:p>
        </p:txBody>
      </p:sp>
    </p:spTree>
    <p:extLst>
      <p:ext uri="{BB962C8B-B14F-4D97-AF65-F5344CB8AC3E}">
        <p14:creationId xmlns:p14="http://schemas.microsoft.com/office/powerpoint/2010/main" val="1708286105"/>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p:txBody>
          <a:bodyPr>
            <a:normAutofit fontScale="85000" lnSpcReduction="20000"/>
          </a:bodyPr>
          <a:lstStyle/>
          <a:p>
            <a:pPr lvl="1"/>
            <a:r>
              <a:rPr lang="ru-RU" b="1" i="1" dirty="0"/>
              <a:t>Заказчик не определил требования к составу и содержанию заявок на участие в конкретном электронном аукционе в соответствии с объектом закупки</a:t>
            </a:r>
            <a:endParaRPr lang="ru-RU" dirty="0"/>
          </a:p>
          <a:p>
            <a:r>
              <a:rPr lang="ru-RU" sz="2400" dirty="0"/>
              <a:t>В </a:t>
            </a:r>
            <a:r>
              <a:rPr lang="ru-RU" sz="2400" dirty="0">
                <a:hlinkClick r:id="rId2"/>
              </a:rPr>
              <a:t>Постановлении</a:t>
            </a:r>
            <a:r>
              <a:rPr lang="ru-RU" sz="2400" dirty="0"/>
              <a:t> Арбитражного суда Западно-Сибирского округа от 25.03.2015 N Ф04-16165/2015 по делу N А45-10833/2014 суд признал, что  заказчик не определил требования к составу и содержанию заявок на участие в конкретном электронном аукционе в соответствии с объектом закупки. Как указал суд, в </a:t>
            </a:r>
            <a:r>
              <a:rPr lang="ru-RU" sz="2400" dirty="0">
                <a:hlinkClick r:id="rId3"/>
              </a:rPr>
              <a:t>ч. 5 ст. 66</a:t>
            </a:r>
            <a:r>
              <a:rPr lang="ru-RU" sz="2400" dirty="0"/>
              <a:t> Федерального закона от 05.04.2013 N 44-ФЗ установлены требования к содержанию второй части заявки, в частности, информации об участнике аукциона, которая представляется участником аукциона любым способом, в том числе заполнением соответствующих полей на сайте электронной площадки либо прикреплением документа-анкеты к составу второй части заявки. Иные документы, кроме декларации о соответствии участника аукциона требованиям закона, подтверждающие соответствие участника требованиям закона, являются общими и специально заказчиком не формулируются. </a:t>
            </a:r>
          </a:p>
        </p:txBody>
      </p:sp>
    </p:spTree>
    <p:extLst>
      <p:ext uri="{BB962C8B-B14F-4D97-AF65-F5344CB8AC3E}">
        <p14:creationId xmlns:p14="http://schemas.microsoft.com/office/powerpoint/2010/main" val="2994868453"/>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p:txBody>
          <a:bodyPr>
            <a:normAutofit fontScale="92500" lnSpcReduction="20000"/>
          </a:bodyPr>
          <a:lstStyle/>
          <a:p>
            <a:pPr lvl="1"/>
            <a:r>
              <a:rPr lang="ru-RU" b="1" i="1" dirty="0"/>
              <a:t>Заказчик не определил функциональные характеристики поставляемого товара</a:t>
            </a:r>
            <a:endParaRPr lang="ru-RU" dirty="0"/>
          </a:p>
          <a:p>
            <a:r>
              <a:rPr lang="ru-RU" sz="2400" dirty="0"/>
              <a:t>Заказчик в техническом задании аукционной документации не установил функциональные и качественные характеристики товаров, необходимых к поставке, что является нарушением </a:t>
            </a:r>
            <a:r>
              <a:rPr lang="ru-RU" sz="2400" dirty="0">
                <a:hlinkClick r:id="rId2"/>
              </a:rPr>
              <a:t>ст. 33</a:t>
            </a:r>
            <a:r>
              <a:rPr lang="ru-RU" sz="2400" dirty="0"/>
              <a:t> ФЗ "О контрактной системе в сфере закупок товаров, работ, услуг для обеспечения государственных и муниципальных нужд". Суд указал, что в данном случае отсутствие в документации соответствующих требований к товару затрудняет формирование участниками размещения заказа предложений по исполнению государственного контракта и влечет ограничение количества участников размещения заказа (</a:t>
            </a:r>
            <a:r>
              <a:rPr lang="ru-RU" sz="2400" dirty="0">
                <a:hlinkClick r:id="rId3"/>
              </a:rPr>
              <a:t>Постановление</a:t>
            </a:r>
            <a:r>
              <a:rPr lang="ru-RU" sz="2400" dirty="0"/>
              <a:t> Арбитражного суда Волго-Вятского округа от 16.04.2015 N Ф01-1127/2015 по делу N А28-9901/2014).</a:t>
            </a:r>
            <a:endParaRPr lang="ru-RU" sz="2800" dirty="0"/>
          </a:p>
        </p:txBody>
      </p:sp>
    </p:spTree>
    <p:extLst>
      <p:ext uri="{BB962C8B-B14F-4D97-AF65-F5344CB8AC3E}">
        <p14:creationId xmlns:p14="http://schemas.microsoft.com/office/powerpoint/2010/main" val="360191451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p:txBody>
          <a:bodyPr>
            <a:normAutofit fontScale="85000" lnSpcReduction="10000"/>
          </a:bodyPr>
          <a:lstStyle/>
          <a:p>
            <a:pPr lvl="1"/>
            <a:r>
              <a:rPr lang="ru-RU" b="1" i="1" dirty="0"/>
              <a:t>Заказчик не установил фиксированную сумму неустойки в контракте</a:t>
            </a:r>
            <a:endParaRPr lang="ru-RU" dirty="0"/>
          </a:p>
          <a:p>
            <a:r>
              <a:rPr lang="ru-RU" sz="2400" dirty="0"/>
              <a:t>В Определении Верховного Суда РФ от 11.02.2016 N 305-КГ15-19134 по делу N А40-206338/2014 суд признал нарушения Заказчика. </a:t>
            </a:r>
          </a:p>
          <a:p>
            <a:r>
              <a:rPr lang="ru-RU" sz="2400" dirty="0"/>
              <a:t>Решением от 11.09.2014 по делу N Е-1363/14 комиссия Федеральной антимонопольной службы согласовала Федеральному агентству возможность заключения государственного контракта с единственным подрядчиком на условиях, предусмотренных конкурсной документацией. При этом указанным решением по результатам согласования обращения антимонопольный орган признал в действиях заявителя нарушение </a:t>
            </a:r>
            <a:r>
              <a:rPr lang="ru-RU" sz="2400" dirty="0">
                <a:hlinkClick r:id="rId2"/>
              </a:rPr>
              <a:t>частей 5</a:t>
            </a:r>
            <a:r>
              <a:rPr lang="ru-RU" sz="2400" dirty="0"/>
              <a:t>, </a:t>
            </a:r>
            <a:r>
              <a:rPr lang="ru-RU" sz="2400" dirty="0">
                <a:hlinkClick r:id="rId3"/>
              </a:rPr>
              <a:t>7</a:t>
            </a:r>
            <a:r>
              <a:rPr lang="ru-RU" sz="2400" dirty="0"/>
              <a:t>, </a:t>
            </a:r>
            <a:r>
              <a:rPr lang="ru-RU" sz="2400" dirty="0">
                <a:hlinkClick r:id="rId4"/>
              </a:rPr>
              <a:t>8 статьи 34</a:t>
            </a:r>
            <a:r>
              <a:rPr lang="ru-RU" sz="2400" dirty="0"/>
              <a:t>, </a:t>
            </a:r>
            <a:r>
              <a:rPr lang="ru-RU" sz="2400" dirty="0">
                <a:hlinkClick r:id="rId5"/>
              </a:rPr>
              <a:t>пункта 9 части 1 статьи 50</a:t>
            </a:r>
            <a:r>
              <a:rPr lang="ru-RU" sz="2400" dirty="0"/>
              <a:t> Закона о контрактной системе, выразившееся в том, что положения контракта не содержали фиксированную сумму неустойки за ненадлежащее исполнение поставщиком (исполнителем, подрядчиком) обязательств по контракту.</a:t>
            </a:r>
            <a:endParaRPr lang="ru-RU" sz="2800" dirty="0"/>
          </a:p>
        </p:txBody>
      </p:sp>
    </p:spTree>
    <p:extLst>
      <p:ext uri="{BB962C8B-B14F-4D97-AF65-F5344CB8AC3E}">
        <p14:creationId xmlns:p14="http://schemas.microsoft.com/office/powerpoint/2010/main" val="3082671564"/>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p:txBody>
          <a:bodyPr>
            <a:normAutofit fontScale="92500" lnSpcReduction="10000"/>
          </a:bodyPr>
          <a:lstStyle/>
          <a:p>
            <a:pPr lvl="1"/>
            <a:r>
              <a:rPr lang="ru-RU" b="1" i="1" dirty="0"/>
              <a:t>Нарушение процедуры проведения аукциона</a:t>
            </a:r>
            <a:endParaRPr lang="ru-RU" dirty="0"/>
          </a:p>
          <a:p>
            <a:r>
              <a:rPr lang="ru-RU" sz="2400" dirty="0"/>
              <a:t>В Определении Верховного Суда РФ от 21.12.2015 по делу N 305-КГ15-15917, А40-194473/2014 суд пришел к правильному выводу о нарушении процедуры проведения аукциона.</a:t>
            </a:r>
          </a:p>
          <a:p>
            <a:r>
              <a:rPr lang="ru-RU" sz="2400" dirty="0"/>
              <a:t>По итогам проведенного аукциона заказчик в отсутствие правовых оснований заключил контракт не с победителем аукциона - ООО "</a:t>
            </a:r>
            <a:r>
              <a:rPr lang="ru-RU" sz="2400" dirty="0" err="1"/>
              <a:t>Светосервис</a:t>
            </a:r>
            <a:r>
              <a:rPr lang="ru-RU" sz="2400" dirty="0"/>
              <a:t>-Подмосковье", предложившим наименьшую цену контракта, и заявка которого признана аукционной комиссией заказчика соответствующей требованиям документации об аукционе, а с ФГУП "АТЭКС" ФСО России, предложившим менее выгодные для заказчика условия исполнения контракта.</a:t>
            </a:r>
            <a:endParaRPr lang="ru-RU" sz="2800" dirty="0"/>
          </a:p>
        </p:txBody>
      </p:sp>
    </p:spTree>
    <p:extLst>
      <p:ext uri="{BB962C8B-B14F-4D97-AF65-F5344CB8AC3E}">
        <p14:creationId xmlns:p14="http://schemas.microsoft.com/office/powerpoint/2010/main" val="1689278314"/>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a:xfrm>
            <a:off x="457200" y="1340768"/>
            <a:ext cx="7715200" cy="5517232"/>
          </a:xfrm>
        </p:spPr>
        <p:txBody>
          <a:bodyPr>
            <a:normAutofit fontScale="77500" lnSpcReduction="20000"/>
          </a:bodyPr>
          <a:lstStyle/>
          <a:p>
            <a:pPr lvl="0"/>
            <a:r>
              <a:rPr lang="ru-RU" b="1" dirty="0"/>
              <a:t>Нарушения подрядчика</a:t>
            </a:r>
          </a:p>
          <a:p>
            <a:pPr lvl="1"/>
            <a:r>
              <a:rPr lang="ru-RU" b="1" i="1" dirty="0"/>
              <a:t>Заявка не содержит указания о характеристиках </a:t>
            </a:r>
            <a:r>
              <a:rPr lang="ru-RU" b="1" i="1" dirty="0" err="1"/>
              <a:t>флеш</a:t>
            </a:r>
            <a:r>
              <a:rPr lang="ru-RU" b="1" i="1" dirty="0"/>
              <a:t>-накопителя</a:t>
            </a:r>
            <a:endParaRPr lang="ru-RU" dirty="0"/>
          </a:p>
          <a:p>
            <a:r>
              <a:rPr lang="ru-RU" sz="2400" dirty="0"/>
              <a:t>Федеральная антимонопольная служба не признала нарушения заказчика, так как потенциальный подрядчик не указал в заявки полные данные.</a:t>
            </a:r>
          </a:p>
          <a:p>
            <a:r>
              <a:rPr lang="ru-RU" sz="2400" dirty="0"/>
              <a:t>Положениями </a:t>
            </a:r>
            <a:r>
              <a:rPr lang="ru-RU" sz="2400" dirty="0">
                <a:hlinkClick r:id="rId2"/>
              </a:rPr>
              <a:t>п. 1 ч. 3 ст. 66</a:t>
            </a:r>
            <a:r>
              <a:rPr lang="ru-RU" sz="2400" dirty="0"/>
              <a:t> Федерального закона от 05.04.2013 N 44-ФЗ предусмотрена обязанность участника закупки в первой части заявки на участие в электронном аукционе указывать конкретные показатели, соответствующие значениям, предусмотренным аукционной документацией. В документации об аукционе предусмотрено, что выполненные работы должны сопровождаться отчетом о полевых и камеральных работах в текстовом варианте с приложением графических чертежей. Отчет о выполненных работах должен быть представлен на электронном носителе. Электронный носитель должен иметь тип "внешний </a:t>
            </a:r>
            <a:r>
              <a:rPr lang="ru-RU" sz="2400" dirty="0" err="1"/>
              <a:t>флеш</a:t>
            </a:r>
            <a:r>
              <a:rPr lang="ru-RU" sz="2400" dirty="0"/>
              <a:t>-накопитель" с выдвижным типом разъема и иметь объем памяти не менее 64 ГБ. Между тем заявка общества содержала только согласие на выполнение работ, а конкретные характеристики внешнего </a:t>
            </a:r>
            <a:r>
              <a:rPr lang="ru-RU" sz="2400" dirty="0" err="1"/>
              <a:t>флеш</a:t>
            </a:r>
            <a:r>
              <a:rPr lang="ru-RU" sz="2400" dirty="0"/>
              <a:t>-накопителя, на котором будет представлена информация, в заявке не были указаны (</a:t>
            </a:r>
            <a:r>
              <a:rPr lang="ru-RU" sz="2400" dirty="0">
                <a:hlinkClick r:id="rId3"/>
              </a:rPr>
              <a:t>Постановление</a:t>
            </a:r>
            <a:r>
              <a:rPr lang="ru-RU" sz="2400" dirty="0"/>
              <a:t> Арбитражного суда Дальневосточного округа от 16.06.2015 N Ф03-1797/2015 по делу N А51-34028/2014).</a:t>
            </a:r>
            <a:endParaRPr lang="ru-RU" sz="2800" dirty="0"/>
          </a:p>
        </p:txBody>
      </p:sp>
    </p:spTree>
    <p:extLst>
      <p:ext uri="{BB962C8B-B14F-4D97-AF65-F5344CB8AC3E}">
        <p14:creationId xmlns:p14="http://schemas.microsoft.com/office/powerpoint/2010/main" val="84703248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Судебные споры с Федеральной антимонопольной службой</a:t>
            </a:r>
            <a:endParaRPr lang="ru-RU" sz="3600" dirty="0"/>
          </a:p>
        </p:txBody>
      </p:sp>
      <p:sp>
        <p:nvSpPr>
          <p:cNvPr id="3" name="Объект 2"/>
          <p:cNvSpPr>
            <a:spLocks noGrp="1"/>
          </p:cNvSpPr>
          <p:nvPr>
            <p:ph idx="1"/>
          </p:nvPr>
        </p:nvSpPr>
        <p:spPr>
          <a:xfrm>
            <a:off x="457200" y="1340768"/>
            <a:ext cx="7715200" cy="5517232"/>
          </a:xfrm>
        </p:spPr>
        <p:txBody>
          <a:bodyPr>
            <a:normAutofit fontScale="92500" lnSpcReduction="10000"/>
          </a:bodyPr>
          <a:lstStyle/>
          <a:p>
            <a:pPr lvl="1"/>
            <a:r>
              <a:rPr lang="ru-RU" b="1" i="1" dirty="0"/>
              <a:t>Не было представлено обеспечение исполнения контракта</a:t>
            </a:r>
            <a:endParaRPr lang="ru-RU" dirty="0"/>
          </a:p>
          <a:p>
            <a:r>
              <a:rPr lang="ru-RU" sz="2400" dirty="0"/>
              <a:t>Неисполнение требований, содержащихся в документации, в том числе обеспечения участия в конкурсе или обеспечение контракта является нарушением действующего законодательства со стороны Исполнителя или подрядчика.</a:t>
            </a:r>
          </a:p>
          <a:p>
            <a:r>
              <a:rPr lang="ru-RU" sz="2400" dirty="0"/>
              <a:t>В Определении Верховного Суда РФ от 07.08.2015 N 305-КГ15-9489 по делу N А40-123418/2014 суд установил, что в нарушение условий проведенного конкурса исполнителем не было должным образом предоставлено обеспечение исполнения контракта. Суд округа посчитал решение УФАС по Свердловской области о внесении сведений об обществе в реестр недобросовестных поставщиков и действия ФАС России по внесению сведений об обществе в реестр недобросовестных поставщиков в связи с уклонением от заключения государственного контракта законными.</a:t>
            </a:r>
            <a:endParaRPr lang="ru-RU" sz="5400" dirty="0"/>
          </a:p>
        </p:txBody>
      </p:sp>
    </p:spTree>
    <p:extLst>
      <p:ext uri="{BB962C8B-B14F-4D97-AF65-F5344CB8AC3E}">
        <p14:creationId xmlns:p14="http://schemas.microsoft.com/office/powerpoint/2010/main" val="630434734"/>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620000" cy="1143000"/>
          </a:xfrm>
        </p:spPr>
        <p:txBody>
          <a:bodyPr/>
          <a:lstStyle/>
          <a:p>
            <a:pPr lvl="1" algn="l" rtl="0">
              <a:spcBef>
                <a:spcPct val="0"/>
              </a:spcBef>
            </a:pPr>
            <a:r>
              <a:rPr lang="ru-RU" sz="3200" b="1" kern="1200" spc="-100" dirty="0">
                <a:solidFill>
                  <a:schemeClr val="tx2"/>
                </a:solidFill>
                <a:latin typeface="+mj-lt"/>
                <a:ea typeface="+mj-ea"/>
                <a:cs typeface="+mj-cs"/>
              </a:rPr>
              <a:t>Судебные споры в отношении исполнения контракта</a:t>
            </a:r>
            <a:br>
              <a:rPr lang="ru-RU" sz="3200" b="1" kern="1200" spc="-100" dirty="0">
                <a:solidFill>
                  <a:schemeClr val="tx2"/>
                </a:solidFill>
                <a:latin typeface="+mj-lt"/>
                <a:ea typeface="+mj-ea"/>
                <a:cs typeface="+mj-cs"/>
              </a:rPr>
            </a:br>
            <a:endParaRPr lang="ru-RU" sz="3200" b="1"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fontScale="92500" lnSpcReduction="20000"/>
          </a:bodyPr>
          <a:lstStyle/>
          <a:p>
            <a:pPr lvl="0"/>
            <a:r>
              <a:rPr lang="ru-RU" b="1" i="1" dirty="0"/>
              <a:t>Несоблюдение поставщиком гарантийных обязательств</a:t>
            </a:r>
            <a:endParaRPr lang="ru-RU" dirty="0"/>
          </a:p>
          <a:p>
            <a:r>
              <a:rPr lang="ru-RU" dirty="0"/>
              <a:t>В </a:t>
            </a:r>
            <a:r>
              <a:rPr lang="ru-RU" dirty="0">
                <a:hlinkClick r:id="rId2"/>
              </a:rPr>
              <a:t>Постановлении</a:t>
            </a:r>
            <a:r>
              <a:rPr lang="ru-RU" dirty="0"/>
              <a:t> Арбитражного суда Северо-Западного округа от 29.09.2015 N Ф07-5260/2015 по делу N А42-4528/2013 суд установил, что именно поставщик должен обеспечить гарантийные обязательства. </a:t>
            </a:r>
          </a:p>
          <a:p>
            <a:r>
              <a:rPr lang="ru-RU" dirty="0"/>
              <a:t>Суды первой и апелляционной инстанций установили, что при формировании начальной (максимальной) цены Контракта в соответствии с </a:t>
            </a:r>
            <a:r>
              <a:rPr lang="ru-RU" dirty="0">
                <a:hlinkClick r:id="rId3"/>
              </a:rPr>
              <a:t>постановлением</a:t>
            </a:r>
            <a:r>
              <a:rPr lang="ru-RU" dirty="0"/>
              <a:t> Правительства Российской Федерации от 03.11.2011 N 881 "О порядке формирования начальных максимальных цен контрактов (цен лотов) на отдельные виды медицинского оборудования для целей из включения в документацию о торгах на поставку такого оборудования" начальная (максимальная) цена Контракта включала в себя стоимость оборудования со стандартной гарантией 12 месяцев и цену гарантии производителя на 2 дополнительных года, то есть всего сроком на 3 года (36 месяцев) гарантии производителя.</a:t>
            </a:r>
          </a:p>
          <a:p>
            <a:endParaRPr lang="ru-RU" dirty="0"/>
          </a:p>
        </p:txBody>
      </p:sp>
    </p:spTree>
    <p:extLst>
      <p:ext uri="{BB962C8B-B14F-4D97-AF65-F5344CB8AC3E}">
        <p14:creationId xmlns:p14="http://schemas.microsoft.com/office/powerpoint/2010/main" val="1018812808"/>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620000" cy="1143000"/>
          </a:xfrm>
        </p:spPr>
        <p:txBody>
          <a:bodyPr/>
          <a:lstStyle/>
          <a:p>
            <a:pPr lvl="1" algn="l" rtl="0">
              <a:spcBef>
                <a:spcPct val="0"/>
              </a:spcBef>
            </a:pPr>
            <a:r>
              <a:rPr lang="ru-RU" sz="3200" b="1" kern="1200" spc="-100" dirty="0">
                <a:solidFill>
                  <a:schemeClr val="tx2"/>
                </a:solidFill>
                <a:latin typeface="+mj-lt"/>
                <a:ea typeface="+mj-ea"/>
                <a:cs typeface="+mj-cs"/>
              </a:rPr>
              <a:t>Судебные споры в отношении исполнения контракта</a:t>
            </a:r>
            <a:br>
              <a:rPr lang="ru-RU" sz="3200" b="1" kern="1200" spc="-100" dirty="0">
                <a:solidFill>
                  <a:schemeClr val="tx2"/>
                </a:solidFill>
                <a:latin typeface="+mj-lt"/>
                <a:ea typeface="+mj-ea"/>
                <a:cs typeface="+mj-cs"/>
              </a:rPr>
            </a:br>
            <a:endParaRPr lang="ru-RU" sz="3200" b="1"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fontScale="92500" lnSpcReduction="20000"/>
          </a:bodyPr>
          <a:lstStyle/>
          <a:p>
            <a:pPr lvl="0"/>
            <a:r>
              <a:rPr lang="ru-RU" b="1" i="1" dirty="0"/>
              <a:t>Поставщик не исполнил обязательство по поставке товара, соответствующего условиям контракта (спецификации)</a:t>
            </a:r>
            <a:endParaRPr lang="ru-RU" dirty="0"/>
          </a:p>
          <a:p>
            <a:r>
              <a:rPr lang="ru-RU" dirty="0"/>
              <a:t>В Постановлении Арбитражного суда Северо-Кавказского округа от 20.08.2014 по делу N А32-38768/2013 суд пришел к выводу о том, что  поставщик не исполнил обязательство по поставке товара, соответствующего условиям контракта (спецификации).</a:t>
            </a:r>
          </a:p>
          <a:p>
            <a:r>
              <a:rPr lang="ru-RU" dirty="0"/>
              <a:t>В соответствии с </a:t>
            </a:r>
            <a:r>
              <a:rPr lang="ru-RU" dirty="0">
                <a:hlinkClick r:id="rId2"/>
              </a:rPr>
              <a:t>пунктом 1</a:t>
            </a:r>
            <a:r>
              <a:rPr lang="ru-RU" dirty="0"/>
              <a:t>, </a:t>
            </a:r>
            <a:r>
              <a:rPr lang="ru-RU" dirty="0">
                <a:hlinkClick r:id="rId3"/>
              </a:rPr>
              <a:t>5 статьи 454</a:t>
            </a:r>
            <a:r>
              <a:rPr lang="ru-RU" dirty="0"/>
              <a:t> Гражданского кодекса Российской Федерации (далее - Кодекс) а по договору купли-продажи одна сторона (продавец) обязуется передать вещь (товар) в собственность другой стороне (покупателю), а покупатель обязуется принять этот товар и уплатить за него определенную денежную сумму (цену). К отдельным видам договора купли-продажи (розничная купля-продажа, поставка товаров, поставка товаров для государственных нужд, контрактация, энергоснабжение, продажа недвижимости, продажа предприятия) положения, предусмотренные </a:t>
            </a:r>
            <a:r>
              <a:rPr lang="ru-RU" dirty="0">
                <a:hlinkClick r:id="rId4"/>
              </a:rPr>
              <a:t>параграфом 1 главы 30</a:t>
            </a:r>
            <a:r>
              <a:rPr lang="ru-RU" dirty="0"/>
              <a:t> Кодекса, применяются, если иное не предусмотрено правилами </a:t>
            </a:r>
            <a:r>
              <a:rPr lang="ru-RU" dirty="0">
                <a:hlinkClick r:id="rId5"/>
              </a:rPr>
              <a:t>Кодекса</a:t>
            </a:r>
            <a:r>
              <a:rPr lang="ru-RU" dirty="0"/>
              <a:t> об этих видах договоров.</a:t>
            </a:r>
          </a:p>
          <a:p>
            <a:endParaRPr lang="ru-RU" dirty="0"/>
          </a:p>
        </p:txBody>
      </p:sp>
    </p:spTree>
    <p:extLst>
      <p:ext uri="{BB962C8B-B14F-4D97-AF65-F5344CB8AC3E}">
        <p14:creationId xmlns:p14="http://schemas.microsoft.com/office/powerpoint/2010/main" val="67018850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620000" cy="1143000"/>
          </a:xfrm>
        </p:spPr>
        <p:txBody>
          <a:bodyPr/>
          <a:lstStyle/>
          <a:p>
            <a:pPr lvl="1" algn="l" rtl="0">
              <a:spcBef>
                <a:spcPct val="0"/>
              </a:spcBef>
            </a:pPr>
            <a:r>
              <a:rPr lang="ru-RU" sz="3200" b="1" kern="1200" spc="-100" dirty="0">
                <a:solidFill>
                  <a:schemeClr val="tx2"/>
                </a:solidFill>
                <a:latin typeface="+mj-lt"/>
                <a:ea typeface="+mj-ea"/>
                <a:cs typeface="+mj-cs"/>
              </a:rPr>
              <a:t>Судебные споры в отношении исполнения контракта</a:t>
            </a:r>
            <a:br>
              <a:rPr lang="ru-RU" sz="3200" b="1" kern="1200" spc="-100" dirty="0">
                <a:solidFill>
                  <a:schemeClr val="tx2"/>
                </a:solidFill>
                <a:latin typeface="+mj-lt"/>
                <a:ea typeface="+mj-ea"/>
                <a:cs typeface="+mj-cs"/>
              </a:rPr>
            </a:br>
            <a:endParaRPr lang="ru-RU" sz="3200" b="1"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fontScale="92500" lnSpcReduction="20000"/>
          </a:bodyPr>
          <a:lstStyle/>
          <a:p>
            <a:pPr lvl="0"/>
            <a:r>
              <a:rPr lang="ru-RU" b="1" i="1" dirty="0"/>
              <a:t>Выполнение дополнительных работ, услуг, которые прямо не предусмотрены в договоре, но вытекают </a:t>
            </a:r>
            <a:endParaRPr lang="ru-RU" dirty="0"/>
          </a:p>
          <a:p>
            <a:r>
              <a:rPr lang="ru-RU" dirty="0"/>
              <a:t>В Постановлении ФАС Северо-Кавказского округа от 21.02.2014 по делу N А32-6323/2013 суд пришел к выводу о том, что поставщик был обязан не только доставить и разгрузить товар, но и исполнить названные обязательства, которые были включены в условия поставки.</a:t>
            </a:r>
          </a:p>
          <a:p>
            <a:r>
              <a:rPr lang="ru-RU" dirty="0"/>
              <a:t>Контракт не содержит условия о сроке проведения отдельных работ и не устанавливает плату за отдельные работы. Поэтому вывод суда апелляционной инстанции о том, что условия контракта о поставке включают в себя условия о монтаже, вводе в эксплуатацию, обучении сотрудников, представлении документов, подтверждающих качество товара, как единого действия, правомерен. С учетом изложенного неисполнение отдельных условий может рассматриваться как несоблюдение сроков поставки, но не может быть квалифицировано как отдельное действие, за которое подлежит начислению неустойка.</a:t>
            </a:r>
          </a:p>
        </p:txBody>
      </p:sp>
    </p:spTree>
    <p:extLst>
      <p:ext uri="{BB962C8B-B14F-4D97-AF65-F5344CB8AC3E}">
        <p14:creationId xmlns:p14="http://schemas.microsoft.com/office/powerpoint/2010/main" val="3462161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spcBef>
                <a:spcPct val="0"/>
              </a:spcBef>
            </a:pPr>
            <a:r>
              <a:rPr lang="ru-RU" b="1" dirty="0" smtClean="0"/>
              <a:t>Организация процедуры тендерных процедур на предприятии, локальные акты</a:t>
            </a:r>
            <a:r>
              <a:rPr lang="ru-RU" sz="2400" dirty="0" smtClean="0"/>
              <a:t/>
            </a:r>
            <a:br>
              <a:rPr lang="ru-RU" sz="2400" dirty="0" smtClean="0"/>
            </a:br>
            <a:endParaRPr lang="ru-RU" dirty="0"/>
          </a:p>
        </p:txBody>
      </p:sp>
      <p:sp>
        <p:nvSpPr>
          <p:cNvPr id="3" name="Объект 2"/>
          <p:cNvSpPr>
            <a:spLocks noGrp="1"/>
          </p:cNvSpPr>
          <p:nvPr>
            <p:ph idx="1"/>
          </p:nvPr>
        </p:nvSpPr>
        <p:spPr/>
        <p:txBody>
          <a:bodyPr/>
          <a:lstStyle/>
          <a:p>
            <a:r>
              <a:rPr lang="ru-RU" dirty="0"/>
              <a:t>Без организованной процедуры тендерных процедур вряд ли можно организовать системную работу в компании по участию в тендерах, кроме того, без наличия ответственного за тендеры лица, работа будет носить бессистемный характер, будут допускаться ошибки, связанные с подачей документов на тендер, не будет проводиться системный анализ системы закупок. </a:t>
            </a:r>
          </a:p>
          <a:p>
            <a:r>
              <a:rPr lang="ru-RU" dirty="0"/>
              <a:t>Начать организацию тендерных процедур на предприятии необходимо с назначения лица, ответственного за тендерную работу.</a:t>
            </a:r>
          </a:p>
          <a:p>
            <a:endParaRPr lang="ru-RU" dirty="0"/>
          </a:p>
        </p:txBody>
      </p:sp>
    </p:spTree>
    <p:extLst>
      <p:ext uri="{BB962C8B-B14F-4D97-AF65-F5344CB8AC3E}">
        <p14:creationId xmlns:p14="http://schemas.microsoft.com/office/powerpoint/2010/main" val="3601059268"/>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620000" cy="1143000"/>
          </a:xfrm>
        </p:spPr>
        <p:txBody>
          <a:bodyPr/>
          <a:lstStyle/>
          <a:p>
            <a:pPr lvl="1" algn="l" rtl="0">
              <a:spcBef>
                <a:spcPct val="0"/>
              </a:spcBef>
            </a:pPr>
            <a:r>
              <a:rPr lang="ru-RU" sz="3200" b="1" kern="1200" spc="-100" dirty="0">
                <a:solidFill>
                  <a:schemeClr val="tx2"/>
                </a:solidFill>
                <a:latin typeface="+mj-lt"/>
                <a:ea typeface="+mj-ea"/>
                <a:cs typeface="+mj-cs"/>
              </a:rPr>
              <a:t>Судебные споры в отношении исполнения контракта</a:t>
            </a:r>
            <a:br>
              <a:rPr lang="ru-RU" sz="3200" b="1" kern="1200" spc="-100" dirty="0">
                <a:solidFill>
                  <a:schemeClr val="tx2"/>
                </a:solidFill>
                <a:latin typeface="+mj-lt"/>
                <a:ea typeface="+mj-ea"/>
                <a:cs typeface="+mj-cs"/>
              </a:rPr>
            </a:br>
            <a:endParaRPr lang="ru-RU" sz="3200" b="1"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lnSpcReduction="10000"/>
          </a:bodyPr>
          <a:lstStyle/>
          <a:p>
            <a:pPr lvl="0"/>
            <a:r>
              <a:rPr lang="ru-RU" b="1" i="1" dirty="0"/>
              <a:t>Нарушение сроков поставки</a:t>
            </a:r>
            <a:endParaRPr lang="ru-RU" dirty="0"/>
          </a:p>
          <a:p>
            <a:r>
              <a:rPr lang="ru-RU" dirty="0"/>
              <a:t>Нарушение сроков поставки является нарушением условий контракта. В Постановлении ФАС Московского округа от 05.05.2014 N Ф05-3731/14 по делу N А40-54166/13 суд в порядке </a:t>
            </a:r>
            <a:r>
              <a:rPr lang="ru-RU" dirty="0">
                <a:hlinkClick r:id="rId2"/>
              </a:rPr>
              <a:t>статей 457</a:t>
            </a:r>
            <a:r>
              <a:rPr lang="ru-RU" dirty="0"/>
              <a:t>, </a:t>
            </a:r>
            <a:r>
              <a:rPr lang="ru-RU" dirty="0">
                <a:hlinkClick r:id="rId3"/>
              </a:rPr>
              <a:t>458</a:t>
            </a:r>
            <a:r>
              <a:rPr lang="ru-RU" dirty="0"/>
              <a:t>, </a:t>
            </a:r>
            <a:r>
              <a:rPr lang="ru-RU" dirty="0">
                <a:hlinkClick r:id="rId4"/>
              </a:rPr>
              <a:t>статьи 523</a:t>
            </a:r>
            <a:r>
              <a:rPr lang="ru-RU" dirty="0"/>
              <a:t> ГК РФ установил факт нарушения со стороны поставщика условий контракта, выразившийся в нарушении срока поставки товара для государственных нужд и в поставке товара ненадлежащего качества, что зафиксировано в актах, поставщиком не представлено доказательств поставки товара надлежащего качества в соответствии с условиями контракта как не представлено доказательств выполнения условий контракта с учетом задания на поставку товара, актов приемки, учитывая письмо поставщика о вывозе мебели на доработку.</a:t>
            </a:r>
          </a:p>
        </p:txBody>
      </p:sp>
    </p:spTree>
    <p:extLst>
      <p:ext uri="{BB962C8B-B14F-4D97-AF65-F5344CB8AC3E}">
        <p14:creationId xmlns:p14="http://schemas.microsoft.com/office/powerpoint/2010/main" val="3432474226"/>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620000" cy="1143000"/>
          </a:xfrm>
        </p:spPr>
        <p:txBody>
          <a:bodyPr/>
          <a:lstStyle/>
          <a:p>
            <a:pPr lvl="1" algn="l" rtl="0">
              <a:spcBef>
                <a:spcPct val="0"/>
              </a:spcBef>
            </a:pPr>
            <a:r>
              <a:rPr lang="ru-RU" sz="3200" b="1" kern="1200" spc="-100" dirty="0">
                <a:solidFill>
                  <a:schemeClr val="tx2"/>
                </a:solidFill>
                <a:latin typeface="+mj-lt"/>
                <a:ea typeface="+mj-ea"/>
                <a:cs typeface="+mj-cs"/>
              </a:rPr>
              <a:t>Судебные споры в отношении исполнения контракта</a:t>
            </a:r>
            <a:br>
              <a:rPr lang="ru-RU" sz="3200" b="1" kern="1200" spc="-100" dirty="0">
                <a:solidFill>
                  <a:schemeClr val="tx2"/>
                </a:solidFill>
                <a:latin typeface="+mj-lt"/>
                <a:ea typeface="+mj-ea"/>
                <a:cs typeface="+mj-cs"/>
              </a:rPr>
            </a:br>
            <a:endParaRPr lang="ru-RU" sz="3200" b="1"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a:bodyPr>
          <a:lstStyle/>
          <a:p>
            <a:pPr lvl="0"/>
            <a:r>
              <a:rPr lang="ru-RU" b="1" i="1" dirty="0"/>
              <a:t>Поставка товара, не соответствующего техническому заданию</a:t>
            </a:r>
            <a:endParaRPr lang="ru-RU" dirty="0"/>
          </a:p>
          <a:p>
            <a:r>
              <a:rPr lang="ru-RU" dirty="0"/>
              <a:t>В </a:t>
            </a:r>
            <a:r>
              <a:rPr lang="ru-RU" dirty="0">
                <a:hlinkClick r:id="rId2"/>
              </a:rPr>
              <a:t>Постановлении</a:t>
            </a:r>
            <a:r>
              <a:rPr lang="ru-RU" dirty="0"/>
              <a:t> ФАС Северо-Западного округа от 11.12.2013 по делу N А56-8287/2013 в ходе исполнения контракта было установлено, что поставщиком не были выполнены требования к характеристикам и качеству поставляемого товара, который не соответствовал техническому заданию, имел конструктивные недостатки, что повлекло поступление жалоб от получателей изделий и отказ от них получателей.</a:t>
            </a:r>
          </a:p>
        </p:txBody>
      </p:sp>
    </p:spTree>
    <p:extLst>
      <p:ext uri="{BB962C8B-B14F-4D97-AF65-F5344CB8AC3E}">
        <p14:creationId xmlns:p14="http://schemas.microsoft.com/office/powerpoint/2010/main" val="412928593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620000" cy="1143000"/>
          </a:xfrm>
        </p:spPr>
        <p:txBody>
          <a:bodyPr/>
          <a:lstStyle/>
          <a:p>
            <a:pPr lvl="1" algn="l" rtl="0">
              <a:spcBef>
                <a:spcPct val="0"/>
              </a:spcBef>
            </a:pPr>
            <a:r>
              <a:rPr lang="ru-RU" sz="3200" b="1" kern="1200" spc="-100" dirty="0">
                <a:solidFill>
                  <a:schemeClr val="tx2"/>
                </a:solidFill>
                <a:latin typeface="+mj-lt"/>
                <a:ea typeface="+mj-ea"/>
                <a:cs typeface="+mj-cs"/>
              </a:rPr>
              <a:t>Судебные споры в отношении исполнения контракта</a:t>
            </a:r>
            <a:br>
              <a:rPr lang="ru-RU" sz="3200" b="1" kern="1200" spc="-100" dirty="0">
                <a:solidFill>
                  <a:schemeClr val="tx2"/>
                </a:solidFill>
                <a:latin typeface="+mj-lt"/>
                <a:ea typeface="+mj-ea"/>
                <a:cs typeface="+mj-cs"/>
              </a:rPr>
            </a:br>
            <a:endParaRPr lang="ru-RU" sz="3200" b="1" kern="1200" spc="-100" dirty="0">
              <a:solidFill>
                <a:schemeClr val="tx2"/>
              </a:solidFill>
              <a:latin typeface="+mj-lt"/>
              <a:ea typeface="+mj-ea"/>
              <a:cs typeface="+mj-cs"/>
            </a:endParaRPr>
          </a:p>
        </p:txBody>
      </p:sp>
      <p:sp>
        <p:nvSpPr>
          <p:cNvPr id="3" name="Объект 2"/>
          <p:cNvSpPr>
            <a:spLocks noGrp="1"/>
          </p:cNvSpPr>
          <p:nvPr>
            <p:ph idx="1"/>
          </p:nvPr>
        </p:nvSpPr>
        <p:spPr/>
        <p:txBody>
          <a:bodyPr>
            <a:normAutofit lnSpcReduction="10000"/>
          </a:bodyPr>
          <a:lstStyle/>
          <a:p>
            <a:pPr lvl="0"/>
            <a:r>
              <a:rPr lang="ru-RU" b="1" i="1" dirty="0"/>
              <a:t>Взыскание неустойки при ненадлежащем исполнении контракта</a:t>
            </a:r>
            <a:endParaRPr lang="ru-RU" dirty="0"/>
          </a:p>
          <a:p>
            <a:r>
              <a:rPr lang="ru-RU" dirty="0"/>
              <a:t>В Постановлении Арбитражного суда Центрального округа от 18.09.2014 по делу N А68-4689/2013 суд признал правомерным начисление неустойки за просрочку поставки.</a:t>
            </a:r>
          </a:p>
          <a:p>
            <a:r>
              <a:rPr lang="ru-RU" dirty="0"/>
              <a:t>Отказывая Обществу в удовлетворении его заявления, суд первой инстанции свой вывод мотивировал тем, что утверждение Общества о том, что в указанном постановлении Президиум ВАС РФ разъяснил о необходимости применения к поставщику по государственному контракту за просрочку исполнения обязательства неустойки в размере двойной ставки рефинансирования Центробанка России и выше такого размера неустойка быть не должна, несостоятельно.</a:t>
            </a:r>
          </a:p>
        </p:txBody>
      </p:sp>
    </p:spTree>
    <p:extLst>
      <p:ext uri="{BB962C8B-B14F-4D97-AF65-F5344CB8AC3E}">
        <p14:creationId xmlns:p14="http://schemas.microsoft.com/office/powerpoint/2010/main" val="379659594"/>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Модуль 7</a:t>
            </a:r>
            <a:endParaRPr lang="ru-RU" dirty="0"/>
          </a:p>
        </p:txBody>
      </p:sp>
      <p:sp>
        <p:nvSpPr>
          <p:cNvPr id="3" name="Объект 2"/>
          <p:cNvSpPr>
            <a:spLocks noGrp="1"/>
          </p:cNvSpPr>
          <p:nvPr>
            <p:ph idx="1"/>
          </p:nvPr>
        </p:nvSpPr>
        <p:spPr/>
        <p:txBody>
          <a:bodyPr/>
          <a:lstStyle/>
          <a:p>
            <a:r>
              <a:rPr lang="ru-RU" b="1" dirty="0"/>
              <a:t>Рекомендации в отношении организации системы закупок</a:t>
            </a:r>
            <a:endParaRPr lang="ru-RU" dirty="0"/>
          </a:p>
          <a:p>
            <a:r>
              <a:rPr lang="ru-RU" b="1" dirty="0"/>
              <a:t> </a:t>
            </a:r>
            <a:endParaRPr lang="ru-RU" dirty="0"/>
          </a:p>
          <a:p>
            <a:r>
              <a:rPr lang="ru-RU" dirty="0"/>
              <a:t>5.1. Международный опыт организации системы закупок</a:t>
            </a:r>
          </a:p>
          <a:p>
            <a:r>
              <a:rPr lang="ru-RU" dirty="0"/>
              <a:t>5.2. Организация системы закупок в кризис</a:t>
            </a:r>
          </a:p>
          <a:p>
            <a:r>
              <a:rPr lang="ru-RU" dirty="0"/>
              <a:t>5.3. Мониторинг и аудит в системе закупок</a:t>
            </a:r>
          </a:p>
          <a:p>
            <a:r>
              <a:rPr lang="ru-RU" dirty="0"/>
              <a:t>5.4. Проверка контрагентов и оценка исполнения заказов, реестр недобросовестных поставщиков</a:t>
            </a:r>
          </a:p>
          <a:p>
            <a:r>
              <a:rPr lang="ru-RU" dirty="0"/>
              <a:t>5.5. Электронные системы организации закупок</a:t>
            </a:r>
          </a:p>
          <a:p>
            <a:endParaRPr lang="ru-RU" dirty="0"/>
          </a:p>
        </p:txBody>
      </p:sp>
    </p:spTree>
    <p:extLst>
      <p:ext uri="{BB962C8B-B14F-4D97-AF65-F5344CB8AC3E}">
        <p14:creationId xmlns:p14="http://schemas.microsoft.com/office/powerpoint/2010/main" val="185876068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Международный опыт закупок</a:t>
            </a:r>
            <a:endParaRPr lang="ru-RU" dirty="0"/>
          </a:p>
        </p:txBody>
      </p:sp>
      <p:sp>
        <p:nvSpPr>
          <p:cNvPr id="3" name="Объект 2"/>
          <p:cNvSpPr>
            <a:spLocks noGrp="1"/>
          </p:cNvSpPr>
          <p:nvPr>
            <p:ph idx="1"/>
          </p:nvPr>
        </p:nvSpPr>
        <p:spPr/>
        <p:txBody>
          <a:bodyPr>
            <a:normAutofit lnSpcReduction="10000"/>
          </a:bodyPr>
          <a:lstStyle/>
          <a:p>
            <a:r>
              <a:rPr lang="ru-RU" dirty="0"/>
              <a:t>Одним из первых законов по регулированию системы государственных закупок был закон США, принятый в 1972 году. С 1988 года был создан специальный орган – Управление федеральной закупочной политики, который регламентирует государственные покупки, устанавливает этапы проведения закупок, осуществляет планирование, размещение закупок и следит за заключением государственных контрактов. В настоящее время в США действует Федеральная контрактная система, которая занимается заключением государственных контрактов и управлением государственными заказами. Основными исполнителями ФКС являются контрактные офицеры – это уполномоченные представители государства, имеющие специальный сертификат, который дают право размещать заказ или подписывать контракт. </a:t>
            </a:r>
          </a:p>
        </p:txBody>
      </p:sp>
    </p:spTree>
    <p:extLst>
      <p:ext uri="{BB962C8B-B14F-4D97-AF65-F5344CB8AC3E}">
        <p14:creationId xmlns:p14="http://schemas.microsoft.com/office/powerpoint/2010/main" val="4294529256"/>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Международный опыт закупок</a:t>
            </a:r>
            <a:endParaRPr lang="ru-RU" dirty="0"/>
          </a:p>
        </p:txBody>
      </p:sp>
      <p:sp>
        <p:nvSpPr>
          <p:cNvPr id="3" name="Объект 2"/>
          <p:cNvSpPr>
            <a:spLocks noGrp="1"/>
          </p:cNvSpPr>
          <p:nvPr>
            <p:ph idx="1"/>
          </p:nvPr>
        </p:nvSpPr>
        <p:spPr/>
        <p:txBody>
          <a:bodyPr>
            <a:normAutofit/>
          </a:bodyPr>
          <a:lstStyle/>
          <a:p>
            <a:r>
              <a:rPr lang="ru-RU" dirty="0"/>
              <a:t>Основные функции контрактных офицеров:</a:t>
            </a:r>
          </a:p>
          <a:p>
            <a:pPr lvl="0"/>
            <a:r>
              <a:rPr lang="ru-RU" dirty="0"/>
              <a:t>планирование и обоснование контракта;</a:t>
            </a:r>
          </a:p>
          <a:p>
            <a:pPr lvl="0"/>
            <a:r>
              <a:rPr lang="ru-RU" dirty="0"/>
              <a:t>мониторинг исполнения и обеспечение исполнения положений государственного контракта;</a:t>
            </a:r>
          </a:p>
          <a:p>
            <a:pPr lvl="0"/>
            <a:r>
              <a:rPr lang="ru-RU" dirty="0"/>
              <a:t>утверждение этапных результатов проекта и согласование выплат подрядчикам;</a:t>
            </a:r>
          </a:p>
          <a:p>
            <a:pPr lvl="0"/>
            <a:r>
              <a:rPr lang="ru-RU" dirty="0"/>
              <a:t>изменение государственного контракта;</a:t>
            </a:r>
          </a:p>
          <a:p>
            <a:pPr lvl="0"/>
            <a:r>
              <a:rPr lang="ru-RU" dirty="0"/>
              <a:t>закрытие государственного контракта.</a:t>
            </a:r>
            <a:endParaRPr lang="ru-RU" dirty="0">
              <a:effectLst/>
            </a:endParaRPr>
          </a:p>
        </p:txBody>
      </p:sp>
    </p:spTree>
    <p:extLst>
      <p:ext uri="{BB962C8B-B14F-4D97-AF65-F5344CB8AC3E}">
        <p14:creationId xmlns:p14="http://schemas.microsoft.com/office/powerpoint/2010/main" val="163553565"/>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Комплаенс</a:t>
            </a:r>
            <a:endParaRPr lang="ru-RU" dirty="0"/>
          </a:p>
        </p:txBody>
      </p:sp>
      <p:sp>
        <p:nvSpPr>
          <p:cNvPr id="3" name="Объект 2"/>
          <p:cNvSpPr>
            <a:spLocks noGrp="1"/>
          </p:cNvSpPr>
          <p:nvPr>
            <p:ph idx="1"/>
          </p:nvPr>
        </p:nvSpPr>
        <p:spPr/>
        <p:txBody>
          <a:bodyPr/>
          <a:lstStyle/>
          <a:p>
            <a:pPr lvl="0"/>
            <a:r>
              <a:rPr lang="ru-RU" b="1" i="1" dirty="0" err="1"/>
              <a:t>Комплаенс</a:t>
            </a:r>
            <a:r>
              <a:rPr lang="ru-RU" dirty="0"/>
              <a:t> – направление деятельности, которое отождествляется с внутренним контролем. </a:t>
            </a:r>
            <a:r>
              <a:rPr lang="ru-RU" b="1" i="1" dirty="0" err="1"/>
              <a:t>Комплаенс</a:t>
            </a:r>
            <a:r>
              <a:rPr lang="ru-RU" b="1" i="1" dirty="0"/>
              <a:t> процедуры </a:t>
            </a:r>
            <a:r>
              <a:rPr lang="ru-RU" dirty="0"/>
              <a:t>направлены на противодействие коррупции.</a:t>
            </a:r>
          </a:p>
          <a:p>
            <a:r>
              <a:rPr lang="ru-RU" dirty="0"/>
              <a:t>Наиболее успешными практиками в области </a:t>
            </a:r>
            <a:r>
              <a:rPr lang="ru-RU" dirty="0" err="1"/>
              <a:t>комплаенса</a:t>
            </a:r>
            <a:r>
              <a:rPr lang="ru-RU" dirty="0"/>
              <a:t> можно назвать практики с США и Великобритании, и в этом нет ничего удивительно, ведь законодательство о </a:t>
            </a:r>
            <a:r>
              <a:rPr lang="ru-RU" dirty="0" err="1"/>
              <a:t>комплаенс</a:t>
            </a:r>
            <a:r>
              <a:rPr lang="ru-RU" dirty="0"/>
              <a:t> появилось одним из первых именно в США.  Закон США о коррупции за рубежом (</a:t>
            </a:r>
            <a:r>
              <a:rPr lang="ru-RU" dirty="0" err="1"/>
              <a:t>Foreign</a:t>
            </a:r>
            <a:r>
              <a:rPr lang="ru-RU" dirty="0"/>
              <a:t> </a:t>
            </a:r>
            <a:r>
              <a:rPr lang="ru-RU" dirty="0" err="1"/>
              <a:t>Corrupt</a:t>
            </a:r>
            <a:r>
              <a:rPr lang="ru-RU" dirty="0"/>
              <a:t> </a:t>
            </a:r>
            <a:r>
              <a:rPr lang="ru-RU" dirty="0" err="1"/>
              <a:t>Practices</a:t>
            </a:r>
            <a:r>
              <a:rPr lang="ru-RU" dirty="0"/>
              <a:t> </a:t>
            </a:r>
            <a:r>
              <a:rPr lang="ru-RU" dirty="0" err="1"/>
              <a:t>Act</a:t>
            </a:r>
            <a:r>
              <a:rPr lang="ru-RU" dirty="0"/>
              <a:t> — FCPA), который вступил в силу в 1977 году. Он считается первым в мире законом о запрете подкупа иностранных должностных лиц, но до середины прошлого десятилетия применялся достаточно редко. </a:t>
            </a:r>
          </a:p>
        </p:txBody>
      </p:sp>
    </p:spTree>
    <p:extLst>
      <p:ext uri="{BB962C8B-B14F-4D97-AF65-F5344CB8AC3E}">
        <p14:creationId xmlns:p14="http://schemas.microsoft.com/office/powerpoint/2010/main" val="322630910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Комплаенс</a:t>
            </a:r>
            <a:endParaRPr lang="ru-RU" dirty="0"/>
          </a:p>
        </p:txBody>
      </p:sp>
      <p:sp>
        <p:nvSpPr>
          <p:cNvPr id="3" name="Объект 2"/>
          <p:cNvSpPr>
            <a:spLocks noGrp="1"/>
          </p:cNvSpPr>
          <p:nvPr>
            <p:ph idx="1"/>
          </p:nvPr>
        </p:nvSpPr>
        <p:spPr/>
        <p:txBody>
          <a:bodyPr/>
          <a:lstStyle/>
          <a:p>
            <a:pPr fontAlgn="base"/>
            <a:r>
              <a:rPr lang="ru-RU" dirty="0"/>
              <a:t>Штрафные санкции по данному акту также значительны. За каждое совершенное правонарушение FCPA предусмотрены штрафы в размере до 2 млн $. Физическим лицам (т. е. менеджерам, директорам, акционерам, работникам, представителям) может грозить штраф в размере до 100 тыс. $, а также наказание в виде лишения свободы на срок до пяти лет. Но на практике штрафы могут быть гораздо больше. Так, примером можно  привести дело против крупнейшей фармацевтической компании </a:t>
            </a:r>
            <a:r>
              <a:rPr lang="ru-RU" dirty="0" err="1"/>
              <a:t>Pfizer</a:t>
            </a:r>
            <a:r>
              <a:rPr lang="ru-RU" dirty="0"/>
              <a:t>, на которую был наложен штраф в размере 60,2 млн долл. Известны кейсы таких компаний как </a:t>
            </a:r>
            <a:r>
              <a:rPr lang="ru-RU" dirty="0" err="1"/>
              <a:t>Siemens</a:t>
            </a:r>
            <a:r>
              <a:rPr lang="ru-RU" dirty="0"/>
              <a:t>, </a:t>
            </a:r>
            <a:r>
              <a:rPr lang="ru-RU" dirty="0" err="1"/>
              <a:t>Mercedes</a:t>
            </a:r>
            <a:r>
              <a:rPr lang="ru-RU" dirty="0"/>
              <a:t>, HP. </a:t>
            </a:r>
          </a:p>
        </p:txBody>
      </p:sp>
    </p:spTree>
    <p:extLst>
      <p:ext uri="{BB962C8B-B14F-4D97-AF65-F5344CB8AC3E}">
        <p14:creationId xmlns:p14="http://schemas.microsoft.com/office/powerpoint/2010/main" val="2132491857"/>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Комплаенс</a:t>
            </a:r>
            <a:endParaRPr lang="ru-RU" dirty="0"/>
          </a:p>
        </p:txBody>
      </p:sp>
      <p:sp>
        <p:nvSpPr>
          <p:cNvPr id="3" name="Объект 2"/>
          <p:cNvSpPr>
            <a:spLocks noGrp="1"/>
          </p:cNvSpPr>
          <p:nvPr>
            <p:ph idx="1"/>
          </p:nvPr>
        </p:nvSpPr>
        <p:spPr/>
        <p:txBody>
          <a:bodyPr>
            <a:normAutofit fontScale="92500"/>
          </a:bodyPr>
          <a:lstStyle/>
          <a:p>
            <a:pPr fontAlgn="base"/>
            <a:r>
              <a:rPr lang="ru-RU" dirty="0"/>
              <a:t>В Великобритании был принят Закон   Великобритании о борьбе со взяточничеством (</a:t>
            </a:r>
            <a:r>
              <a:rPr lang="ru-RU" dirty="0" err="1"/>
              <a:t>The</a:t>
            </a:r>
            <a:r>
              <a:rPr lang="ru-RU" dirty="0"/>
              <a:t> UK </a:t>
            </a:r>
            <a:r>
              <a:rPr lang="ru-RU" dirty="0" err="1"/>
              <a:t>Bribery</a:t>
            </a:r>
            <a:r>
              <a:rPr lang="ru-RU" dirty="0"/>
              <a:t> </a:t>
            </a:r>
            <a:r>
              <a:rPr lang="ru-RU" dirty="0" err="1"/>
              <a:t>Act</a:t>
            </a:r>
            <a:r>
              <a:rPr lang="ru-RU" dirty="0"/>
              <a:t> - UKBA), данный закон был принят британским парламентом в апреле 2010 г. </a:t>
            </a:r>
          </a:p>
          <a:p>
            <a:pPr fontAlgn="base"/>
            <a:r>
              <a:rPr lang="ru-RU" dirty="0"/>
              <a:t>По аналогии с законом США закон в Великобритании имеет широкое распространение на следующие категории лиц:</a:t>
            </a:r>
          </a:p>
          <a:p>
            <a:pPr fontAlgn="base"/>
            <a:r>
              <a:rPr lang="ru-RU" dirty="0"/>
              <a:t>- британские подданные, </a:t>
            </a:r>
          </a:p>
          <a:p>
            <a:pPr fontAlgn="base"/>
            <a:r>
              <a:rPr lang="ru-RU" dirty="0"/>
              <a:t>- резиденты Великобритании, </a:t>
            </a:r>
          </a:p>
          <a:p>
            <a:pPr fontAlgn="base"/>
            <a:r>
              <a:rPr lang="ru-RU" dirty="0"/>
              <a:t>- организации,   зарегистрированные на территории Великобритании </a:t>
            </a:r>
          </a:p>
          <a:p>
            <a:pPr fontAlgn="base"/>
            <a:r>
              <a:rPr lang="ru-RU" dirty="0"/>
              <a:t>- те, кто ведет бизнес на   территории Великобритании полностью или частично, их представители;</a:t>
            </a:r>
          </a:p>
          <a:p>
            <a:pPr fontAlgn="base"/>
            <a:r>
              <a:rPr lang="ru-RU" dirty="0"/>
              <a:t>- субподрядчики, агенты, партнеры в совместных предприятиях также подпадают под   действие закона.</a:t>
            </a:r>
          </a:p>
        </p:txBody>
      </p:sp>
    </p:spTree>
    <p:extLst>
      <p:ext uri="{BB962C8B-B14F-4D97-AF65-F5344CB8AC3E}">
        <p14:creationId xmlns:p14="http://schemas.microsoft.com/office/powerpoint/2010/main" val="4079721553"/>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Комплаенс</a:t>
            </a:r>
            <a:endParaRPr lang="ru-RU" dirty="0"/>
          </a:p>
        </p:txBody>
      </p:sp>
      <p:sp>
        <p:nvSpPr>
          <p:cNvPr id="3" name="Объект 2"/>
          <p:cNvSpPr>
            <a:spLocks noGrp="1"/>
          </p:cNvSpPr>
          <p:nvPr>
            <p:ph idx="1"/>
          </p:nvPr>
        </p:nvSpPr>
        <p:spPr/>
        <p:txBody>
          <a:bodyPr>
            <a:normAutofit/>
          </a:bodyPr>
          <a:lstStyle/>
          <a:p>
            <a:pPr fontAlgn="base"/>
            <a:r>
              <a:rPr lang="ru-RU" dirty="0"/>
              <a:t>И в этом случае предусмотрены достаточно значительные штрафные санкции. Например, компания </a:t>
            </a:r>
            <a:r>
              <a:rPr lang="ru-RU" dirty="0" err="1"/>
              <a:t>Innospec</a:t>
            </a:r>
            <a:r>
              <a:rPr lang="ru-RU" dirty="0"/>
              <a:t> была привлечена к  штрафным санкциям в размере $40 млн. и отстранение от участия в тендерах по всему миру; в отношении </a:t>
            </a:r>
            <a:r>
              <a:rPr lang="ru-RU" dirty="0" err="1"/>
              <a:t>Mabey&amp;Johson</a:t>
            </a:r>
            <a:r>
              <a:rPr lang="ru-RU" dirty="0"/>
              <a:t>  штраф составил более £ 6 млн. и отстранение от участия в тендерах в Европе; BAE дала согласие выплатить $30 млн. республике Танзания; дело </a:t>
            </a:r>
            <a:r>
              <a:rPr lang="ru-RU" dirty="0" err="1"/>
              <a:t>Alstom</a:t>
            </a:r>
            <a:r>
              <a:rPr lang="ru-RU" dirty="0"/>
              <a:t> закончилось уголовным наказанием для трех директоров </a:t>
            </a:r>
            <a:r>
              <a:rPr lang="ru-RU" dirty="0" err="1"/>
              <a:t>Alstom</a:t>
            </a:r>
            <a:r>
              <a:rPr lang="ru-RU" dirty="0"/>
              <a:t> в связи с предложением взятки за рубежом.</a:t>
            </a:r>
          </a:p>
        </p:txBody>
      </p:sp>
    </p:spTree>
    <p:extLst>
      <p:ext uri="{BB962C8B-B14F-4D97-AF65-F5344CB8AC3E}">
        <p14:creationId xmlns:p14="http://schemas.microsoft.com/office/powerpoint/2010/main" val="428505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Назначение ответственного лица</a:t>
            </a:r>
            <a:endParaRPr lang="ru-RU" dirty="0"/>
          </a:p>
        </p:txBody>
      </p:sp>
      <p:sp>
        <p:nvSpPr>
          <p:cNvPr id="3" name="Объект 2"/>
          <p:cNvSpPr>
            <a:spLocks noGrp="1"/>
          </p:cNvSpPr>
          <p:nvPr>
            <p:ph idx="1"/>
          </p:nvPr>
        </p:nvSpPr>
        <p:spPr/>
        <p:txBody>
          <a:bodyPr/>
          <a:lstStyle/>
          <a:p>
            <a:r>
              <a:rPr lang="ru-RU" dirty="0"/>
              <a:t>Лицо, ответственное за тендерную работу, назначается приказом руководства компании. Должностные обязанности данного специалиста должны быть прописаны в должностной инструкции и (или) трудовом договоре. Желательно, чтобы данное лицо имело:</a:t>
            </a:r>
          </a:p>
          <a:p>
            <a:r>
              <a:rPr lang="ru-RU" dirty="0"/>
              <a:t>- специальное образование;</a:t>
            </a:r>
          </a:p>
          <a:p>
            <a:r>
              <a:rPr lang="ru-RU" dirty="0"/>
              <a:t>- опыт работы в сфере организации и участия в торгах;</a:t>
            </a:r>
          </a:p>
          <a:p>
            <a:r>
              <a:rPr lang="ru-RU" dirty="0"/>
              <a:t>- знало особенности подготовки документации на тендер.</a:t>
            </a:r>
          </a:p>
          <a:p>
            <a:endParaRPr lang="ru-RU" dirty="0"/>
          </a:p>
        </p:txBody>
      </p:sp>
    </p:spTree>
    <p:extLst>
      <p:ext uri="{BB962C8B-B14F-4D97-AF65-F5344CB8AC3E}">
        <p14:creationId xmlns:p14="http://schemas.microsoft.com/office/powerpoint/2010/main" val="107469163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Комплаенс</a:t>
            </a:r>
            <a:endParaRPr lang="ru-RU" dirty="0"/>
          </a:p>
        </p:txBody>
      </p:sp>
      <p:sp>
        <p:nvSpPr>
          <p:cNvPr id="3" name="Объект 2"/>
          <p:cNvSpPr>
            <a:spLocks noGrp="1"/>
          </p:cNvSpPr>
          <p:nvPr>
            <p:ph idx="1"/>
          </p:nvPr>
        </p:nvSpPr>
        <p:spPr/>
        <p:txBody>
          <a:bodyPr>
            <a:normAutofit fontScale="92500" lnSpcReduction="20000"/>
          </a:bodyPr>
          <a:lstStyle/>
          <a:p>
            <a:r>
              <a:rPr lang="ru-RU" dirty="0"/>
              <a:t>В праве Германии, как и в законодательстве РФ, проведение конкурса основывается на общих положениях законодательства, посвященных порядку заключения гражданско-правовых договоров, направлению оферты и получению акцепта. Детальные правила содержатся в подзаконных актах различных отраслей. В Чехии организация и порядок проведения конкурсов регулируются Торговым кодексом 1991 г. (§ 281—288) и Законом № 199/1994 «О размещении публичных заказов». Порядок проведения конкурсов в праве Швейцарии урегулирован главным образом на федеральном уровне.</a:t>
            </a:r>
          </a:p>
          <a:p>
            <a:r>
              <a:rPr lang="ru-RU" dirty="0"/>
              <a:t>В Китайской народной республике вопросы организации проведения конкурсов на закупку товаров, работ и услуг для государственных нужд с 2000 г. регулируются Законом «О конкурсах и закупках» (</a:t>
            </a:r>
            <a:r>
              <a:rPr lang="ru-RU" dirty="0" err="1"/>
              <a:t>Law</a:t>
            </a:r>
            <a:r>
              <a:rPr lang="ru-RU" dirty="0"/>
              <a:t> </a:t>
            </a:r>
            <a:r>
              <a:rPr lang="ru-RU" dirty="0" err="1"/>
              <a:t>of</a:t>
            </a:r>
            <a:r>
              <a:rPr lang="ru-RU" dirty="0"/>
              <a:t> </a:t>
            </a:r>
            <a:r>
              <a:rPr lang="ru-RU" dirty="0" err="1"/>
              <a:t>the</a:t>
            </a:r>
            <a:r>
              <a:rPr lang="ru-RU" dirty="0"/>
              <a:t> </a:t>
            </a:r>
            <a:r>
              <a:rPr lang="ru-RU" dirty="0" err="1"/>
              <a:t>People's</a:t>
            </a:r>
            <a:r>
              <a:rPr lang="ru-RU" dirty="0"/>
              <a:t> </a:t>
            </a:r>
            <a:r>
              <a:rPr lang="ru-RU" dirty="0" err="1"/>
              <a:t>Republic</a:t>
            </a:r>
            <a:r>
              <a:rPr lang="ru-RU" dirty="0"/>
              <a:t> </a:t>
            </a:r>
            <a:r>
              <a:rPr lang="ru-RU" dirty="0" err="1"/>
              <a:t>of</a:t>
            </a:r>
            <a:r>
              <a:rPr lang="ru-RU" dirty="0"/>
              <a:t> </a:t>
            </a:r>
            <a:r>
              <a:rPr lang="ru-RU" dirty="0" err="1"/>
              <a:t>China</a:t>
            </a:r>
            <a:r>
              <a:rPr lang="ru-RU" dirty="0"/>
              <a:t> </a:t>
            </a:r>
            <a:r>
              <a:rPr lang="ru-RU" dirty="0" err="1"/>
              <a:t>on</a:t>
            </a:r>
            <a:r>
              <a:rPr lang="ru-RU" dirty="0"/>
              <a:t> </a:t>
            </a:r>
            <a:r>
              <a:rPr lang="ru-RU" dirty="0" err="1"/>
              <a:t>Tenders</a:t>
            </a:r>
            <a:r>
              <a:rPr lang="ru-RU" dirty="0"/>
              <a:t> </a:t>
            </a:r>
            <a:r>
              <a:rPr lang="ru-RU" dirty="0" err="1"/>
              <a:t>and</a:t>
            </a:r>
            <a:r>
              <a:rPr lang="ru-RU" dirty="0"/>
              <a:t> </a:t>
            </a:r>
            <a:r>
              <a:rPr lang="ru-RU" dirty="0" err="1"/>
              <a:t>Bids</a:t>
            </a:r>
            <a:r>
              <a:rPr lang="ru-RU" dirty="0"/>
              <a:t>), состоящим из шести глав: Общие положения; Тендеры; Закупки; Оценка заявок и определение победителя; Ответственность; Дополнительные положения.</a:t>
            </a:r>
          </a:p>
        </p:txBody>
      </p:sp>
    </p:spTree>
    <p:extLst>
      <p:ext uri="{BB962C8B-B14F-4D97-AF65-F5344CB8AC3E}">
        <p14:creationId xmlns:p14="http://schemas.microsoft.com/office/powerpoint/2010/main" val="3645895010"/>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Комплаенс</a:t>
            </a:r>
            <a:endParaRPr lang="ru-RU" dirty="0"/>
          </a:p>
        </p:txBody>
      </p:sp>
      <p:sp>
        <p:nvSpPr>
          <p:cNvPr id="3" name="Объект 2"/>
          <p:cNvSpPr>
            <a:spLocks noGrp="1"/>
          </p:cNvSpPr>
          <p:nvPr>
            <p:ph idx="1"/>
          </p:nvPr>
        </p:nvSpPr>
        <p:spPr/>
        <p:txBody>
          <a:bodyPr>
            <a:normAutofit fontScale="92500"/>
          </a:bodyPr>
          <a:lstStyle/>
          <a:p>
            <a:r>
              <a:rPr lang="ru-RU" dirty="0"/>
              <a:t>Согласно Закону Чехии №199/1994 «О размещении публичных заказов» под конкурсами на выполнение публичных заказов понимаются процедуры размещения публичных заказов на покупку, аренду, изготовление, монтаж, содержание, ремонт или приведение в порядок имущества.</a:t>
            </a:r>
          </a:p>
          <a:p>
            <a:r>
              <a:rPr lang="ru-RU" dirty="0"/>
              <a:t>Швейцарское право оперирует понятием «публичные торги», это понятие включает в себя различные виды конкурсов и аукционов, в результате которых победителям присуждается какое-либо специальное или исключительное право, термин «конкурс» используется также применительно к конкурсам на создание произведений искусства, на проведение научных исследований и конкурсам проектов. В швейцарском праве специально регулируются конкурсы на проведение научных исследований и конкурсы проектов. Нормы, относящиеся к публичным торгам, и в этом случае подлежат применению.</a:t>
            </a:r>
          </a:p>
        </p:txBody>
      </p:sp>
    </p:spTree>
    <p:extLst>
      <p:ext uri="{BB962C8B-B14F-4D97-AF65-F5344CB8AC3E}">
        <p14:creationId xmlns:p14="http://schemas.microsoft.com/office/powerpoint/2010/main" val="4109209444"/>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Закупающая организация не акцептует тендерную заявку:</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87854838"/>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413925"/>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Выигрыш</a:t>
            </a:r>
            <a:endParaRPr lang="ru-RU" dirty="0"/>
          </a:p>
        </p:txBody>
      </p:sp>
      <p:sp>
        <p:nvSpPr>
          <p:cNvPr id="3" name="Объект 2"/>
          <p:cNvSpPr>
            <a:spLocks noGrp="1"/>
          </p:cNvSpPr>
          <p:nvPr>
            <p:ph idx="1"/>
          </p:nvPr>
        </p:nvSpPr>
        <p:spPr/>
        <p:txBody>
          <a:bodyPr/>
          <a:lstStyle/>
          <a:p>
            <a:r>
              <a:rPr lang="ru-RU" dirty="0"/>
              <a:t>- тендерная заявка с самой низкой ценой с учетом любых преференциальных поправок,</a:t>
            </a:r>
          </a:p>
          <a:p>
            <a:r>
              <a:rPr lang="ru-RU" dirty="0"/>
              <a:t>- если закупающая организация предусматривает это в тендерной документации - оцениваемая как наиболее выгодная тендерная заявка, определяемая на основе указанных в тендерной документации критериев, которые в максимально возможной степени являются объективными и поддающимися количественной оценке и для которых устанавливается относительное значение в рамках процедуры оценки или, насколько это возможно, стоимостной эквивалент</a:t>
            </a:r>
          </a:p>
          <a:p>
            <a:endParaRPr lang="ru-RU" dirty="0"/>
          </a:p>
        </p:txBody>
      </p:sp>
    </p:spTree>
    <p:extLst>
      <p:ext uri="{BB962C8B-B14F-4D97-AF65-F5344CB8AC3E}">
        <p14:creationId xmlns:p14="http://schemas.microsoft.com/office/powerpoint/2010/main" val="2779337168"/>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Рост закупок в кризис</a:t>
            </a:r>
            <a:endParaRPr lang="ru-R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6789968" cy="389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68213"/>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Дополнительные сервисы</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590370"/>
              </p:ext>
            </p:extLst>
          </p:nvPr>
        </p:nvGraphicFramePr>
        <p:xfrm>
          <a:off x="899592" y="1196752"/>
          <a:ext cx="6264696" cy="5692140"/>
        </p:xfrm>
        <a:graphic>
          <a:graphicData uri="http://schemas.openxmlformats.org/drawingml/2006/table">
            <a:tbl>
              <a:tblPr firstRow="1" firstCol="1" bandRow="1">
                <a:tableStyleId>{5C22544A-7EE6-4342-B048-85BDC9FD1C3A}</a:tableStyleId>
              </a:tblPr>
              <a:tblGrid>
                <a:gridCol w="3132021">
                  <a:extLst>
                    <a:ext uri="{9D8B030D-6E8A-4147-A177-3AD203B41FA5}">
                      <a16:colId xmlns:a16="http://schemas.microsoft.com/office/drawing/2014/main" val="20000"/>
                    </a:ext>
                  </a:extLst>
                </a:gridCol>
                <a:gridCol w="3132675">
                  <a:extLst>
                    <a:ext uri="{9D8B030D-6E8A-4147-A177-3AD203B41FA5}">
                      <a16:colId xmlns:a16="http://schemas.microsoft.com/office/drawing/2014/main" val="20001"/>
                    </a:ext>
                  </a:extLst>
                </a:gridCol>
              </a:tblGrid>
              <a:tr h="342900">
                <a:tc>
                  <a:txBody>
                    <a:bodyPr/>
                    <a:lstStyle/>
                    <a:p>
                      <a:pPr indent="450215" algn="just">
                        <a:lnSpc>
                          <a:spcPct val="150000"/>
                        </a:lnSpc>
                        <a:spcAft>
                          <a:spcPts val="0"/>
                        </a:spcAft>
                      </a:pPr>
                      <a:r>
                        <a:rPr lang="ru-RU" sz="1050" dirty="0">
                          <a:effectLst/>
                        </a:rPr>
                        <a:t>Вид компании</a:t>
                      </a:r>
                      <a:endParaRPr lang="ru-RU" sz="1100" dirty="0">
                        <a:effectLst/>
                        <a:latin typeface="Arial"/>
                        <a:ea typeface="Times New Roman"/>
                      </a:endParaRPr>
                    </a:p>
                  </a:txBody>
                  <a:tcPr marL="46759" marR="46759" marT="0" marB="0"/>
                </a:tc>
                <a:tc>
                  <a:txBody>
                    <a:bodyPr/>
                    <a:lstStyle/>
                    <a:p>
                      <a:pPr indent="450215" algn="just">
                        <a:lnSpc>
                          <a:spcPct val="150000"/>
                        </a:lnSpc>
                        <a:spcAft>
                          <a:spcPts val="0"/>
                        </a:spcAft>
                      </a:pPr>
                      <a:r>
                        <a:rPr lang="ru-RU" sz="1050">
                          <a:effectLst/>
                        </a:rPr>
                        <a:t>Вид предоставляемых сервисных услуг</a:t>
                      </a:r>
                      <a:endParaRPr lang="ru-RU" sz="1100">
                        <a:effectLst/>
                        <a:latin typeface="Arial"/>
                        <a:ea typeface="Times New Roman"/>
                      </a:endParaRPr>
                    </a:p>
                  </a:txBody>
                  <a:tcPr marL="46759" marR="46759" marT="0" marB="0"/>
                </a:tc>
                <a:extLst>
                  <a:ext uri="{0D108BD9-81ED-4DB2-BD59-A6C34878D82A}">
                    <a16:rowId xmlns:a16="http://schemas.microsoft.com/office/drawing/2014/main" val="10000"/>
                  </a:ext>
                </a:extLst>
              </a:tr>
              <a:tr h="857250">
                <a:tc>
                  <a:txBody>
                    <a:bodyPr/>
                    <a:lstStyle/>
                    <a:p>
                      <a:pPr indent="450215" algn="just">
                        <a:lnSpc>
                          <a:spcPct val="150000"/>
                        </a:lnSpc>
                        <a:spcAft>
                          <a:spcPts val="0"/>
                        </a:spcAft>
                      </a:pPr>
                      <a:r>
                        <a:rPr lang="ru-RU" sz="1050" dirty="0">
                          <a:effectLst/>
                        </a:rPr>
                        <a:t>Продажа автомобилей</a:t>
                      </a:r>
                      <a:endParaRPr lang="ru-RU" sz="1100" dirty="0">
                        <a:effectLst/>
                        <a:latin typeface="Arial"/>
                        <a:ea typeface="Times New Roman"/>
                      </a:endParaRPr>
                    </a:p>
                  </a:txBody>
                  <a:tcPr marL="46759" marR="46759" marT="0" marB="0"/>
                </a:tc>
                <a:tc>
                  <a:txBody>
                    <a:bodyPr/>
                    <a:lstStyle/>
                    <a:p>
                      <a:pPr indent="450215" algn="just">
                        <a:lnSpc>
                          <a:spcPct val="150000"/>
                        </a:lnSpc>
                        <a:spcAft>
                          <a:spcPts val="0"/>
                        </a:spcAft>
                      </a:pPr>
                      <a:r>
                        <a:rPr lang="ru-RU" sz="1050">
                          <a:effectLst/>
                        </a:rPr>
                        <a:t>Сервисное проведение техобслуживания;</a:t>
                      </a:r>
                      <a:endParaRPr lang="ru-RU" sz="1100">
                        <a:effectLst/>
                      </a:endParaRPr>
                    </a:p>
                    <a:p>
                      <a:pPr indent="450215" algn="just">
                        <a:lnSpc>
                          <a:spcPct val="150000"/>
                        </a:lnSpc>
                        <a:spcAft>
                          <a:spcPts val="0"/>
                        </a:spcAft>
                      </a:pPr>
                      <a:r>
                        <a:rPr lang="ru-RU" sz="1050">
                          <a:effectLst/>
                        </a:rPr>
                        <a:t>Проведение ремонтов;</a:t>
                      </a:r>
                      <a:endParaRPr lang="ru-RU" sz="1100">
                        <a:effectLst/>
                      </a:endParaRPr>
                    </a:p>
                    <a:p>
                      <a:pPr indent="450215" algn="just">
                        <a:lnSpc>
                          <a:spcPct val="150000"/>
                        </a:lnSpc>
                        <a:spcAft>
                          <a:spcPts val="0"/>
                        </a:spcAft>
                      </a:pPr>
                      <a:r>
                        <a:rPr lang="ru-RU" sz="1050">
                          <a:effectLst/>
                        </a:rPr>
                        <a:t>Мойка автомобилей;</a:t>
                      </a:r>
                      <a:endParaRPr lang="ru-RU" sz="1100">
                        <a:effectLst/>
                      </a:endParaRPr>
                    </a:p>
                    <a:p>
                      <a:pPr indent="450215" algn="just">
                        <a:lnSpc>
                          <a:spcPct val="150000"/>
                        </a:lnSpc>
                        <a:spcAft>
                          <a:spcPts val="0"/>
                        </a:spcAft>
                      </a:pPr>
                      <a:r>
                        <a:rPr lang="ru-RU" sz="1050">
                          <a:effectLst/>
                        </a:rPr>
                        <a:t>Trade-in</a:t>
                      </a:r>
                      <a:endParaRPr lang="ru-RU" sz="1100">
                        <a:effectLst/>
                        <a:latin typeface="Arial"/>
                        <a:ea typeface="Times New Roman"/>
                      </a:endParaRPr>
                    </a:p>
                  </a:txBody>
                  <a:tcPr marL="46759" marR="46759" marT="0" marB="0"/>
                </a:tc>
                <a:extLst>
                  <a:ext uri="{0D108BD9-81ED-4DB2-BD59-A6C34878D82A}">
                    <a16:rowId xmlns:a16="http://schemas.microsoft.com/office/drawing/2014/main" val="10001"/>
                  </a:ext>
                </a:extLst>
              </a:tr>
              <a:tr h="171450">
                <a:tc>
                  <a:txBody>
                    <a:bodyPr/>
                    <a:lstStyle/>
                    <a:p>
                      <a:pPr indent="450215" algn="just">
                        <a:lnSpc>
                          <a:spcPct val="150000"/>
                        </a:lnSpc>
                        <a:spcAft>
                          <a:spcPts val="0"/>
                        </a:spcAft>
                      </a:pPr>
                      <a:r>
                        <a:rPr lang="ru-RU" sz="1050" dirty="0">
                          <a:effectLst/>
                        </a:rPr>
                        <a:t>Продажа продуктов питания</a:t>
                      </a:r>
                      <a:endParaRPr lang="ru-RU" sz="1100" dirty="0">
                        <a:effectLst/>
                        <a:latin typeface="Arial"/>
                        <a:ea typeface="Times New Roman"/>
                      </a:endParaRPr>
                    </a:p>
                  </a:txBody>
                  <a:tcPr marL="46759" marR="46759" marT="0" marB="0"/>
                </a:tc>
                <a:tc>
                  <a:txBody>
                    <a:bodyPr/>
                    <a:lstStyle/>
                    <a:p>
                      <a:pPr indent="450215" algn="just">
                        <a:lnSpc>
                          <a:spcPct val="150000"/>
                        </a:lnSpc>
                        <a:spcAft>
                          <a:spcPts val="0"/>
                        </a:spcAft>
                      </a:pPr>
                      <a:r>
                        <a:rPr lang="ru-RU" sz="1050">
                          <a:effectLst/>
                        </a:rPr>
                        <a:t>Доставка продуктов питания </a:t>
                      </a:r>
                      <a:endParaRPr lang="ru-RU" sz="1100">
                        <a:effectLst/>
                        <a:latin typeface="Arial"/>
                        <a:ea typeface="Times New Roman"/>
                      </a:endParaRPr>
                    </a:p>
                  </a:txBody>
                  <a:tcPr marL="46759" marR="46759" marT="0" marB="0"/>
                </a:tc>
                <a:extLst>
                  <a:ext uri="{0D108BD9-81ED-4DB2-BD59-A6C34878D82A}">
                    <a16:rowId xmlns:a16="http://schemas.microsoft.com/office/drawing/2014/main" val="10002"/>
                  </a:ext>
                </a:extLst>
              </a:tr>
              <a:tr h="514350">
                <a:tc>
                  <a:txBody>
                    <a:bodyPr/>
                    <a:lstStyle/>
                    <a:p>
                      <a:pPr indent="450215" algn="just">
                        <a:lnSpc>
                          <a:spcPct val="150000"/>
                        </a:lnSpc>
                        <a:spcAft>
                          <a:spcPts val="0"/>
                        </a:spcAft>
                      </a:pPr>
                      <a:r>
                        <a:rPr lang="ru-RU" sz="1050">
                          <a:effectLst/>
                        </a:rPr>
                        <a:t>Продажа мебели</a:t>
                      </a:r>
                      <a:endParaRPr lang="ru-RU" sz="1100">
                        <a:effectLst/>
                        <a:latin typeface="Arial"/>
                        <a:ea typeface="Times New Roman"/>
                      </a:endParaRPr>
                    </a:p>
                  </a:txBody>
                  <a:tcPr marL="46759" marR="46759" marT="0" marB="0"/>
                </a:tc>
                <a:tc>
                  <a:txBody>
                    <a:bodyPr/>
                    <a:lstStyle/>
                    <a:p>
                      <a:pPr indent="450215" algn="just">
                        <a:lnSpc>
                          <a:spcPct val="150000"/>
                        </a:lnSpc>
                        <a:spcAft>
                          <a:spcPts val="0"/>
                        </a:spcAft>
                      </a:pPr>
                      <a:r>
                        <a:rPr lang="ru-RU" sz="1050" dirty="0">
                          <a:effectLst/>
                        </a:rPr>
                        <a:t>Дизайн</a:t>
                      </a:r>
                      <a:endParaRPr lang="ru-RU" sz="1100" dirty="0">
                        <a:effectLst/>
                      </a:endParaRPr>
                    </a:p>
                    <a:p>
                      <a:pPr indent="450215" algn="just">
                        <a:lnSpc>
                          <a:spcPct val="150000"/>
                        </a:lnSpc>
                        <a:spcAft>
                          <a:spcPts val="0"/>
                        </a:spcAft>
                      </a:pPr>
                      <a:r>
                        <a:rPr lang="ru-RU" sz="1050" dirty="0">
                          <a:effectLst/>
                        </a:rPr>
                        <a:t>Доставка мебели</a:t>
                      </a:r>
                      <a:endParaRPr lang="ru-RU" sz="1100" dirty="0">
                        <a:effectLst/>
                      </a:endParaRPr>
                    </a:p>
                    <a:p>
                      <a:pPr indent="450215" algn="just">
                        <a:lnSpc>
                          <a:spcPct val="150000"/>
                        </a:lnSpc>
                        <a:spcAft>
                          <a:spcPts val="0"/>
                        </a:spcAft>
                      </a:pPr>
                      <a:r>
                        <a:rPr lang="ru-RU" sz="1050" dirty="0">
                          <a:effectLst/>
                        </a:rPr>
                        <a:t>Сборка</a:t>
                      </a:r>
                      <a:endParaRPr lang="ru-RU" sz="1100" dirty="0">
                        <a:effectLst/>
                        <a:latin typeface="Arial"/>
                        <a:ea typeface="Times New Roman"/>
                      </a:endParaRPr>
                    </a:p>
                  </a:txBody>
                  <a:tcPr marL="46759" marR="46759" marT="0" marB="0"/>
                </a:tc>
                <a:extLst>
                  <a:ext uri="{0D108BD9-81ED-4DB2-BD59-A6C34878D82A}">
                    <a16:rowId xmlns:a16="http://schemas.microsoft.com/office/drawing/2014/main" val="10003"/>
                  </a:ext>
                </a:extLst>
              </a:tr>
              <a:tr h="171450">
                <a:tc>
                  <a:txBody>
                    <a:bodyPr/>
                    <a:lstStyle/>
                    <a:p>
                      <a:pPr indent="450215" algn="just">
                        <a:lnSpc>
                          <a:spcPct val="150000"/>
                        </a:lnSpc>
                        <a:spcAft>
                          <a:spcPts val="0"/>
                        </a:spcAft>
                      </a:pPr>
                      <a:r>
                        <a:rPr lang="ru-RU" sz="1050">
                          <a:effectLst/>
                        </a:rPr>
                        <a:t>Продажа бытовой техники</a:t>
                      </a:r>
                      <a:endParaRPr lang="ru-RU" sz="1100">
                        <a:effectLst/>
                        <a:latin typeface="Arial"/>
                        <a:ea typeface="Times New Roman"/>
                      </a:endParaRPr>
                    </a:p>
                  </a:txBody>
                  <a:tcPr marL="46759" marR="46759" marT="0" marB="0"/>
                </a:tc>
                <a:tc>
                  <a:txBody>
                    <a:bodyPr/>
                    <a:lstStyle/>
                    <a:p>
                      <a:pPr indent="450215" algn="just">
                        <a:lnSpc>
                          <a:spcPct val="150000"/>
                        </a:lnSpc>
                        <a:spcAft>
                          <a:spcPts val="0"/>
                        </a:spcAft>
                      </a:pPr>
                      <a:r>
                        <a:rPr lang="ru-RU" sz="1050">
                          <a:effectLst/>
                        </a:rPr>
                        <a:t>Гарантийный и текущий ремонт</a:t>
                      </a:r>
                      <a:endParaRPr lang="ru-RU" sz="1100">
                        <a:effectLst/>
                        <a:latin typeface="Arial"/>
                        <a:ea typeface="Times New Roman"/>
                      </a:endParaRPr>
                    </a:p>
                  </a:txBody>
                  <a:tcPr marL="46759" marR="46759" marT="0" marB="0"/>
                </a:tc>
                <a:extLst>
                  <a:ext uri="{0D108BD9-81ED-4DB2-BD59-A6C34878D82A}">
                    <a16:rowId xmlns:a16="http://schemas.microsoft.com/office/drawing/2014/main" val="10004"/>
                  </a:ext>
                </a:extLst>
              </a:tr>
              <a:tr h="514350">
                <a:tc>
                  <a:txBody>
                    <a:bodyPr/>
                    <a:lstStyle/>
                    <a:p>
                      <a:pPr indent="450215" algn="just">
                        <a:lnSpc>
                          <a:spcPct val="150000"/>
                        </a:lnSpc>
                        <a:spcAft>
                          <a:spcPts val="0"/>
                        </a:spcAft>
                      </a:pPr>
                      <a:r>
                        <a:rPr lang="ru-RU" sz="1050">
                          <a:effectLst/>
                        </a:rPr>
                        <a:t>Продажа компьютеров</a:t>
                      </a:r>
                      <a:endParaRPr lang="ru-RU" sz="1100">
                        <a:effectLst/>
                        <a:latin typeface="Arial"/>
                        <a:ea typeface="Times New Roman"/>
                      </a:endParaRPr>
                    </a:p>
                  </a:txBody>
                  <a:tcPr marL="46759" marR="46759" marT="0" marB="0"/>
                </a:tc>
                <a:tc>
                  <a:txBody>
                    <a:bodyPr/>
                    <a:lstStyle/>
                    <a:p>
                      <a:pPr indent="450215" algn="just">
                        <a:lnSpc>
                          <a:spcPct val="150000"/>
                        </a:lnSpc>
                        <a:spcAft>
                          <a:spcPts val="0"/>
                        </a:spcAft>
                      </a:pPr>
                      <a:r>
                        <a:rPr lang="ru-RU" sz="1050" dirty="0">
                          <a:effectLst/>
                        </a:rPr>
                        <a:t>Разовый платный ремонт</a:t>
                      </a:r>
                      <a:endParaRPr lang="ru-RU" sz="1100" dirty="0">
                        <a:effectLst/>
                      </a:endParaRPr>
                    </a:p>
                    <a:p>
                      <a:pPr indent="450215" algn="just">
                        <a:lnSpc>
                          <a:spcPct val="150000"/>
                        </a:lnSpc>
                        <a:spcAft>
                          <a:spcPts val="0"/>
                        </a:spcAft>
                      </a:pPr>
                      <a:r>
                        <a:rPr lang="ru-RU" sz="1050" dirty="0">
                          <a:effectLst/>
                        </a:rPr>
                        <a:t>Консультации</a:t>
                      </a:r>
                      <a:endParaRPr lang="ru-RU" sz="1100" dirty="0">
                        <a:effectLst/>
                      </a:endParaRPr>
                    </a:p>
                    <a:p>
                      <a:pPr indent="450215" algn="just">
                        <a:lnSpc>
                          <a:spcPct val="150000"/>
                        </a:lnSpc>
                        <a:spcAft>
                          <a:spcPts val="0"/>
                        </a:spcAft>
                      </a:pPr>
                      <a:r>
                        <a:rPr lang="ru-RU" sz="1050" dirty="0">
                          <a:effectLst/>
                        </a:rPr>
                        <a:t>Продажа программного обеспечения</a:t>
                      </a:r>
                      <a:endParaRPr lang="ru-RU" sz="1100" dirty="0">
                        <a:effectLst/>
                        <a:latin typeface="Arial"/>
                        <a:ea typeface="Times New Roman"/>
                      </a:endParaRPr>
                    </a:p>
                  </a:txBody>
                  <a:tcPr marL="46759" marR="46759" marT="0" marB="0"/>
                </a:tc>
                <a:extLst>
                  <a:ext uri="{0D108BD9-81ED-4DB2-BD59-A6C34878D82A}">
                    <a16:rowId xmlns:a16="http://schemas.microsoft.com/office/drawing/2014/main" val="10005"/>
                  </a:ext>
                </a:extLst>
              </a:tr>
              <a:tr h="1028700">
                <a:tc>
                  <a:txBody>
                    <a:bodyPr/>
                    <a:lstStyle/>
                    <a:p>
                      <a:pPr indent="450215" algn="just">
                        <a:lnSpc>
                          <a:spcPct val="150000"/>
                        </a:lnSpc>
                        <a:spcAft>
                          <a:spcPts val="0"/>
                        </a:spcAft>
                      </a:pPr>
                      <a:r>
                        <a:rPr lang="ru-RU" sz="1050">
                          <a:effectLst/>
                        </a:rPr>
                        <a:t>Продажа авиабилетов</a:t>
                      </a:r>
                      <a:endParaRPr lang="ru-RU" sz="1100">
                        <a:effectLst/>
                        <a:latin typeface="Arial"/>
                        <a:ea typeface="Times New Roman"/>
                      </a:endParaRPr>
                    </a:p>
                  </a:txBody>
                  <a:tcPr marL="46759" marR="46759" marT="0" marB="0"/>
                </a:tc>
                <a:tc>
                  <a:txBody>
                    <a:bodyPr/>
                    <a:lstStyle/>
                    <a:p>
                      <a:pPr indent="450215" algn="just">
                        <a:lnSpc>
                          <a:spcPct val="150000"/>
                        </a:lnSpc>
                        <a:spcAft>
                          <a:spcPts val="0"/>
                        </a:spcAft>
                      </a:pPr>
                      <a:r>
                        <a:rPr lang="ru-RU" sz="1050" dirty="0">
                          <a:effectLst/>
                        </a:rPr>
                        <a:t>Бронирование авиабилетов</a:t>
                      </a:r>
                      <a:endParaRPr lang="ru-RU" sz="1100" dirty="0">
                        <a:effectLst/>
                      </a:endParaRPr>
                    </a:p>
                    <a:p>
                      <a:pPr indent="450215" algn="just">
                        <a:lnSpc>
                          <a:spcPct val="150000"/>
                        </a:lnSpc>
                        <a:spcAft>
                          <a:spcPts val="0"/>
                        </a:spcAft>
                      </a:pPr>
                      <a:r>
                        <a:rPr lang="ru-RU" sz="1050" dirty="0">
                          <a:effectLst/>
                        </a:rPr>
                        <a:t>Предоставление бронирования </a:t>
                      </a:r>
                      <a:r>
                        <a:rPr lang="ru-RU" sz="1050" dirty="0" err="1">
                          <a:effectLst/>
                        </a:rPr>
                        <a:t>вип</a:t>
                      </a:r>
                      <a:r>
                        <a:rPr lang="ru-RU" sz="1050" dirty="0">
                          <a:effectLst/>
                        </a:rPr>
                        <a:t>-залов</a:t>
                      </a:r>
                      <a:endParaRPr lang="ru-RU" sz="1100" dirty="0">
                        <a:effectLst/>
                      </a:endParaRPr>
                    </a:p>
                    <a:p>
                      <a:pPr indent="450215" algn="just">
                        <a:lnSpc>
                          <a:spcPct val="150000"/>
                        </a:lnSpc>
                        <a:spcAft>
                          <a:spcPts val="0"/>
                        </a:spcAft>
                      </a:pPr>
                      <a:r>
                        <a:rPr lang="ru-RU" sz="1050" dirty="0">
                          <a:effectLst/>
                        </a:rPr>
                        <a:t>Бронирование такси</a:t>
                      </a:r>
                      <a:endParaRPr lang="ru-RU" sz="1100" dirty="0">
                        <a:effectLst/>
                      </a:endParaRPr>
                    </a:p>
                    <a:p>
                      <a:pPr indent="450215" algn="just">
                        <a:lnSpc>
                          <a:spcPct val="150000"/>
                        </a:lnSpc>
                        <a:spcAft>
                          <a:spcPts val="0"/>
                        </a:spcAft>
                      </a:pPr>
                      <a:r>
                        <a:rPr lang="ru-RU" sz="1050" dirty="0">
                          <a:effectLst/>
                        </a:rPr>
                        <a:t>Предоставление гостиничного обслуживания</a:t>
                      </a:r>
                      <a:endParaRPr lang="ru-RU" sz="1100" dirty="0">
                        <a:effectLst/>
                        <a:latin typeface="Arial"/>
                        <a:ea typeface="Times New Roman"/>
                      </a:endParaRPr>
                    </a:p>
                  </a:txBody>
                  <a:tcPr marL="46759" marR="46759" marT="0" marB="0"/>
                </a:tc>
                <a:extLst>
                  <a:ext uri="{0D108BD9-81ED-4DB2-BD59-A6C34878D82A}">
                    <a16:rowId xmlns:a16="http://schemas.microsoft.com/office/drawing/2014/main" val="10006"/>
                  </a:ext>
                </a:extLst>
              </a:tr>
              <a:tr h="514350">
                <a:tc>
                  <a:txBody>
                    <a:bodyPr/>
                    <a:lstStyle/>
                    <a:p>
                      <a:pPr indent="450215" algn="just">
                        <a:lnSpc>
                          <a:spcPct val="150000"/>
                        </a:lnSpc>
                        <a:spcAft>
                          <a:spcPts val="0"/>
                        </a:spcAft>
                      </a:pPr>
                      <a:r>
                        <a:rPr lang="ru-RU" sz="1050">
                          <a:effectLst/>
                        </a:rPr>
                        <a:t>Строительство</a:t>
                      </a:r>
                      <a:endParaRPr lang="ru-RU" sz="1100">
                        <a:effectLst/>
                        <a:latin typeface="Arial"/>
                        <a:ea typeface="Times New Roman"/>
                      </a:endParaRPr>
                    </a:p>
                  </a:txBody>
                  <a:tcPr marL="46759" marR="46759" marT="0" marB="0"/>
                </a:tc>
                <a:tc>
                  <a:txBody>
                    <a:bodyPr/>
                    <a:lstStyle/>
                    <a:p>
                      <a:pPr indent="450215" algn="just">
                        <a:lnSpc>
                          <a:spcPct val="150000"/>
                        </a:lnSpc>
                        <a:spcAft>
                          <a:spcPts val="0"/>
                        </a:spcAft>
                      </a:pPr>
                      <a:r>
                        <a:rPr lang="ru-RU" sz="1050" dirty="0">
                          <a:effectLst/>
                        </a:rPr>
                        <a:t>Проведение ремонтных работ</a:t>
                      </a:r>
                      <a:endParaRPr lang="ru-RU" sz="1100" dirty="0">
                        <a:effectLst/>
                      </a:endParaRPr>
                    </a:p>
                    <a:p>
                      <a:pPr indent="450215" algn="just">
                        <a:lnSpc>
                          <a:spcPct val="150000"/>
                        </a:lnSpc>
                        <a:spcAft>
                          <a:spcPts val="0"/>
                        </a:spcAft>
                      </a:pPr>
                      <a:r>
                        <a:rPr lang="ru-RU" sz="1050" dirty="0">
                          <a:effectLst/>
                        </a:rPr>
                        <a:t>Дизайн и проектирование</a:t>
                      </a:r>
                      <a:endParaRPr lang="ru-RU" sz="1100" dirty="0">
                        <a:effectLst/>
                      </a:endParaRPr>
                    </a:p>
                    <a:p>
                      <a:pPr indent="450215" algn="just">
                        <a:lnSpc>
                          <a:spcPct val="150000"/>
                        </a:lnSpc>
                        <a:spcAft>
                          <a:spcPts val="0"/>
                        </a:spcAft>
                      </a:pPr>
                      <a:r>
                        <a:rPr lang="ru-RU" sz="1050" dirty="0">
                          <a:effectLst/>
                        </a:rPr>
                        <a:t>Продажа сопутствующих товаров</a:t>
                      </a:r>
                      <a:endParaRPr lang="ru-RU" sz="1100" dirty="0">
                        <a:effectLst/>
                        <a:latin typeface="Arial"/>
                        <a:ea typeface="Times New Roman"/>
                      </a:endParaRPr>
                    </a:p>
                  </a:txBody>
                  <a:tcPr marL="46759" marR="46759" marT="0" marB="0"/>
                </a:tc>
                <a:extLst>
                  <a:ext uri="{0D108BD9-81ED-4DB2-BD59-A6C34878D82A}">
                    <a16:rowId xmlns:a16="http://schemas.microsoft.com/office/drawing/2014/main" val="10007"/>
                  </a:ext>
                </a:extLst>
              </a:tr>
              <a:tr h="685800">
                <a:tc>
                  <a:txBody>
                    <a:bodyPr/>
                    <a:lstStyle/>
                    <a:p>
                      <a:pPr indent="450215" algn="just">
                        <a:lnSpc>
                          <a:spcPct val="150000"/>
                        </a:lnSpc>
                        <a:spcAft>
                          <a:spcPts val="0"/>
                        </a:spcAft>
                      </a:pPr>
                      <a:r>
                        <a:rPr lang="ru-RU" sz="1050">
                          <a:effectLst/>
                        </a:rPr>
                        <a:t>Банковские услуги</a:t>
                      </a:r>
                      <a:endParaRPr lang="ru-RU" sz="1100">
                        <a:effectLst/>
                        <a:latin typeface="Arial"/>
                        <a:ea typeface="Times New Roman"/>
                      </a:endParaRPr>
                    </a:p>
                  </a:txBody>
                  <a:tcPr marL="46759" marR="46759" marT="0" marB="0"/>
                </a:tc>
                <a:tc>
                  <a:txBody>
                    <a:bodyPr/>
                    <a:lstStyle/>
                    <a:p>
                      <a:pPr indent="450215" algn="just">
                        <a:lnSpc>
                          <a:spcPct val="150000"/>
                        </a:lnSpc>
                        <a:spcAft>
                          <a:spcPts val="0"/>
                        </a:spcAft>
                      </a:pPr>
                      <a:r>
                        <a:rPr lang="ru-RU" sz="1050" dirty="0">
                          <a:effectLst/>
                        </a:rPr>
                        <a:t>Льготное кредитование;</a:t>
                      </a:r>
                      <a:endParaRPr lang="ru-RU" sz="1100" dirty="0">
                        <a:effectLst/>
                      </a:endParaRPr>
                    </a:p>
                    <a:p>
                      <a:pPr indent="450215" algn="just">
                        <a:lnSpc>
                          <a:spcPct val="150000"/>
                        </a:lnSpc>
                        <a:spcAft>
                          <a:spcPts val="0"/>
                        </a:spcAft>
                      </a:pPr>
                      <a:r>
                        <a:rPr lang="ru-RU" sz="1050" dirty="0">
                          <a:effectLst/>
                        </a:rPr>
                        <a:t>Наличие пенсионных программ;</a:t>
                      </a:r>
                      <a:endParaRPr lang="ru-RU" sz="1100" dirty="0">
                        <a:effectLst/>
                      </a:endParaRPr>
                    </a:p>
                    <a:p>
                      <a:pPr indent="450215" algn="just">
                        <a:lnSpc>
                          <a:spcPct val="150000"/>
                        </a:lnSpc>
                        <a:spcAft>
                          <a:spcPts val="0"/>
                        </a:spcAft>
                      </a:pPr>
                      <a:r>
                        <a:rPr lang="ru-RU" sz="1050" dirty="0">
                          <a:effectLst/>
                        </a:rPr>
                        <a:t>Наличие выгодных процентов по вкладам</a:t>
                      </a:r>
                      <a:endParaRPr lang="ru-RU" sz="1100" dirty="0">
                        <a:effectLst/>
                        <a:latin typeface="Arial"/>
                        <a:ea typeface="Times New Roman"/>
                      </a:endParaRPr>
                    </a:p>
                  </a:txBody>
                  <a:tcPr marL="46759" marR="46759"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27807439"/>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a:t>Проведение предварительных переговоров</a:t>
            </a:r>
            <a:endParaRPr lang="ru-RU" sz="3600" dirty="0"/>
          </a:p>
        </p:txBody>
      </p:sp>
      <p:sp>
        <p:nvSpPr>
          <p:cNvPr id="3" name="Объект 2"/>
          <p:cNvSpPr>
            <a:spLocks noGrp="1"/>
          </p:cNvSpPr>
          <p:nvPr>
            <p:ph idx="1"/>
          </p:nvPr>
        </p:nvSpPr>
        <p:spPr/>
        <p:txBody>
          <a:bodyPr/>
          <a:lstStyle/>
          <a:p>
            <a:r>
              <a:rPr lang="ru-RU" dirty="0"/>
              <a:t>При участии в тендерных процедурах любой поставщик, безусловно, хочет заручиться поддержкой заказчика. Однако в случае государственных и муниципальных закупок в статье 46 Федерального закона от 05.04.2013 N 44-ФЗ (ред. от 30.12.2015) "О контрактной системе в сфере закупок товаров, работ, услуг для обеспечения государственных и муниципальных нужд" предусмотрен прямой запрет на проведение переговоров с участником закупки.</a:t>
            </a:r>
          </a:p>
          <a:p>
            <a:endParaRPr lang="ru-RU" dirty="0"/>
          </a:p>
        </p:txBody>
      </p:sp>
    </p:spTree>
    <p:extLst>
      <p:ext uri="{BB962C8B-B14F-4D97-AF65-F5344CB8AC3E}">
        <p14:creationId xmlns:p14="http://schemas.microsoft.com/office/powerpoint/2010/main" val="3539794857"/>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Судебная </a:t>
            </a:r>
            <a:r>
              <a:rPr lang="ru-RU" b="1" i="1" dirty="0" smtClean="0"/>
              <a:t>практика</a:t>
            </a:r>
            <a:endParaRPr lang="ru-RU" dirty="0"/>
          </a:p>
        </p:txBody>
      </p:sp>
      <p:sp>
        <p:nvSpPr>
          <p:cNvPr id="3" name="Объект 2"/>
          <p:cNvSpPr>
            <a:spLocks noGrp="1"/>
          </p:cNvSpPr>
          <p:nvPr>
            <p:ph idx="1"/>
          </p:nvPr>
        </p:nvSpPr>
        <p:spPr/>
        <p:txBody>
          <a:bodyPr>
            <a:normAutofit fontScale="92500"/>
          </a:bodyPr>
          <a:lstStyle/>
          <a:p>
            <a:r>
              <a:rPr lang="ru-RU" dirty="0" smtClean="0"/>
              <a:t>Ситуации </a:t>
            </a:r>
            <a:r>
              <a:rPr lang="ru-RU" dirty="0"/>
              <a:t>сговора часто рассматриваются в качестве нарушений в судебной практики. В частности, в Постановлении Арбитражного суда Северо-Кавказского округа от 04.09.2015 N Ф08-6401/2015 по делу N А53-22114/2014  подтверждено нарушение антимонопольного законодательства, наличие в действиях заявителей состава административного правонарушения.</a:t>
            </a:r>
          </a:p>
          <a:p>
            <a:r>
              <a:rPr lang="ru-RU" dirty="0"/>
              <a:t>Устранение конкуренции при закупочных процедурах, а, следовательно, и извлечение максимальной прибыли (экономического эффекта) для участника торгов (производителя/продавца товара) представляется возможным исходя из согласованности действий заказчика и участника торгов, в части формулирования технических (потребительских) свойств и объемов закупаемых товаров под требования товара, производимого конкретным участником (продавцом).</a:t>
            </a:r>
          </a:p>
          <a:p>
            <a:endParaRPr lang="ru-RU" dirty="0"/>
          </a:p>
        </p:txBody>
      </p:sp>
    </p:spTree>
    <p:extLst>
      <p:ext uri="{BB962C8B-B14F-4D97-AF65-F5344CB8AC3E}">
        <p14:creationId xmlns:p14="http://schemas.microsoft.com/office/powerpoint/2010/main" val="2033110217"/>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Мониторинг закупок</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057" y="2395738"/>
            <a:ext cx="5514286" cy="32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456964"/>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Цели мониторинга закупок</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0308522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254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Назначение ответственного лица</a:t>
            </a:r>
            <a:endParaRPr lang="ru-RU" dirty="0"/>
          </a:p>
        </p:txBody>
      </p:sp>
      <p:sp>
        <p:nvSpPr>
          <p:cNvPr id="3" name="Объект 2"/>
          <p:cNvSpPr>
            <a:spLocks noGrp="1"/>
          </p:cNvSpPr>
          <p:nvPr>
            <p:ph idx="1"/>
          </p:nvPr>
        </p:nvSpPr>
        <p:spPr/>
        <p:txBody>
          <a:bodyPr>
            <a:normAutofit fontScale="77500" lnSpcReduction="20000"/>
          </a:bodyPr>
          <a:lstStyle/>
          <a:p>
            <a:r>
              <a:rPr lang="ru-RU" i="1" dirty="0"/>
              <a:t>Специалист должен:</a:t>
            </a:r>
            <a:endParaRPr lang="ru-RU" dirty="0"/>
          </a:p>
          <a:p>
            <a:r>
              <a:rPr lang="ru-RU" i="1" dirty="0"/>
              <a:t> </a:t>
            </a:r>
            <a:endParaRPr lang="ru-RU" dirty="0"/>
          </a:p>
          <a:p>
            <a:r>
              <a:rPr lang="ru-RU" i="1" dirty="0"/>
              <a:t>  Осуществлять мониторинг специализированных сайтов, торговых площадок по объявлению государственных и коммерческих открытых конкурсов, тендеров, электронных аукционов;</a:t>
            </a:r>
            <a:endParaRPr lang="ru-RU" dirty="0"/>
          </a:p>
          <a:p>
            <a:r>
              <a:rPr lang="ru-RU" i="1" dirty="0"/>
              <a:t>  Оценивать экономическую целесообразность участия в торгах, по результатам подготавливать информацию и материалы для принятия решения об участии в торгах;</a:t>
            </a:r>
            <a:endParaRPr lang="ru-RU" dirty="0"/>
          </a:p>
          <a:p>
            <a:r>
              <a:rPr lang="ru-RU" i="1" dirty="0"/>
              <a:t>  Запрашивать необходимую конкурсную документацию, изучать её требования. При необходимости запрашивать разъяснения и учитывать изменения в конкурсной документации;</a:t>
            </a:r>
            <a:endParaRPr lang="ru-RU" dirty="0"/>
          </a:p>
          <a:p>
            <a:r>
              <a:rPr lang="ru-RU" i="1" dirty="0"/>
              <a:t>  Оперативно подготавливать полный пакет документов;</a:t>
            </a:r>
            <a:endParaRPr lang="ru-RU" dirty="0"/>
          </a:p>
          <a:p>
            <a:r>
              <a:rPr lang="ru-RU" i="1" dirty="0"/>
              <a:t>  Взаимодействовать с менеджерами и руководителями отделов по специфике и ценообразованию предлагаемой продукции и технической части заявок;</a:t>
            </a:r>
            <a:endParaRPr lang="ru-RU" dirty="0"/>
          </a:p>
          <a:p>
            <a:r>
              <a:rPr lang="ru-RU" i="1" dirty="0"/>
              <a:t>  Анализировать техническую часть заявок на соответствие действующему законодательству;</a:t>
            </a:r>
            <a:endParaRPr lang="ru-RU" dirty="0"/>
          </a:p>
          <a:p>
            <a:r>
              <a:rPr lang="ru-RU" i="1" dirty="0"/>
              <a:t>  Оформлять конкурсные заявки</a:t>
            </a:r>
            <a:endParaRPr lang="ru-RU" dirty="0"/>
          </a:p>
        </p:txBody>
      </p:sp>
    </p:spTree>
    <p:extLst>
      <p:ext uri="{BB962C8B-B14F-4D97-AF65-F5344CB8AC3E}">
        <p14:creationId xmlns:p14="http://schemas.microsoft.com/office/powerpoint/2010/main" val="901564882"/>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Аудит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9965629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41192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Аудит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66244082"/>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129065"/>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Аудит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7577592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617304"/>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Аудит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7357483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336426"/>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dirty="0"/>
              <a:t>Электронные системы организации </a:t>
            </a:r>
            <a:r>
              <a:rPr lang="ru-RU" b="1" dirty="0" smtClean="0"/>
              <a:t>закупок</a:t>
            </a:r>
            <a:endParaRPr lang="ru-RU" dirty="0"/>
          </a:p>
        </p:txBody>
      </p:sp>
      <p:sp>
        <p:nvSpPr>
          <p:cNvPr id="3" name="Объект 2"/>
          <p:cNvSpPr>
            <a:spLocks noGrp="1"/>
          </p:cNvSpPr>
          <p:nvPr>
            <p:ph idx="1"/>
          </p:nvPr>
        </p:nvSpPr>
        <p:spPr/>
        <p:txBody>
          <a:bodyPr>
            <a:normAutofit fontScale="92500"/>
          </a:bodyPr>
          <a:lstStyle/>
          <a:p>
            <a:pPr lvl="0"/>
            <a:r>
              <a:rPr lang="ru-RU" b="1" i="1" dirty="0"/>
              <a:t>Системы электронного документооборота</a:t>
            </a:r>
            <a:endParaRPr lang="ru-RU" dirty="0"/>
          </a:p>
          <a:p>
            <a:r>
              <a:rPr lang="ru-RU" dirty="0"/>
              <a:t>Согласно статье 5 Федерального закона от 05.04.2013 N 44-ФЗ (ред. от 30.12.2015) "О контрактной системе в сфере закупок товаров, работ, услуг для обеспечения государственных и муниципальных нужд" допускается обмен электронными документами, предусмотренными законодательством Российской Федерации и иными нормативными правовыми актами о контрактной системе в сфере закупок, между участниками контрактной системы в сфере закупок, в том числе подача заявок на участие в определении поставщика (подрядчика, исполнителя), окончательных предложений.</a:t>
            </a:r>
          </a:p>
          <a:p>
            <a:pPr lvl="0"/>
            <a:r>
              <a:rPr lang="ru-RU" b="1" i="1" dirty="0"/>
              <a:t>Использование электронных площадок</a:t>
            </a:r>
            <a:endParaRPr lang="ru-RU" dirty="0"/>
          </a:p>
          <a:p>
            <a:r>
              <a:rPr lang="ru-RU" dirty="0"/>
              <a:t>Организация закупок, в частности, электронных аукционов, не возможна без использования электронных площадок. </a:t>
            </a:r>
          </a:p>
          <a:p>
            <a:endParaRPr lang="ru-RU" dirty="0"/>
          </a:p>
        </p:txBody>
      </p:sp>
    </p:spTree>
    <p:extLst>
      <p:ext uri="{BB962C8B-B14F-4D97-AF65-F5344CB8AC3E}">
        <p14:creationId xmlns:p14="http://schemas.microsoft.com/office/powerpoint/2010/main" val="1360244111"/>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dirty="0"/>
              <a:t>Электронные системы организации </a:t>
            </a:r>
            <a:r>
              <a:rPr lang="ru-RU" b="1" dirty="0" smtClean="0"/>
              <a:t>закупок</a:t>
            </a:r>
            <a:endParaRPr lang="ru-RU" dirty="0"/>
          </a:p>
        </p:txBody>
      </p:sp>
      <p:sp>
        <p:nvSpPr>
          <p:cNvPr id="3" name="Объект 2"/>
          <p:cNvSpPr>
            <a:spLocks noGrp="1"/>
          </p:cNvSpPr>
          <p:nvPr>
            <p:ph idx="1"/>
          </p:nvPr>
        </p:nvSpPr>
        <p:spPr/>
        <p:txBody>
          <a:bodyPr>
            <a:normAutofit lnSpcReduction="10000"/>
          </a:bodyPr>
          <a:lstStyle/>
          <a:p>
            <a:pPr lvl="0"/>
            <a:r>
              <a:rPr lang="ru-RU" b="1" i="1" dirty="0"/>
              <a:t>Информирование об итогах тендера</a:t>
            </a:r>
            <a:endParaRPr lang="ru-RU" dirty="0"/>
          </a:p>
          <a:p>
            <a:r>
              <a:rPr lang="ru-RU" dirty="0"/>
              <a:t>Если тендер проходит в электронном виде, то и информирование о тендере также осуществляется посредством электронного документооборота. Так, поставщик может найти информацию о проводимых тендерах, изучить необходимую тендерную документацию. Информация о победителях также генерируется на электронной площадке в электронном виде с учетом соблюдения сроков предоставления информации.</a:t>
            </a:r>
          </a:p>
          <a:p>
            <a:r>
              <a:rPr lang="ru-RU" dirty="0"/>
              <a:t>Согласно </a:t>
            </a:r>
            <a:r>
              <a:rPr lang="ru-RU" dirty="0">
                <a:hlinkClick r:id="rId2"/>
              </a:rPr>
              <a:t>части 2 статьи 67</a:t>
            </a:r>
            <a:r>
              <a:rPr lang="ru-RU" dirty="0"/>
              <a:t> Закона N 44-ФЗ срок рассмотрения первых частей заявок на участие в электронном аукционе не может превышать семь дней с даты окончания срока подачи указанных заявок.</a:t>
            </a:r>
          </a:p>
        </p:txBody>
      </p:sp>
    </p:spTree>
    <p:extLst>
      <p:ext uri="{BB962C8B-B14F-4D97-AF65-F5344CB8AC3E}">
        <p14:creationId xmlns:p14="http://schemas.microsoft.com/office/powerpoint/2010/main" val="462450687"/>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dirty="0"/>
              <a:t>Электронные системы организации </a:t>
            </a:r>
            <a:r>
              <a:rPr lang="ru-RU" b="1" dirty="0" smtClean="0"/>
              <a:t>закупок</a:t>
            </a:r>
            <a:endParaRPr lang="ru-RU" dirty="0"/>
          </a:p>
        </p:txBody>
      </p:sp>
      <p:sp>
        <p:nvSpPr>
          <p:cNvPr id="3" name="Объект 2"/>
          <p:cNvSpPr>
            <a:spLocks noGrp="1"/>
          </p:cNvSpPr>
          <p:nvPr>
            <p:ph idx="1"/>
          </p:nvPr>
        </p:nvSpPr>
        <p:spPr/>
        <p:txBody>
          <a:bodyPr>
            <a:normAutofit fontScale="92500"/>
          </a:bodyPr>
          <a:lstStyle/>
          <a:p>
            <a:pPr lvl="0"/>
            <a:r>
              <a:rPr lang="ru-RU" b="1" i="1" dirty="0"/>
              <a:t>Обжалование действий заказчика или оператора электронной площадки</a:t>
            </a:r>
            <a:endParaRPr lang="ru-RU" dirty="0"/>
          </a:p>
          <a:p>
            <a:r>
              <a:rPr lang="ru-RU" dirty="0"/>
              <a:t>Электронные системы организации закупок также позволяют обжаловать неправомерные действия как заказчика, так и оператора электронной площадки. Например, потенциальный поставщик подал заявку на участие в аукционе, но в связи с техническим сбоем она не прошла. Что делать в этом случае? </a:t>
            </a:r>
          </a:p>
          <a:p>
            <a:r>
              <a:rPr lang="ru-RU" dirty="0"/>
              <a:t>В этом случае возможно обратиться в Федеральную антимонопольную службу. Однако стоит помнить, что не всегда обжалование технических проблем можно подтвердить документально. В качестве примеров решений ФАС не в пользу поставщиков можно назвать решения: ФАС России от 08.10.2015 N 223ФЗ-282/15, ФАС России от 30.09.2015 N 223ФЗ-281/15, ФАС России от 14.09.2015 N 223ФЗ-249/15, ФАС России от 03.08.2015 N 223ФЗ-187/15, ФАС России от 23.07.2015 N 223ФЗ-180/15.</a:t>
            </a:r>
          </a:p>
        </p:txBody>
      </p:sp>
    </p:spTree>
    <p:extLst>
      <p:ext uri="{BB962C8B-B14F-4D97-AF65-F5344CB8AC3E}">
        <p14:creationId xmlns:p14="http://schemas.microsoft.com/office/powerpoint/2010/main" val="3290124749"/>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dirty="0"/>
              <a:t>Электронные системы организации </a:t>
            </a:r>
            <a:r>
              <a:rPr lang="ru-RU" b="1" dirty="0" smtClean="0"/>
              <a:t>закупок</a:t>
            </a:r>
            <a:endParaRPr lang="ru-RU" dirty="0"/>
          </a:p>
        </p:txBody>
      </p:sp>
      <p:sp>
        <p:nvSpPr>
          <p:cNvPr id="3" name="Объект 2"/>
          <p:cNvSpPr>
            <a:spLocks noGrp="1"/>
          </p:cNvSpPr>
          <p:nvPr>
            <p:ph idx="1"/>
          </p:nvPr>
        </p:nvSpPr>
        <p:spPr/>
        <p:txBody>
          <a:bodyPr>
            <a:normAutofit fontScale="92500" lnSpcReduction="10000"/>
          </a:bodyPr>
          <a:lstStyle/>
          <a:p>
            <a:pPr lvl="0"/>
            <a:r>
              <a:rPr lang="ru-RU" b="1" i="1" dirty="0"/>
              <a:t>Электронная генерация заказов по профилю работы поставщика</a:t>
            </a:r>
            <a:endParaRPr lang="ru-RU" dirty="0"/>
          </a:p>
          <a:p>
            <a:r>
              <a:rPr lang="ru-RU" dirty="0"/>
              <a:t>Некоторые электронные площадки предоставляют дополнительные услуги, такие как генерация заказов по профилю поставщика. Например, если поставщик осуществляет выпуск типографской продукции, то соответственно, электронная площадка присылает уведомления о проведении конкурсов, аукционов, которые соответствуют данному направлению деятельности. Кроме того, некоторые электронные площадки позволяют дополнительно осуществлять рекламу компании-поставщика в системе Интернет путем публикации прайс-листов с предложениями товаров и услуг компании, фотографий и необходимой информации. В отношении коммерческих закупок существуют специальные форумы, позволяющие заказчику и поставщику заранее обсуждать в системе онлайн проводимые закупки.</a:t>
            </a:r>
          </a:p>
        </p:txBody>
      </p:sp>
    </p:spTree>
    <p:extLst>
      <p:ext uri="{BB962C8B-B14F-4D97-AF65-F5344CB8AC3E}">
        <p14:creationId xmlns:p14="http://schemas.microsoft.com/office/powerpoint/2010/main" val="2538801158"/>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r>
              <a:rPr lang="ru-RU" b="1" dirty="0"/>
              <a:t>Электронные системы организации </a:t>
            </a:r>
            <a:r>
              <a:rPr lang="ru-RU" b="1" dirty="0" smtClean="0"/>
              <a:t>закупок</a:t>
            </a:r>
            <a:endParaRPr lang="ru-RU" dirty="0"/>
          </a:p>
        </p:txBody>
      </p:sp>
      <p:sp>
        <p:nvSpPr>
          <p:cNvPr id="3" name="Объект 2"/>
          <p:cNvSpPr>
            <a:spLocks noGrp="1"/>
          </p:cNvSpPr>
          <p:nvPr>
            <p:ph idx="1"/>
          </p:nvPr>
        </p:nvSpPr>
        <p:spPr/>
        <p:txBody>
          <a:bodyPr>
            <a:normAutofit/>
          </a:bodyPr>
          <a:lstStyle/>
          <a:p>
            <a:pPr lvl="0"/>
            <a:r>
              <a:rPr lang="ru-RU" b="1" i="1" dirty="0"/>
              <a:t>Реестр недобросовестных поставщиков</a:t>
            </a:r>
            <a:endParaRPr lang="ru-RU" dirty="0"/>
          </a:p>
          <a:p>
            <a:r>
              <a:rPr lang="ru-RU" dirty="0"/>
              <a:t>Реестр недобросовестных поставщиков также входит в электронную систему тендеров. Он позволяет определить, с какими компаниями не стоит работать, какие компании не исполняют свои обязательства в качестве контрагентов. Такой реестр может использоваться поставщиками для того, чтобы оценить собственных контрагентов и снизить налоговые и гражданско-правовые риски. </a:t>
            </a:r>
          </a:p>
          <a:p>
            <a:r>
              <a:rPr lang="ru-RU" dirty="0"/>
              <a:t>Согласно статье 104 Федерального закона 44-ФЗ ведение реестра недобросовестных поставщиков (подрядчиков, исполнителей) осуществляется федеральным органом исполнительной власти, уполномоченным на осуществление контроля в сфере закупок.</a:t>
            </a:r>
          </a:p>
        </p:txBody>
      </p:sp>
    </p:spTree>
    <p:extLst>
      <p:ext uri="{BB962C8B-B14F-4D97-AF65-F5344CB8AC3E}">
        <p14:creationId xmlns:p14="http://schemas.microsoft.com/office/powerpoint/2010/main" val="1306362794"/>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fontScale="92500" lnSpcReduction="20000"/>
          </a:bodyPr>
          <a:lstStyle/>
          <a:p>
            <a:pPr lvl="0"/>
            <a:r>
              <a:rPr lang="ru-RU" b="1" i="1" dirty="0"/>
              <a:t>Нерыночная цена</a:t>
            </a:r>
            <a:endParaRPr lang="ru-RU" dirty="0"/>
          </a:p>
          <a:p>
            <a:r>
              <a:rPr lang="ru-RU" dirty="0"/>
              <a:t>Существует два варианта координации цен: завышение цен либо занижение цен на продукцию.</a:t>
            </a:r>
          </a:p>
          <a:p>
            <a:r>
              <a:rPr lang="ru-RU" dirty="0"/>
              <a:t>В этом случае самая крупная организация по соглашению устанавливает наименьшую цену на товар на рынке, при том что стороны соглашения придерживаются этой цены в течение определенного периода. В России указанная практика имеет свою специфику и определяется субъектами доминирующего положения на рынке.</a:t>
            </a:r>
          </a:p>
          <a:p>
            <a:r>
              <a:rPr lang="ru-RU" dirty="0"/>
              <a:t>Если начальная цена значительно отличается от рыночной, например, очень маленькая и не привлекательная, или наоборот очень большая и неоправданно завышена, то необходимо ознакомиться с документацией и выявить детали. По обычаям делового оборота цена не должна отличаться более или менее, чем на 20% от рыночной. Гурин Н.В. Формирование картеля и риски предпринимателя на товарном рынке // Конкурентное право. 2012. N 3. С. 24 - 29.</a:t>
            </a:r>
          </a:p>
          <a:p>
            <a:r>
              <a:rPr lang="x-none"/>
              <a:t> </a:t>
            </a:r>
            <a:endParaRPr lang="ru-RU" dirty="0"/>
          </a:p>
          <a:p>
            <a:endParaRPr lang="ru-RU" dirty="0"/>
          </a:p>
        </p:txBody>
      </p:sp>
    </p:spTree>
    <p:extLst>
      <p:ext uri="{BB962C8B-B14F-4D97-AF65-F5344CB8AC3E}">
        <p14:creationId xmlns:p14="http://schemas.microsoft.com/office/powerpoint/2010/main" val="2513007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lstStyle/>
          <a:p>
            <a:r>
              <a:rPr lang="ru-RU" b="1" dirty="0"/>
              <a:t>Федеральный Закон от 01.07.2021 № 277-ФЗ</a:t>
            </a:r>
            <a:endParaRPr lang="ru-RU" dirty="0"/>
          </a:p>
          <a:p>
            <a:r>
              <a:rPr lang="ru-RU" dirty="0"/>
              <a:t>Предусматривает новые условия и требования при закупках у СМП и СОНКО, обновленный порядок оплаты контрактов с учетом сокращенных сроков.</a:t>
            </a:r>
          </a:p>
        </p:txBody>
      </p:sp>
    </p:spTree>
    <p:extLst>
      <p:ext uri="{BB962C8B-B14F-4D97-AF65-F5344CB8AC3E}">
        <p14:creationId xmlns:p14="http://schemas.microsoft.com/office/powerpoint/2010/main" val="1798867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Контрактная служба</a:t>
            </a:r>
            <a:endParaRPr lang="ru-RU" dirty="0"/>
          </a:p>
        </p:txBody>
      </p:sp>
      <p:sp>
        <p:nvSpPr>
          <p:cNvPr id="3" name="Объект 2"/>
          <p:cNvSpPr>
            <a:spLocks noGrp="1"/>
          </p:cNvSpPr>
          <p:nvPr>
            <p:ph idx="1"/>
          </p:nvPr>
        </p:nvSpPr>
        <p:spPr/>
        <p:txBody>
          <a:bodyPr>
            <a:normAutofit lnSpcReduction="10000"/>
          </a:bodyPr>
          <a:lstStyle/>
          <a:p>
            <a:r>
              <a:rPr lang="ru-RU" dirty="0"/>
              <a:t>Контрактную службу возглавляет руководитель структурного подразделения, назначаемый на должность приказом руководителя органа (учреждения) либо уполномоченного лица, исполняющего его обязанности. </a:t>
            </a:r>
          </a:p>
          <a:p>
            <a:r>
              <a:rPr lang="ru-RU" dirty="0"/>
              <a:t>Основными принципами деятельности контрактной службы при планировании и осуществлении закупок являются:</a:t>
            </a:r>
          </a:p>
          <a:p>
            <a:r>
              <a:rPr lang="ru-RU" dirty="0"/>
              <a:t>- привлечение квалифицированных специалистов, обладающих теоретическими и практическими знаниями и навыками в сфере закупок;</a:t>
            </a:r>
          </a:p>
          <a:p>
            <a:r>
              <a:rPr lang="ru-RU" dirty="0"/>
              <a:t>- свободный доступ к информации о совершаемых контрактной службой действиях, </a:t>
            </a:r>
          </a:p>
          <a:p>
            <a:r>
              <a:rPr lang="ru-RU" dirty="0"/>
              <a:t>- заключение контрактов на условиях, обеспечивающих наиболее эффективное достижение заданных результатов.</a:t>
            </a:r>
          </a:p>
        </p:txBody>
      </p:sp>
    </p:spTree>
    <p:extLst>
      <p:ext uri="{BB962C8B-B14F-4D97-AF65-F5344CB8AC3E}">
        <p14:creationId xmlns:p14="http://schemas.microsoft.com/office/powerpoint/2010/main" val="2506740572"/>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a:bodyPr>
          <a:lstStyle/>
          <a:p>
            <a:pPr lvl="0"/>
            <a:r>
              <a:rPr lang="ru-RU" b="1" i="1" dirty="0"/>
              <a:t>Значительное обеспечение заявки или контракта</a:t>
            </a:r>
            <a:endParaRPr lang="ru-RU" dirty="0"/>
          </a:p>
          <a:p>
            <a:r>
              <a:rPr lang="ru-RU" dirty="0"/>
              <a:t>В случае, если в заявке предусмотрено значительное обеспечение, многие поставщики вынуждены отказываться от подобных контрактов, поскольку вынуждены отвлекать денежные средства из оборота, приобретать дорогостоящую банковскую гарантию и нести иные расходы. </a:t>
            </a:r>
          </a:p>
          <a:p>
            <a:endParaRPr lang="ru-RU" dirty="0"/>
          </a:p>
        </p:txBody>
      </p:sp>
    </p:spTree>
    <p:extLst>
      <p:ext uri="{BB962C8B-B14F-4D97-AF65-F5344CB8AC3E}">
        <p14:creationId xmlns:p14="http://schemas.microsoft.com/office/powerpoint/2010/main" val="185284575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a:bodyPr>
          <a:lstStyle/>
          <a:p>
            <a:r>
              <a:rPr lang="ru-RU" dirty="0"/>
              <a:t>Пример</a:t>
            </a:r>
          </a:p>
          <a:p>
            <a:r>
              <a:rPr lang="ru-RU" dirty="0"/>
              <a:t>Заказчик заказывает выполнить ограждение.</a:t>
            </a:r>
          </a:p>
          <a:p>
            <a:r>
              <a:rPr lang="ru-RU" dirty="0"/>
              <a:t>При этом размер обеспечения исполнения контракта составляет: </a:t>
            </a:r>
          </a:p>
          <a:p>
            <a:r>
              <a:rPr lang="ru-RU" dirty="0"/>
              <a:t>10% от начальной (максимальной) цены контракта (договора), что составляет 970 080,00 руб. (девятьсот семьдесят тысяч восемьдесят рублей ноль копеек).</a:t>
            </a:r>
          </a:p>
          <a:p>
            <a:r>
              <a:rPr lang="ru-RU" dirty="0"/>
              <a:t>Соответственно, потенциальный подрядчик должен внести данные средства в счет заключения договора вне зависимости от того, выиграет в аукционе или нет.</a:t>
            </a:r>
          </a:p>
        </p:txBody>
      </p:sp>
    </p:spTree>
    <p:extLst>
      <p:ext uri="{BB962C8B-B14F-4D97-AF65-F5344CB8AC3E}">
        <p14:creationId xmlns:p14="http://schemas.microsoft.com/office/powerpoint/2010/main" val="103694310"/>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a:bodyPr>
          <a:lstStyle/>
          <a:p>
            <a:pPr lvl="0"/>
            <a:r>
              <a:rPr lang="ru-RU" b="1" i="1" dirty="0"/>
              <a:t>Участие в закупках на рынке, где имеются компании, занимающие доминирующее положение</a:t>
            </a:r>
            <a:endParaRPr lang="ru-RU" dirty="0"/>
          </a:p>
          <a:p>
            <a:r>
              <a:rPr lang="ru-RU" dirty="0"/>
              <a:t>Достаточно сложно не большим и средним компаниям участвовать в тендерах на рынке, где существуют компании, занимающие доминирующее положение. Конечно, подобные компании часто «попадаются» на предмет сговора, однако уже на этапе принятия решения об участии в закупках возможно отказаться от участия в подобных тендерных процедурах.</a:t>
            </a:r>
          </a:p>
        </p:txBody>
      </p:sp>
    </p:spTree>
    <p:extLst>
      <p:ext uri="{BB962C8B-B14F-4D97-AF65-F5344CB8AC3E}">
        <p14:creationId xmlns:p14="http://schemas.microsoft.com/office/powerpoint/2010/main" val="2679427585"/>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fontScale="77500" lnSpcReduction="20000"/>
          </a:bodyPr>
          <a:lstStyle/>
          <a:p>
            <a:r>
              <a:rPr lang="ru-RU" i="1" dirty="0"/>
              <a:t>Пример</a:t>
            </a:r>
            <a:endParaRPr lang="ru-RU" dirty="0"/>
          </a:p>
          <a:p>
            <a:r>
              <a:rPr lang="ru-RU" i="1" dirty="0"/>
              <a:t>Общества-конкуренты до начала аукционов по продаже права на заключение договора о закреплении долей квот добычи (вылова) водных биологических ресурсов заключили </a:t>
            </a:r>
            <a:r>
              <a:rPr lang="ru-RU" i="1" dirty="0" err="1"/>
              <a:t>антиконкурентное</a:t>
            </a:r>
            <a:r>
              <a:rPr lang="ru-RU" i="1" dirty="0"/>
              <a:t> соглашение о разделе лотов, поддержании цен, ограничении круга участников торгов и создании другим хозяйствующим субъектам препятствий доступу на товарный рынок (соглашение-1). Чтобы реализовать эти договоренности, общества также заключили </a:t>
            </a:r>
            <a:r>
              <a:rPr lang="ru-RU" i="1" dirty="0" err="1"/>
              <a:t>антиконкурентное</a:t>
            </a:r>
            <a:r>
              <a:rPr lang="ru-RU" i="1" dirty="0"/>
              <a:t> соглашение с </a:t>
            </a:r>
            <a:r>
              <a:rPr lang="ru-RU" i="1" dirty="0" err="1"/>
              <a:t>Росрыболовством</a:t>
            </a:r>
            <a:r>
              <a:rPr lang="ru-RU" i="1" dirty="0"/>
              <a:t> и Территориальным управлением </a:t>
            </a:r>
            <a:r>
              <a:rPr lang="ru-RU" i="1" dirty="0" err="1"/>
              <a:t>Росрыболовства</a:t>
            </a:r>
            <a:r>
              <a:rPr lang="ru-RU" i="1" dirty="0"/>
              <a:t> (соглашение-2), предметом которого стало ограничение круга участников аукционов и создание препятствий доступу на товарный рынок другим хозяйствующим субъектам, для чего аукционная документация была разработана участниками </a:t>
            </a:r>
            <a:r>
              <a:rPr lang="ru-RU" i="1" dirty="0" err="1"/>
              <a:t>антиконкурентного</a:t>
            </a:r>
            <a:r>
              <a:rPr lang="ru-RU" i="1" dirty="0"/>
              <a:t> соглашения таким образом, что позволила необоснованно ограничить круг участников аукционов, в торгах смогли принять участие только участники соглашения-1. Это повлекло раздел лотов и поддержание цен на торгах. При указанных обстоятельствах, по мнению суда, суды нижестоящих инстанций правомерно признали обоснованными выводы ФАС России, что соглашение-1 нарушало </a:t>
            </a:r>
            <a:r>
              <a:rPr lang="ru-RU" i="1" dirty="0">
                <a:hlinkClick r:id="rId2"/>
              </a:rPr>
              <a:t>п. п. 1</a:t>
            </a:r>
            <a:r>
              <a:rPr lang="ru-RU" i="1" dirty="0"/>
              <a:t>, </a:t>
            </a:r>
            <a:r>
              <a:rPr lang="ru-RU" i="1" dirty="0">
                <a:hlinkClick r:id="rId3"/>
              </a:rPr>
              <a:t>3 ч. 1</a:t>
            </a:r>
            <a:r>
              <a:rPr lang="ru-RU" i="1" dirty="0"/>
              <a:t>, </a:t>
            </a:r>
            <a:r>
              <a:rPr lang="ru-RU" i="1" dirty="0">
                <a:hlinkClick r:id="rId4"/>
              </a:rPr>
              <a:t>п. 3 ч. 4 ст. 11</a:t>
            </a:r>
            <a:r>
              <a:rPr lang="ru-RU" i="1" dirty="0"/>
              <a:t> ФЗ "О защите конкуренции", а соглашение-2 - </a:t>
            </a:r>
            <a:r>
              <a:rPr lang="ru-RU" i="1" dirty="0">
                <a:hlinkClick r:id="rId5"/>
              </a:rPr>
              <a:t>ст. 16</a:t>
            </a:r>
            <a:r>
              <a:rPr lang="ru-RU" i="1" dirty="0"/>
              <a:t> названного Закона (</a:t>
            </a:r>
            <a:r>
              <a:rPr lang="ru-RU" i="1" dirty="0">
                <a:hlinkClick r:id="rId6"/>
              </a:rPr>
              <a:t>Постановление</a:t>
            </a:r>
            <a:r>
              <a:rPr lang="ru-RU" i="1" dirty="0"/>
              <a:t> Арбитражного суда Московского округа от 24.06.2015 N Ф05-6869/2015 по делу N А40-76067/2014).</a:t>
            </a:r>
            <a:endParaRPr lang="ru-RU" dirty="0"/>
          </a:p>
        </p:txBody>
      </p:sp>
    </p:spTree>
    <p:extLst>
      <p:ext uri="{BB962C8B-B14F-4D97-AF65-F5344CB8AC3E}">
        <p14:creationId xmlns:p14="http://schemas.microsoft.com/office/powerpoint/2010/main" val="4286735556"/>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fontScale="92500" lnSpcReduction="10000"/>
          </a:bodyPr>
          <a:lstStyle/>
          <a:p>
            <a:pPr lvl="0"/>
            <a:r>
              <a:rPr lang="ru-RU" b="1" i="1" dirty="0"/>
              <a:t>Установление в тендере нереальных сроков для исполнения</a:t>
            </a:r>
            <a:endParaRPr lang="ru-RU" dirty="0"/>
          </a:p>
          <a:p>
            <a:r>
              <a:rPr lang="ru-RU" dirty="0"/>
              <a:t>Немало случаев, когда проект почти завершен и проведение конкурса является всего лишь формальной процедурой. В такой ситуации в конкурсной документации выставляются нереальные сроки исполнения. </a:t>
            </a:r>
          </a:p>
          <a:p>
            <a:r>
              <a:rPr lang="ru-RU" i="1" dirty="0"/>
              <a:t>Пример</a:t>
            </a:r>
            <a:endParaRPr lang="ru-RU" dirty="0"/>
          </a:p>
          <a:p>
            <a:r>
              <a:rPr lang="ru-RU" i="1" dirty="0" err="1"/>
              <a:t>Минздравсоцразвития</a:t>
            </a:r>
            <a:r>
              <a:rPr lang="ru-RU" i="1" dirty="0"/>
              <a:t> заказало разработку электронной библиотеки и социальной сети. Им нужно было сделать огромную информационную систему за очень короткий промежуток времени. Очевидно, что если компания-исполнитель не начала бы разработку намного раньше заявленного конкурса, то в отведенный срок указанный объем работ выполнить было бы невозможно. </a:t>
            </a:r>
            <a:endParaRPr lang="ru-RU" dirty="0"/>
          </a:p>
          <a:p>
            <a:r>
              <a:rPr lang="ru-RU" dirty="0"/>
              <a:t>Часто нереальные сроки устанавливают в техническом обслуживании зданий и сооружений, когда фактически работы уже выполняет какая-либо компания.</a:t>
            </a:r>
          </a:p>
        </p:txBody>
      </p:sp>
    </p:spTree>
    <p:extLst>
      <p:ext uri="{BB962C8B-B14F-4D97-AF65-F5344CB8AC3E}">
        <p14:creationId xmlns:p14="http://schemas.microsoft.com/office/powerpoint/2010/main" val="304987212"/>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sp>
        <p:nvSpPr>
          <p:cNvPr id="3" name="Объект 2"/>
          <p:cNvSpPr>
            <a:spLocks noGrp="1"/>
          </p:cNvSpPr>
          <p:nvPr>
            <p:ph idx="1"/>
          </p:nvPr>
        </p:nvSpPr>
        <p:spPr/>
        <p:txBody>
          <a:bodyPr>
            <a:normAutofit fontScale="92500"/>
          </a:bodyPr>
          <a:lstStyle/>
          <a:p>
            <a:pPr lvl="0"/>
            <a:r>
              <a:rPr lang="ru-RU" b="1" i="1" dirty="0"/>
              <a:t>Подача нескольких заявок с одного IP-адреса</a:t>
            </a:r>
            <a:endParaRPr lang="ru-RU" dirty="0"/>
          </a:p>
          <a:p>
            <a:r>
              <a:rPr lang="ru-RU" dirty="0"/>
              <a:t>В некоторых случаях поставщики перестраховываются для того, чтобы аукцион не был признан несостоявшимся и подают заявки с одного IP-адреса от нескольких участников. Но такие действия могут быть признаны неправомерными, поэтому стоит отказаться от участия в тендере в подобной форме.</a:t>
            </a:r>
          </a:p>
          <a:p>
            <a:pPr lvl="0"/>
            <a:r>
              <a:rPr lang="ru-RU" b="1" i="1" dirty="0"/>
              <a:t>Наличие особых лицензионных требований</a:t>
            </a:r>
            <a:endParaRPr lang="ru-RU" dirty="0"/>
          </a:p>
          <a:p>
            <a:r>
              <a:rPr lang="ru-RU" dirty="0"/>
              <a:t>Зачастую в конкурсе прописываются произвольные требования по наличию лицензий. В случае отсутствия требуемых лицензий компании просто не допускаются к участию в конкурсе.  Соответственно, если у компании нет лицензии или специального сертификата, то участие в тендере, для проведения которого должны соблюдаться определенные требования, не целесообразно.</a:t>
            </a:r>
          </a:p>
        </p:txBody>
      </p:sp>
    </p:spTree>
    <p:extLst>
      <p:ext uri="{BB962C8B-B14F-4D97-AF65-F5344CB8AC3E}">
        <p14:creationId xmlns:p14="http://schemas.microsoft.com/office/powerpoint/2010/main" val="3274462389"/>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Когда не стоит принимать участие в закупках</a:t>
            </a:r>
            <a:r>
              <a:rPr lang="ru-RU" b="1" dirty="0" smtClean="0"/>
              <a:t>?</a:t>
            </a:r>
            <a:endParaRPr lang="ru-R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80" y="1633833"/>
            <a:ext cx="6652819" cy="47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716098"/>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703017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Контрактная служба</a:t>
            </a:r>
            <a:endParaRPr lang="ru-RU" dirty="0"/>
          </a:p>
        </p:txBody>
      </p:sp>
      <p:sp>
        <p:nvSpPr>
          <p:cNvPr id="3" name="Объект 2"/>
          <p:cNvSpPr>
            <a:spLocks noGrp="1"/>
          </p:cNvSpPr>
          <p:nvPr>
            <p:ph idx="1"/>
          </p:nvPr>
        </p:nvSpPr>
        <p:spPr/>
        <p:txBody>
          <a:bodyPr>
            <a:normAutofit fontScale="77500" lnSpcReduction="20000"/>
          </a:bodyPr>
          <a:lstStyle/>
          <a:p>
            <a:r>
              <a:rPr lang="ru-RU" dirty="0"/>
              <a:t>В основные задачи подобного подразделения входят:</a:t>
            </a:r>
          </a:p>
          <a:p>
            <a:r>
              <a:rPr lang="ru-RU" i="1" dirty="0"/>
              <a:t>- отслеживание заказов на различных площадках;</a:t>
            </a:r>
            <a:endParaRPr lang="ru-RU" dirty="0"/>
          </a:p>
          <a:p>
            <a:pPr fontAlgn="base"/>
            <a:r>
              <a:rPr lang="ru-RU" i="1" dirty="0"/>
              <a:t>- Подготовка необходимых документов и получение электронной подписи;</a:t>
            </a:r>
            <a:endParaRPr lang="ru-RU" dirty="0"/>
          </a:p>
          <a:p>
            <a:pPr fontAlgn="base"/>
            <a:r>
              <a:rPr lang="ru-RU" i="1" dirty="0"/>
              <a:t>- Аккредитация (</a:t>
            </a:r>
            <a:r>
              <a:rPr lang="ru-RU" i="1" dirty="0" err="1"/>
              <a:t>переаккредитация</a:t>
            </a:r>
            <a:r>
              <a:rPr lang="ru-RU" i="1" dirty="0"/>
              <a:t>) на государственных и/или коммерческих электронных площадках;</a:t>
            </a:r>
            <a:endParaRPr lang="ru-RU" dirty="0"/>
          </a:p>
          <a:p>
            <a:pPr fontAlgn="base"/>
            <a:r>
              <a:rPr lang="ru-RU" i="1" dirty="0"/>
              <a:t>- Настройка необходимого программного обеспечения для участия в электронных аукционах;</a:t>
            </a:r>
            <a:endParaRPr lang="ru-RU" dirty="0"/>
          </a:p>
          <a:p>
            <a:pPr fontAlgn="base"/>
            <a:r>
              <a:rPr lang="ru-RU" i="1" dirty="0"/>
              <a:t>- Поиск информации о проводимых государственных и/или коммерческих тендерах, согласно специфике деятельности организации;</a:t>
            </a:r>
            <a:endParaRPr lang="ru-RU" dirty="0"/>
          </a:p>
          <a:p>
            <a:pPr fontAlgn="base"/>
            <a:r>
              <a:rPr lang="ru-RU" i="1" dirty="0"/>
              <a:t>- Изучение и анализ документации, технического задания;</a:t>
            </a:r>
            <a:endParaRPr lang="ru-RU" dirty="0"/>
          </a:p>
          <a:p>
            <a:pPr fontAlgn="base"/>
            <a:r>
              <a:rPr lang="ru-RU" i="1" dirty="0"/>
              <a:t>- Анализ конкурентной среды и мониторинг итогов предыдущих закупок;</a:t>
            </a:r>
            <a:endParaRPr lang="ru-RU" dirty="0"/>
          </a:p>
          <a:p>
            <a:pPr fontAlgn="base"/>
            <a:r>
              <a:rPr lang="ru-RU" i="1" dirty="0"/>
              <a:t>- Согласование с высшим руководством нюансов участия в той или иной закупке, а также принятие окончательного решения;</a:t>
            </a:r>
            <a:endParaRPr lang="ru-RU" dirty="0"/>
          </a:p>
          <a:p>
            <a:pPr fontAlgn="base"/>
            <a:r>
              <a:rPr lang="ru-RU" i="1" dirty="0"/>
              <a:t>- Подготовка документов, заполнение форм и подача заявок;</a:t>
            </a:r>
            <a:endParaRPr lang="ru-RU" dirty="0"/>
          </a:p>
          <a:p>
            <a:r>
              <a:rPr lang="ru-RU" i="1" dirty="0"/>
              <a:t>- Получение необходимых справок и выписок, а также их нотариальное заверение</a:t>
            </a:r>
            <a:endParaRPr lang="ru-RU" dirty="0"/>
          </a:p>
        </p:txBody>
      </p:sp>
    </p:spTree>
    <p:extLst>
      <p:ext uri="{BB962C8B-B14F-4D97-AF65-F5344CB8AC3E}">
        <p14:creationId xmlns:p14="http://schemas.microsoft.com/office/powerpoint/2010/main" val="638275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3600" b="1" i="1" dirty="0"/>
              <a:t>Выстраивание взаимоотношений </a:t>
            </a:r>
            <a:r>
              <a:rPr lang="ru-RU" sz="3600" b="1" i="1" dirty="0" smtClean="0"/>
              <a:t>подразделений</a:t>
            </a:r>
            <a:endParaRPr lang="ru-RU" sz="3600" dirty="0"/>
          </a:p>
        </p:txBody>
      </p:sp>
      <p:sp>
        <p:nvSpPr>
          <p:cNvPr id="3" name="Объект 2"/>
          <p:cNvSpPr>
            <a:spLocks noGrp="1"/>
          </p:cNvSpPr>
          <p:nvPr>
            <p:ph idx="1"/>
          </p:nvPr>
        </p:nvSpPr>
        <p:spPr/>
        <p:txBody>
          <a:bodyPr>
            <a:normAutofit fontScale="92500" lnSpcReduction="10000"/>
          </a:bodyPr>
          <a:lstStyle/>
          <a:p>
            <a:r>
              <a:rPr lang="ru-RU" dirty="0"/>
              <a:t>Частой ошибкой руководства компаний является установление ответственности за участие в тендерах на одно структурное подразделение. В результате, при проигрыше тендера вся вина ложится либо на специалиста по тендерам либо на структурное подразделение, которое ответственно за тендерную работу. Однако причин может быть несколько:</a:t>
            </a:r>
          </a:p>
          <a:p>
            <a:r>
              <a:rPr lang="ru-RU" dirty="0"/>
              <a:t>- несвоевременное предоставление структурными подразделениями необходимой для участие в тендере документации;</a:t>
            </a:r>
          </a:p>
          <a:p>
            <a:r>
              <a:rPr lang="ru-RU" dirty="0"/>
              <a:t>- предоставление структурным подразделением устаревшей информации, например, выписок из ЕГРЮЛ, решений по крупным сделкам;</a:t>
            </a:r>
          </a:p>
          <a:p>
            <a:r>
              <a:rPr lang="ru-RU" dirty="0"/>
              <a:t>- неправильное определение стоимости при подаче заявки, например, определение стоимости без учета НДС;</a:t>
            </a:r>
          </a:p>
          <a:p>
            <a:r>
              <a:rPr lang="ru-RU" dirty="0"/>
              <a:t>- ошибки в предоставляемых структурными подразделениями документах.</a:t>
            </a:r>
          </a:p>
          <a:p>
            <a:endParaRPr lang="ru-RU" dirty="0"/>
          </a:p>
        </p:txBody>
      </p:sp>
    </p:spTree>
    <p:extLst>
      <p:ext uri="{BB962C8B-B14F-4D97-AF65-F5344CB8AC3E}">
        <p14:creationId xmlns:p14="http://schemas.microsoft.com/office/powerpoint/2010/main" val="3268035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2643188" y="214313"/>
            <a:ext cx="6000750" cy="857250"/>
          </a:xfrm>
        </p:spPr>
        <p:txBody>
          <a:bodyPr/>
          <a:lstStyle/>
          <a:p>
            <a:pPr eaLnBrk="1" hangingPunct="1"/>
            <a:r>
              <a:rPr lang="ru-RU" altLang="ru-RU" sz="1800" smtClean="0"/>
              <a:t>Организация тендерных процедур на предприятии, локальные акты</a:t>
            </a:r>
            <a:br>
              <a:rPr lang="ru-RU" altLang="ru-RU" sz="1800" smtClean="0"/>
            </a:br>
            <a:endParaRPr lang="ru-RU" altLang="ru-RU" sz="1800" smtClean="0"/>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7763" y="1508125"/>
            <a:ext cx="6848475" cy="43243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590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i="1" dirty="0"/>
              <a:t>Разработка локальных </a:t>
            </a:r>
            <a:r>
              <a:rPr lang="ru-RU" b="1" i="1" dirty="0" smtClean="0"/>
              <a:t>актов</a:t>
            </a:r>
            <a:endParaRPr lang="ru-RU" dirty="0"/>
          </a:p>
        </p:txBody>
      </p:sp>
      <p:sp>
        <p:nvSpPr>
          <p:cNvPr id="3" name="Объект 2"/>
          <p:cNvSpPr>
            <a:spLocks noGrp="1"/>
          </p:cNvSpPr>
          <p:nvPr>
            <p:ph idx="1"/>
          </p:nvPr>
        </p:nvSpPr>
        <p:spPr/>
        <p:txBody>
          <a:bodyPr>
            <a:normAutofit fontScale="92500"/>
          </a:bodyPr>
          <a:lstStyle/>
          <a:p>
            <a:r>
              <a:rPr lang="ru-RU" dirty="0"/>
              <a:t>Локальные акты, регулирующие тендерные процедуры в компании, позволят регламентировать весь процесс работы специалистов и усилить позиции по подготовке документации. В частности, распространенным документом является положение по тендерной работе.</a:t>
            </a:r>
          </a:p>
          <a:p>
            <a:r>
              <a:rPr lang="ru-RU" dirty="0"/>
              <a:t>В положении о тендерной работе целесообразно закрепить:</a:t>
            </a:r>
          </a:p>
          <a:p>
            <a:r>
              <a:rPr lang="ru-RU" dirty="0"/>
              <a:t>- порядок участия компании в тендерах;</a:t>
            </a:r>
          </a:p>
          <a:p>
            <a:r>
              <a:rPr lang="ru-RU" dirty="0"/>
              <a:t>- порядок выбора тех тендеров, которые наиболее интересны компании;</a:t>
            </a:r>
          </a:p>
          <a:p>
            <a:r>
              <a:rPr lang="ru-RU" dirty="0"/>
              <a:t>- алгоритм работы при подготовке документов для участия в тендере;</a:t>
            </a:r>
          </a:p>
          <a:p>
            <a:r>
              <a:rPr lang="ru-RU" dirty="0"/>
              <a:t>- алгоритм подачи документов;</a:t>
            </a:r>
          </a:p>
          <a:p>
            <a:r>
              <a:rPr lang="ru-RU" dirty="0"/>
              <a:t>- участие в выборе победителя тендера;</a:t>
            </a:r>
          </a:p>
          <a:p>
            <a:r>
              <a:rPr lang="ru-RU" dirty="0"/>
              <a:t>- анализ ошибок.</a:t>
            </a:r>
          </a:p>
          <a:p>
            <a:endParaRPr lang="ru-RU" dirty="0"/>
          </a:p>
        </p:txBody>
      </p:sp>
    </p:spTree>
    <p:extLst>
      <p:ext uri="{BB962C8B-B14F-4D97-AF65-F5344CB8AC3E}">
        <p14:creationId xmlns:p14="http://schemas.microsoft.com/office/powerpoint/2010/main" val="1781832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2643188" y="214313"/>
            <a:ext cx="6000750" cy="857250"/>
          </a:xfrm>
        </p:spPr>
        <p:txBody>
          <a:bodyPr/>
          <a:lstStyle/>
          <a:p>
            <a:pPr eaLnBrk="1" hangingPunct="1"/>
            <a:r>
              <a:rPr lang="ru-RU" altLang="ru-RU" smtClean="0"/>
              <a:t>Зоны ответственности</a:t>
            </a: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5463" y="2017713"/>
            <a:ext cx="5553075" cy="3305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3988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Совещание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2064381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8831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3600" b="1" i="1" dirty="0"/>
              <a:t>Изучение тендерной документации и локальных актов </a:t>
            </a:r>
            <a:r>
              <a:rPr lang="ru-RU" sz="3600" b="1" i="1" dirty="0" smtClean="0"/>
              <a:t>заказчика</a:t>
            </a:r>
            <a:endParaRPr lang="ru-RU" sz="3600" dirty="0"/>
          </a:p>
        </p:txBody>
      </p:sp>
      <p:sp>
        <p:nvSpPr>
          <p:cNvPr id="3" name="Объект 2"/>
          <p:cNvSpPr>
            <a:spLocks noGrp="1"/>
          </p:cNvSpPr>
          <p:nvPr>
            <p:ph idx="1"/>
          </p:nvPr>
        </p:nvSpPr>
        <p:spPr/>
        <p:txBody>
          <a:bodyPr/>
          <a:lstStyle/>
          <a:p>
            <a:r>
              <a:rPr lang="ru-RU" dirty="0"/>
              <a:t>При организации процедуры закупок важно также определить лицо, которое будет ответственным за изучение тендерной документации и локальных актов заказчика. Обычно это специалист по тендерной работе. </a:t>
            </a:r>
          </a:p>
          <a:p>
            <a:r>
              <a:rPr lang="ru-RU" dirty="0"/>
              <a:t>Зачем необходимо изучать локальные акты заказчика? Дело в том, что в локальном акте заказчика могут содержаться особые условия, на которые необходимо обращать внимание, особенно если речь идет о коммерческих тендерах.</a:t>
            </a:r>
          </a:p>
          <a:p>
            <a:endParaRPr lang="ru-RU" dirty="0"/>
          </a:p>
        </p:txBody>
      </p:sp>
    </p:spTree>
    <p:extLst>
      <p:ext uri="{BB962C8B-B14F-4D97-AF65-F5344CB8AC3E}">
        <p14:creationId xmlns:p14="http://schemas.microsoft.com/office/powerpoint/2010/main" val="1560221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sz="3600" b="1" i="1" dirty="0"/>
              <a:t>Изучение тендерной документации и локальных актов </a:t>
            </a:r>
            <a:r>
              <a:rPr lang="ru-RU" sz="3600" b="1" i="1" dirty="0" smtClean="0"/>
              <a:t>заказчика</a:t>
            </a:r>
            <a:endParaRPr lang="ru-RU" sz="3600" dirty="0"/>
          </a:p>
        </p:txBody>
      </p:sp>
      <p:sp>
        <p:nvSpPr>
          <p:cNvPr id="3" name="Объект 2"/>
          <p:cNvSpPr>
            <a:spLocks noGrp="1"/>
          </p:cNvSpPr>
          <p:nvPr>
            <p:ph idx="1"/>
          </p:nvPr>
        </p:nvSpPr>
        <p:spPr/>
        <p:txBody>
          <a:bodyPr>
            <a:normAutofit lnSpcReduction="10000"/>
          </a:bodyPr>
          <a:lstStyle/>
          <a:p>
            <a:r>
              <a:rPr lang="ru-RU" i="1" dirty="0"/>
              <a:t>До торгов без объяснения причин не допускаются претенденты:</a:t>
            </a:r>
            <a:endParaRPr lang="ru-RU" dirty="0"/>
          </a:p>
          <a:p>
            <a:pPr lvl="0"/>
            <a:r>
              <a:rPr lang="ru-RU" i="1" dirty="0"/>
              <a:t>предоставившие неполный комплект документов или документы с нарушением установленных сроков;</a:t>
            </a:r>
            <a:endParaRPr lang="ru-RU" dirty="0"/>
          </a:p>
          <a:p>
            <a:pPr lvl="0"/>
            <a:r>
              <a:rPr lang="ru-RU" i="1" dirty="0"/>
              <a:t>представившие документы, содержащие необъективную информацию;</a:t>
            </a:r>
            <a:endParaRPr lang="ru-RU" dirty="0"/>
          </a:p>
          <a:p>
            <a:pPr lvl="0"/>
            <a:r>
              <a:rPr lang="ru-RU" i="1" dirty="0"/>
              <a:t>являющиеся неплатежеспособными, находящиеся в процессе ликвидации (для юридического лица), признанные несостоятельными (банкротом);</a:t>
            </a:r>
            <a:endParaRPr lang="ru-RU" dirty="0"/>
          </a:p>
          <a:p>
            <a:pPr lvl="0"/>
            <a:r>
              <a:rPr lang="ru-RU" i="1" dirty="0"/>
              <a:t>нарушившие договорные обязательства;</a:t>
            </a:r>
            <a:endParaRPr lang="ru-RU" dirty="0"/>
          </a:p>
          <a:p>
            <a:pPr lvl="0"/>
            <a:r>
              <a:rPr lang="ru-RU" i="1" dirty="0"/>
              <a:t>на имущество, которых наложен арест и (или) экономическая деятельность, которой приостановлена;</a:t>
            </a:r>
            <a:endParaRPr lang="ru-RU" dirty="0"/>
          </a:p>
          <a:p>
            <a:pPr lvl="0"/>
            <a:r>
              <a:rPr lang="ru-RU" i="1" dirty="0"/>
              <a:t>наличие в отношении контрагента информации криминального характера.</a:t>
            </a:r>
            <a:endParaRPr lang="ru-RU" dirty="0"/>
          </a:p>
        </p:txBody>
      </p:sp>
    </p:spTree>
    <p:extLst>
      <p:ext uri="{BB962C8B-B14F-4D97-AF65-F5344CB8AC3E}">
        <p14:creationId xmlns:p14="http://schemas.microsoft.com/office/powerpoint/2010/main" val="2311464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Перечень документов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5598286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466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lstStyle/>
          <a:p>
            <a:r>
              <a:rPr lang="ru-RU" b="1" dirty="0"/>
              <a:t>Федеральный Закон от 02.07.2021 № 344-ФЗ</a:t>
            </a:r>
            <a:r>
              <a:rPr lang="ru-RU" dirty="0"/>
              <a:t> </a:t>
            </a:r>
          </a:p>
          <a:p>
            <a:r>
              <a:rPr lang="ru-RU" dirty="0"/>
              <a:t>Предполагает осуществление закупок по Закону № 44-ФЗ новыми субъектами и иные изменения</a:t>
            </a:r>
            <a:r>
              <a:rPr lang="ru-RU" dirty="0" smtClean="0"/>
              <a:t>.</a:t>
            </a:r>
          </a:p>
          <a:p>
            <a:endParaRPr lang="ru-RU" dirty="0"/>
          </a:p>
          <a:p>
            <a:endParaRPr lang="ru-RU" dirty="0"/>
          </a:p>
          <a:p>
            <a:r>
              <a:rPr lang="ru-RU" b="1" dirty="0"/>
              <a:t>Постановление Правительства РФ от 07.07.2021 № 1128</a:t>
            </a:r>
            <a:endParaRPr lang="ru-RU" dirty="0"/>
          </a:p>
          <a:p>
            <a:r>
              <a:rPr lang="ru-RU" dirty="0"/>
              <a:t>Включает изменения при осуществлении закупок среди субъектов МСП.</a:t>
            </a:r>
          </a:p>
        </p:txBody>
      </p:sp>
    </p:spTree>
    <p:extLst>
      <p:ext uri="{BB962C8B-B14F-4D97-AF65-F5344CB8AC3E}">
        <p14:creationId xmlns:p14="http://schemas.microsoft.com/office/powerpoint/2010/main" val="113976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1547664" y="116632"/>
            <a:ext cx="6000750" cy="857250"/>
          </a:xfrm>
        </p:spPr>
        <p:txBody>
          <a:bodyPr/>
          <a:lstStyle/>
          <a:p>
            <a:pPr eaLnBrk="1" hangingPunct="1"/>
            <a:r>
              <a:rPr lang="ru-RU" altLang="ru-RU" dirty="0" smtClean="0"/>
              <a:t>Алгоритм работы при участии в тендере</a:t>
            </a:r>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3688" y="1214438"/>
            <a:ext cx="6016625" cy="4911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3048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Обязательные требования к закупкам</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2379009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4340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Особые требования к документации</a:t>
            </a:r>
            <a:endParaRPr lang="ru-RU" dirty="0"/>
          </a:p>
        </p:txBody>
      </p:sp>
      <p:sp>
        <p:nvSpPr>
          <p:cNvPr id="3" name="Объект 2"/>
          <p:cNvSpPr>
            <a:spLocks noGrp="1"/>
          </p:cNvSpPr>
          <p:nvPr>
            <p:ph idx="1"/>
          </p:nvPr>
        </p:nvSpPr>
        <p:spPr/>
        <p:txBody>
          <a:bodyPr/>
          <a:lstStyle/>
          <a:p>
            <a:r>
              <a:rPr lang="ru-RU" dirty="0"/>
              <a:t>Например, это могут быть лицензионные требования или требования о наличии НИОКР.</a:t>
            </a:r>
          </a:p>
          <a:p>
            <a:r>
              <a:rPr lang="ru-RU" i="1" dirty="0"/>
              <a:t>Пример</a:t>
            </a:r>
            <a:endParaRPr lang="ru-RU" dirty="0"/>
          </a:p>
          <a:p>
            <a:r>
              <a:rPr lang="ru-RU" i="1" dirty="0"/>
              <a:t>Участники закупки должны обладать исключительным правом на объект интеллектуальной собственности. Общество приобретает права на объекты интеллектуальной собственности, за исключением закупок произведений литературы или искусства (за исключением программ для ЭВМ, баз данных.</a:t>
            </a:r>
            <a:endParaRPr lang="ru-RU" dirty="0"/>
          </a:p>
          <a:p>
            <a:endParaRPr lang="ru-RU" dirty="0"/>
          </a:p>
        </p:txBody>
      </p:sp>
    </p:spTree>
    <p:extLst>
      <p:ext uri="{BB962C8B-B14F-4D97-AF65-F5344CB8AC3E}">
        <p14:creationId xmlns:p14="http://schemas.microsoft.com/office/powerpoint/2010/main" val="880339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Финансовое обеспечение и услуги</a:t>
            </a:r>
            <a:endParaRPr lang="ru-RU" dirty="0"/>
          </a:p>
        </p:txBody>
      </p:sp>
      <p:sp>
        <p:nvSpPr>
          <p:cNvPr id="3" name="Объект 2"/>
          <p:cNvSpPr>
            <a:spLocks noGrp="1"/>
          </p:cNvSpPr>
          <p:nvPr>
            <p:ph idx="1"/>
          </p:nvPr>
        </p:nvSpPr>
        <p:spPr/>
        <p:txBody>
          <a:bodyPr>
            <a:normAutofit fontScale="85000" lnSpcReduction="20000"/>
          </a:bodyPr>
          <a:lstStyle/>
          <a:p>
            <a:r>
              <a:rPr lang="ru-RU" dirty="0"/>
              <a:t>В-третьих, необходимо оценить, может ли участник внести финансовое обеспечение.</a:t>
            </a:r>
          </a:p>
          <a:p>
            <a:r>
              <a:rPr lang="ru-RU" i="1" dirty="0"/>
              <a:t>Пример</a:t>
            </a:r>
            <a:endParaRPr lang="ru-RU" dirty="0"/>
          </a:p>
          <a:p>
            <a:r>
              <a:rPr lang="ru-RU" i="1" dirty="0"/>
              <a:t>Обществом может быть установлено требование к участникам закупки о внесении денежных средств в качестве обеспечения заявки на участие в закупочной процедуре. Размер обеспечения заявки на участие в закупочной процедуре не должен превышать пяти процентов начальной (максимальной) цены договора (цены лота), если такая цена установлена.</a:t>
            </a:r>
            <a:endParaRPr lang="ru-RU" dirty="0"/>
          </a:p>
          <a:p>
            <a:r>
              <a:rPr lang="ru-RU" dirty="0"/>
              <a:t>В-четвертых, нужно понять, может ли компания-участник предоставить тот товар или услуги, которые требуются.</a:t>
            </a:r>
          </a:p>
          <a:p>
            <a:r>
              <a:rPr lang="ru-RU" dirty="0"/>
              <a:t>Требования к качеству, техническим характеристикам товара, работы, услуги, к их безопасности, к функциональным характеристикам (потребительским свойствам) товара, к размерам, упаковке, отгрузке товара, к результатам работы и иные требования, связанные с определением соответствия поставляемого товара, выполняемой работы, оказываемой услуги устанавливаются в тендерной документации.</a:t>
            </a:r>
          </a:p>
          <a:p>
            <a:endParaRPr lang="ru-RU" dirty="0"/>
          </a:p>
        </p:txBody>
      </p:sp>
    </p:spTree>
    <p:extLst>
      <p:ext uri="{BB962C8B-B14F-4D97-AF65-F5344CB8AC3E}">
        <p14:creationId xmlns:p14="http://schemas.microsoft.com/office/powerpoint/2010/main" val="98958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643188" y="214313"/>
            <a:ext cx="6000750" cy="857250"/>
          </a:xfrm>
        </p:spPr>
        <p:txBody>
          <a:bodyPr/>
          <a:lstStyle/>
          <a:p>
            <a:pPr eaLnBrk="1" hangingPunct="1"/>
            <a:r>
              <a:rPr lang="ru-RU" altLang="ru-RU" smtClean="0"/>
              <a:t>Подготовка документов</a:t>
            </a:r>
          </a:p>
        </p:txBody>
      </p:sp>
      <p:pic>
        <p:nvPicPr>
          <p:cNvPr id="204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66863" y="1217613"/>
            <a:ext cx="6010275" cy="4905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61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Внимание</a:t>
            </a:r>
            <a:endParaRPr lang="ru-RU" dirty="0"/>
          </a:p>
        </p:txBody>
      </p:sp>
      <p:sp>
        <p:nvSpPr>
          <p:cNvPr id="3" name="Объект 2"/>
          <p:cNvSpPr>
            <a:spLocks noGrp="1"/>
          </p:cNvSpPr>
          <p:nvPr>
            <p:ph idx="1"/>
          </p:nvPr>
        </p:nvSpPr>
        <p:spPr>
          <a:xfrm>
            <a:off x="457200" y="1196752"/>
            <a:ext cx="7620000" cy="5204048"/>
          </a:xfrm>
        </p:spPr>
        <p:txBody>
          <a:bodyPr>
            <a:noAutofit/>
          </a:bodyPr>
          <a:lstStyle/>
          <a:p>
            <a:r>
              <a:rPr lang="ru-RU" sz="1600" dirty="0"/>
              <a:t>Лишние документы не будут учитываться заказчиком при оценки вашей заявки, но могут послужить причиной ее отклонения.</a:t>
            </a:r>
          </a:p>
          <a:p>
            <a:r>
              <a:rPr lang="ru-RU" sz="1600" dirty="0"/>
              <a:t>При подготовке документов необходимо четко следовать тендерной документации.</a:t>
            </a:r>
          </a:p>
          <a:p>
            <a:r>
              <a:rPr lang="ru-RU" sz="1600" dirty="0"/>
              <a:t>Трудности при подготовке документов могут возникнуть в следующих случаях:</a:t>
            </a:r>
          </a:p>
          <a:p>
            <a:r>
              <a:rPr lang="ru-RU" sz="1600" dirty="0"/>
              <a:t>- в компании отсутствуют необходимые документы, например, отсутствует заверенная выписка из ЕГРЮЛ на актуальную дату, если она требуется при проведении тендера, или же компания не переоформила лицензию на новый срок;</a:t>
            </a:r>
          </a:p>
          <a:p>
            <a:r>
              <a:rPr lang="ru-RU" sz="1600" dirty="0"/>
              <a:t>- в компании имеется несогласованность действий, например, руководство не может принять решение о стоимости товаров, работ, услуг, предлагаемых на тендер;</a:t>
            </a:r>
          </a:p>
          <a:p>
            <a:r>
              <a:rPr lang="ru-RU" sz="1600" dirty="0"/>
              <a:t>- короткий срок исполнения договора, компания-участник не уверена, что может исполнить договор в установленный срок, если заказчик в документации указал срок исполнения, 2-3 дня, месяц, но фактически данный срок является нереальным для исполнения контракта;</a:t>
            </a:r>
          </a:p>
          <a:p>
            <a:r>
              <a:rPr lang="ru-RU" sz="1600" dirty="0"/>
              <a:t>- не определен срок, во время которого должен быть заключен договор;</a:t>
            </a:r>
          </a:p>
          <a:p>
            <a:r>
              <a:rPr lang="ru-RU" sz="1600" dirty="0"/>
              <a:t>- установлено значительное требование к заявке;</a:t>
            </a:r>
          </a:p>
          <a:p>
            <a:r>
              <a:rPr lang="ru-RU" sz="1600" dirty="0"/>
              <a:t>- установлены достаточно сложные требования в документации,  Заказчики в некоторых случаях намеренно запутывают документацию, она может быть очень сложной, и может быть разработана под конкретного поставщика.</a:t>
            </a:r>
          </a:p>
          <a:p>
            <a:endParaRPr lang="ru-RU" sz="1600" dirty="0"/>
          </a:p>
        </p:txBody>
      </p:sp>
    </p:spTree>
    <p:extLst>
      <p:ext uri="{BB962C8B-B14F-4D97-AF65-F5344CB8AC3E}">
        <p14:creationId xmlns:p14="http://schemas.microsoft.com/office/powerpoint/2010/main" val="2050192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Дополнительные запросы заказчику</a:t>
            </a:r>
            <a:endParaRPr lang="ru-RU" dirty="0"/>
          </a:p>
        </p:txBody>
      </p:sp>
      <p:sp>
        <p:nvSpPr>
          <p:cNvPr id="3" name="Объект 2"/>
          <p:cNvSpPr>
            <a:spLocks noGrp="1"/>
          </p:cNvSpPr>
          <p:nvPr>
            <p:ph idx="1"/>
          </p:nvPr>
        </p:nvSpPr>
        <p:spPr/>
        <p:txBody>
          <a:bodyPr>
            <a:normAutofit fontScale="85000" lnSpcReduction="20000"/>
          </a:bodyPr>
          <a:lstStyle/>
          <a:p>
            <a:r>
              <a:rPr lang="ru-RU" i="1" dirty="0"/>
              <a:t>Пример</a:t>
            </a:r>
            <a:endParaRPr lang="ru-RU" dirty="0"/>
          </a:p>
          <a:p>
            <a:r>
              <a:rPr lang="ru-RU" i="1" dirty="0"/>
              <a:t>Любой участник закупки, получивший аккредитацию на электронной площадке, вправе направить на адрес электронной площадки, на которой планируется проведение такого аукциона, запрос о даче разъяснений положений документации о таком аукционе. При этом участник такой закупки вправе направить </a:t>
            </a:r>
            <a:r>
              <a:rPr lang="ru-RU" b="1" i="1" dirty="0"/>
              <a:t>не более чем три запроса</a:t>
            </a:r>
            <a:r>
              <a:rPr lang="ru-RU" i="1" dirty="0"/>
              <a:t> о даче разъяснений положений данной документации в отношении одного такого аукциона. В течение одного часа с момента поступления указанного запроса он направляется оператором электронной площадки заказчику.</a:t>
            </a:r>
            <a:endParaRPr lang="ru-RU" dirty="0"/>
          </a:p>
          <a:p>
            <a:r>
              <a:rPr lang="ru-RU" b="1" i="1" dirty="0"/>
              <a:t>В течение двух дней с даты поступления от оператора электронной площадки запроса</a:t>
            </a:r>
            <a:r>
              <a:rPr lang="ru-RU" i="1" dirty="0"/>
              <a:t> заказчик размещает в единой информационной системе разъяснения положений документации об электронном аукционе с указанием предмета запроса, но без указания участника такой закупки, от которого поступил указанный запрос, при условии, что указанный запрос поступил заказчику не позднее, чем за три дня до даты окончания срока подачи заявок на участие в таком аукционе.</a:t>
            </a:r>
            <a:endParaRPr lang="ru-RU" dirty="0"/>
          </a:p>
          <a:p>
            <a:endParaRPr lang="ru-RU" dirty="0"/>
          </a:p>
        </p:txBody>
      </p:sp>
    </p:spTree>
    <p:extLst>
      <p:ext uri="{BB962C8B-B14F-4D97-AF65-F5344CB8AC3E}">
        <p14:creationId xmlns:p14="http://schemas.microsoft.com/office/powerpoint/2010/main" val="1264118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2643188" y="214313"/>
            <a:ext cx="6000750" cy="857250"/>
          </a:xfrm>
        </p:spPr>
        <p:txBody>
          <a:bodyPr/>
          <a:lstStyle/>
          <a:p>
            <a:pPr eaLnBrk="1" hangingPunct="1"/>
            <a:r>
              <a:rPr lang="ru-RU" altLang="ru-RU" smtClean="0"/>
              <a:t>Подача документов</a:t>
            </a:r>
          </a:p>
        </p:txBody>
      </p:sp>
      <p:sp>
        <p:nvSpPr>
          <p:cNvPr id="3" name="Объект 2"/>
          <p:cNvSpPr>
            <a:spLocks noGrp="1"/>
          </p:cNvSpPr>
          <p:nvPr>
            <p:ph idx="1"/>
          </p:nvPr>
        </p:nvSpPr>
        <p:spPr/>
        <p:txBody>
          <a:bodyPr/>
          <a:lstStyle/>
          <a:p>
            <a:pPr eaLnBrk="1" hangingPunct="1">
              <a:defRPr/>
            </a:pPr>
            <a:r>
              <a:rPr lang="ru-RU" sz="2400" dirty="0"/>
              <a:t>Подача документов для участия в тендере регламентируется:</a:t>
            </a:r>
          </a:p>
          <a:p>
            <a:pPr eaLnBrk="1" hangingPunct="1">
              <a:defRPr/>
            </a:pPr>
            <a:r>
              <a:rPr lang="ru-RU" sz="2400" dirty="0"/>
              <a:t>- законодательством;</a:t>
            </a:r>
          </a:p>
          <a:p>
            <a:pPr eaLnBrk="1" hangingPunct="1">
              <a:defRPr/>
            </a:pPr>
            <a:r>
              <a:rPr lang="ru-RU" sz="2400" dirty="0"/>
              <a:t>- требованиями электронной площадки;</a:t>
            </a:r>
          </a:p>
          <a:p>
            <a:pPr eaLnBrk="1" hangingPunct="1">
              <a:defRPr/>
            </a:pPr>
            <a:r>
              <a:rPr lang="ru-RU" sz="2400" dirty="0"/>
              <a:t>- требованиями заказчика.</a:t>
            </a:r>
          </a:p>
          <a:p>
            <a:pPr eaLnBrk="1" hangingPunct="1">
              <a:defRPr/>
            </a:pPr>
            <a:r>
              <a:rPr lang="ru-RU" sz="2400" dirty="0"/>
              <a:t>Заявка может подаваться:</a:t>
            </a:r>
          </a:p>
          <a:p>
            <a:pPr eaLnBrk="1" hangingPunct="1">
              <a:defRPr/>
            </a:pPr>
            <a:r>
              <a:rPr lang="ru-RU" sz="2400" dirty="0"/>
              <a:t>- в электронном виде, если речь идет об электронном аукционе;</a:t>
            </a:r>
          </a:p>
          <a:p>
            <a:pPr eaLnBrk="1" hangingPunct="1">
              <a:defRPr/>
            </a:pPr>
            <a:r>
              <a:rPr lang="ru-RU" sz="2400" dirty="0"/>
              <a:t>- на бумажном носителе, если речь идет о проведении конкурса.</a:t>
            </a:r>
          </a:p>
          <a:p>
            <a:pPr eaLnBrk="1" hangingPunct="1">
              <a:defRPr/>
            </a:pPr>
            <a:endParaRPr lang="ru-RU" dirty="0"/>
          </a:p>
        </p:txBody>
      </p:sp>
    </p:spTree>
    <p:extLst>
      <p:ext uri="{BB962C8B-B14F-4D97-AF65-F5344CB8AC3E}">
        <p14:creationId xmlns:p14="http://schemas.microsoft.com/office/powerpoint/2010/main" val="3762530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i="1" dirty="0"/>
              <a:t>Пример требований к первой части заявки</a:t>
            </a:r>
            <a:r>
              <a:rPr lang="ru-RU" sz="3600" dirty="0"/>
              <a:t/>
            </a:r>
            <a:br>
              <a:rPr lang="ru-RU" sz="3600" dirty="0"/>
            </a:br>
            <a:endParaRPr lang="ru-RU" dirty="0"/>
          </a:p>
        </p:txBody>
      </p:sp>
      <p:sp>
        <p:nvSpPr>
          <p:cNvPr id="3" name="Объект 2"/>
          <p:cNvSpPr>
            <a:spLocks noGrp="1"/>
          </p:cNvSpPr>
          <p:nvPr>
            <p:ph idx="1"/>
          </p:nvPr>
        </p:nvSpPr>
        <p:spPr/>
        <p:txBody>
          <a:bodyPr>
            <a:normAutofit fontScale="77500" lnSpcReduction="20000"/>
          </a:bodyPr>
          <a:lstStyle/>
          <a:p>
            <a:r>
              <a:rPr lang="ru-RU" i="1" dirty="0" smtClean="0"/>
              <a:t>Первая </a:t>
            </a:r>
            <a:r>
              <a:rPr lang="ru-RU" i="1" dirty="0"/>
              <a:t>часть заявки на участие в аукционе должна содержать указанную в одном из следующих подпунктов информацию:</a:t>
            </a:r>
            <a:endParaRPr lang="ru-RU" dirty="0"/>
          </a:p>
          <a:p>
            <a:r>
              <a:rPr lang="ru-RU" i="1" dirty="0"/>
              <a:t>- 	при заключении контракта на поставку товара:</a:t>
            </a:r>
            <a:endParaRPr lang="ru-RU" dirty="0"/>
          </a:p>
          <a:p>
            <a:r>
              <a:rPr lang="ru-RU" i="1" dirty="0"/>
              <a:t>- согласие участника такого аукциона на поставку товара в случае, если этот участник предлагает для поставки товар, в отношении которого в документации о таком аукционе содержится указание на товарный знак (его словесное обозначение) (при наличии),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страны происхождения товара, и (или) такой участник предлагает для поставки товар, который является эквивалентным товару, указанному в данной документации, конкретные показатели товара, соответствующие значениям эквивалентности, установленным данной документацией;</a:t>
            </a:r>
            <a:endParaRPr lang="ru-RU" dirty="0"/>
          </a:p>
          <a:p>
            <a:r>
              <a:rPr lang="ru-RU" i="1" dirty="0"/>
              <a:t>- конкретные показатели, соответствующие значениям, установленным документацией о таком аукционе, и указание на товарный знак (его словесное обозначение) (при наличии),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страны происхождения товара</a:t>
            </a:r>
            <a:endParaRPr lang="ru-RU" dirty="0"/>
          </a:p>
        </p:txBody>
      </p:sp>
    </p:spTree>
    <p:extLst>
      <p:ext uri="{BB962C8B-B14F-4D97-AF65-F5344CB8AC3E}">
        <p14:creationId xmlns:p14="http://schemas.microsoft.com/office/powerpoint/2010/main" val="36944263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Участник не допускается</a:t>
            </a:r>
            <a:endParaRPr lang="ru-RU" dirty="0"/>
          </a:p>
        </p:txBody>
      </p:sp>
      <p:sp>
        <p:nvSpPr>
          <p:cNvPr id="3" name="Объект 2"/>
          <p:cNvSpPr>
            <a:spLocks noGrp="1"/>
          </p:cNvSpPr>
          <p:nvPr>
            <p:ph idx="1"/>
          </p:nvPr>
        </p:nvSpPr>
        <p:spPr/>
        <p:txBody>
          <a:bodyPr>
            <a:normAutofit lnSpcReduction="10000"/>
          </a:bodyPr>
          <a:lstStyle/>
          <a:p>
            <a:r>
              <a:rPr lang="ru-RU" dirty="0"/>
              <a:t>Участник электронного аукциона не допускается к участию в нем в случае:</a:t>
            </a:r>
          </a:p>
          <a:p>
            <a:r>
              <a:rPr lang="ru-RU" dirty="0"/>
              <a:t>1) </a:t>
            </a:r>
            <a:r>
              <a:rPr lang="ru-RU" dirty="0" err="1"/>
              <a:t>непредоставления</a:t>
            </a:r>
            <a:r>
              <a:rPr lang="ru-RU" dirty="0"/>
              <a:t> информации, </a:t>
            </a:r>
          </a:p>
          <a:p>
            <a:r>
              <a:rPr lang="ru-RU" dirty="0"/>
              <a:t>или предоставления недостоверной информации;</a:t>
            </a:r>
          </a:p>
          <a:p>
            <a:r>
              <a:rPr lang="ru-RU" dirty="0"/>
              <a:t>2) несоответствия информации,</a:t>
            </a:r>
          </a:p>
          <a:p>
            <a:r>
              <a:rPr lang="ru-RU" dirty="0"/>
              <a:t>требованиям документации о таком аукционе.</a:t>
            </a:r>
          </a:p>
          <a:p>
            <a:r>
              <a:rPr lang="ru-RU" dirty="0"/>
              <a:t>По результатам рассмотрения первых частей заявок на участие в электронном аукционе аукционная комиссия оформляет протокол рассмотрения заявок на участие в таком аукционе, подписываемый всеми присутствующими на заседании аукционной комиссии ее членами не позднее даты окончания срока рассмотрения данных заявок. Указанный протокол должен содержать информацию:</a:t>
            </a:r>
          </a:p>
          <a:p>
            <a:endParaRPr lang="ru-RU" dirty="0"/>
          </a:p>
        </p:txBody>
      </p:sp>
    </p:spTree>
    <p:extLst>
      <p:ext uri="{BB962C8B-B14F-4D97-AF65-F5344CB8AC3E}">
        <p14:creationId xmlns:p14="http://schemas.microsoft.com/office/powerpoint/2010/main" val="218980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864095196"/>
              </p:ext>
            </p:extLst>
          </p:nvPr>
        </p:nvGraphicFramePr>
        <p:xfrm>
          <a:off x="971599" y="1700808"/>
          <a:ext cx="7488832" cy="4752528"/>
        </p:xfrm>
        <a:graphic>
          <a:graphicData uri="http://schemas.openxmlformats.org/drawingml/2006/table">
            <a:tbl>
              <a:tblPr/>
              <a:tblGrid>
                <a:gridCol w="3744416">
                  <a:extLst>
                    <a:ext uri="{9D8B030D-6E8A-4147-A177-3AD203B41FA5}">
                      <a16:colId xmlns:a16="http://schemas.microsoft.com/office/drawing/2014/main" val="4161268237"/>
                    </a:ext>
                  </a:extLst>
                </a:gridCol>
                <a:gridCol w="3744416">
                  <a:extLst>
                    <a:ext uri="{9D8B030D-6E8A-4147-A177-3AD203B41FA5}">
                      <a16:colId xmlns:a16="http://schemas.microsoft.com/office/drawing/2014/main" val="2060803902"/>
                    </a:ext>
                  </a:extLst>
                </a:gridCol>
              </a:tblGrid>
              <a:tr h="1288821">
                <a:tc>
                  <a:txBody>
                    <a:bodyPr/>
                    <a:lstStyle/>
                    <a:p>
                      <a:pPr algn="l" fontAlgn="t"/>
                      <a:r>
                        <a:rPr lang="ru-RU" sz="2800" b="1">
                          <a:effectLst/>
                        </a:rPr>
                        <a:t>Процедуры до 31.12.2021 г.</a:t>
                      </a:r>
                      <a:endParaRPr lang="ru-RU" sz="2800">
                        <a:effectLst/>
                      </a:endParaRPr>
                    </a:p>
                  </a:txBody>
                  <a:tcPr marL="50800" marR="50800" marT="50800" marB="508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2800" b="1">
                          <a:effectLst/>
                        </a:rPr>
                        <a:t>Процедуры с 01.01.2022 г.</a:t>
                      </a:r>
                      <a:endParaRPr lang="ru-RU" sz="2800">
                        <a:effectLst/>
                      </a:endParaRPr>
                    </a:p>
                  </a:txBody>
                  <a:tcPr marL="50800" marR="50800" marT="50800" marB="508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396060312"/>
                  </a:ext>
                </a:extLst>
              </a:tr>
              <a:tr h="3463707">
                <a:tc>
                  <a:txBody>
                    <a:bodyPr/>
                    <a:lstStyle/>
                    <a:p>
                      <a:pPr algn="l" fontAlgn="t">
                        <a:buFont typeface="Arial" panose="020B0604020202020204" pitchFamily="34" charset="0"/>
                        <a:buChar char="•"/>
                      </a:pPr>
                      <a:r>
                        <a:rPr lang="ru-RU" sz="2800">
                          <a:effectLst/>
                        </a:rPr>
                        <a:t>Конкурентные закупки</a:t>
                      </a:r>
                    </a:p>
                    <a:p>
                      <a:pPr algn="l" fontAlgn="t">
                        <a:buFont typeface="Arial" panose="020B0604020202020204" pitchFamily="34" charset="0"/>
                        <a:buChar char="•"/>
                      </a:pPr>
                      <a:r>
                        <a:rPr lang="ru-RU" sz="2800">
                          <a:effectLst/>
                        </a:rPr>
                        <a:t>Неконкурентные закупки (закупка</a:t>
                      </a:r>
                      <a:br>
                        <a:rPr lang="ru-RU" sz="2800">
                          <a:effectLst/>
                        </a:rPr>
                      </a:br>
                      <a:r>
                        <a:rPr lang="ru-RU" sz="2800">
                          <a:effectLst/>
                        </a:rPr>
                        <a:t>у единственного поставщика)</a:t>
                      </a:r>
                    </a:p>
                  </a:txBody>
                  <a:tcPr marL="50800" marR="50800" marT="50800" marB="508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buFont typeface="Arial" panose="020B0604020202020204" pitchFamily="34" charset="0"/>
                        <a:buChar char="•"/>
                      </a:pPr>
                      <a:r>
                        <a:rPr lang="ru-RU" sz="2800" dirty="0">
                          <a:effectLst/>
                        </a:rPr>
                        <a:t>Конкурентные закупки</a:t>
                      </a:r>
                    </a:p>
                    <a:p>
                      <a:pPr algn="l" fontAlgn="t">
                        <a:buFont typeface="Arial" panose="020B0604020202020204" pitchFamily="34" charset="0"/>
                        <a:buChar char="•"/>
                      </a:pPr>
                      <a:r>
                        <a:rPr lang="ru-RU" sz="2800" dirty="0">
                          <a:effectLst/>
                        </a:rPr>
                        <a:t>Неконкурентные закупки (закупка</a:t>
                      </a:r>
                      <a:br>
                        <a:rPr lang="ru-RU" sz="2800" dirty="0">
                          <a:effectLst/>
                        </a:rPr>
                      </a:br>
                      <a:r>
                        <a:rPr lang="ru-RU" sz="2800" dirty="0">
                          <a:effectLst/>
                        </a:rPr>
                        <a:t>у единственного поставщика)</a:t>
                      </a:r>
                    </a:p>
                  </a:txBody>
                  <a:tcPr marL="50800" marR="50800" marT="50800" marB="508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3987572570"/>
                  </a:ext>
                </a:extLst>
              </a:tr>
            </a:tbl>
          </a:graphicData>
        </a:graphic>
      </p:graphicFrame>
    </p:spTree>
    <p:extLst>
      <p:ext uri="{BB962C8B-B14F-4D97-AF65-F5344CB8AC3E}">
        <p14:creationId xmlns:p14="http://schemas.microsoft.com/office/powerpoint/2010/main" val="18687575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Вторая часть заявки</a:t>
            </a:r>
            <a:endParaRPr lang="ru-RU" dirty="0"/>
          </a:p>
        </p:txBody>
      </p:sp>
      <p:sp>
        <p:nvSpPr>
          <p:cNvPr id="3" name="Объект 2"/>
          <p:cNvSpPr>
            <a:spLocks noGrp="1"/>
          </p:cNvSpPr>
          <p:nvPr>
            <p:ph idx="1"/>
          </p:nvPr>
        </p:nvSpPr>
        <p:spPr/>
        <p:txBody>
          <a:bodyPr>
            <a:normAutofit fontScale="70000" lnSpcReduction="20000"/>
          </a:bodyPr>
          <a:lstStyle/>
          <a:p>
            <a:r>
              <a:rPr lang="ru-RU" i="1" dirty="0"/>
              <a:t>Пример второй части заявки</a:t>
            </a:r>
            <a:endParaRPr lang="ru-RU" dirty="0"/>
          </a:p>
          <a:p>
            <a:r>
              <a:rPr lang="ru-RU" i="1" dirty="0"/>
              <a:t>Вторая часть заявки на участие в аукционе должна содержать следующие документы и информацию:</a:t>
            </a:r>
            <a:endParaRPr lang="ru-RU" dirty="0"/>
          </a:p>
          <a:p>
            <a:r>
              <a:rPr lang="ru-RU" i="1" dirty="0"/>
              <a:t>- наименование, фирменное наименование (при наличии), место нахождения, почтовый адрес (для юридического лица), фамилия, имя, отчество</a:t>
            </a:r>
            <a:endParaRPr lang="ru-RU" dirty="0"/>
          </a:p>
          <a:p>
            <a:r>
              <a:rPr lang="ru-RU" i="1" dirty="0"/>
              <a:t>- копии документов, подтверждающих соответствие товара, работы или услуги требованиям, установленным в соответствии с законодательством Российской Федерации, в случае, если в соответствии с законодательством Российской Федерации установлены требования к товару, работе или услуге. </a:t>
            </a:r>
            <a:endParaRPr lang="ru-RU" dirty="0"/>
          </a:p>
          <a:p>
            <a:r>
              <a:rPr lang="ru-RU" i="1" dirty="0"/>
              <a:t>- решение об одобрении или о совершении крупной сделки либо копия данного решения в случае, если требование о необходимости наличия данного решения для совершения крупной сделки установлено федеральными законами и иными нормативными правовыми актами Российской Федерации и (или) учредительными документами юридического лица и для участника такого аукциона заключаемый контракт или предоставление обеспечения заявки на участие в таком аукционе, обеспечения исполнения контракта является крупной сделкой;</a:t>
            </a:r>
            <a:endParaRPr lang="ru-RU" dirty="0"/>
          </a:p>
          <a:p>
            <a:r>
              <a:rPr lang="ru-RU" i="1" dirty="0"/>
              <a:t>Если в документах, входящих в состав заявки на участие в аукционе, имеются расхождения между обозначением сумм прописью и цифрами, то аукционной комиссией принимается к рассмотрению сумма, указанная прописью.</a:t>
            </a:r>
            <a:endParaRPr lang="ru-RU" dirty="0"/>
          </a:p>
          <a:p>
            <a:r>
              <a:rPr lang="ru-RU" dirty="0"/>
              <a:t> </a:t>
            </a:r>
          </a:p>
          <a:p>
            <a:endParaRPr lang="ru-RU" dirty="0"/>
          </a:p>
        </p:txBody>
      </p:sp>
    </p:spTree>
    <p:extLst>
      <p:ext uri="{BB962C8B-B14F-4D97-AF65-F5344CB8AC3E}">
        <p14:creationId xmlns:p14="http://schemas.microsoft.com/office/powerpoint/2010/main" val="465259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Предложения о цене в аукционе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4761362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8030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Документы для участия в конкурсе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06214275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3045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Обратите внимание!</a:t>
            </a:r>
            <a:endParaRPr lang="ru-RU" dirty="0"/>
          </a:p>
        </p:txBody>
      </p:sp>
      <p:sp>
        <p:nvSpPr>
          <p:cNvPr id="3" name="Объект 2"/>
          <p:cNvSpPr>
            <a:spLocks noGrp="1"/>
          </p:cNvSpPr>
          <p:nvPr>
            <p:ph idx="1"/>
          </p:nvPr>
        </p:nvSpPr>
        <p:spPr/>
        <p:txBody>
          <a:bodyPr/>
          <a:lstStyle/>
          <a:p>
            <a:r>
              <a:rPr lang="ru-RU" dirty="0"/>
              <a:t>Состав документов для коммерческих закупок может отличаться.</a:t>
            </a:r>
          </a:p>
          <a:p>
            <a:r>
              <a:rPr lang="ru-RU" dirty="0"/>
              <a:t>При участии в конкурсах участник имеет право подать заявку непосредственно на заседании комиссии по вскрытию конвертов. Конкурсная комиссия должна обеспечить доступ для присутствия при вскрытии конвертов. </a:t>
            </a:r>
          </a:p>
          <a:p>
            <a:endParaRPr lang="ru-RU" dirty="0"/>
          </a:p>
        </p:txBody>
      </p:sp>
    </p:spTree>
    <p:extLst>
      <p:ext uri="{BB962C8B-B14F-4D97-AF65-F5344CB8AC3E}">
        <p14:creationId xmlns:p14="http://schemas.microsoft.com/office/powerpoint/2010/main" val="35762432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2643188" y="214313"/>
            <a:ext cx="6000750" cy="857250"/>
          </a:xfrm>
        </p:spPr>
        <p:txBody>
          <a:bodyPr/>
          <a:lstStyle/>
          <a:p>
            <a:pPr eaLnBrk="1" hangingPunct="1"/>
            <a:r>
              <a:rPr lang="ru-RU" altLang="ru-RU" smtClean="0"/>
              <a:t>Участие в выборе победителя</a:t>
            </a:r>
          </a:p>
        </p:txBody>
      </p:sp>
      <p:sp>
        <p:nvSpPr>
          <p:cNvPr id="3" name="Объект 2"/>
          <p:cNvSpPr>
            <a:spLocks noGrp="1"/>
          </p:cNvSpPr>
          <p:nvPr>
            <p:ph idx="1"/>
          </p:nvPr>
        </p:nvSpPr>
        <p:spPr/>
        <p:txBody>
          <a:bodyPr>
            <a:normAutofit lnSpcReduction="10000"/>
          </a:bodyPr>
          <a:lstStyle/>
          <a:p>
            <a:pPr eaLnBrk="1" hangingPunct="1">
              <a:defRPr/>
            </a:pPr>
            <a:r>
              <a:rPr lang="ru-RU" sz="1800" dirty="0"/>
              <a:t>В отношении электронных торгов участники торгов фактически не участвуют в выборе победителя тендера.</a:t>
            </a:r>
          </a:p>
          <a:p>
            <a:pPr eaLnBrk="1" hangingPunct="1">
              <a:defRPr/>
            </a:pPr>
            <a:r>
              <a:rPr lang="ru-RU" sz="1800" dirty="0"/>
              <a:t>Участник электронного аукциона, который предложил наиболее низкую цену контракта и заявка на участие в таком аукционе которого соответствует требованиям, установленным документацией о нем, признается победителем такого аукциона (ст.69 Федерального закона 44-ФЗ).</a:t>
            </a:r>
          </a:p>
          <a:p>
            <a:pPr eaLnBrk="1" hangingPunct="1">
              <a:defRPr/>
            </a:pPr>
            <a:r>
              <a:rPr lang="ru-RU" sz="1800" dirty="0"/>
              <a:t>Вместе с тем, в случае несогласия с отклонением первой части заявки на тендер или в случае сговора участников возможно обжаловать решение о выборе победителя в установленном порядке.</a:t>
            </a:r>
          </a:p>
          <a:p>
            <a:pPr eaLnBrk="1" hangingPunct="1">
              <a:defRPr/>
            </a:pPr>
            <a:r>
              <a:rPr lang="ru-RU" sz="1800" dirty="0"/>
              <a:t>По результатам электронного аукциона контракт заключается с победителем такого аукциона, а в случаях, предусмотренных настоящей статьей, с иным участником такого аукциона, заявка которого на участие в таком аукционе  признана соответствующей требованиям, установленным документацией о таком аукционе.</a:t>
            </a:r>
          </a:p>
          <a:p>
            <a:pPr eaLnBrk="1" hangingPunct="1">
              <a:defRPr/>
            </a:pPr>
            <a:r>
              <a:rPr lang="ru-RU" sz="1800" dirty="0"/>
              <a:t>В открытом конкурсе участники могут видеть процедуру вскрытия документов и фактически участвовать во вскрытии заявок. </a:t>
            </a:r>
          </a:p>
          <a:p>
            <a:pPr eaLnBrk="1" hangingPunct="1">
              <a:defRPr/>
            </a:pPr>
            <a:endParaRPr lang="ru-RU" dirty="0"/>
          </a:p>
        </p:txBody>
      </p:sp>
    </p:spTree>
    <p:extLst>
      <p:ext uri="{BB962C8B-B14F-4D97-AF65-F5344CB8AC3E}">
        <p14:creationId xmlns:p14="http://schemas.microsoft.com/office/powerpoint/2010/main" val="32520360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Протокол</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3443312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1133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Протокол</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5231271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0024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Жалоба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5915736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354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Куда можно направить жалобу?</a:t>
            </a:r>
            <a:br>
              <a:rPr lang="ru-RU" sz="4000" dirty="0"/>
            </a:br>
            <a:endParaRPr lang="ru-RU" dirty="0"/>
          </a:p>
        </p:txBody>
      </p:sp>
      <p:sp>
        <p:nvSpPr>
          <p:cNvPr id="3" name="Объект 2"/>
          <p:cNvSpPr>
            <a:spLocks noGrp="1"/>
          </p:cNvSpPr>
          <p:nvPr>
            <p:ph idx="1"/>
          </p:nvPr>
        </p:nvSpPr>
        <p:spPr/>
        <p:txBody>
          <a:bodyPr/>
          <a:lstStyle/>
          <a:p>
            <a:r>
              <a:rPr lang="ru-RU" dirty="0" smtClean="0"/>
              <a:t>1</a:t>
            </a:r>
            <a:r>
              <a:rPr lang="ru-RU" dirty="0"/>
              <a:t>) в Федеральную антимонопольную службу,</a:t>
            </a:r>
          </a:p>
          <a:p>
            <a:r>
              <a:rPr lang="ru-RU" dirty="0"/>
              <a:t>2) контрольный орган в сфере государственного оборонного заказа на действия (бездействие) заказчика,</a:t>
            </a:r>
          </a:p>
          <a:p>
            <a:r>
              <a:rPr lang="ru-RU" dirty="0"/>
              <a:t>3) орган исполнительной власти субъекта Российской Федерации, уполномоченный на осуществление контроля в сфере закупок,</a:t>
            </a:r>
          </a:p>
          <a:p>
            <a:r>
              <a:rPr lang="ru-RU" dirty="0"/>
              <a:t>4) орган местного самоуправления, уполномоченный на осуществление контроля в сфере закупок.</a:t>
            </a:r>
          </a:p>
          <a:p>
            <a:endParaRPr lang="ru-RU" dirty="0"/>
          </a:p>
        </p:txBody>
      </p:sp>
    </p:spTree>
    <p:extLst>
      <p:ext uri="{BB962C8B-B14F-4D97-AF65-F5344CB8AC3E}">
        <p14:creationId xmlns:p14="http://schemas.microsoft.com/office/powerpoint/2010/main" val="2460815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Уклонение от контракта</a:t>
            </a:r>
            <a:endParaRPr lang="ru-RU" dirty="0"/>
          </a:p>
        </p:txBody>
      </p:sp>
      <p:sp>
        <p:nvSpPr>
          <p:cNvPr id="3" name="Объект 2"/>
          <p:cNvSpPr>
            <a:spLocks noGrp="1"/>
          </p:cNvSpPr>
          <p:nvPr>
            <p:ph idx="1"/>
          </p:nvPr>
        </p:nvSpPr>
        <p:spPr/>
        <p:txBody>
          <a:bodyPr>
            <a:normAutofit fontScale="92500"/>
          </a:bodyPr>
          <a:lstStyle/>
          <a:p>
            <a:r>
              <a:rPr lang="ru-RU" i="1" dirty="0"/>
              <a:t>Победитель электронного аукциона признается уклонившимся от заключения контракта в случаях:</a:t>
            </a:r>
            <a:endParaRPr lang="ru-RU" dirty="0"/>
          </a:p>
          <a:p>
            <a:pPr lvl="0"/>
            <a:r>
              <a:rPr lang="ru-RU" i="1" dirty="0"/>
              <a:t>нарушения установленного настоящей документацией срока подписания проекта контракта;</a:t>
            </a:r>
            <a:endParaRPr lang="ru-RU" dirty="0"/>
          </a:p>
          <a:p>
            <a:pPr lvl="0"/>
            <a:r>
              <a:rPr lang="ru-RU" i="1" dirty="0"/>
              <a:t>нарушения установленного настоящей документацией срока направления протокола разногласий; </a:t>
            </a:r>
            <a:endParaRPr lang="ru-RU" dirty="0"/>
          </a:p>
          <a:p>
            <a:pPr lvl="0"/>
            <a:r>
              <a:rPr lang="ru-RU" i="1" dirty="0"/>
              <a:t>нарушения установленных настоящей документацией срока и порядка предоставления обеспечения исполнения контракта,</a:t>
            </a:r>
            <a:endParaRPr lang="ru-RU" dirty="0"/>
          </a:p>
          <a:p>
            <a:pPr lvl="0"/>
            <a:r>
              <a:rPr lang="ru-RU" i="1" dirty="0"/>
              <a:t>представления обеспечения исполнения контракта,   несоответствующего установленному в настоящей документации размеру обеспечения;</a:t>
            </a:r>
            <a:endParaRPr lang="ru-RU" dirty="0"/>
          </a:p>
          <a:p>
            <a:pPr lvl="0"/>
            <a:r>
              <a:rPr lang="ru-RU" i="1" dirty="0"/>
              <a:t>признания недостоверной информации, подтверждающей добросовестность победителя электронного аукциона.</a:t>
            </a:r>
            <a:endParaRPr lang="ru-RU" dirty="0"/>
          </a:p>
          <a:p>
            <a:endParaRPr lang="ru-RU" dirty="0"/>
          </a:p>
        </p:txBody>
      </p:sp>
    </p:spTree>
    <p:extLst>
      <p:ext uri="{BB962C8B-B14F-4D97-AF65-F5344CB8AC3E}">
        <p14:creationId xmlns:p14="http://schemas.microsoft.com/office/powerpoint/2010/main" val="3395100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01554457"/>
              </p:ext>
            </p:extLst>
          </p:nvPr>
        </p:nvGraphicFramePr>
        <p:xfrm>
          <a:off x="433977" y="1417638"/>
          <a:ext cx="8003232" cy="5261570"/>
        </p:xfrm>
        <a:graphic>
          <a:graphicData uri="http://schemas.openxmlformats.org/drawingml/2006/table">
            <a:tbl>
              <a:tblPr/>
              <a:tblGrid>
                <a:gridCol w="4001616">
                  <a:extLst>
                    <a:ext uri="{9D8B030D-6E8A-4147-A177-3AD203B41FA5}">
                      <a16:colId xmlns:a16="http://schemas.microsoft.com/office/drawing/2014/main" val="3468253093"/>
                    </a:ext>
                  </a:extLst>
                </a:gridCol>
                <a:gridCol w="4001616">
                  <a:extLst>
                    <a:ext uri="{9D8B030D-6E8A-4147-A177-3AD203B41FA5}">
                      <a16:colId xmlns:a16="http://schemas.microsoft.com/office/drawing/2014/main" val="2732372084"/>
                    </a:ext>
                  </a:extLst>
                </a:gridCol>
              </a:tblGrid>
              <a:tr h="5261570">
                <a:tc>
                  <a:txBody>
                    <a:bodyPr/>
                    <a:lstStyle/>
                    <a:p>
                      <a:pPr algn="l" fontAlgn="t"/>
                      <a:r>
                        <a:rPr lang="ru-RU" sz="2000" b="1">
                          <a:effectLst/>
                        </a:rPr>
                        <a:t>Конкурентные:</a:t>
                      </a:r>
                      <a:endParaRPr lang="ru-RU" sz="2000">
                        <a:effectLst/>
                      </a:endParaRPr>
                    </a:p>
                    <a:p>
                      <a:pPr algn="l" fontAlgn="t">
                        <a:buFont typeface="+mj-lt"/>
                        <a:buAutoNum type="arabicPeriod"/>
                      </a:pPr>
                      <a:r>
                        <a:rPr lang="ru-RU" sz="2000" b="1">
                          <a:effectLst/>
                        </a:rPr>
                        <a:t>Аукцион:</a:t>
                      </a:r>
                      <a:endParaRPr lang="ru-RU" sz="2000">
                        <a:effectLst/>
                      </a:endParaRPr>
                    </a:p>
                    <a:p>
                      <a:pPr marL="742950" lvl="1" indent="-285750" algn="l" fontAlgn="t">
                        <a:buFont typeface="+mj-lt"/>
                        <a:buAutoNum type="arabicPeriod"/>
                      </a:pPr>
                      <a:r>
                        <a:rPr lang="ru-RU" sz="2000">
                          <a:effectLst/>
                        </a:rPr>
                        <a:t>электронный аукцион</a:t>
                      </a:r>
                    </a:p>
                    <a:p>
                      <a:pPr marL="742950" lvl="1" indent="-285750" algn="l" fontAlgn="t">
                        <a:buFont typeface="+mj-lt"/>
                        <a:buAutoNum type="arabicPeriod"/>
                      </a:pPr>
                      <a:r>
                        <a:rPr lang="ru-RU" sz="2000">
                          <a:effectLst/>
                        </a:rPr>
                        <a:t>закрытый аукцион​</a:t>
                      </a:r>
                    </a:p>
                    <a:p>
                      <a:pPr algn="l" fontAlgn="t">
                        <a:buFont typeface="+mj-lt"/>
                        <a:buAutoNum type="arabicPeriod"/>
                      </a:pPr>
                      <a:r>
                        <a:rPr lang="ru-RU" sz="2000" b="1">
                          <a:effectLst/>
                        </a:rPr>
                        <a:t>Конкурс:</a:t>
                      </a:r>
                      <a:endParaRPr lang="ru-RU" sz="2000">
                        <a:effectLst/>
                      </a:endParaRPr>
                    </a:p>
                    <a:p>
                      <a:pPr marL="742950" lvl="1" indent="-285750" algn="l" fontAlgn="t">
                        <a:buFont typeface="+mj-lt"/>
                        <a:buAutoNum type="arabicPeriod"/>
                      </a:pPr>
                      <a:r>
                        <a:rPr lang="ru-RU" sz="2000">
                          <a:effectLst/>
                        </a:rPr>
                        <a:t>открытый конкурс</a:t>
                      </a:r>
                    </a:p>
                    <a:p>
                      <a:pPr marL="742950" lvl="1" indent="-285750" algn="l" fontAlgn="t">
                        <a:buFont typeface="+mj-lt"/>
                        <a:buAutoNum type="arabicPeriod"/>
                      </a:pPr>
                      <a:r>
                        <a:rPr lang="ru-RU" sz="2000">
                          <a:effectLst/>
                        </a:rPr>
                        <a:t>конкурс с ограниченным участием</a:t>
                      </a:r>
                    </a:p>
                    <a:p>
                      <a:pPr marL="742950" lvl="1" indent="-285750" algn="l" fontAlgn="t">
                        <a:buFont typeface="+mj-lt"/>
                        <a:buAutoNum type="arabicPeriod"/>
                      </a:pPr>
                      <a:r>
                        <a:rPr lang="ru-RU" sz="2000">
                          <a:effectLst/>
                        </a:rPr>
                        <a:t>двухэтапный конкурс</a:t>
                      </a:r>
                    </a:p>
                    <a:p>
                      <a:pPr marL="742950" lvl="1" indent="-285750" algn="l" fontAlgn="t">
                        <a:buFont typeface="+mj-lt"/>
                        <a:buAutoNum type="arabicPeriod"/>
                      </a:pPr>
                      <a:r>
                        <a:rPr lang="ru-RU" sz="2000">
                          <a:effectLst/>
                        </a:rPr>
                        <a:t>закрытый конкурс</a:t>
                      </a:r>
                    </a:p>
                    <a:p>
                      <a:pPr marL="742950" lvl="1" indent="-285750" algn="l" fontAlgn="t">
                        <a:buFont typeface="+mj-lt"/>
                        <a:buAutoNum type="arabicPeriod"/>
                      </a:pPr>
                      <a:r>
                        <a:rPr lang="ru-RU" sz="2000">
                          <a:effectLst/>
                        </a:rPr>
                        <a:t>закрытый конкурс с ограниченным участием</a:t>
                      </a:r>
                    </a:p>
                    <a:p>
                      <a:pPr marL="742950" lvl="1" indent="-285750" algn="l" fontAlgn="t">
                        <a:buFont typeface="+mj-lt"/>
                        <a:buAutoNum type="arabicPeriod"/>
                      </a:pPr>
                      <a:r>
                        <a:rPr lang="ru-RU" sz="2000">
                          <a:effectLst/>
                        </a:rPr>
                        <a:t>закрытый двухэтапный конкурс</a:t>
                      </a:r>
                    </a:p>
                    <a:p>
                      <a:pPr algn="l" fontAlgn="t">
                        <a:buFont typeface="+mj-lt"/>
                        <a:buAutoNum type="arabicPeriod"/>
                      </a:pPr>
                      <a:r>
                        <a:rPr lang="ru-RU" sz="2000" b="1">
                          <a:effectLst/>
                        </a:rPr>
                        <a:t>Запрос котировок</a:t>
                      </a:r>
                      <a:endParaRPr lang="ru-RU" sz="2000">
                        <a:effectLst/>
                      </a:endParaRPr>
                    </a:p>
                    <a:p>
                      <a:pPr algn="l" fontAlgn="t">
                        <a:buFont typeface="+mj-lt"/>
                        <a:buAutoNum type="arabicPeriod"/>
                      </a:pPr>
                      <a:r>
                        <a:rPr lang="ru-RU" sz="2000" b="1">
                          <a:effectLst/>
                        </a:rPr>
                        <a:t>Запрос предложений</a:t>
                      </a:r>
                      <a:endParaRPr lang="ru-RU" sz="2000">
                        <a:effectLst/>
                      </a:endParaRPr>
                    </a:p>
                  </a:txBody>
                  <a:tcPr marL="50800" marR="50800" marT="50800" marB="508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2000" b="1" dirty="0">
                          <a:effectLst/>
                        </a:rPr>
                        <a:t>Конкурентные:</a:t>
                      </a:r>
                      <a:endParaRPr lang="ru-RU" sz="2000" dirty="0">
                        <a:effectLst/>
                      </a:endParaRPr>
                    </a:p>
                    <a:p>
                      <a:pPr algn="l" fontAlgn="t">
                        <a:buFont typeface="+mj-lt"/>
                        <a:buAutoNum type="arabicPeriod"/>
                      </a:pPr>
                      <a:r>
                        <a:rPr lang="ru-RU" sz="2000" b="1" dirty="0">
                          <a:effectLst/>
                        </a:rPr>
                        <a:t>Аукцион:</a:t>
                      </a:r>
                      <a:endParaRPr lang="ru-RU" sz="2000" dirty="0">
                        <a:effectLst/>
                      </a:endParaRPr>
                    </a:p>
                    <a:p>
                      <a:pPr marL="742950" lvl="1" indent="-285750" algn="l" fontAlgn="t">
                        <a:buFont typeface="+mj-lt"/>
                        <a:buAutoNum type="arabicPeriod"/>
                      </a:pPr>
                      <a:r>
                        <a:rPr lang="ru-RU" sz="2000" dirty="0">
                          <a:effectLst/>
                        </a:rPr>
                        <a:t>электронный аукцион</a:t>
                      </a:r>
                    </a:p>
                    <a:p>
                      <a:pPr marL="742950" lvl="1" indent="-285750" algn="l" fontAlgn="t">
                        <a:buFont typeface="+mj-lt"/>
                        <a:buAutoNum type="arabicPeriod"/>
                      </a:pPr>
                      <a:r>
                        <a:rPr lang="ru-RU" sz="2000" dirty="0">
                          <a:effectLst/>
                        </a:rPr>
                        <a:t>закрытый аукцион</a:t>
                      </a:r>
                    </a:p>
                    <a:p>
                      <a:pPr marL="742950" lvl="1" indent="-285750" algn="l" fontAlgn="t">
                        <a:buFont typeface="+mj-lt"/>
                        <a:buAutoNum type="arabicPeriod"/>
                      </a:pPr>
                      <a:r>
                        <a:rPr lang="ru-RU" sz="2000" dirty="0">
                          <a:effectLst/>
                        </a:rPr>
                        <a:t>закрытый аукцион в электронной форме</a:t>
                      </a:r>
                    </a:p>
                    <a:p>
                      <a:pPr algn="l" fontAlgn="t">
                        <a:buFont typeface="+mj-lt"/>
                        <a:buAutoNum type="arabicPeriod"/>
                      </a:pPr>
                      <a:r>
                        <a:rPr lang="ru-RU" sz="2000" b="1" dirty="0">
                          <a:effectLst/>
                        </a:rPr>
                        <a:t>Конкурс:</a:t>
                      </a:r>
                      <a:endParaRPr lang="ru-RU" sz="2000" dirty="0">
                        <a:effectLst/>
                      </a:endParaRPr>
                    </a:p>
                    <a:p>
                      <a:pPr marL="742950" lvl="1" indent="-285750" algn="l" fontAlgn="t">
                        <a:buFont typeface="+mj-lt"/>
                        <a:buAutoNum type="arabicPeriod"/>
                      </a:pPr>
                      <a:r>
                        <a:rPr lang="ru-RU" sz="2000" dirty="0">
                          <a:effectLst/>
                        </a:rPr>
                        <a:t>открытый конкурс в электронной форме</a:t>
                      </a:r>
                    </a:p>
                    <a:p>
                      <a:pPr marL="742950" lvl="1" indent="-285750" algn="l" fontAlgn="t">
                        <a:buFont typeface="+mj-lt"/>
                        <a:buAutoNum type="arabicPeriod"/>
                      </a:pPr>
                      <a:r>
                        <a:rPr lang="ru-RU" sz="2000" dirty="0">
                          <a:effectLst/>
                        </a:rPr>
                        <a:t>закрытый конкурс</a:t>
                      </a:r>
                    </a:p>
                    <a:p>
                      <a:pPr marL="742950" lvl="1" indent="-285750" algn="l" fontAlgn="t">
                        <a:buFont typeface="+mj-lt"/>
                        <a:buAutoNum type="arabicPeriod"/>
                      </a:pPr>
                      <a:r>
                        <a:rPr lang="ru-RU" sz="2000" dirty="0">
                          <a:effectLst/>
                        </a:rPr>
                        <a:t>закрытый конкурс в электронной форме</a:t>
                      </a:r>
                    </a:p>
                    <a:p>
                      <a:pPr algn="l" fontAlgn="t">
                        <a:buFont typeface="+mj-lt"/>
                        <a:buAutoNum type="arabicPeriod"/>
                      </a:pPr>
                      <a:r>
                        <a:rPr lang="ru-RU" sz="2000" b="1" dirty="0">
                          <a:effectLst/>
                        </a:rPr>
                        <a:t>Запрос котировок в электронной форме</a:t>
                      </a:r>
                      <a:endParaRPr lang="ru-RU" sz="2000" dirty="0">
                        <a:effectLst/>
                      </a:endParaRPr>
                    </a:p>
                    <a:p>
                      <a:pPr algn="l" fontAlgn="t"/>
                      <a:r>
                        <a:rPr lang="ru-RU" sz="2000" dirty="0">
                          <a:effectLst/>
                        </a:rPr>
                        <a:t> </a:t>
                      </a:r>
                    </a:p>
                  </a:txBody>
                  <a:tcPr marL="50800" marR="50800" marT="50800" marB="50800">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890016120"/>
                  </a:ext>
                </a:extLst>
              </a:tr>
            </a:tbl>
          </a:graphicData>
        </a:graphic>
      </p:graphicFrame>
    </p:spTree>
    <p:extLst>
      <p:ext uri="{BB962C8B-B14F-4D97-AF65-F5344CB8AC3E}">
        <p14:creationId xmlns:p14="http://schemas.microsoft.com/office/powerpoint/2010/main" val="350176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Модуль 2</a:t>
            </a:r>
            <a:r>
              <a:rPr lang="ru-RU" dirty="0"/>
              <a:t/>
            </a:r>
            <a:br>
              <a:rPr lang="ru-RU" dirty="0"/>
            </a:br>
            <a:endParaRPr lang="ru-RU" dirty="0"/>
          </a:p>
        </p:txBody>
      </p:sp>
      <p:sp>
        <p:nvSpPr>
          <p:cNvPr id="3" name="Объект 2"/>
          <p:cNvSpPr>
            <a:spLocks noGrp="1"/>
          </p:cNvSpPr>
          <p:nvPr>
            <p:ph idx="1"/>
          </p:nvPr>
        </p:nvSpPr>
        <p:spPr/>
        <p:txBody>
          <a:bodyPr/>
          <a:lstStyle/>
          <a:p>
            <a:r>
              <a:rPr lang="ru-RU" b="1" dirty="0" smtClean="0"/>
              <a:t>Требования </a:t>
            </a:r>
            <a:r>
              <a:rPr lang="ru-RU" b="1" dirty="0"/>
              <a:t>и рекомендации государства в отношении закупок</a:t>
            </a:r>
            <a:endParaRPr lang="ru-RU" dirty="0"/>
          </a:p>
          <a:p>
            <a:r>
              <a:rPr lang="ru-RU" dirty="0"/>
              <a:t> </a:t>
            </a:r>
          </a:p>
          <a:p>
            <a:r>
              <a:rPr lang="ru-RU" dirty="0"/>
              <a:t>2.1. Законодательные требования в отношении закупок</a:t>
            </a:r>
          </a:p>
          <a:p>
            <a:r>
              <a:rPr lang="ru-RU" dirty="0"/>
              <a:t>2.2. Основные процедуры закупок: последовательность, продолжительность и содержание процедур.</a:t>
            </a:r>
          </a:p>
          <a:p>
            <a:r>
              <a:rPr lang="ru-RU" dirty="0"/>
              <a:t>2.3. Выбор способа закупок: конкурсы, запрос котировок, аукцион.</a:t>
            </a:r>
          </a:p>
          <a:p>
            <a:r>
              <a:rPr lang="ru-RU" dirty="0"/>
              <a:t>2.4. Структура тендерной документации.</a:t>
            </a:r>
          </a:p>
          <a:p>
            <a:r>
              <a:rPr lang="ru-RU" dirty="0"/>
              <a:t>2.5. Процедура проведения тендера </a:t>
            </a:r>
          </a:p>
          <a:p>
            <a:endParaRPr lang="ru-RU" dirty="0"/>
          </a:p>
        </p:txBody>
      </p:sp>
    </p:spTree>
    <p:extLst>
      <p:ext uri="{BB962C8B-B14F-4D97-AF65-F5344CB8AC3E}">
        <p14:creationId xmlns:p14="http://schemas.microsoft.com/office/powerpoint/2010/main" val="3720686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2643188" y="214313"/>
            <a:ext cx="6000750" cy="857250"/>
          </a:xfrm>
        </p:spPr>
        <p:txBody>
          <a:bodyPr/>
          <a:lstStyle/>
          <a:p>
            <a:pPr eaLnBrk="1" hangingPunct="1"/>
            <a:r>
              <a:rPr lang="ru-RU" altLang="ru-RU" smtClean="0"/>
              <a:t>Отличия закупок</a:t>
            </a:r>
          </a:p>
        </p:txBody>
      </p:sp>
      <p:graphicFrame>
        <p:nvGraphicFramePr>
          <p:cNvPr id="4" name="Объект 3"/>
          <p:cNvGraphicFramePr>
            <a:graphicFrameLocks noGrp="1"/>
          </p:cNvGraphicFramePr>
          <p:nvPr>
            <p:ph idx="1"/>
          </p:nvPr>
        </p:nvGraphicFramePr>
        <p:xfrm>
          <a:off x="900113" y="1214438"/>
          <a:ext cx="7272337" cy="5489575"/>
        </p:xfrm>
        <a:graphic>
          <a:graphicData uri="http://schemas.openxmlformats.org/drawingml/2006/table">
            <a:tbl>
              <a:tblPr/>
              <a:tblGrid>
                <a:gridCol w="2424112">
                  <a:extLst>
                    <a:ext uri="{9D8B030D-6E8A-4147-A177-3AD203B41FA5}">
                      <a16:colId xmlns:a16="http://schemas.microsoft.com/office/drawing/2014/main" val="20000"/>
                    </a:ext>
                  </a:extLst>
                </a:gridCol>
                <a:gridCol w="2424113">
                  <a:extLst>
                    <a:ext uri="{9D8B030D-6E8A-4147-A177-3AD203B41FA5}">
                      <a16:colId xmlns:a16="http://schemas.microsoft.com/office/drawing/2014/main" val="20001"/>
                    </a:ext>
                  </a:extLst>
                </a:gridCol>
                <a:gridCol w="2424112">
                  <a:extLst>
                    <a:ext uri="{9D8B030D-6E8A-4147-A177-3AD203B41FA5}">
                      <a16:colId xmlns:a16="http://schemas.microsoft.com/office/drawing/2014/main" val="20002"/>
                    </a:ext>
                  </a:extLst>
                </a:gridCol>
              </a:tblGrid>
              <a:tr h="4508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sz="1000" b="1" i="0" u="none" strike="noStrike" cap="none" normalizeH="0" baseline="0" smtClean="0">
                        <a:ln>
                          <a:noFill/>
                        </a:ln>
                        <a:solidFill>
                          <a:srgbClr val="FFFFFF"/>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cs typeface="Times New Roman" pitchFamily="18" charset="0"/>
                        </a:rPr>
                        <a:t>44-ФЗ</a:t>
                      </a: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cs typeface="Times New Roman" pitchFamily="18" charset="0"/>
                        </a:rPr>
                        <a:t>223-ФЗ</a:t>
                      </a: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87960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rPr>
                        <a:t>Размещение информации о закупках</a:t>
                      </a:r>
                      <a:endParaRPr kumimoji="0" lang="ru-RU" sz="1000" b="1" i="0" u="none" strike="noStrike" cap="none" normalizeH="0" baseline="0" smtClean="0">
                        <a:ln>
                          <a:noFill/>
                        </a:ln>
                        <a:solidFill>
                          <a:srgbClr val="FFFFFF"/>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Может осуществляться в любом источнике информации, например, на сайте компании</a:t>
                      </a:r>
                      <a:endParaRPr kumimoji="0" lang="ru-RU" sz="1000" b="0" i="0" u="none" strike="noStrike" cap="none" normalizeH="0" baseline="0" smtClean="0">
                        <a:ln>
                          <a:noFill/>
                        </a:ln>
                        <a:solidFill>
                          <a:srgbClr val="0033CC"/>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5F6"/>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Размещение информации о закупочной деятельности заказчика не только в единой информационной системе, но и на официальном сайте заказчика в информационно-телекоммуникационной сети "Интернет", а также в иных общедоступных источниках</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 </a:t>
                      </a:r>
                      <a:endParaRPr kumimoji="0" lang="ru-RU" sz="1000" b="0" i="0" u="none" strike="noStrike" cap="none" normalizeH="0" baseline="0" smtClean="0">
                        <a:ln>
                          <a:noFill/>
                        </a:ln>
                        <a:solidFill>
                          <a:srgbClr val="0033CC"/>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5F6"/>
                    </a:solidFill>
                  </a:tcPr>
                </a:tc>
                <a:extLst>
                  <a:ext uri="{0D108BD9-81ED-4DB2-BD59-A6C34878D82A}">
                    <a16:rowId xmlns:a16="http://schemas.microsoft.com/office/drawing/2014/main" val="10001"/>
                  </a:ext>
                </a:extLst>
              </a:tr>
              <a:tr h="29813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rPr>
                        <a:t>Состав размещаемой информации о закупках</a:t>
                      </a:r>
                      <a:endParaRPr kumimoji="0" lang="ru-RU" sz="1000" b="1" i="0" u="none" strike="noStrike" cap="none" normalizeH="0" baseline="0" smtClean="0">
                        <a:ln>
                          <a:noFill/>
                        </a:ln>
                        <a:solidFill>
                          <a:srgbClr val="FFFFFF"/>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Не регламентируется</a:t>
                      </a:r>
                      <a:endParaRPr kumimoji="0" lang="ru-RU" sz="1000" b="0" i="0" u="none" strike="noStrike" cap="none" normalizeH="0" baseline="0" smtClean="0">
                        <a:ln>
                          <a:noFill/>
                        </a:ln>
                        <a:solidFill>
                          <a:srgbClr val="0033CC"/>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3FB"/>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положение о закупке, изменения, вносимые в такое положение;</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план закупки товаров, работ, услуг;</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план закупки инновационной продукции, высокотехнологичной продукции, лекарственных средств;</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при осуществлении закупки - информация о закупке, в том числе извещение о закупке, документация о закупке, проект договора, являющийся неотъемлемой частью извещения о закупке и документации о закупке</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 </a:t>
                      </a:r>
                      <a:endParaRPr kumimoji="0" lang="ru-RU" sz="1000" b="0" i="0" u="none" strike="noStrike" cap="none" normalizeH="0" baseline="0" smtClean="0">
                        <a:ln>
                          <a:noFill/>
                        </a:ln>
                        <a:solidFill>
                          <a:srgbClr val="0033CC"/>
                        </a:solidFill>
                        <a:effectLst/>
                        <a:latin typeface="Arial" pitchFamily="34" charset="0"/>
                        <a:cs typeface="Times New Roman" pitchFamily="18" charset="0"/>
                      </a:endParaRPr>
                    </a:p>
                  </a:txBody>
                  <a:tcPr marL="46189" marR="4618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3F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38454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2643188" y="214313"/>
            <a:ext cx="6000750" cy="857250"/>
          </a:xfrm>
        </p:spPr>
        <p:txBody>
          <a:bodyPr/>
          <a:lstStyle/>
          <a:p>
            <a:pPr eaLnBrk="1" hangingPunct="1"/>
            <a:r>
              <a:rPr lang="ru-RU" altLang="ru-RU" smtClean="0"/>
              <a:t>Отличия закупок</a:t>
            </a:r>
          </a:p>
        </p:txBody>
      </p:sp>
      <p:graphicFrame>
        <p:nvGraphicFramePr>
          <p:cNvPr id="4" name="Объект 3"/>
          <p:cNvGraphicFramePr>
            <a:graphicFrameLocks noGrp="1"/>
          </p:cNvGraphicFramePr>
          <p:nvPr>
            <p:ph idx="1"/>
          </p:nvPr>
        </p:nvGraphicFramePr>
        <p:xfrm>
          <a:off x="539750" y="1214438"/>
          <a:ext cx="7848600" cy="5397500"/>
        </p:xfrm>
        <a:graphic>
          <a:graphicData uri="http://schemas.openxmlformats.org/drawingml/2006/table">
            <a:tbl>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48577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sz="1000" b="1" i="0" u="none" strike="noStrike" cap="none" normalizeH="0" baseline="0" smtClean="0">
                        <a:ln>
                          <a:noFill/>
                        </a:ln>
                        <a:solidFill>
                          <a:srgbClr val="FFFFFF"/>
                        </a:solidFill>
                        <a:effectLst/>
                        <a:latin typeface="Arial" pitchFamily="34" charset="0"/>
                        <a:cs typeface="Times New Roman" pitchFamily="18" charset="0"/>
                      </a:endParaRPr>
                    </a:p>
                  </a:txBody>
                  <a:tcPr marL="46190" marR="461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cs typeface="Times New Roman" pitchFamily="18" charset="0"/>
                        </a:rPr>
                        <a:t>44-ФЗ</a:t>
                      </a:r>
                    </a:p>
                  </a:txBody>
                  <a:tcPr marL="46190" marR="461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cs typeface="Times New Roman" pitchFamily="18" charset="0"/>
                        </a:rPr>
                        <a:t>223-ФЗ</a:t>
                      </a:r>
                    </a:p>
                  </a:txBody>
                  <a:tcPr marL="46190" marR="461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9117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1" i="0" u="none" strike="noStrike" cap="none" normalizeH="0" baseline="0" smtClean="0">
                          <a:ln>
                            <a:noFill/>
                          </a:ln>
                          <a:solidFill>
                            <a:srgbClr val="FFFFFF"/>
                          </a:solidFill>
                          <a:effectLst/>
                          <a:latin typeface="Arial" pitchFamily="34" charset="0"/>
                        </a:rPr>
                        <a:t>Регламентация совместных закупок</a:t>
                      </a:r>
                      <a:endParaRPr kumimoji="0" lang="ru-RU" sz="1000" b="1" i="0" u="none" strike="noStrike" cap="none" normalizeH="0" baseline="0" smtClean="0">
                        <a:ln>
                          <a:noFill/>
                        </a:ln>
                        <a:solidFill>
                          <a:srgbClr val="FFFFFF"/>
                        </a:solidFill>
                        <a:effectLst/>
                        <a:latin typeface="Arial" pitchFamily="34" charset="0"/>
                        <a:cs typeface="Times New Roman" pitchFamily="18" charset="0"/>
                      </a:endParaRPr>
                    </a:p>
                  </a:txBody>
                  <a:tcPr marL="46190" marR="461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Порядок осуществления совместных закупок с другими заказчиками определяется самостоятельно, чаще всего заказчик определяет в соглашении</a:t>
                      </a:r>
                      <a:endParaRPr kumimoji="0" lang="ru-RU" sz="1000" b="0" i="0" u="none" strike="noStrike" cap="none" normalizeH="0" baseline="0" smtClean="0">
                        <a:ln>
                          <a:noFill/>
                        </a:ln>
                        <a:solidFill>
                          <a:srgbClr val="0033CC"/>
                        </a:solidFill>
                        <a:effectLst/>
                        <a:latin typeface="Arial" pitchFamily="34" charset="0"/>
                        <a:cs typeface="Times New Roman" pitchFamily="18" charset="0"/>
                      </a:endParaRPr>
                    </a:p>
                  </a:txBody>
                  <a:tcPr marL="46190" marR="461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5F6"/>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Заказчикам рекомендуется принять соглашение о проведении консолидированной (совместной) закупки (в том числе конкретной), которое должно содержать ряд сведений о проводимой закупке:</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1) информацию о предмете договора, место, условия и сроки (периоды) поставок товаров, выполнения работ, оказания услуг в отношении каждого заказчика;</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2) начальные (максимальные) цены договоров каждого заказчика;</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3) информацию об организаторе закупки;</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4) порядок и сроки подготовки извещения о закупке, документации о закупке, проекта договора;</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5) примерные сроки проведения закупки;</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6) иная информация о проводимой закупке.</a:t>
                      </a: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sz="1000" b="0" i="0" u="none" strike="noStrike" cap="none" normalizeH="0" baseline="0" smtClean="0">
                          <a:ln>
                            <a:noFill/>
                          </a:ln>
                          <a:solidFill>
                            <a:srgbClr val="0033CC"/>
                          </a:solidFill>
                          <a:effectLst/>
                          <a:latin typeface="Arial" pitchFamily="34" charset="0"/>
                        </a:rPr>
                        <a:t> </a:t>
                      </a:r>
                      <a:endParaRPr kumimoji="0" lang="ru-RU" sz="1000" b="0" i="0" u="none" strike="noStrike" cap="none" normalizeH="0" baseline="0" smtClean="0">
                        <a:ln>
                          <a:noFill/>
                        </a:ln>
                        <a:solidFill>
                          <a:srgbClr val="0033CC"/>
                        </a:solidFill>
                        <a:effectLst/>
                        <a:latin typeface="Arial" pitchFamily="34" charset="0"/>
                        <a:cs typeface="Times New Roman" pitchFamily="18" charset="0"/>
                      </a:endParaRPr>
                    </a:p>
                  </a:txBody>
                  <a:tcPr marL="46190" marR="4619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5F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4604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2643188" y="214313"/>
            <a:ext cx="6000750" cy="857250"/>
          </a:xfrm>
        </p:spPr>
        <p:txBody>
          <a:bodyPr/>
          <a:lstStyle/>
          <a:p>
            <a:pPr eaLnBrk="1" hangingPunct="1"/>
            <a:r>
              <a:rPr lang="ru-RU" altLang="ru-RU" smtClean="0"/>
              <a:t>Функции заказчика</a:t>
            </a:r>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9275" y="2065338"/>
            <a:ext cx="5505450" cy="3209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8483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i="1" dirty="0"/>
              <a:t>Закупки путем проведения </a:t>
            </a:r>
            <a:r>
              <a:rPr lang="ru-RU" b="1" i="1" dirty="0" smtClean="0"/>
              <a:t>торгов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17119316"/>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5714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i="1" dirty="0"/>
              <a:t>Без проведения </a:t>
            </a:r>
            <a:r>
              <a:rPr lang="ru-RU" b="1" i="1" dirty="0" smtClean="0"/>
              <a:t>торгов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67661103"/>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4641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 путать!</a:t>
            </a:r>
            <a:endParaRPr lang="ru-RU" dirty="0"/>
          </a:p>
        </p:txBody>
      </p:sp>
      <p:sp>
        <p:nvSpPr>
          <p:cNvPr id="3" name="Объект 2"/>
          <p:cNvSpPr>
            <a:spLocks noGrp="1"/>
          </p:cNvSpPr>
          <p:nvPr>
            <p:ph idx="1"/>
          </p:nvPr>
        </p:nvSpPr>
        <p:spPr/>
        <p:txBody>
          <a:bodyPr>
            <a:normAutofit fontScale="92500" lnSpcReduction="20000"/>
          </a:bodyPr>
          <a:lstStyle/>
          <a:p>
            <a:r>
              <a:rPr lang="ru-RU" dirty="0"/>
              <a:t>Случай, когда подана одна заявка и закупка признана несостоявшейся и закупкой у единственного поставщика. Закупка у единственного поставщика осуществляется в следующих случаях:</a:t>
            </a:r>
          </a:p>
          <a:p>
            <a:r>
              <a:rPr lang="ru-RU" dirty="0"/>
              <a:t>1) осуществление закупки товара, работы или услуги, которые относятся к сфере деятельности субъектов естественных монополий в соответствии с Федеральным </a:t>
            </a:r>
            <a:r>
              <a:rPr lang="ru-RU" dirty="0">
                <a:hlinkClick r:id="rId2"/>
              </a:rPr>
              <a:t>законом</a:t>
            </a:r>
            <a:r>
              <a:rPr lang="ru-RU" dirty="0"/>
              <a:t> от 17 августа 1995 года N 147-ФЗ "О естественных монополиях", а также услуг центрального депозитария;</a:t>
            </a:r>
          </a:p>
          <a:p>
            <a:r>
              <a:rPr lang="ru-RU" dirty="0"/>
              <a:t>2) осуществление закупки для государственных нужд у единственного поставщика (подрядчика, исполнителя), определенного </a:t>
            </a:r>
            <a:r>
              <a:rPr lang="ru-RU" dirty="0">
                <a:hlinkClick r:id="rId3"/>
              </a:rPr>
              <a:t>указом</a:t>
            </a:r>
            <a:r>
              <a:rPr lang="ru-RU" dirty="0"/>
              <a:t> или распоряжением Президента Российской Федерации</a:t>
            </a:r>
          </a:p>
          <a:p>
            <a:r>
              <a:rPr lang="ru-RU" dirty="0"/>
              <a:t>3) выполнение работы по мобилизационной подготовке в Российской Федерации;</a:t>
            </a:r>
          </a:p>
          <a:p>
            <a:r>
              <a:rPr lang="ru-RU" dirty="0"/>
              <a:t>4) осуществление закупки товара, работы или услуги на сумму, не превышающую ста тысяч рублей</a:t>
            </a:r>
          </a:p>
          <a:p>
            <a:endParaRPr lang="ru-RU" dirty="0"/>
          </a:p>
        </p:txBody>
      </p:sp>
    </p:spTree>
    <p:extLst>
      <p:ext uri="{BB962C8B-B14F-4D97-AF65-F5344CB8AC3E}">
        <p14:creationId xmlns:p14="http://schemas.microsoft.com/office/powerpoint/2010/main" val="35792822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2643188" y="214313"/>
            <a:ext cx="6000750" cy="857250"/>
          </a:xfrm>
        </p:spPr>
        <p:txBody>
          <a:bodyPr/>
          <a:lstStyle/>
          <a:p>
            <a:pPr eaLnBrk="1" hangingPunct="1"/>
            <a:r>
              <a:rPr lang="ru-RU" altLang="ru-RU" smtClean="0"/>
              <a:t>Требования к поставщику</a:t>
            </a:r>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81175" y="2017713"/>
            <a:ext cx="5581650" cy="3305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0833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Дополнительные требования к исполнителю</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40172095"/>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3559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Критерии оценки заявок</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01544304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6328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sp>
        <p:nvSpPr>
          <p:cNvPr id="3" name="Объект 2"/>
          <p:cNvSpPr>
            <a:spLocks noGrp="1"/>
          </p:cNvSpPr>
          <p:nvPr>
            <p:ph idx="1"/>
          </p:nvPr>
        </p:nvSpPr>
        <p:spPr/>
        <p:txBody>
          <a:bodyPr/>
          <a:lstStyle/>
          <a:p>
            <a:r>
              <a:rPr lang="ru-RU" dirty="0" smtClean="0"/>
              <a:t>Способ </a:t>
            </a:r>
            <a:r>
              <a:rPr lang="ru-RU" dirty="0"/>
              <a:t>закупки «запрос предложений» перестанет существовать</a:t>
            </a:r>
            <a:r>
              <a:rPr lang="ru-RU" dirty="0"/>
              <a:t/>
            </a:r>
            <a:br>
              <a:rPr lang="ru-RU" dirty="0"/>
            </a:br>
            <a:r>
              <a:rPr lang="ru-RU" dirty="0"/>
              <a:t>с 2022 года. Такие «подвиды» способов закупок, как конкурс с ограниченным участием, двухэтапный конкурс, закрытый конкурс с ограниченным участием, закрытый двухэтапный конкурс, также не будут применяться с учетом новой редакции 44-ФЗ. Эти изменения внесены Законом № 360-ФЗ.</a:t>
            </a:r>
            <a:endParaRPr lang="ru-RU" dirty="0"/>
          </a:p>
        </p:txBody>
      </p:sp>
    </p:spTree>
    <p:extLst>
      <p:ext uri="{BB962C8B-B14F-4D97-AF65-F5344CB8AC3E}">
        <p14:creationId xmlns:p14="http://schemas.microsoft.com/office/powerpoint/2010/main" val="1640417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Торги могут быть признаны недействительными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47090980"/>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5437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Законодательные требования 2016</a:t>
            </a:r>
            <a:endParaRPr lang="ru-RU" dirty="0"/>
          </a:p>
        </p:txBody>
      </p:sp>
      <p:sp>
        <p:nvSpPr>
          <p:cNvPr id="3" name="Объект 2"/>
          <p:cNvSpPr>
            <a:spLocks noGrp="1"/>
          </p:cNvSpPr>
          <p:nvPr>
            <p:ph idx="1"/>
          </p:nvPr>
        </p:nvSpPr>
        <p:spPr/>
        <p:txBody>
          <a:bodyPr>
            <a:normAutofit fontScale="85000" lnSpcReduction="20000"/>
          </a:bodyPr>
          <a:lstStyle/>
          <a:p>
            <a:r>
              <a:rPr lang="ru-RU" dirty="0"/>
              <a:t>1. Вводятся обязанности по планированию, в том числе составлению и утверждению планов закупок, обоснованию закупок (</a:t>
            </a:r>
            <a:r>
              <a:rPr lang="ru-RU" dirty="0">
                <a:hlinkClick r:id="rId2"/>
              </a:rPr>
              <a:t>ст. ст. 16</a:t>
            </a:r>
            <a:r>
              <a:rPr lang="ru-RU" dirty="0"/>
              <a:t>, </a:t>
            </a:r>
            <a:r>
              <a:rPr lang="ru-RU" dirty="0">
                <a:hlinkClick r:id="rId3"/>
              </a:rPr>
              <a:t>17</a:t>
            </a:r>
            <a:r>
              <a:rPr lang="ru-RU" dirty="0"/>
              <a:t>, </a:t>
            </a:r>
            <a:r>
              <a:rPr lang="ru-RU" dirty="0">
                <a:hlinkClick r:id="rId4"/>
              </a:rPr>
              <a:t>18</a:t>
            </a:r>
            <a:r>
              <a:rPr lang="ru-RU" dirty="0"/>
              <a:t> Закона N 44-ФЗ).</a:t>
            </a:r>
          </a:p>
          <a:p>
            <a:r>
              <a:rPr lang="ru-RU" dirty="0"/>
              <a:t>Заказчики обязаны составлять планы закупок (</a:t>
            </a:r>
            <a:r>
              <a:rPr lang="ru-RU" dirty="0">
                <a:hlinkClick r:id="rId3"/>
              </a:rPr>
              <a:t>ст. 17</a:t>
            </a:r>
            <a:r>
              <a:rPr lang="ru-RU" dirty="0"/>
              <a:t> Закона N 44-ФЗ).</a:t>
            </a:r>
          </a:p>
          <a:p>
            <a:r>
              <a:rPr lang="ru-RU" dirty="0"/>
              <a:t>Заказчики обязаны формировать планы-графики в соответствии с планами закупок (</a:t>
            </a:r>
            <a:r>
              <a:rPr lang="ru-RU" dirty="0">
                <a:hlinkClick r:id="rId5"/>
              </a:rPr>
              <a:t>ч. 2 ст. 21</a:t>
            </a:r>
            <a:r>
              <a:rPr lang="ru-RU" dirty="0"/>
              <a:t> Закона N 44-ФЗ). </a:t>
            </a:r>
          </a:p>
          <a:p>
            <a:r>
              <a:rPr lang="ru-RU" dirty="0"/>
              <a:t>3. Вводится необходимость включать в единую информационную систему (далее - ЕИС) информацию о ценах товаров (работ, услуг), складывающихся на товарных рынках, и запросах цен, размещаемых заказчиками при определении начальной (максимальной) цены контракта (</a:t>
            </a:r>
            <a:r>
              <a:rPr lang="ru-RU" dirty="0">
                <a:hlinkClick r:id="rId6"/>
              </a:rPr>
              <a:t>п. 16 ч. 3 ст. 4</a:t>
            </a:r>
            <a:r>
              <a:rPr lang="ru-RU" dirty="0"/>
              <a:t> Закона N 44-ФЗ).</a:t>
            </a:r>
          </a:p>
          <a:p>
            <a:r>
              <a:rPr lang="ru-RU" dirty="0"/>
              <a:t>4. Вводится необходимость указывать в документах, предусмотренных </a:t>
            </a:r>
            <a:r>
              <a:rPr lang="ru-RU" dirty="0">
                <a:hlinkClick r:id="rId7"/>
              </a:rPr>
              <a:t>Законом</a:t>
            </a:r>
            <a:r>
              <a:rPr lang="ru-RU" dirty="0"/>
              <a:t> N 44-ФЗ (например, в соглашении о проведении совместного конкурса или аукциона), идентификационный код закупки (</a:t>
            </a:r>
            <a:r>
              <a:rPr lang="ru-RU" dirty="0">
                <a:hlinkClick r:id="rId8"/>
              </a:rPr>
              <a:t>ч. 1 ст. 23</a:t>
            </a:r>
            <a:r>
              <a:rPr lang="ru-RU" dirty="0"/>
              <a:t>, </a:t>
            </a:r>
            <a:r>
              <a:rPr lang="ru-RU" dirty="0">
                <a:hlinkClick r:id="rId9"/>
              </a:rPr>
              <a:t>п. 1.1 ч. 2 ст. 25</a:t>
            </a:r>
            <a:r>
              <a:rPr lang="ru-RU" dirty="0"/>
              <a:t> названного Закона).</a:t>
            </a:r>
          </a:p>
          <a:p>
            <a:r>
              <a:rPr lang="ru-RU" dirty="0"/>
              <a:t>5. Применяются положения о нормировании в сфере закупок.</a:t>
            </a:r>
          </a:p>
          <a:p>
            <a:endParaRPr lang="ru-RU" dirty="0"/>
          </a:p>
        </p:txBody>
      </p:sp>
    </p:spTree>
    <p:extLst>
      <p:ext uri="{BB962C8B-B14F-4D97-AF65-F5344CB8AC3E}">
        <p14:creationId xmlns:p14="http://schemas.microsoft.com/office/powerpoint/2010/main" val="310669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2643188" y="214313"/>
            <a:ext cx="6000750" cy="857250"/>
          </a:xfrm>
        </p:spPr>
        <p:txBody>
          <a:bodyPr/>
          <a:lstStyle/>
          <a:p>
            <a:pPr eaLnBrk="1" hangingPunct="1"/>
            <a:r>
              <a:rPr lang="ru-RU" altLang="ru-RU" smtClean="0"/>
              <a:t>Принципы закупок</a:t>
            </a:r>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560" y="1412776"/>
            <a:ext cx="6748463" cy="3933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9446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1475656" y="188640"/>
            <a:ext cx="6000750" cy="857250"/>
          </a:xfrm>
        </p:spPr>
        <p:txBody>
          <a:bodyPr/>
          <a:lstStyle/>
          <a:p>
            <a:pPr eaLnBrk="1" hangingPunct="1"/>
            <a:r>
              <a:rPr lang="ru-RU" altLang="ru-RU" dirty="0" smtClean="0"/>
              <a:t>Определение поставщика - конкурс</a:t>
            </a:r>
          </a:p>
        </p:txBody>
      </p:sp>
      <p:pic>
        <p:nvPicPr>
          <p:cNvPr id="286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401763"/>
            <a:ext cx="7704137" cy="4335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2992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1475656" y="188640"/>
            <a:ext cx="6000750" cy="857250"/>
          </a:xfrm>
        </p:spPr>
        <p:txBody>
          <a:bodyPr/>
          <a:lstStyle/>
          <a:p>
            <a:pPr eaLnBrk="1" hangingPunct="1"/>
            <a:r>
              <a:rPr lang="ru-RU" altLang="ru-RU" smtClean="0"/>
              <a:t>Определение поставщика - аукцион</a:t>
            </a:r>
          </a:p>
        </p:txBody>
      </p:sp>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628775"/>
            <a:ext cx="7269163"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4002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763688" y="476672"/>
            <a:ext cx="6000750" cy="857250"/>
          </a:xfrm>
        </p:spPr>
        <p:txBody>
          <a:bodyPr/>
          <a:lstStyle/>
          <a:p>
            <a:pPr eaLnBrk="1" hangingPunct="1"/>
            <a:r>
              <a:rPr lang="ru-RU" altLang="ru-RU" dirty="0" smtClean="0"/>
              <a:t>Критерии определения победителя</a:t>
            </a:r>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9275" y="2065338"/>
            <a:ext cx="5505450" cy="3209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0218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Дополнительные требования к поставщикам</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741261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5891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Дополнительные требования к поставщикам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489629004"/>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4247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Закрытые способы закупок</a:t>
            </a:r>
            <a:endParaRPr lang="ru-RU" dirty="0"/>
          </a:p>
        </p:txBody>
      </p:sp>
      <p:sp>
        <p:nvSpPr>
          <p:cNvPr id="3" name="Объект 2"/>
          <p:cNvSpPr>
            <a:spLocks noGrp="1"/>
          </p:cNvSpPr>
          <p:nvPr>
            <p:ph idx="1"/>
          </p:nvPr>
        </p:nvSpPr>
        <p:spPr/>
        <p:txBody>
          <a:bodyPr/>
          <a:lstStyle/>
          <a:p>
            <a:r>
              <a:rPr lang="ru-RU" dirty="0"/>
              <a:t>1) закупок товаров, работ, услуг, необходимых для обеспечения федеральных нужд, если сведения о таких нуждах составляют государственную тайну;</a:t>
            </a:r>
          </a:p>
          <a:p>
            <a:r>
              <a:rPr lang="ru-RU" dirty="0"/>
              <a:t>2) закупок товаров, работ, услуг, сведения о которых составляют государственную тайну, при условии, что такие сведения содержатся в документации о закупке или в проекте контракта;</a:t>
            </a:r>
          </a:p>
          <a:p>
            <a:r>
              <a:rPr lang="ru-RU" dirty="0"/>
              <a:t>3) заключения контрактов на оказание услуг по страхованию, транспортировке и охране ценностей Государственного фонда драгоценных металлов и драгоценных камней </a:t>
            </a:r>
          </a:p>
          <a:p>
            <a:r>
              <a:rPr lang="ru-RU" dirty="0"/>
              <a:t>4) закупок услуг по уборке помещений, услуг водителей для обеспечения деятельности судей, судебных приставов.</a:t>
            </a:r>
          </a:p>
        </p:txBody>
      </p:sp>
    </p:spTree>
    <p:extLst>
      <p:ext uri="{BB962C8B-B14F-4D97-AF65-F5344CB8AC3E}">
        <p14:creationId xmlns:p14="http://schemas.microsoft.com/office/powerpoint/2010/main" val="20794916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 положений </a:t>
            </a:r>
            <a:r>
              <a:rPr lang="ru-RU" dirty="0" err="1" smtClean="0"/>
              <a:t>госконтракта</a:t>
            </a:r>
            <a:endParaRPr lang="ru-RU" dirty="0"/>
          </a:p>
        </p:txBody>
      </p:sp>
      <p:sp>
        <p:nvSpPr>
          <p:cNvPr id="3" name="Объект 2"/>
          <p:cNvSpPr>
            <a:spLocks noGrp="1"/>
          </p:cNvSpPr>
          <p:nvPr>
            <p:ph idx="1"/>
          </p:nvPr>
        </p:nvSpPr>
        <p:spPr/>
        <p:txBody>
          <a:bodyPr>
            <a:normAutofit fontScale="92500" lnSpcReduction="10000"/>
          </a:bodyPr>
          <a:lstStyle/>
          <a:p>
            <a:r>
              <a:rPr lang="ru-RU" dirty="0"/>
              <a:t>4.1. Стоимость услуг является твердой и составляет: 500 000 рублей (пятьсот тысяч рублей) и указана в Протоколе соглашения о контрактной стоимости услуг.</a:t>
            </a:r>
          </a:p>
          <a:p>
            <a:r>
              <a:rPr lang="ru-RU" dirty="0"/>
              <a:t>Стоимость услуг по Контракту включает в себя все расходы Исполнителя, связанные с исполнением им обязательств по Контракту в полном объеме.</a:t>
            </a:r>
          </a:p>
          <a:p>
            <a:r>
              <a:rPr lang="ru-RU" dirty="0"/>
              <a:t>4.2. Оплата производится Государственным заказчиком по факту оказанных услуг в безналичной форме путем перечисления денежных средств на расчетный счет Исполнителя на основании подписанных уполномоченными лицами актов сдачи-приемки оказанных услуг в течение 60 (шестидесяти) дней с момента получения счета, счета-фактуры, товарной накладной. Датой оплаты считается дата списания денежных средств со счетов Государственного заказчика.</a:t>
            </a:r>
          </a:p>
          <a:p>
            <a:r>
              <a:rPr lang="ru-RU" dirty="0"/>
              <a:t>4.3. Контракт оплачивается Государственным заказчиком за счет средств бюджета Московской области</a:t>
            </a:r>
          </a:p>
        </p:txBody>
      </p:sp>
    </p:spTree>
    <p:extLst>
      <p:ext uri="{BB962C8B-B14F-4D97-AF65-F5344CB8AC3E}">
        <p14:creationId xmlns:p14="http://schemas.microsoft.com/office/powerpoint/2010/main" val="3232445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191037957"/>
              </p:ext>
            </p:extLst>
          </p:nvPr>
        </p:nvGraphicFramePr>
        <p:xfrm>
          <a:off x="683570" y="1600200"/>
          <a:ext cx="6768750" cy="4800600"/>
        </p:xfrm>
        <a:graphic>
          <a:graphicData uri="http://schemas.openxmlformats.org/drawingml/2006/table">
            <a:tbl>
              <a:tblPr/>
              <a:tblGrid>
                <a:gridCol w="2256250">
                  <a:extLst>
                    <a:ext uri="{9D8B030D-6E8A-4147-A177-3AD203B41FA5}">
                      <a16:colId xmlns:a16="http://schemas.microsoft.com/office/drawing/2014/main" val="2879515112"/>
                    </a:ext>
                  </a:extLst>
                </a:gridCol>
                <a:gridCol w="2256250">
                  <a:extLst>
                    <a:ext uri="{9D8B030D-6E8A-4147-A177-3AD203B41FA5}">
                      <a16:colId xmlns:a16="http://schemas.microsoft.com/office/drawing/2014/main" val="3687506831"/>
                    </a:ext>
                  </a:extLst>
                </a:gridCol>
                <a:gridCol w="2256250">
                  <a:extLst>
                    <a:ext uri="{9D8B030D-6E8A-4147-A177-3AD203B41FA5}">
                      <a16:colId xmlns:a16="http://schemas.microsoft.com/office/drawing/2014/main" val="3061303796"/>
                    </a:ext>
                  </a:extLst>
                </a:gridCol>
              </a:tblGrid>
              <a:tr h="628299">
                <a:tc>
                  <a:txBody>
                    <a:bodyPr/>
                    <a:lstStyle/>
                    <a:p>
                      <a:pPr algn="l" fontAlgn="t"/>
                      <a:r>
                        <a:rPr lang="ru-RU" sz="1700">
                          <a:effectLst/>
                        </a:rPr>
                        <a:t> </a:t>
                      </a: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1700" b="1">
                          <a:effectLst/>
                        </a:rPr>
                        <a:t>В настоящее время</a:t>
                      </a:r>
                      <a:endParaRPr lang="ru-RU" sz="1700">
                        <a:effectLst/>
                      </a:endParaRP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1700" b="1">
                          <a:effectLst/>
                        </a:rPr>
                        <a:t>С 01.01.2022 г.</a:t>
                      </a:r>
                      <a:endParaRPr lang="ru-RU" sz="1700">
                        <a:effectLst/>
                      </a:endParaRP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2046816332"/>
                  </a:ext>
                </a:extLst>
              </a:tr>
              <a:tr h="1423491">
                <a:tc>
                  <a:txBody>
                    <a:bodyPr/>
                    <a:lstStyle/>
                    <a:p>
                      <a:pPr algn="l" fontAlgn="t"/>
                      <a:r>
                        <a:rPr lang="ru-RU" sz="1700" b="1">
                          <a:effectLst/>
                        </a:rPr>
                        <a:t>Структура заявки на участие</a:t>
                      </a:r>
                      <a:endParaRPr lang="ru-RU" sz="1700">
                        <a:effectLst/>
                      </a:endParaRP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1700">
                          <a:effectLst/>
                        </a:rPr>
                        <a:t>Состоит из двух частей</a:t>
                      </a: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1700">
                          <a:effectLst/>
                        </a:rPr>
                        <a:t>Единая форма заявки без разделения на части</a:t>
                      </a: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2699628553"/>
                  </a:ext>
                </a:extLst>
              </a:tr>
              <a:tr h="2748810">
                <a:tc>
                  <a:txBody>
                    <a:bodyPr/>
                    <a:lstStyle/>
                    <a:p>
                      <a:pPr algn="l" fontAlgn="t"/>
                      <a:r>
                        <a:rPr lang="ru-RU" sz="1700" b="1">
                          <a:effectLst/>
                        </a:rPr>
                        <a:t>Указание наименования страны происхождения товара</a:t>
                      </a:r>
                      <a:endParaRPr lang="ru-RU" sz="1700">
                        <a:effectLst/>
                      </a:endParaRP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r>
                        <a:rPr lang="ru-RU" sz="1700">
                          <a:effectLst/>
                        </a:rPr>
                        <a:t>Наименование страны происхождения товара включается в первую часть заявки</a:t>
                      </a: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r>
                        <a:rPr lang="ru-RU" sz="1700" dirty="0">
                          <a:effectLst/>
                        </a:rPr>
                        <a:t>Наименование страны происхождения товара с учетом классификатора стран мира включается в заявку</a:t>
                      </a:r>
                    </a:p>
                  </a:txBody>
                  <a:tcPr marL="49086" marR="49086" marT="49086" marB="49086">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2691835474"/>
                  </a:ext>
                </a:extLst>
              </a:tr>
            </a:tbl>
          </a:graphicData>
        </a:graphic>
      </p:graphicFrame>
    </p:spTree>
    <p:extLst>
      <p:ext uri="{BB962C8B-B14F-4D97-AF65-F5344CB8AC3E}">
        <p14:creationId xmlns:p14="http://schemas.microsoft.com/office/powerpoint/2010/main" val="34181848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Штрафы</a:t>
            </a:r>
            <a:endParaRPr lang="ru-RU" dirty="0"/>
          </a:p>
        </p:txBody>
      </p:sp>
      <p:sp>
        <p:nvSpPr>
          <p:cNvPr id="3" name="Объект 2"/>
          <p:cNvSpPr>
            <a:spLocks noGrp="1"/>
          </p:cNvSpPr>
          <p:nvPr>
            <p:ph idx="1"/>
          </p:nvPr>
        </p:nvSpPr>
        <p:spPr/>
        <p:txBody>
          <a:bodyPr/>
          <a:lstStyle/>
          <a:p>
            <a:r>
              <a:rPr lang="ru-RU" dirty="0"/>
              <a:t>В случае просрочки исполнения заказчиком обязательств, предусмотренных контрактом, а также в иных случаях неисполнения или ненадлежащего исполнения заказчиком обязательств, предусмотренных контрактом, поставщик (подрядчик, исполнитель) вправе потребовать уплаты неустоек (штрафов, пеней). </a:t>
            </a:r>
          </a:p>
          <a:p>
            <a:r>
              <a:rPr lang="ru-RU" dirty="0"/>
              <a:t>Штрафы начисляются за ненадлежащее исполнение заказчиком обязательств, предусмотренных контрактом, за исключением просрочки исполнения обязательств, предусмотренных контрактом. Размер штрафа устанавливается контрактом в виде фиксированной суммы</a:t>
            </a:r>
          </a:p>
          <a:p>
            <a:endParaRPr lang="ru-RU" dirty="0"/>
          </a:p>
        </p:txBody>
      </p:sp>
    </p:spTree>
    <p:extLst>
      <p:ext uri="{BB962C8B-B14F-4D97-AF65-F5344CB8AC3E}">
        <p14:creationId xmlns:p14="http://schemas.microsoft.com/office/powerpoint/2010/main" val="3608115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Штрафы</a:t>
            </a:r>
            <a:endParaRPr lang="ru-RU" dirty="0"/>
          </a:p>
        </p:txBody>
      </p:sp>
      <p:sp>
        <p:nvSpPr>
          <p:cNvPr id="3" name="Объект 2"/>
          <p:cNvSpPr>
            <a:spLocks noGrp="1"/>
          </p:cNvSpPr>
          <p:nvPr>
            <p:ph idx="1"/>
          </p:nvPr>
        </p:nvSpPr>
        <p:spPr/>
        <p:txBody>
          <a:bodyPr>
            <a:normAutofit fontScale="92500" lnSpcReduction="20000"/>
          </a:bodyPr>
          <a:lstStyle/>
          <a:p>
            <a:r>
              <a:rPr lang="ru-RU" i="1" dirty="0"/>
              <a:t>К примеру, если цена контракта составляет 500 тыс. руб., последний срок перечисления оплаты поставщику по контракту – 20 марта, а фактически деньги перечислены 31 марта (в полном объеме, без частичной оплаты), то расчет пени за весь период будет выглядеть следующим образом:</a:t>
            </a:r>
            <a:endParaRPr lang="ru-RU" dirty="0"/>
          </a:p>
          <a:p>
            <a:r>
              <a:rPr lang="ru-RU" b="1" i="1" dirty="0"/>
              <a:t>500 000 руб. x (1/300 x 8,25%) x 11</a:t>
            </a:r>
            <a:r>
              <a:rPr lang="ru-RU" i="1" dirty="0"/>
              <a:t> (количество дней с 21 марта по 31 марта) </a:t>
            </a:r>
            <a:r>
              <a:rPr lang="ru-RU" b="1" i="1" dirty="0"/>
              <a:t>= 1512,5 руб.</a:t>
            </a:r>
            <a:endParaRPr lang="ru-RU" dirty="0"/>
          </a:p>
          <a:p>
            <a:r>
              <a:rPr lang="ru-RU" b="1" i="1" dirty="0"/>
              <a:t>Пояснение!</a:t>
            </a:r>
            <a:endParaRPr lang="ru-RU" dirty="0"/>
          </a:p>
          <a:p>
            <a:r>
              <a:rPr lang="ru-RU" b="1" i="1" dirty="0"/>
              <a:t>1/300 ставки рефинансирования (требование о расчете процентов)</a:t>
            </a:r>
            <a:endParaRPr lang="ru-RU" dirty="0"/>
          </a:p>
          <a:p>
            <a:r>
              <a:rPr lang="ru-RU" b="1" i="1" dirty="0"/>
              <a:t>8,25% - размер ставки рефинансирования</a:t>
            </a:r>
            <a:endParaRPr lang="ru-RU" dirty="0"/>
          </a:p>
          <a:p>
            <a:r>
              <a:rPr lang="ru-RU" i="1" dirty="0"/>
              <a:t>Если вовремя было перечислено, допустим, только 200 тыс. руб., а остальная сумма (300 тыс. руб.) – с просрочкой, то расчет изменится соответствующим образом: </a:t>
            </a:r>
            <a:endParaRPr lang="ru-RU" dirty="0"/>
          </a:p>
          <a:p>
            <a:r>
              <a:rPr lang="ru-RU" b="1" i="1" dirty="0"/>
              <a:t>300 000 руб. x  (1/300 x 8,25%) x 11</a:t>
            </a:r>
            <a:r>
              <a:rPr lang="ru-RU" i="1" dirty="0"/>
              <a:t> (количество дней с 21 марта по 31 марта) </a:t>
            </a:r>
            <a:r>
              <a:rPr lang="ru-RU" b="1" i="1" dirty="0"/>
              <a:t>= 907,5 руб.</a:t>
            </a:r>
            <a:endParaRPr lang="ru-RU" dirty="0"/>
          </a:p>
        </p:txBody>
      </p:sp>
    </p:spTree>
    <p:extLst>
      <p:ext uri="{BB962C8B-B14F-4D97-AF65-F5344CB8AC3E}">
        <p14:creationId xmlns:p14="http://schemas.microsoft.com/office/powerpoint/2010/main" val="41405745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Обратите внимание!</a:t>
            </a:r>
            <a:endParaRPr lang="ru-RU" dirty="0"/>
          </a:p>
        </p:txBody>
      </p:sp>
      <p:sp>
        <p:nvSpPr>
          <p:cNvPr id="3" name="Объект 2"/>
          <p:cNvSpPr>
            <a:spLocks noGrp="1"/>
          </p:cNvSpPr>
          <p:nvPr>
            <p:ph idx="1"/>
          </p:nvPr>
        </p:nvSpPr>
        <p:spPr/>
        <p:txBody>
          <a:bodyPr>
            <a:normAutofit fontScale="92500" lnSpcReduction="10000"/>
          </a:bodyPr>
          <a:lstStyle/>
          <a:p>
            <a:r>
              <a:rPr lang="ru-RU" dirty="0"/>
              <a:t>Заказчик вправе отменить определение поставщика (подрядчика, исполнителя) по одному и более лоту, за исключением проведения запроса предложений, не позднее чем за пять дней до даты окончания срока подачи заявок на участие в конкурсе или аукционе либо не позднее чем за два дня до даты окончания срока подачи заявок на участие в запросе котировок. </a:t>
            </a:r>
          </a:p>
          <a:p>
            <a:r>
              <a:rPr lang="ru-RU" dirty="0"/>
              <a:t>Решение об отмене определения поставщика (подрядчика, исполнителя) размещается в единой информационной системе в день принятия этого решения, а также незамедлительно доводится до сведения участников закупки, подавших заявки (при наличии у заказчика информации для осуществления связи с данными участниками). Определение поставщика (подрядчика, исполнителя) считается отмененным с момента размещения решения о его отмене в единой информационной системе.</a:t>
            </a:r>
          </a:p>
          <a:p>
            <a:endParaRPr lang="ru-RU" dirty="0"/>
          </a:p>
        </p:txBody>
      </p:sp>
    </p:spTree>
    <p:extLst>
      <p:ext uri="{BB962C8B-B14F-4D97-AF65-F5344CB8AC3E}">
        <p14:creationId xmlns:p14="http://schemas.microsoft.com/office/powerpoint/2010/main" val="6600297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2643188" y="214313"/>
            <a:ext cx="6000750" cy="857250"/>
          </a:xfrm>
        </p:spPr>
        <p:txBody>
          <a:bodyPr/>
          <a:lstStyle/>
          <a:p>
            <a:pPr eaLnBrk="1" hangingPunct="1"/>
            <a:r>
              <a:rPr lang="ru-RU" altLang="ru-RU" smtClean="0"/>
              <a:t>Отдельные сроки</a:t>
            </a:r>
          </a:p>
        </p:txBody>
      </p:sp>
      <p:graphicFrame>
        <p:nvGraphicFramePr>
          <p:cNvPr id="4" name="Объект 3"/>
          <p:cNvGraphicFramePr>
            <a:graphicFrameLocks noGrp="1"/>
          </p:cNvGraphicFramePr>
          <p:nvPr>
            <p:ph idx="1"/>
          </p:nvPr>
        </p:nvGraphicFramePr>
        <p:xfrm>
          <a:off x="1593850" y="1155700"/>
          <a:ext cx="6938963" cy="4899025"/>
        </p:xfrm>
        <a:graphic>
          <a:graphicData uri="http://schemas.openxmlformats.org/drawingml/2006/table">
            <a:tbl>
              <a:tblPr firstRow="1" firstCol="1" bandRow="1">
                <a:tableStyleId>{5C22544A-7EE6-4342-B048-85BDC9FD1C3A}</a:tableStyleId>
              </a:tblPr>
              <a:tblGrid>
                <a:gridCol w="1921470">
                  <a:extLst>
                    <a:ext uri="{9D8B030D-6E8A-4147-A177-3AD203B41FA5}">
                      <a16:colId xmlns:a16="http://schemas.microsoft.com/office/drawing/2014/main" val="20000"/>
                    </a:ext>
                  </a:extLst>
                </a:gridCol>
                <a:gridCol w="5017493">
                  <a:extLst>
                    <a:ext uri="{9D8B030D-6E8A-4147-A177-3AD203B41FA5}">
                      <a16:colId xmlns:a16="http://schemas.microsoft.com/office/drawing/2014/main" val="20001"/>
                    </a:ext>
                  </a:extLst>
                </a:gridCol>
              </a:tblGrid>
              <a:tr h="251460">
                <a:tc>
                  <a:txBody>
                    <a:bodyPr/>
                    <a:lstStyle/>
                    <a:p>
                      <a:pPr algn="ctr">
                        <a:lnSpc>
                          <a:spcPct val="150000"/>
                        </a:lnSpc>
                        <a:spcAft>
                          <a:spcPts val="0"/>
                        </a:spcAft>
                      </a:pPr>
                      <a:r>
                        <a:rPr lang="ru-RU" sz="1100">
                          <a:effectLst/>
                        </a:rPr>
                        <a:t>Вид тендера</a:t>
                      </a:r>
                      <a:endParaRPr lang="ru-RU" sz="1200">
                        <a:effectLst/>
                        <a:latin typeface="Arial"/>
                        <a:ea typeface="Times New Roman"/>
                      </a:endParaRPr>
                    </a:p>
                  </a:txBody>
                  <a:tcPr marL="66977" marR="66977" marT="0" marB="0"/>
                </a:tc>
                <a:tc>
                  <a:txBody>
                    <a:bodyPr/>
                    <a:lstStyle/>
                    <a:p>
                      <a:pPr algn="ctr">
                        <a:lnSpc>
                          <a:spcPct val="150000"/>
                        </a:lnSpc>
                        <a:spcAft>
                          <a:spcPts val="0"/>
                        </a:spcAft>
                      </a:pPr>
                      <a:r>
                        <a:rPr lang="ru-RU" sz="1100">
                          <a:effectLst/>
                        </a:rPr>
                        <a:t>Сроки</a:t>
                      </a:r>
                      <a:endParaRPr lang="ru-RU" sz="1200">
                        <a:effectLst/>
                        <a:latin typeface="Arial"/>
                        <a:ea typeface="Times New Roman"/>
                      </a:endParaRPr>
                    </a:p>
                  </a:txBody>
                  <a:tcPr marL="66977" marR="66977" marT="0" marB="0"/>
                </a:tc>
                <a:extLst>
                  <a:ext uri="{0D108BD9-81ED-4DB2-BD59-A6C34878D82A}">
                    <a16:rowId xmlns:a16="http://schemas.microsoft.com/office/drawing/2014/main" val="10000"/>
                  </a:ext>
                </a:extLst>
              </a:tr>
              <a:tr h="4647565">
                <a:tc>
                  <a:txBody>
                    <a:bodyPr/>
                    <a:lstStyle/>
                    <a:p>
                      <a:pPr algn="just">
                        <a:lnSpc>
                          <a:spcPct val="150000"/>
                        </a:lnSpc>
                        <a:spcAft>
                          <a:spcPts val="0"/>
                        </a:spcAft>
                      </a:pPr>
                      <a:r>
                        <a:rPr lang="ru-RU" sz="1100">
                          <a:effectLst/>
                        </a:rPr>
                        <a:t>Проведение конкурса</a:t>
                      </a:r>
                      <a:endParaRPr lang="ru-RU" sz="1200">
                        <a:effectLst/>
                        <a:latin typeface="Arial"/>
                        <a:ea typeface="Times New Roman"/>
                      </a:endParaRPr>
                    </a:p>
                  </a:txBody>
                  <a:tcPr marL="66977" marR="66977" marT="0" marB="0"/>
                </a:tc>
                <a:tc>
                  <a:txBody>
                    <a:bodyPr/>
                    <a:lstStyle/>
                    <a:p>
                      <a:pPr indent="342900" algn="just">
                        <a:lnSpc>
                          <a:spcPct val="150000"/>
                        </a:lnSpc>
                        <a:spcAft>
                          <a:spcPts val="0"/>
                        </a:spcAft>
                      </a:pPr>
                      <a:r>
                        <a:rPr lang="ru-RU" sz="1100" dirty="0">
                          <a:effectLst/>
                        </a:rPr>
                        <a:t>Извещение о проведении открытого конкурса размещается заказчиком в единой информационной системе не менее чем за 20 дней до даты вскрытия конвертов с заявками на участие в открытом конкурсе или открытия доступа к поданным в форме электронных документов заявкам на участие в открытом конкурсе.</a:t>
                      </a:r>
                      <a:endParaRPr lang="ru-RU" sz="1200" dirty="0">
                        <a:effectLst/>
                      </a:endParaRPr>
                    </a:p>
                    <a:p>
                      <a:pPr indent="342900" algn="just">
                        <a:lnSpc>
                          <a:spcPct val="150000"/>
                        </a:lnSpc>
                        <a:spcAft>
                          <a:spcPts val="0"/>
                        </a:spcAft>
                      </a:pPr>
                      <a:r>
                        <a:rPr lang="ru-RU" sz="1100" dirty="0">
                          <a:effectLst/>
                        </a:rPr>
                        <a:t>Конкурсная комиссия вскрывает конверты с заявками на участие в открытом конкурсе и (или) открывает доступ к поданным в форме электронных документов заявкам на участие в открытом конкурсе после наступления срока, указанного в конкурсной документации в качестве срока подачи заявок на участие в конкурсе. </a:t>
                      </a:r>
                      <a:endParaRPr lang="ru-RU" sz="1200" dirty="0">
                        <a:effectLst/>
                      </a:endParaRPr>
                    </a:p>
                    <a:p>
                      <a:pPr indent="342900" algn="just">
                        <a:lnSpc>
                          <a:spcPct val="150000"/>
                        </a:lnSpc>
                        <a:spcAft>
                          <a:spcPts val="0"/>
                        </a:spcAft>
                      </a:pPr>
                      <a:r>
                        <a:rPr lang="ru-RU" sz="1100" dirty="0">
                          <a:effectLst/>
                        </a:rPr>
                        <a:t>Срок рассмотрения и оценки заявок на участие в конкурсе не может превышать 20 дней с даты вскрытия конвертов с такими заявками и (или) открытия доступа к поданным в форме электронных документов заявкам на участие в конкурсе.</a:t>
                      </a:r>
                      <a:endParaRPr lang="ru-RU" sz="1200" dirty="0">
                        <a:effectLst/>
                      </a:endParaRPr>
                    </a:p>
                    <a:p>
                      <a:pPr indent="342900" algn="just">
                        <a:lnSpc>
                          <a:spcPct val="150000"/>
                        </a:lnSpc>
                        <a:spcAft>
                          <a:spcPts val="0"/>
                        </a:spcAft>
                      </a:pPr>
                      <a:r>
                        <a:rPr lang="ru-RU" sz="1100" dirty="0">
                          <a:effectLst/>
                        </a:rPr>
                        <a:t>Контракт заключается не ранее чем через 10 дней и не позднее чем через 20 дней с даты размещения в единой информационной системе протокола рассмотрения и оценки заявок на участие в конкурсе или при проведении закрытого конкурса с даты подписания такого протокола.</a:t>
                      </a:r>
                      <a:endParaRPr lang="ru-RU" sz="1200" dirty="0">
                        <a:effectLst/>
                        <a:latin typeface="Arial"/>
                        <a:ea typeface="Times New Roman"/>
                      </a:endParaRPr>
                    </a:p>
                  </a:txBody>
                  <a:tcPr marL="66977" marR="66977"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481968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2643188" y="214313"/>
            <a:ext cx="6000750" cy="857250"/>
          </a:xfrm>
        </p:spPr>
        <p:txBody>
          <a:bodyPr/>
          <a:lstStyle/>
          <a:p>
            <a:pPr eaLnBrk="1" hangingPunct="1"/>
            <a:r>
              <a:rPr lang="ru-RU" altLang="ru-RU" smtClean="0"/>
              <a:t>Отдельные сроки</a:t>
            </a:r>
          </a:p>
        </p:txBody>
      </p:sp>
      <p:graphicFrame>
        <p:nvGraphicFramePr>
          <p:cNvPr id="5" name="Объект 4"/>
          <p:cNvGraphicFramePr>
            <a:graphicFrameLocks noGrp="1"/>
          </p:cNvGraphicFramePr>
          <p:nvPr>
            <p:ph idx="1"/>
          </p:nvPr>
        </p:nvGraphicFramePr>
        <p:xfrm>
          <a:off x="107950" y="454025"/>
          <a:ext cx="8567738" cy="5498801"/>
        </p:xfrm>
        <a:graphic>
          <a:graphicData uri="http://schemas.openxmlformats.org/drawingml/2006/table">
            <a:tbl>
              <a:tblPr firstRow="1" firstCol="1" bandRow="1">
                <a:tableStyleId>{5C22544A-7EE6-4342-B048-85BDC9FD1C3A}</a:tableStyleId>
              </a:tblPr>
              <a:tblGrid>
                <a:gridCol w="1468755">
                  <a:extLst>
                    <a:ext uri="{9D8B030D-6E8A-4147-A177-3AD203B41FA5}">
                      <a16:colId xmlns:a16="http://schemas.microsoft.com/office/drawing/2014/main" val="20000"/>
                    </a:ext>
                  </a:extLst>
                </a:gridCol>
                <a:gridCol w="7098983">
                  <a:extLst>
                    <a:ext uri="{9D8B030D-6E8A-4147-A177-3AD203B41FA5}">
                      <a16:colId xmlns:a16="http://schemas.microsoft.com/office/drawing/2014/main" val="20001"/>
                    </a:ext>
                  </a:extLst>
                </a:gridCol>
              </a:tblGrid>
              <a:tr h="5498801">
                <a:tc>
                  <a:txBody>
                    <a:bodyPr/>
                    <a:lstStyle/>
                    <a:p>
                      <a:pPr algn="just">
                        <a:lnSpc>
                          <a:spcPct val="150000"/>
                        </a:lnSpc>
                        <a:spcAft>
                          <a:spcPts val="0"/>
                        </a:spcAft>
                      </a:pPr>
                      <a:r>
                        <a:rPr lang="ru-RU" sz="1000">
                          <a:effectLst/>
                        </a:rPr>
                        <a:t>Электронный аукцион</a:t>
                      </a:r>
                      <a:endParaRPr lang="ru-RU" sz="1000">
                        <a:effectLst/>
                        <a:latin typeface="Arial"/>
                        <a:ea typeface="Times New Roman"/>
                      </a:endParaRPr>
                    </a:p>
                  </a:txBody>
                  <a:tcPr marL="31149" marR="31149" marT="0" marB="0"/>
                </a:tc>
                <a:tc>
                  <a:txBody>
                    <a:bodyPr/>
                    <a:lstStyle/>
                    <a:p>
                      <a:pPr indent="342900" algn="just">
                        <a:lnSpc>
                          <a:spcPct val="150000"/>
                        </a:lnSpc>
                        <a:spcAft>
                          <a:spcPts val="0"/>
                        </a:spcAft>
                      </a:pPr>
                      <a:r>
                        <a:rPr lang="ru-RU" sz="1000" dirty="0">
                          <a:effectLst/>
                        </a:rPr>
                        <a:t>В течение 1 часа с момента размещения информации, связанной с проведением электронного аукциона, в единой информационной системе и на электронной площадке указанная информация должна быть доступна для ознакомления в единой информационной системе и на электронной площадке без взимания платы.</a:t>
                      </a:r>
                    </a:p>
                    <a:p>
                      <a:pPr indent="342900" algn="just">
                        <a:lnSpc>
                          <a:spcPct val="150000"/>
                        </a:lnSpc>
                        <a:spcAft>
                          <a:spcPts val="0"/>
                        </a:spcAft>
                      </a:pPr>
                      <a:r>
                        <a:rPr lang="ru-RU" sz="1000" dirty="0">
                          <a:effectLst/>
                        </a:rPr>
                        <a:t>В течение 2 дней с даты поступления от оператора электронной площадки  запроса заказчик размещает в единой информационной системе разъяснения положений документации об электронном аукционе с указанием предмета запроса, но без указания участника такого аукциона, от которого поступил указанный запрос, при условии, что указанный запрос поступил заказчику не позднее чем за 3 дня до даты окончания срока подачи заявок на участие в таком аукционе.</a:t>
                      </a:r>
                    </a:p>
                    <a:p>
                      <a:pPr indent="342900" algn="just">
                        <a:lnSpc>
                          <a:spcPct val="150000"/>
                        </a:lnSpc>
                        <a:spcAft>
                          <a:spcPts val="0"/>
                        </a:spcAft>
                      </a:pPr>
                      <a:r>
                        <a:rPr lang="ru-RU" sz="1000" dirty="0">
                          <a:effectLst/>
                        </a:rPr>
                        <a:t>Срок рассмотрения первых частей заявок на участие в электронном аукционе не может превышать 7 дней с даты окончания срока подачи указанных заявок.</a:t>
                      </a:r>
                    </a:p>
                    <a:p>
                      <a:pPr indent="342900" algn="just">
                        <a:lnSpc>
                          <a:spcPct val="150000"/>
                        </a:lnSpc>
                        <a:spcAft>
                          <a:spcPts val="0"/>
                        </a:spcAft>
                      </a:pPr>
                      <a:r>
                        <a:rPr lang="ru-RU" sz="1000" dirty="0" smtClean="0">
                          <a:effectLst/>
                        </a:rPr>
                        <a:t>Общий </a:t>
                      </a:r>
                      <a:r>
                        <a:rPr lang="ru-RU" sz="1000" dirty="0">
                          <a:effectLst/>
                        </a:rPr>
                        <a:t>срок рассмотрения вторых частей заявок на участие в электронном аукционе не может превышать 3 рабочих дня с даты размещения на электронной площадке протокола проведения электронного аукциона.</a:t>
                      </a:r>
                    </a:p>
                    <a:p>
                      <a:pPr indent="342900" algn="just">
                        <a:lnSpc>
                          <a:spcPct val="150000"/>
                        </a:lnSpc>
                        <a:spcAft>
                          <a:spcPts val="0"/>
                        </a:spcAft>
                      </a:pPr>
                      <a:r>
                        <a:rPr lang="ru-RU" sz="1000" dirty="0">
                          <a:effectLst/>
                        </a:rPr>
                        <a:t>В течение 5 дней с даты размещения в единой информационной системе протокола заказчик размещает в единой информационной системе без своей подписи проект контракта, который составляется путем включения цены контракта, предложенной участником электронного аукциона, с которым заключается контракт, информации о товаре (товарном знаке и (или) конкретных показателях товара), указанной в заявке на участие в таком аукционе его участника, в проект контракта, прилагаемый к документации о таком аукционе.</a:t>
                      </a:r>
                    </a:p>
                    <a:p>
                      <a:pPr indent="342900" algn="just">
                        <a:lnSpc>
                          <a:spcPct val="150000"/>
                        </a:lnSpc>
                        <a:spcAft>
                          <a:spcPts val="0"/>
                        </a:spcAft>
                      </a:pPr>
                      <a:r>
                        <a:rPr lang="ru-RU" sz="1000" dirty="0">
                          <a:effectLst/>
                        </a:rPr>
                        <a:t>В течение 5 дней с даты размещения заказчиком в единой информационной системе проекта контракта победитель электронного аукциона размещает в единой информационной системе проект контракта, подписанный лицом, имеющим право действовать от имени победителя такого аукциона, а также документ, подтверждающий предоставление обеспечения исполнения контракта и подписанный усиленной электронной подписью указанного лица. </a:t>
                      </a:r>
                    </a:p>
                    <a:p>
                      <a:pPr indent="342900" algn="just">
                        <a:lnSpc>
                          <a:spcPct val="150000"/>
                        </a:lnSpc>
                        <a:spcAft>
                          <a:spcPts val="0"/>
                        </a:spcAft>
                      </a:pPr>
                      <a:r>
                        <a:rPr lang="ru-RU" sz="1000" dirty="0">
                          <a:effectLst/>
                        </a:rPr>
                        <a:t> </a:t>
                      </a:r>
                    </a:p>
                    <a:p>
                      <a:pPr indent="342900" algn="just">
                        <a:lnSpc>
                          <a:spcPct val="150000"/>
                        </a:lnSpc>
                        <a:spcAft>
                          <a:spcPts val="0"/>
                        </a:spcAft>
                      </a:pPr>
                      <a:r>
                        <a:rPr lang="ru-RU" sz="1000" dirty="0">
                          <a:effectLst/>
                        </a:rPr>
                        <a:t> </a:t>
                      </a:r>
                      <a:endParaRPr lang="ru-RU" sz="1000" dirty="0">
                        <a:effectLst/>
                        <a:latin typeface="Arial"/>
                        <a:ea typeface="Times New Roman"/>
                      </a:endParaRPr>
                    </a:p>
                  </a:txBody>
                  <a:tcPr marL="31149" marR="31149"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080191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2643188" y="214313"/>
            <a:ext cx="6000750" cy="857250"/>
          </a:xfrm>
        </p:spPr>
        <p:txBody>
          <a:bodyPr/>
          <a:lstStyle/>
          <a:p>
            <a:pPr eaLnBrk="1" hangingPunct="1"/>
            <a:r>
              <a:rPr lang="ru-RU" altLang="ru-RU" smtClean="0"/>
              <a:t>Отдельные сроки</a:t>
            </a:r>
          </a:p>
        </p:txBody>
      </p:sp>
      <p:graphicFrame>
        <p:nvGraphicFramePr>
          <p:cNvPr id="5" name="Объект 4"/>
          <p:cNvGraphicFramePr>
            <a:graphicFrameLocks noGrp="1"/>
          </p:cNvGraphicFramePr>
          <p:nvPr>
            <p:ph idx="1"/>
          </p:nvPr>
        </p:nvGraphicFramePr>
        <p:xfrm>
          <a:off x="1522413" y="1406525"/>
          <a:ext cx="6099175" cy="4526280"/>
        </p:xfrm>
        <a:graphic>
          <a:graphicData uri="http://schemas.openxmlformats.org/drawingml/2006/table">
            <a:tbl>
              <a:tblPr firstRow="1" firstCol="1" bandRow="1">
                <a:tableStyleId>{5C22544A-7EE6-4342-B048-85BDC9FD1C3A}</a:tableStyleId>
              </a:tblPr>
              <a:tblGrid>
                <a:gridCol w="1688924">
                  <a:extLst>
                    <a:ext uri="{9D8B030D-6E8A-4147-A177-3AD203B41FA5}">
                      <a16:colId xmlns:a16="http://schemas.microsoft.com/office/drawing/2014/main" val="20000"/>
                    </a:ext>
                  </a:extLst>
                </a:gridCol>
                <a:gridCol w="4410251">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ru-RU" sz="1100">
                          <a:effectLst/>
                        </a:rPr>
                        <a:t>Запрос котировок</a:t>
                      </a:r>
                      <a:endParaRPr lang="ru-RU" sz="1200">
                        <a:effectLst/>
                        <a:latin typeface="Arial"/>
                        <a:ea typeface="Times New Roman"/>
                      </a:endParaRPr>
                    </a:p>
                  </a:txBody>
                  <a:tcPr marL="68573" marR="68573" marT="0" marB="0"/>
                </a:tc>
                <a:tc>
                  <a:txBody>
                    <a:bodyPr/>
                    <a:lstStyle/>
                    <a:p>
                      <a:pPr indent="342900" algn="just">
                        <a:lnSpc>
                          <a:spcPct val="150000"/>
                        </a:lnSpc>
                        <a:spcAft>
                          <a:spcPts val="0"/>
                        </a:spcAft>
                      </a:pPr>
                      <a:r>
                        <a:rPr lang="ru-RU" sz="1100" dirty="0">
                          <a:effectLst/>
                        </a:rPr>
                        <a:t>Заказчик обязан разместить в единой информационной системе извещение о проведении запроса котировок и проект контракта, заключаемого по результатам проведения такого запроса, не менее чем за 7 рабочих дней до даты истечения срока подачи заявок на участие в запросе котировок, а в случае осуществления закупки товара, работы или услуги на сумму, не превышающую двухсот пятидесяти тысяч рублей, в исключительных случаях -  не менее чем за 4 рабочих дня до даты истечения указанного срока.</a:t>
                      </a:r>
                      <a:endParaRPr lang="ru-RU" sz="1200" dirty="0">
                        <a:effectLst/>
                      </a:endParaRPr>
                    </a:p>
                    <a:p>
                      <a:pPr indent="342900" algn="just">
                        <a:lnSpc>
                          <a:spcPct val="150000"/>
                        </a:lnSpc>
                        <a:spcAft>
                          <a:spcPts val="0"/>
                        </a:spcAft>
                      </a:pPr>
                      <a:r>
                        <a:rPr lang="ru-RU" sz="1100" dirty="0">
                          <a:effectLst/>
                        </a:rPr>
                        <a:t>Заказчик вправе принять решение о внесении изменений в извещение о проведении запроса котировок не позднее чем за 2 рабочих дня до даты истечения срока подачи заявок на участие в запросе котировок. </a:t>
                      </a:r>
                      <a:endParaRPr lang="ru-RU" sz="1200" dirty="0">
                        <a:effectLst/>
                      </a:endParaRPr>
                    </a:p>
                    <a:p>
                      <a:pPr indent="342900" algn="just">
                        <a:lnSpc>
                          <a:spcPct val="150000"/>
                        </a:lnSpc>
                        <a:spcAft>
                          <a:spcPts val="0"/>
                        </a:spcAft>
                      </a:pPr>
                      <a:r>
                        <a:rPr lang="ru-RU" sz="1100" dirty="0">
                          <a:effectLst/>
                        </a:rPr>
                        <a:t>Контракт может быть заключен не ранее чем через 7 дней с даты размещения в единой информационной системе протокола рассмотрения и оценки заявок на участие в запросе котировок и не позднее чем через двадцать дней с даты подписания указанного протокола.</a:t>
                      </a:r>
                      <a:endParaRPr lang="ru-RU" sz="1200" dirty="0">
                        <a:effectLst/>
                      </a:endParaRPr>
                    </a:p>
                    <a:p>
                      <a:pPr indent="342900" algn="just">
                        <a:lnSpc>
                          <a:spcPct val="150000"/>
                        </a:lnSpc>
                        <a:spcAft>
                          <a:spcPts val="0"/>
                        </a:spcAft>
                      </a:pPr>
                      <a:r>
                        <a:rPr lang="ru-RU" sz="1100" dirty="0">
                          <a:effectLst/>
                        </a:rPr>
                        <a:t> </a:t>
                      </a:r>
                      <a:endParaRPr lang="ru-RU" sz="1200" dirty="0">
                        <a:effectLst/>
                        <a:latin typeface="Arial"/>
                        <a:ea typeface="Times New Roman"/>
                      </a:endParaRPr>
                    </a:p>
                  </a:txBody>
                  <a:tcPr marL="68573" marR="68573"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35138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2643188" y="214313"/>
            <a:ext cx="6000750" cy="857250"/>
          </a:xfrm>
        </p:spPr>
        <p:txBody>
          <a:bodyPr/>
          <a:lstStyle/>
          <a:p>
            <a:pPr eaLnBrk="1" hangingPunct="1"/>
            <a:r>
              <a:rPr lang="ru-RU" altLang="ru-RU" smtClean="0"/>
              <a:t>Способы закупок</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5438" y="1674813"/>
            <a:ext cx="5953125" cy="3990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6721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тендерной документации</a:t>
            </a:r>
            <a:endParaRPr lang="ru-RU" dirty="0"/>
          </a:p>
        </p:txBody>
      </p:sp>
      <p:sp>
        <p:nvSpPr>
          <p:cNvPr id="3" name="Объект 2"/>
          <p:cNvSpPr>
            <a:spLocks noGrp="1"/>
          </p:cNvSpPr>
          <p:nvPr>
            <p:ph idx="1"/>
          </p:nvPr>
        </p:nvSpPr>
        <p:spPr/>
        <p:txBody>
          <a:bodyPr>
            <a:normAutofit fontScale="85000" lnSpcReduction="20000"/>
          </a:bodyPr>
          <a:lstStyle/>
          <a:p>
            <a:pPr lvl="0"/>
            <a:r>
              <a:rPr lang="ru-RU" sz="2400" i="1" dirty="0"/>
              <a:t>Общие положения</a:t>
            </a:r>
            <a:endParaRPr lang="ru-RU" sz="2800" dirty="0"/>
          </a:p>
          <a:p>
            <a:pPr lvl="1"/>
            <a:r>
              <a:rPr lang="ru-RU" i="1" dirty="0"/>
              <a:t>Порядок проведения закрытого тендера</a:t>
            </a:r>
            <a:endParaRPr lang="ru-RU" sz="2400" dirty="0"/>
          </a:p>
          <a:p>
            <a:pPr lvl="1"/>
            <a:r>
              <a:rPr lang="ru-RU" i="1" dirty="0"/>
              <a:t>Условия рассмотрения заявок на участие в закрытом тендере</a:t>
            </a:r>
            <a:endParaRPr lang="ru-RU" sz="2400" dirty="0"/>
          </a:p>
          <a:p>
            <a:pPr lvl="0"/>
            <a:r>
              <a:rPr lang="ru-RU" sz="2400" i="1" dirty="0"/>
              <a:t>Порядок оформления и подачи заявки на участие в закрытом тендере, состав заявки</a:t>
            </a:r>
            <a:endParaRPr lang="ru-RU" sz="2800" dirty="0"/>
          </a:p>
          <a:p>
            <a:pPr lvl="1"/>
            <a:r>
              <a:rPr lang="ru-RU" i="1" dirty="0"/>
              <a:t>Оформление заявки на участие в закрытом тендере, форма предоставления заявки</a:t>
            </a:r>
            <a:endParaRPr lang="ru-RU" sz="2400" dirty="0"/>
          </a:p>
          <a:p>
            <a:pPr lvl="1"/>
            <a:r>
              <a:rPr lang="ru-RU" i="1" dirty="0"/>
              <a:t>Состав заявки Претендента</a:t>
            </a:r>
            <a:endParaRPr lang="ru-RU" sz="2400" dirty="0"/>
          </a:p>
          <a:p>
            <a:pPr lvl="0"/>
            <a:r>
              <a:rPr lang="ru-RU" sz="2400" i="1" dirty="0"/>
              <a:t>Требования и критерии, предъявляемые к предложению Претендента</a:t>
            </a:r>
            <a:endParaRPr lang="ru-RU" sz="2800" dirty="0"/>
          </a:p>
          <a:p>
            <a:pPr lvl="1"/>
            <a:r>
              <a:rPr lang="ru-RU" i="1" dirty="0"/>
              <a:t>Сведения о проведении закрытого тендера</a:t>
            </a:r>
            <a:endParaRPr lang="ru-RU" sz="2400" dirty="0"/>
          </a:p>
          <a:p>
            <a:pPr lvl="1"/>
            <a:r>
              <a:rPr lang="ru-RU" i="1" dirty="0"/>
              <a:t>Требования к Претендентам</a:t>
            </a:r>
            <a:endParaRPr lang="ru-RU" sz="2400" dirty="0"/>
          </a:p>
          <a:p>
            <a:pPr lvl="1"/>
            <a:r>
              <a:rPr lang="ru-RU" i="1" dirty="0"/>
              <a:t>Требования к выполняемым работам</a:t>
            </a:r>
            <a:endParaRPr lang="ru-RU" sz="2400" dirty="0"/>
          </a:p>
          <a:p>
            <a:pPr lvl="0"/>
            <a:r>
              <a:rPr lang="ru-RU" sz="2400" i="1" dirty="0"/>
              <a:t>Критерии оценки предложений</a:t>
            </a:r>
            <a:endParaRPr lang="ru-RU" sz="2800" dirty="0"/>
          </a:p>
          <a:p>
            <a:pPr lvl="0"/>
            <a:r>
              <a:rPr lang="ru-RU" sz="2400" i="1" dirty="0"/>
              <a:t>Запрос на технико-коммерческое предложение</a:t>
            </a:r>
            <a:endParaRPr lang="ru-RU" sz="2800" dirty="0"/>
          </a:p>
          <a:p>
            <a:pPr lvl="0"/>
            <a:r>
              <a:rPr lang="ru-RU" sz="2400" i="1" dirty="0"/>
              <a:t>Образцы форм для заполнения</a:t>
            </a:r>
            <a:endParaRPr lang="ru-RU" sz="2800" dirty="0"/>
          </a:p>
          <a:p>
            <a:endParaRPr lang="ru-RU" dirty="0"/>
          </a:p>
        </p:txBody>
      </p:sp>
    </p:spTree>
    <p:extLst>
      <p:ext uri="{BB962C8B-B14F-4D97-AF65-F5344CB8AC3E}">
        <p14:creationId xmlns:p14="http://schemas.microsoft.com/office/powerpoint/2010/main" val="3658281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Обратите внимание!</a:t>
            </a:r>
            <a:endParaRPr lang="ru-RU" dirty="0"/>
          </a:p>
        </p:txBody>
      </p:sp>
      <p:sp>
        <p:nvSpPr>
          <p:cNvPr id="3" name="Объект 2"/>
          <p:cNvSpPr>
            <a:spLocks noGrp="1"/>
          </p:cNvSpPr>
          <p:nvPr>
            <p:ph idx="1"/>
          </p:nvPr>
        </p:nvSpPr>
        <p:spPr/>
        <p:txBody>
          <a:bodyPr/>
          <a:lstStyle/>
          <a:p>
            <a:r>
              <a:rPr lang="ru-RU" dirty="0"/>
              <a:t>Во-первых, необходимо обратить внимание на особые требования к исполнителю. Например, если в документации содержатся требования, не реальные к исполнению, наличие лицензии, действующей в одном регионе или же специальных сертификатов, то, скорее всего, результаты подобного тендера придется обжаловать или он подготовлен под конкретного поставщика.</a:t>
            </a:r>
          </a:p>
          <a:p>
            <a:r>
              <a:rPr lang="ru-RU" dirty="0"/>
              <a:t>Во-вторых, необходимо обратить внимание на возможность получения пояснений от Заказчика</a:t>
            </a:r>
          </a:p>
          <a:p>
            <a:r>
              <a:rPr lang="ru-RU" dirty="0"/>
              <a:t>В-третьих, необходимо подготовить график представления документов, ведь в документации по проведению тендера установлены четкие требования в отношении сроков предоставления документации.</a:t>
            </a:r>
          </a:p>
          <a:p>
            <a:endParaRPr lang="ru-RU" dirty="0"/>
          </a:p>
        </p:txBody>
      </p:sp>
    </p:spTree>
    <p:extLst>
      <p:ext uri="{BB962C8B-B14F-4D97-AF65-F5344CB8AC3E}">
        <p14:creationId xmlns:p14="http://schemas.microsoft.com/office/powerpoint/2010/main" val="425057240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Пример</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755610031"/>
              </p:ext>
            </p:extLst>
          </p:nvPr>
        </p:nvGraphicFramePr>
        <p:xfrm>
          <a:off x="457200" y="1772815"/>
          <a:ext cx="7620000" cy="3152372"/>
        </p:xfrm>
        <a:graphic>
          <a:graphicData uri="http://schemas.openxmlformats.org/drawingml/2006/table">
            <a:tbl>
              <a:tblPr firstRow="1" firstCol="1" bandRow="1">
                <a:tableStyleId>{5C22544A-7EE6-4342-B048-85BDC9FD1C3A}</a:tableStyleId>
              </a:tblPr>
              <a:tblGrid>
                <a:gridCol w="2430384">
                  <a:extLst>
                    <a:ext uri="{9D8B030D-6E8A-4147-A177-3AD203B41FA5}">
                      <a16:colId xmlns:a16="http://schemas.microsoft.com/office/drawing/2014/main" val="20000"/>
                    </a:ext>
                  </a:extLst>
                </a:gridCol>
                <a:gridCol w="5189616">
                  <a:extLst>
                    <a:ext uri="{9D8B030D-6E8A-4147-A177-3AD203B41FA5}">
                      <a16:colId xmlns:a16="http://schemas.microsoft.com/office/drawing/2014/main" val="20001"/>
                    </a:ext>
                  </a:extLst>
                </a:gridCol>
              </a:tblGrid>
              <a:tr h="1187661">
                <a:tc>
                  <a:txBody>
                    <a:bodyPr/>
                    <a:lstStyle/>
                    <a:p>
                      <a:pPr algn="just">
                        <a:lnSpc>
                          <a:spcPct val="150000"/>
                        </a:lnSpc>
                        <a:spcAft>
                          <a:spcPts val="0"/>
                        </a:spcAft>
                      </a:pPr>
                      <a:r>
                        <a:rPr lang="ru-RU" sz="1100">
                          <a:effectLst/>
                        </a:rPr>
                        <a:t>Дата и время окончания срока подачи заявок на участие в электронном аукционе</a:t>
                      </a:r>
                      <a:endParaRPr lang="ru-RU" sz="1200">
                        <a:effectLst/>
                        <a:latin typeface="Arial"/>
                        <a:ea typeface="Times New Roman"/>
                      </a:endParaRPr>
                    </a:p>
                  </a:txBody>
                  <a:tcPr marL="36195" marR="36195" marT="0" marB="0"/>
                </a:tc>
                <a:tc>
                  <a:txBody>
                    <a:bodyPr/>
                    <a:lstStyle/>
                    <a:p>
                      <a:pPr algn="just">
                        <a:lnSpc>
                          <a:spcPct val="150000"/>
                        </a:lnSpc>
                        <a:spcAft>
                          <a:spcPts val="0"/>
                        </a:spcAft>
                      </a:pPr>
                      <a:r>
                        <a:rPr lang="ru-RU" sz="1100">
                          <a:effectLst/>
                        </a:rPr>
                        <a:t>04.07.2016 г. в 23 час. 59 мин. по московскому времени</a:t>
                      </a:r>
                      <a:endParaRPr lang="ru-RU" sz="1200">
                        <a:effectLst/>
                        <a:latin typeface="Arial"/>
                        <a:ea typeface="Times New Roman"/>
                      </a:endParaRPr>
                    </a:p>
                  </a:txBody>
                  <a:tcPr marL="36195" marR="36195" marT="0" marB="0"/>
                </a:tc>
                <a:extLst>
                  <a:ext uri="{0D108BD9-81ED-4DB2-BD59-A6C34878D82A}">
                    <a16:rowId xmlns:a16="http://schemas.microsoft.com/office/drawing/2014/main" val="10000"/>
                  </a:ext>
                </a:extLst>
              </a:tr>
              <a:tr h="1187661">
                <a:tc>
                  <a:txBody>
                    <a:bodyPr/>
                    <a:lstStyle/>
                    <a:p>
                      <a:pPr algn="just">
                        <a:lnSpc>
                          <a:spcPct val="150000"/>
                        </a:lnSpc>
                        <a:spcAft>
                          <a:spcPts val="0"/>
                        </a:spcAft>
                      </a:pPr>
                      <a:r>
                        <a:rPr lang="ru-RU" sz="1100">
                          <a:effectLst/>
                        </a:rPr>
                        <a:t>Дата окончания срока рассмотрения заявок на участие в электронном аукционе</a:t>
                      </a:r>
                      <a:endParaRPr lang="ru-RU" sz="1200">
                        <a:effectLst/>
                        <a:latin typeface="Arial"/>
                        <a:ea typeface="Times New Roman"/>
                      </a:endParaRPr>
                    </a:p>
                  </a:txBody>
                  <a:tcPr marL="36195" marR="36195" marT="0" marB="0"/>
                </a:tc>
                <a:tc>
                  <a:txBody>
                    <a:bodyPr/>
                    <a:lstStyle/>
                    <a:p>
                      <a:pPr algn="just">
                        <a:lnSpc>
                          <a:spcPct val="150000"/>
                        </a:lnSpc>
                        <a:spcAft>
                          <a:spcPts val="0"/>
                        </a:spcAft>
                      </a:pPr>
                      <a:r>
                        <a:rPr lang="ru-RU" sz="1100">
                          <a:effectLst/>
                        </a:rPr>
                        <a:t>05.07.2016 г.</a:t>
                      </a:r>
                      <a:endParaRPr lang="ru-RU" sz="1200">
                        <a:effectLst/>
                        <a:latin typeface="Arial"/>
                        <a:ea typeface="Times New Roman"/>
                      </a:endParaRPr>
                    </a:p>
                  </a:txBody>
                  <a:tcPr marL="36195" marR="36195" marT="0" marB="0"/>
                </a:tc>
                <a:extLst>
                  <a:ext uri="{0D108BD9-81ED-4DB2-BD59-A6C34878D82A}">
                    <a16:rowId xmlns:a16="http://schemas.microsoft.com/office/drawing/2014/main" val="10001"/>
                  </a:ext>
                </a:extLst>
              </a:tr>
              <a:tr h="777050">
                <a:tc>
                  <a:txBody>
                    <a:bodyPr/>
                    <a:lstStyle/>
                    <a:p>
                      <a:pPr algn="just">
                        <a:lnSpc>
                          <a:spcPct val="150000"/>
                        </a:lnSpc>
                        <a:spcAft>
                          <a:spcPts val="0"/>
                        </a:spcAft>
                      </a:pPr>
                      <a:r>
                        <a:rPr lang="ru-RU" sz="1100">
                          <a:effectLst/>
                        </a:rPr>
                        <a:t>Дата проведения электронного аукциона</a:t>
                      </a:r>
                      <a:endParaRPr lang="ru-RU" sz="1200">
                        <a:effectLst/>
                        <a:latin typeface="Arial"/>
                        <a:ea typeface="Times New Roman"/>
                      </a:endParaRPr>
                    </a:p>
                  </a:txBody>
                  <a:tcPr marL="36195" marR="36195" marT="0" marB="0"/>
                </a:tc>
                <a:tc>
                  <a:txBody>
                    <a:bodyPr/>
                    <a:lstStyle/>
                    <a:p>
                      <a:pPr algn="just">
                        <a:lnSpc>
                          <a:spcPct val="150000"/>
                        </a:lnSpc>
                        <a:spcAft>
                          <a:spcPts val="0"/>
                        </a:spcAft>
                      </a:pPr>
                      <a:r>
                        <a:rPr lang="ru-RU" sz="1100" dirty="0">
                          <a:effectLst/>
                        </a:rPr>
                        <a:t>08.07.2016 г.</a:t>
                      </a:r>
                      <a:endParaRPr lang="ru-RU" sz="1200" dirty="0">
                        <a:effectLst/>
                        <a:latin typeface="Arial"/>
                        <a:ea typeface="Times New Roman"/>
                      </a:endParaRPr>
                    </a:p>
                  </a:txBody>
                  <a:tcPr marL="36195" marR="3619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1058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Изменения в закупках 2022</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3181309104"/>
              </p:ext>
            </p:extLst>
          </p:nvPr>
        </p:nvGraphicFramePr>
        <p:xfrm>
          <a:off x="179511" y="1335578"/>
          <a:ext cx="8208912" cy="5573684"/>
        </p:xfrm>
        <a:graphic>
          <a:graphicData uri="http://schemas.openxmlformats.org/drawingml/2006/table">
            <a:tbl>
              <a:tblPr/>
              <a:tblGrid>
                <a:gridCol w="2736304">
                  <a:extLst>
                    <a:ext uri="{9D8B030D-6E8A-4147-A177-3AD203B41FA5}">
                      <a16:colId xmlns:a16="http://schemas.microsoft.com/office/drawing/2014/main" val="787393432"/>
                    </a:ext>
                  </a:extLst>
                </a:gridCol>
                <a:gridCol w="2736304">
                  <a:extLst>
                    <a:ext uri="{9D8B030D-6E8A-4147-A177-3AD203B41FA5}">
                      <a16:colId xmlns:a16="http://schemas.microsoft.com/office/drawing/2014/main" val="771460947"/>
                    </a:ext>
                  </a:extLst>
                </a:gridCol>
                <a:gridCol w="2736304">
                  <a:extLst>
                    <a:ext uri="{9D8B030D-6E8A-4147-A177-3AD203B41FA5}">
                      <a16:colId xmlns:a16="http://schemas.microsoft.com/office/drawing/2014/main" val="3115307587"/>
                    </a:ext>
                  </a:extLst>
                </a:gridCol>
              </a:tblGrid>
              <a:tr h="1575470">
                <a:tc>
                  <a:txBody>
                    <a:bodyPr/>
                    <a:lstStyle/>
                    <a:p>
                      <a:pPr algn="l" fontAlgn="t"/>
                      <a:r>
                        <a:rPr lang="ru-RU" sz="1800" b="1">
                          <a:effectLst/>
                        </a:rPr>
                        <a:t>Декларирование принадлежности к СМП, СОНКО</a:t>
                      </a:r>
                      <a:endParaRPr lang="ru-RU" sz="1800">
                        <a:effectLst/>
                      </a:endParaRPr>
                    </a:p>
                  </a:txBody>
                  <a:tcPr marL="21821" marR="21821" marT="21821" marB="21821">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1800">
                          <a:effectLst/>
                        </a:rPr>
                        <a:t>Требуется в составе второй части заявки продекларировать принадлежность к СМП, СОНКО (при наличии преимуществ участия для СМП, СОНКО)</a:t>
                      </a:r>
                    </a:p>
                  </a:txBody>
                  <a:tcPr marL="21821" marR="21821" marT="21821" marB="21821">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tc>
                  <a:txBody>
                    <a:bodyPr/>
                    <a:lstStyle/>
                    <a:p>
                      <a:pPr algn="l" fontAlgn="t"/>
                      <a:r>
                        <a:rPr lang="ru-RU" sz="1800">
                          <a:effectLst/>
                        </a:rPr>
                        <a:t>В составе заявки не требуется декларирования принадлежности к СМП</a:t>
                      </a:r>
                    </a:p>
                  </a:txBody>
                  <a:tcPr marL="21821" marR="21821" marT="21821" marB="21821">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1270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2453296907"/>
                  </a:ext>
                </a:extLst>
              </a:tr>
              <a:tr h="3225130">
                <a:tc>
                  <a:txBody>
                    <a:bodyPr/>
                    <a:lstStyle/>
                    <a:p>
                      <a:pPr algn="l" fontAlgn="t"/>
                      <a:r>
                        <a:rPr lang="ru-RU" sz="1800" b="1">
                          <a:effectLst/>
                        </a:rPr>
                        <a:t>Основания для отклонения заявки</a:t>
                      </a:r>
                      <a:endParaRPr lang="ru-RU" sz="1800">
                        <a:effectLst/>
                      </a:endParaRPr>
                    </a:p>
                  </a:txBody>
                  <a:tcPr marL="21821" marR="21821" marT="21821" marB="21821">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r>
                        <a:rPr lang="ru-RU" sz="1800">
                          <a:effectLst/>
                        </a:rPr>
                        <a:t>При установлении запрета на поставку иностранных ТРУ заявки направляются на рассмотрение заказчику, в том числе те заявки, которые содержат предложение о поставке иностранных ТРУ. Автоматическое отклонение не предусмотрено</a:t>
                      </a:r>
                    </a:p>
                  </a:txBody>
                  <a:tcPr marL="21821" marR="21821" marT="21821" marB="21821">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tc>
                  <a:txBody>
                    <a:bodyPr/>
                    <a:lstStyle/>
                    <a:p>
                      <a:pPr algn="l" fontAlgn="t"/>
                      <a:r>
                        <a:rPr lang="ru-RU" sz="1800" dirty="0">
                          <a:effectLst/>
                        </a:rPr>
                        <a:t>Заявка будет автоматически отклонена оператором электронной площадки, если установлен запрет на поставку иностранных ТРУ, а участник предлагает иностранные ТРУ</a:t>
                      </a:r>
                      <a:br>
                        <a:rPr lang="ru-RU" sz="1800" dirty="0">
                          <a:effectLst/>
                        </a:rPr>
                      </a:br>
                      <a:r>
                        <a:rPr lang="ru-RU" sz="1800" dirty="0">
                          <a:effectLst/>
                        </a:rPr>
                        <a:t>(с использованием классификатора стран мира указана иностранная страна (страны) происхождения товара)</a:t>
                      </a:r>
                    </a:p>
                  </a:txBody>
                  <a:tcPr marL="21821" marR="21821" marT="21821" marB="21821">
                    <a:lnL w="12700" cap="flat" cmpd="sng" algn="ctr">
                      <a:solidFill>
                        <a:srgbClr val="DFDFDF"/>
                      </a:solidFill>
                      <a:prstDash val="solid"/>
                      <a:round/>
                      <a:headEnd type="none" w="med" len="med"/>
                      <a:tailEnd type="none" w="med" len="med"/>
                    </a:lnL>
                    <a:lnR w="12700" cap="flat" cmpd="sng" algn="ctr">
                      <a:solidFill>
                        <a:srgbClr val="DFDFDF"/>
                      </a:solidFill>
                      <a:prstDash val="solid"/>
                      <a:round/>
                      <a:headEnd type="none" w="med" len="med"/>
                      <a:tailEnd type="none" w="med" len="med"/>
                    </a:lnR>
                    <a:lnT w="12700" cap="flat" cmpd="sng" algn="ctr">
                      <a:solidFill>
                        <a:srgbClr val="DFDFDF"/>
                      </a:solidFill>
                      <a:prstDash val="solid"/>
                      <a:round/>
                      <a:headEnd type="none" w="med" len="med"/>
                      <a:tailEnd type="none" w="med" len="med"/>
                    </a:lnT>
                    <a:lnB w="6350" cap="flat" cmpd="sng" algn="ctr">
                      <a:solidFill>
                        <a:srgbClr val="DFDFDF"/>
                      </a:solidFill>
                      <a:prstDash val="solid"/>
                      <a:round/>
                      <a:headEnd type="none" w="med" len="med"/>
                      <a:tailEnd type="none" w="med" len="med"/>
                    </a:lnB>
                  </a:tcPr>
                </a:tc>
                <a:extLst>
                  <a:ext uri="{0D108BD9-81ED-4DB2-BD59-A6C34878D82A}">
                    <a16:rowId xmlns:a16="http://schemas.microsoft.com/office/drawing/2014/main" val="4263952663"/>
                  </a:ext>
                </a:extLst>
              </a:tr>
            </a:tbl>
          </a:graphicData>
        </a:graphic>
      </p:graphicFrame>
    </p:spTree>
    <p:extLst>
      <p:ext uri="{BB962C8B-B14F-4D97-AF65-F5344CB8AC3E}">
        <p14:creationId xmlns:p14="http://schemas.microsoft.com/office/powerpoint/2010/main" val="26772059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Обратите внимание!</a:t>
            </a:r>
            <a:endParaRPr lang="ru-RU" dirty="0"/>
          </a:p>
        </p:txBody>
      </p:sp>
      <p:sp>
        <p:nvSpPr>
          <p:cNvPr id="3" name="Объект 2"/>
          <p:cNvSpPr>
            <a:spLocks noGrp="1"/>
          </p:cNvSpPr>
          <p:nvPr>
            <p:ph idx="1"/>
          </p:nvPr>
        </p:nvSpPr>
        <p:spPr/>
        <p:txBody>
          <a:bodyPr>
            <a:normAutofit fontScale="85000" lnSpcReduction="20000"/>
          </a:bodyPr>
          <a:lstStyle/>
          <a:p>
            <a:r>
              <a:rPr lang="ru-RU" dirty="0"/>
              <a:t>Четвертой важной особенностью, на которую необходимо обратить внимание,  является обеспечение контракта. </a:t>
            </a:r>
          </a:p>
          <a:p>
            <a:r>
              <a:rPr lang="ru-RU" dirty="0"/>
              <a:t>Необходимо оценить, сможет ли исполнитель или поставщик внести обеспечительный платеж.</a:t>
            </a:r>
          </a:p>
          <a:p>
            <a:r>
              <a:rPr lang="ru-RU" dirty="0"/>
              <a:t> </a:t>
            </a:r>
          </a:p>
          <a:p>
            <a:r>
              <a:rPr lang="ru-RU" dirty="0"/>
              <a:t>Пример</a:t>
            </a:r>
          </a:p>
          <a:p>
            <a:r>
              <a:rPr lang="ru-RU" i="1" dirty="0"/>
              <a:t>Размер обеспечения исполнения контракта составляет: </a:t>
            </a:r>
            <a:endParaRPr lang="ru-RU" dirty="0"/>
          </a:p>
          <a:p>
            <a:r>
              <a:rPr lang="ru-RU" i="1" dirty="0"/>
              <a:t>5% от начальной (максимальной) цены контракта (договора), что составляет 4 965,41 руб. (четыре тысячи девятьсот шестьдесят пять рублей сорок одна копейка)</a:t>
            </a:r>
            <a:endParaRPr lang="ru-RU" dirty="0"/>
          </a:p>
          <a:p>
            <a:r>
              <a:rPr lang="ru-RU" i="1" dirty="0"/>
              <a:t>Исполнение контракта может обеспечиваться: </a:t>
            </a:r>
            <a:endParaRPr lang="ru-RU" dirty="0"/>
          </a:p>
          <a:p>
            <a:r>
              <a:rPr lang="ru-RU" i="1" dirty="0"/>
              <a:t>- предоставлением банковской гарантии, выданной банком и соответствующей требованиям статьи 45 Закона о контрактной системе; </a:t>
            </a:r>
            <a:endParaRPr lang="ru-RU" dirty="0"/>
          </a:p>
          <a:p>
            <a:r>
              <a:rPr lang="ru-RU" i="1" dirty="0"/>
              <a:t>- внесением денежных средств на указанный заказчиком счет, на котором в соответствии с законодательством Российской Федерации учитываются операции со средствами, поступающими заказчику.</a:t>
            </a:r>
            <a:endParaRPr lang="ru-RU" dirty="0"/>
          </a:p>
          <a:p>
            <a:endParaRPr lang="ru-RU" dirty="0"/>
          </a:p>
        </p:txBody>
      </p:sp>
    </p:spTree>
    <p:extLst>
      <p:ext uri="{BB962C8B-B14F-4D97-AF65-F5344CB8AC3E}">
        <p14:creationId xmlns:p14="http://schemas.microsoft.com/office/powerpoint/2010/main" val="35642829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Обратите внимание!</a:t>
            </a:r>
            <a:endParaRPr lang="ru-RU" dirty="0"/>
          </a:p>
        </p:txBody>
      </p:sp>
      <p:sp>
        <p:nvSpPr>
          <p:cNvPr id="3" name="Объект 2"/>
          <p:cNvSpPr>
            <a:spLocks noGrp="1"/>
          </p:cNvSpPr>
          <p:nvPr>
            <p:ph idx="1"/>
          </p:nvPr>
        </p:nvSpPr>
        <p:spPr/>
        <p:txBody>
          <a:bodyPr>
            <a:normAutofit fontScale="92500" lnSpcReduction="20000"/>
          </a:bodyPr>
          <a:lstStyle/>
          <a:p>
            <a:r>
              <a:rPr lang="ru-RU" dirty="0"/>
              <a:t>Пятая особенность – это антидемпинговые меры. В тендерной документации могут содержаться специальные положения, которые фактически будут ограничивать снижение стоимости в аукционе</a:t>
            </a:r>
          </a:p>
          <a:p>
            <a:r>
              <a:rPr lang="ru-RU" dirty="0"/>
              <a:t> </a:t>
            </a:r>
          </a:p>
          <a:p>
            <a:r>
              <a:rPr lang="ru-RU" dirty="0"/>
              <a:t>Пример</a:t>
            </a:r>
          </a:p>
          <a:p>
            <a:r>
              <a:rPr lang="ru-RU" dirty="0"/>
              <a:t> </a:t>
            </a:r>
          </a:p>
          <a:p>
            <a:r>
              <a:rPr lang="ru-RU" i="1" dirty="0"/>
              <a:t>Если участником закупки, с которым заключается контракт, предложена цена контракта, которая на двадцать пять и более процентов ниже начальной (максимальной) цены контракта, контракт заключается только после предоставления таким участником обеспечения исполнения контракта в размере, превышающем в полтора раза размер обеспечения исполнения контракта, указанный в настоящей документации, но не менее чем в размере аванса (если контрактом предусмотрена выплата аванса) или информации, подтверждающей добросовестность такого участника на дату подачи заявки.</a:t>
            </a:r>
            <a:endParaRPr lang="ru-RU" dirty="0"/>
          </a:p>
        </p:txBody>
      </p:sp>
    </p:spTree>
    <p:extLst>
      <p:ext uri="{BB962C8B-B14F-4D97-AF65-F5344CB8AC3E}">
        <p14:creationId xmlns:p14="http://schemas.microsoft.com/office/powerpoint/2010/main" val="14652883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Признаки торгов</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390939183"/>
              </p:ext>
            </p:extLst>
          </p:nvPr>
        </p:nvGraphicFramePr>
        <p:xfrm>
          <a:off x="467544" y="1196752"/>
          <a:ext cx="7620000" cy="54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0408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Алгоритм аукциона</a:t>
            </a:r>
            <a:endParaRPr lang="ru-RU" dirty="0"/>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6552727"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2281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Обратите внимание!</a:t>
            </a:r>
            <a:r>
              <a:rPr lang="ru-RU" dirty="0"/>
              <a:t/>
            </a:r>
            <a:br>
              <a:rPr lang="ru-RU" dirty="0"/>
            </a:br>
            <a:endParaRPr lang="ru-RU" dirty="0"/>
          </a:p>
        </p:txBody>
      </p:sp>
      <p:sp>
        <p:nvSpPr>
          <p:cNvPr id="3" name="Объект 2"/>
          <p:cNvSpPr>
            <a:spLocks noGrp="1"/>
          </p:cNvSpPr>
          <p:nvPr>
            <p:ph idx="1"/>
          </p:nvPr>
        </p:nvSpPr>
        <p:spPr/>
        <p:txBody>
          <a:bodyPr>
            <a:normAutofit fontScale="92500"/>
          </a:bodyPr>
          <a:lstStyle/>
          <a:p>
            <a:r>
              <a:rPr lang="ru-RU" dirty="0"/>
              <a:t>При проведении аукциона важен шаг аукциона, в соответствии с которым определяется основной критерий, по которому устанавливается победитель аукциона.</a:t>
            </a:r>
          </a:p>
          <a:p>
            <a:r>
              <a:rPr lang="ru-RU" dirty="0"/>
              <a:t>"Шаг аукциона" устанавливается в размере не превышающим пяти процентов от начальной (максимальной) Цены договора. В случае если после троекратного объявления последнего предложения о Цене договора ни один из участников аукциона не заявил о своем намерении предложить более низкую Цену договора, аукционист снижает "шаг аукциона" на 0,5 процента начальной (максимальной) Цены договора, но не ниже 0,5 процента начальной (максимальной) Цены договора.</a:t>
            </a:r>
          </a:p>
          <a:p>
            <a:r>
              <a:rPr lang="ru-RU" dirty="0"/>
              <a:t>Также следует обратить внимание, что в некоторых случаях суды устанавливают, что торги не были фактически проведены.</a:t>
            </a:r>
          </a:p>
          <a:p>
            <a:endParaRPr lang="ru-RU" dirty="0"/>
          </a:p>
        </p:txBody>
      </p:sp>
    </p:spTree>
    <p:extLst>
      <p:ext uri="{BB962C8B-B14F-4D97-AF65-F5344CB8AC3E}">
        <p14:creationId xmlns:p14="http://schemas.microsoft.com/office/powerpoint/2010/main" val="40177496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Ситуации из практики</a:t>
            </a:r>
            <a:endParaRPr lang="ru-RU" dirty="0"/>
          </a:p>
        </p:txBody>
      </p:sp>
      <p:sp>
        <p:nvSpPr>
          <p:cNvPr id="3" name="Объект 2"/>
          <p:cNvSpPr>
            <a:spLocks noGrp="1"/>
          </p:cNvSpPr>
          <p:nvPr>
            <p:ph idx="1"/>
          </p:nvPr>
        </p:nvSpPr>
        <p:spPr/>
        <p:txBody>
          <a:bodyPr>
            <a:normAutofit fontScale="85000" lnSpcReduction="20000"/>
          </a:bodyPr>
          <a:lstStyle/>
          <a:p>
            <a:r>
              <a:rPr lang="ru-RU" b="1" dirty="0"/>
              <a:t>Ситуация 1</a:t>
            </a:r>
            <a:endParaRPr lang="ru-RU" dirty="0"/>
          </a:p>
          <a:p>
            <a:r>
              <a:rPr lang="ru-RU" dirty="0"/>
              <a:t>Текст объявления о проведении тендера не содержит обязательства организатора заключить договор с лицом, предложившим лучшие условия. Такое извещение признается не соответствующим признакам извещения о проведении торгов и квалифицируется как приглашение делать оферты (</a:t>
            </a:r>
            <a:r>
              <a:rPr lang="ru-RU" dirty="0">
                <a:hlinkClick r:id="rId2"/>
              </a:rPr>
              <a:t>Постановление</a:t>
            </a:r>
            <a:r>
              <a:rPr lang="ru-RU" dirty="0"/>
              <a:t> ФАС Уральского округа от 16.06.2010 N Ф09-3970/10-С6 по делу N А71-15565/2009).</a:t>
            </a:r>
          </a:p>
          <a:p>
            <a:r>
              <a:rPr lang="ru-RU" b="1" dirty="0"/>
              <a:t>Ситуация 2</a:t>
            </a:r>
            <a:endParaRPr lang="ru-RU" dirty="0"/>
          </a:p>
          <a:p>
            <a:r>
              <a:rPr lang="ru-RU" dirty="0"/>
              <a:t>Процедура отбора контрагентов не является торгами, так как в объявлении о проведении торгов не содержится условие о внесении задатка (</a:t>
            </a:r>
            <a:r>
              <a:rPr lang="ru-RU" dirty="0">
                <a:hlinkClick r:id="rId3"/>
              </a:rPr>
              <a:t>Постановление</a:t>
            </a:r>
            <a:r>
              <a:rPr lang="ru-RU" dirty="0"/>
              <a:t> Восьмого арбитражного апелляционного суда от 18.01.2013 по делу N А81-2553/2012).</a:t>
            </a:r>
          </a:p>
          <a:p>
            <a:r>
              <a:rPr lang="ru-RU" dirty="0"/>
              <a:t>При проведении тендера важно:</a:t>
            </a:r>
          </a:p>
          <a:p>
            <a:r>
              <a:rPr lang="ru-RU" dirty="0"/>
              <a:t>- в случае </a:t>
            </a:r>
            <a:r>
              <a:rPr lang="ru-RU" dirty="0" err="1"/>
              <a:t>госзакупок</a:t>
            </a:r>
            <a:r>
              <a:rPr lang="ru-RU" dirty="0"/>
              <a:t> внимательно изучить сроки подачи документации;</a:t>
            </a:r>
          </a:p>
          <a:p>
            <a:r>
              <a:rPr lang="ru-RU" dirty="0"/>
              <a:t>- в случае коммерческих закупок изучить тендерную документацию и обратить внимание на особенности тендерной процедуры. </a:t>
            </a:r>
          </a:p>
          <a:p>
            <a:endParaRPr lang="ru-RU" dirty="0"/>
          </a:p>
        </p:txBody>
      </p:sp>
    </p:spTree>
    <p:extLst>
      <p:ext uri="{BB962C8B-B14F-4D97-AF65-F5344CB8AC3E}">
        <p14:creationId xmlns:p14="http://schemas.microsoft.com/office/powerpoint/2010/main" val="8228745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Выбор победителя</a:t>
            </a:r>
            <a:endParaRPr lang="ru-RU" dirty="0"/>
          </a:p>
        </p:txBody>
      </p:sp>
      <p:sp>
        <p:nvSpPr>
          <p:cNvPr id="3" name="Объект 2"/>
          <p:cNvSpPr>
            <a:spLocks noGrp="1"/>
          </p:cNvSpPr>
          <p:nvPr>
            <p:ph idx="1"/>
          </p:nvPr>
        </p:nvSpPr>
        <p:spPr/>
        <p:txBody>
          <a:bodyPr/>
          <a:lstStyle/>
          <a:p>
            <a:r>
              <a:rPr lang="ru-RU" dirty="0"/>
              <a:t>Процедура выбора победителя также зависит от того, какой вид тендера проводится.</a:t>
            </a:r>
          </a:p>
          <a:p>
            <a:r>
              <a:rPr lang="ru-RU" dirty="0"/>
              <a:t>Если говорить об аукционе, например, об электронном аукционе или о запросе котировок, то в этом случае главным критерием для выбора победителя будет цена.</a:t>
            </a:r>
          </a:p>
          <a:p>
            <a:r>
              <a:rPr lang="ru-RU" dirty="0"/>
              <a:t>При этом, стоимостные критерии могут включать в себя различные показатели:</a:t>
            </a:r>
          </a:p>
          <a:p>
            <a:r>
              <a:rPr lang="ru-RU" dirty="0"/>
              <a:t>- общую цену;</a:t>
            </a:r>
          </a:p>
          <a:p>
            <a:r>
              <a:rPr lang="ru-RU" dirty="0"/>
              <a:t>- расходы на эксплуатацию;</a:t>
            </a:r>
          </a:p>
          <a:p>
            <a:r>
              <a:rPr lang="ru-RU" dirty="0"/>
              <a:t>- стоимость жизненного цикла товара.</a:t>
            </a:r>
          </a:p>
          <a:p>
            <a:endParaRPr lang="ru-RU" dirty="0"/>
          </a:p>
        </p:txBody>
      </p:sp>
    </p:spTree>
    <p:extLst>
      <p:ext uri="{BB962C8B-B14F-4D97-AF65-F5344CB8AC3E}">
        <p14:creationId xmlns:p14="http://schemas.microsoft.com/office/powerpoint/2010/main" val="42608574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b="1" i="1" dirty="0"/>
              <a:t>Тарифный метод</a:t>
            </a:r>
            <a:endParaRPr lang="ru-RU" dirty="0"/>
          </a:p>
        </p:txBody>
      </p:sp>
      <p:sp>
        <p:nvSpPr>
          <p:cNvPr id="3" name="Объект 2"/>
          <p:cNvSpPr>
            <a:spLocks noGrp="1"/>
          </p:cNvSpPr>
          <p:nvPr>
            <p:ph idx="1"/>
          </p:nvPr>
        </p:nvSpPr>
        <p:spPr/>
        <p:txBody>
          <a:bodyPr>
            <a:normAutofit fontScale="92500" lnSpcReduction="20000"/>
          </a:bodyPr>
          <a:lstStyle/>
          <a:p>
            <a:r>
              <a:rPr lang="ru-RU" dirty="0"/>
              <a:t>Тарифному регулированию подлежат цены на следующие товары (работы, услуги):</a:t>
            </a:r>
          </a:p>
          <a:p>
            <a:r>
              <a:rPr lang="ru-RU" dirty="0"/>
              <a:t>1) электрическую и тепловую энергию;</a:t>
            </a:r>
          </a:p>
          <a:p>
            <a:r>
              <a:rPr lang="ru-RU" dirty="0"/>
              <a:t>2) услуги по передаче электрической энергии по сетям;</a:t>
            </a:r>
          </a:p>
          <a:p>
            <a:r>
              <a:rPr lang="ru-RU" dirty="0"/>
              <a:t>3) услуги по оперативно-диспетчерскому управлению;</a:t>
            </a:r>
          </a:p>
          <a:p>
            <a:r>
              <a:rPr lang="ru-RU" dirty="0"/>
              <a:t>4) иные оказываемые на рынках электрической энергии (мощности) услуги, тарифы (цены) на которые регулируются Федеральной службой по тарифам, органами исполнительной власти субъектов РФ в области государственного регулирования тарифов;</a:t>
            </a:r>
          </a:p>
          <a:p>
            <a:r>
              <a:rPr lang="ru-RU" dirty="0"/>
              <a:t>5) перевозки грузов, погрузочно-разгрузочные работы на железнодорожном транспортом;</a:t>
            </a:r>
          </a:p>
          <a:p>
            <a:r>
              <a:rPr lang="ru-RU" dirty="0"/>
              <a:t>6) перевозки пассажиров, багажа, </a:t>
            </a:r>
            <a:r>
              <a:rPr lang="ru-RU" dirty="0" err="1"/>
              <a:t>грузобагажа</a:t>
            </a:r>
            <a:r>
              <a:rPr lang="ru-RU" dirty="0"/>
              <a:t> и почты на железнодорожном транспорте (кроме перевозок в пригородном сообщении);</a:t>
            </a:r>
          </a:p>
          <a:p>
            <a:r>
              <a:rPr lang="ru-RU" dirty="0"/>
              <a:t>7) услуги в транспортных терминалах, портах, аэропортах,</a:t>
            </a:r>
          </a:p>
        </p:txBody>
      </p:sp>
    </p:spTree>
    <p:extLst>
      <p:ext uri="{BB962C8B-B14F-4D97-AF65-F5344CB8AC3E}">
        <p14:creationId xmlns:p14="http://schemas.microsoft.com/office/powerpoint/2010/main" val="8569075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Сметный метод</a:t>
            </a:r>
            <a:endParaRPr lang="ru-RU" dirty="0"/>
          </a:p>
        </p:txBody>
      </p:sp>
      <p:sp>
        <p:nvSpPr>
          <p:cNvPr id="3" name="Объект 2"/>
          <p:cNvSpPr>
            <a:spLocks noGrp="1"/>
          </p:cNvSpPr>
          <p:nvPr>
            <p:ph idx="1"/>
          </p:nvPr>
        </p:nvSpPr>
        <p:spPr/>
        <p:txBody>
          <a:bodyPr>
            <a:normAutofit fontScale="77500" lnSpcReduction="20000"/>
          </a:bodyPr>
          <a:lstStyle/>
          <a:p>
            <a:r>
              <a:rPr lang="ru-RU" dirty="0"/>
              <a:t>Проектно-сметный метод используется при определении начальной максимальной цены контракта в следующих случаях (ч. 9 ст. 22 Закона N 44-ФЗ):</a:t>
            </a:r>
          </a:p>
          <a:p>
            <a:r>
              <a:rPr lang="ru-RU" dirty="0"/>
              <a:t>1) строительство, реконструкция, капитальный ремонт объекта капитального строительства;</a:t>
            </a:r>
          </a:p>
          <a:p>
            <a:r>
              <a:rPr lang="ru-RU" dirty="0"/>
              <a:t>2) проведение работ по сохранению объектов культурного наследия (памятников истории и культуры) народов РФ, за исключением научно-методического руководства, технического и авторского надзора.</a:t>
            </a:r>
          </a:p>
          <a:p>
            <a:r>
              <a:rPr lang="ru-RU" dirty="0"/>
              <a:t>При применении данного метода используются:</a:t>
            </a:r>
          </a:p>
          <a:p>
            <a:r>
              <a:rPr lang="ru-RU" dirty="0"/>
              <a:t>1) проектная документация (включающая сметную стоимость работ), разработанная и утвержденная в соответствии с законодательством РФ (п. 6.1 Методических рекомендаций);</a:t>
            </a:r>
          </a:p>
          <a:p>
            <a:r>
              <a:rPr lang="ru-RU" dirty="0"/>
              <a:t>2) сведения о ценах, которые рассчитываются с использованием индексов-дефляторов по видам экономической деятельности, определяемых Минэкономразвития России в рамках разработки прогноза социально-экономического развития РФ;</a:t>
            </a:r>
          </a:p>
          <a:p>
            <a:r>
              <a:rPr lang="ru-RU" dirty="0"/>
              <a:t>3) Положение о проведении проверки достоверности определения сметной стоимости объектов капитального строительства, строительство которых финансируется с привлечением средств федерального бюджета (утв. Постановлением Правительства РФ от 18.05.2009 N 427).</a:t>
            </a:r>
          </a:p>
          <a:p>
            <a:endParaRPr lang="ru-RU" dirty="0"/>
          </a:p>
        </p:txBody>
      </p:sp>
    </p:spTree>
    <p:extLst>
      <p:ext uri="{BB962C8B-B14F-4D97-AF65-F5344CB8AC3E}">
        <p14:creationId xmlns:p14="http://schemas.microsoft.com/office/powerpoint/2010/main" val="252460181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Затратный метод</a:t>
            </a:r>
            <a:endParaRPr lang="ru-RU" dirty="0"/>
          </a:p>
        </p:txBody>
      </p:sp>
      <p:graphicFrame>
        <p:nvGraphicFramePr>
          <p:cNvPr id="4" name="Объект 3"/>
          <p:cNvGraphicFramePr>
            <a:graphicFrameLocks noGrp="1"/>
          </p:cNvGraphicFramePr>
          <p:nvPr>
            <p:ph idx="1"/>
          </p:nvPr>
        </p:nvGraphicFramePr>
        <p:xfrm>
          <a:off x="533400" y="2366010"/>
          <a:ext cx="7467600" cy="2514600"/>
        </p:xfrm>
        <a:graphic>
          <a:graphicData uri="http://schemas.openxmlformats.org/drawingml/2006/table">
            <a:tbl>
              <a:tblPr firstRow="1" firstCol="1" bandRow="1" bandCol="1">
                <a:tableStyleId>{5C22544A-7EE6-4342-B048-85BDC9FD1C3A}</a:tableStyleId>
              </a:tblPr>
              <a:tblGrid>
                <a:gridCol w="5702367">
                  <a:extLst>
                    <a:ext uri="{9D8B030D-6E8A-4147-A177-3AD203B41FA5}">
                      <a16:colId xmlns:a16="http://schemas.microsoft.com/office/drawing/2014/main" val="20000"/>
                    </a:ext>
                  </a:extLst>
                </a:gridCol>
                <a:gridCol w="797202">
                  <a:extLst>
                    <a:ext uri="{9D8B030D-6E8A-4147-A177-3AD203B41FA5}">
                      <a16:colId xmlns:a16="http://schemas.microsoft.com/office/drawing/2014/main" val="20001"/>
                    </a:ext>
                  </a:extLst>
                </a:gridCol>
                <a:gridCol w="968031">
                  <a:extLst>
                    <a:ext uri="{9D8B030D-6E8A-4147-A177-3AD203B41FA5}">
                      <a16:colId xmlns:a16="http://schemas.microsoft.com/office/drawing/2014/main" val="20002"/>
                    </a:ext>
                  </a:extLst>
                </a:gridCol>
              </a:tblGrid>
              <a:tr h="215900">
                <a:tc>
                  <a:txBody>
                    <a:bodyPr/>
                    <a:lstStyle/>
                    <a:p>
                      <a:pPr>
                        <a:lnSpc>
                          <a:spcPct val="150000"/>
                        </a:lnSpc>
                        <a:spcAft>
                          <a:spcPts val="0"/>
                        </a:spcAft>
                      </a:pPr>
                      <a:r>
                        <a:rPr lang="ru-RU" sz="1100">
                          <a:effectLst/>
                        </a:rPr>
                        <a:t> </a:t>
                      </a:r>
                      <a:endParaRPr lang="ru-RU" sz="1200">
                        <a:effectLst/>
                      </a:endParaRPr>
                    </a:p>
                    <a:p>
                      <a:pPr>
                        <a:lnSpc>
                          <a:spcPct val="150000"/>
                        </a:lnSpc>
                        <a:spcAft>
                          <a:spcPts val="0"/>
                        </a:spcAft>
                      </a:pPr>
                      <a:r>
                        <a:rPr lang="ru-RU" sz="1100">
                          <a:effectLst/>
                        </a:rPr>
                        <a:t>Производители</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Модели</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Цена за единицу (без учета НДС)</a:t>
                      </a:r>
                      <a:endParaRPr lang="ru-RU" sz="1200">
                        <a:effectLst/>
                        <a:latin typeface="Arial"/>
                        <a:ea typeface="Times New Roman"/>
                      </a:endParaRPr>
                    </a:p>
                  </a:txBody>
                  <a:tcPr marL="68580" marR="68580" marT="0" marB="0" anchor="ctr"/>
                </a:tc>
                <a:extLst>
                  <a:ext uri="{0D108BD9-81ED-4DB2-BD59-A6C34878D82A}">
                    <a16:rowId xmlns:a16="http://schemas.microsoft.com/office/drawing/2014/main" val="10000"/>
                  </a:ext>
                </a:extLst>
              </a:tr>
              <a:tr h="215900">
                <a:tc gridSpan="3">
                  <a:txBody>
                    <a:bodyPr/>
                    <a:lstStyle/>
                    <a:p>
                      <a:pPr>
                        <a:lnSpc>
                          <a:spcPct val="150000"/>
                        </a:lnSpc>
                        <a:spcAft>
                          <a:spcPts val="0"/>
                        </a:spcAft>
                      </a:pPr>
                      <a:r>
                        <a:rPr lang="ru-RU" sz="1100">
                          <a:effectLst/>
                        </a:rPr>
                        <a:t>Уралвагонзавод (млн. руб., франко-завод)</a:t>
                      </a:r>
                      <a:endParaRPr lang="ru-RU" sz="1200">
                        <a:effectLst/>
                        <a:latin typeface="Arial"/>
                        <a:ea typeface="Times New Roman"/>
                      </a:endParaRPr>
                    </a:p>
                  </a:txBody>
                  <a:tcPr marL="68580" marR="68580"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15900">
                <a:tc>
                  <a:txBody>
                    <a:bodyPr/>
                    <a:lstStyle/>
                    <a:p>
                      <a:pPr>
                        <a:lnSpc>
                          <a:spcPct val="150000"/>
                        </a:lnSpc>
                        <a:spcAft>
                          <a:spcPts val="0"/>
                        </a:spcAft>
                      </a:pPr>
                      <a:r>
                        <a:rPr lang="ru-RU" sz="1100">
                          <a:effectLst/>
                        </a:rPr>
                        <a:t>полувагон с разгрузочными люками</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12-132</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1,700</a:t>
                      </a:r>
                      <a:endParaRPr lang="ru-RU" sz="1200">
                        <a:effectLst/>
                        <a:latin typeface="Arial"/>
                        <a:ea typeface="Times New Roman"/>
                      </a:endParaRPr>
                    </a:p>
                  </a:txBody>
                  <a:tcPr marL="68580" marR="68580" marT="0" marB="0" anchor="b"/>
                </a:tc>
                <a:extLst>
                  <a:ext uri="{0D108BD9-81ED-4DB2-BD59-A6C34878D82A}">
                    <a16:rowId xmlns:a16="http://schemas.microsoft.com/office/drawing/2014/main" val="10002"/>
                  </a:ext>
                </a:extLst>
              </a:tr>
              <a:tr h="215900">
                <a:tc>
                  <a:txBody>
                    <a:bodyPr/>
                    <a:lstStyle/>
                    <a:p>
                      <a:pPr>
                        <a:lnSpc>
                          <a:spcPct val="150000"/>
                        </a:lnSpc>
                        <a:spcAft>
                          <a:spcPts val="0"/>
                        </a:spcAft>
                      </a:pPr>
                      <a:r>
                        <a:rPr lang="ru-RU" sz="1100">
                          <a:effectLst/>
                        </a:rPr>
                        <a:t>полувагон с разгрузочными люками (с осевой нагрузкой 25 тс)</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12-196-01</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2,100</a:t>
                      </a:r>
                      <a:endParaRPr lang="ru-RU" sz="1200">
                        <a:effectLst/>
                        <a:latin typeface="Arial"/>
                        <a:ea typeface="Times New Roman"/>
                      </a:endParaRPr>
                    </a:p>
                  </a:txBody>
                  <a:tcPr marL="68580" marR="68580" marT="0" marB="0" anchor="b"/>
                </a:tc>
                <a:extLst>
                  <a:ext uri="{0D108BD9-81ED-4DB2-BD59-A6C34878D82A}">
                    <a16:rowId xmlns:a16="http://schemas.microsoft.com/office/drawing/2014/main" val="10003"/>
                  </a:ext>
                </a:extLst>
              </a:tr>
              <a:tr h="215900">
                <a:tc rowSpan="2">
                  <a:txBody>
                    <a:bodyPr/>
                    <a:lstStyle/>
                    <a:p>
                      <a:pPr>
                        <a:lnSpc>
                          <a:spcPct val="150000"/>
                        </a:lnSpc>
                        <a:spcAft>
                          <a:spcPts val="0"/>
                        </a:spcAft>
                      </a:pPr>
                      <a:r>
                        <a:rPr lang="ru-RU" sz="1100">
                          <a:effectLst/>
                        </a:rPr>
                        <a:t>цистерна для перевозок светлых нефтепродуктов (с диаметром котла 3,2 метра)</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15-150-04</a:t>
                      </a:r>
                      <a:endParaRPr lang="ru-RU" sz="1200">
                        <a:effectLst/>
                        <a:latin typeface="Arial"/>
                        <a:ea typeface="Times New Roman"/>
                      </a:endParaRPr>
                    </a:p>
                  </a:txBody>
                  <a:tcPr marL="68580" marR="68580" marT="0" marB="0" anchor="ctr"/>
                </a:tc>
                <a:tc rowSpan="2">
                  <a:txBody>
                    <a:bodyPr/>
                    <a:lstStyle/>
                    <a:p>
                      <a:pPr>
                        <a:lnSpc>
                          <a:spcPct val="150000"/>
                        </a:lnSpc>
                        <a:spcAft>
                          <a:spcPts val="0"/>
                        </a:spcAft>
                      </a:pPr>
                      <a:r>
                        <a:rPr lang="ru-RU" sz="1100">
                          <a:effectLst/>
                        </a:rPr>
                        <a:t>1,800</a:t>
                      </a:r>
                      <a:endParaRPr lang="ru-RU" sz="1200">
                        <a:effectLst/>
                        <a:latin typeface="Arial"/>
                        <a:ea typeface="Times New Roman"/>
                      </a:endParaRPr>
                    </a:p>
                  </a:txBody>
                  <a:tcPr marL="68580" marR="68580" marT="0" marB="0" anchor="ctr"/>
                </a:tc>
                <a:extLst>
                  <a:ext uri="{0D108BD9-81ED-4DB2-BD59-A6C34878D82A}">
                    <a16:rowId xmlns:a16="http://schemas.microsoft.com/office/drawing/2014/main" val="10004"/>
                  </a:ext>
                </a:extLst>
              </a:tr>
              <a:tr h="215900">
                <a:tc vMerge="1">
                  <a:txBody>
                    <a:bodyPr/>
                    <a:lstStyle/>
                    <a:p>
                      <a:endParaRPr lang="ru-RU"/>
                    </a:p>
                  </a:txBody>
                  <a:tcPr/>
                </a:tc>
                <a:tc>
                  <a:txBody>
                    <a:bodyPr/>
                    <a:lstStyle/>
                    <a:p>
                      <a:pPr>
                        <a:lnSpc>
                          <a:spcPct val="150000"/>
                        </a:lnSpc>
                        <a:spcAft>
                          <a:spcPts val="0"/>
                        </a:spcAft>
                      </a:pPr>
                      <a:r>
                        <a:rPr lang="ru-RU" sz="1100">
                          <a:effectLst/>
                        </a:rPr>
                        <a:t>15-5103-07</a:t>
                      </a:r>
                      <a:endParaRPr lang="ru-RU" sz="1200">
                        <a:effectLst/>
                        <a:latin typeface="Arial"/>
                        <a:ea typeface="Times New Roman"/>
                      </a:endParaRPr>
                    </a:p>
                  </a:txBody>
                  <a:tcPr marL="68580" marR="68580" marT="0" marB="0" anchor="ctr"/>
                </a:tc>
                <a:tc vMerge="1">
                  <a:txBody>
                    <a:bodyPr/>
                    <a:lstStyle/>
                    <a:p>
                      <a:endParaRPr lang="ru-RU"/>
                    </a:p>
                  </a:txBody>
                  <a:tcPr/>
                </a:tc>
                <a:extLst>
                  <a:ext uri="{0D108BD9-81ED-4DB2-BD59-A6C34878D82A}">
                    <a16:rowId xmlns:a16="http://schemas.microsoft.com/office/drawing/2014/main" val="10005"/>
                  </a:ext>
                </a:extLst>
              </a:tr>
              <a:tr h="215900">
                <a:tc>
                  <a:txBody>
                    <a:bodyPr/>
                    <a:lstStyle/>
                    <a:p>
                      <a:pPr>
                        <a:lnSpc>
                          <a:spcPct val="150000"/>
                        </a:lnSpc>
                        <a:spcAft>
                          <a:spcPts val="0"/>
                        </a:spcAft>
                      </a:pPr>
                      <a:r>
                        <a:rPr lang="ru-RU" sz="1100">
                          <a:effectLst/>
                        </a:rPr>
                        <a:t>цистерна для перевозок нефтепродуктов (с осевой нагрузкой 25 тс)</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15-5157-04</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rPr>
                        <a:t>2,200</a:t>
                      </a:r>
                      <a:endParaRPr lang="ru-RU" sz="1200">
                        <a:effectLst/>
                        <a:latin typeface="Arial"/>
                        <a:ea typeface="Times New Roman"/>
                      </a:endParaRPr>
                    </a:p>
                  </a:txBody>
                  <a:tcPr marL="68580" marR="68580" marT="0" marB="0" anchor="b"/>
                </a:tc>
                <a:extLst>
                  <a:ext uri="{0D108BD9-81ED-4DB2-BD59-A6C34878D82A}">
                    <a16:rowId xmlns:a16="http://schemas.microsoft.com/office/drawing/2014/main" val="10006"/>
                  </a:ext>
                </a:extLst>
              </a:tr>
              <a:tr h="215900">
                <a:tc>
                  <a:txBody>
                    <a:bodyPr/>
                    <a:lstStyle/>
                    <a:p>
                      <a:pPr>
                        <a:lnSpc>
                          <a:spcPct val="150000"/>
                        </a:lnSpc>
                        <a:spcAft>
                          <a:spcPts val="0"/>
                        </a:spcAft>
                      </a:pPr>
                      <a:r>
                        <a:rPr lang="ru-RU" sz="1100">
                          <a:effectLst/>
                          <a:highlight>
                            <a:srgbClr val="FFFF00"/>
                          </a:highlight>
                        </a:rPr>
                        <a:t>Итого</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a:effectLst/>
                          <a:highlight>
                            <a:srgbClr val="FFFF00"/>
                          </a:highlight>
                        </a:rPr>
                        <a:t> </a:t>
                      </a:r>
                      <a:endParaRPr lang="ru-RU" sz="1200">
                        <a:effectLst/>
                        <a:latin typeface="Arial"/>
                        <a:ea typeface="Times New Roman"/>
                      </a:endParaRPr>
                    </a:p>
                  </a:txBody>
                  <a:tcPr marL="68580" marR="68580" marT="0" marB="0" anchor="ctr"/>
                </a:tc>
                <a:tc>
                  <a:txBody>
                    <a:bodyPr/>
                    <a:lstStyle/>
                    <a:p>
                      <a:pPr>
                        <a:lnSpc>
                          <a:spcPct val="150000"/>
                        </a:lnSpc>
                        <a:spcAft>
                          <a:spcPts val="0"/>
                        </a:spcAft>
                      </a:pPr>
                      <a:r>
                        <a:rPr lang="ru-RU" sz="1100" dirty="0">
                          <a:effectLst/>
                          <a:highlight>
                            <a:srgbClr val="FFFF00"/>
                          </a:highlight>
                        </a:rPr>
                        <a:t>7800</a:t>
                      </a:r>
                      <a:endParaRPr lang="ru-RU" sz="1200" dirty="0">
                        <a:effectLst/>
                        <a:latin typeface="Arial"/>
                        <a:ea typeface="Times New Roman"/>
                      </a:endParaRPr>
                    </a:p>
                  </a:txBody>
                  <a:tcPr marL="68580" marR="68580" marT="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57602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800</TotalTime>
  <Words>26231</Words>
  <Application>Microsoft Office PowerPoint</Application>
  <PresentationFormat>Экран (4:3)</PresentationFormat>
  <Paragraphs>1595</Paragraphs>
  <Slides>307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307</vt:i4>
      </vt:variant>
    </vt:vector>
  </HeadingPairs>
  <TitlesOfParts>
    <vt:vector size="315" baseType="lpstr">
      <vt:lpstr>Arial</vt:lpstr>
      <vt:lpstr>Arial CYR</vt:lpstr>
      <vt:lpstr>Arial CYR</vt:lpstr>
      <vt:lpstr>Calibri</vt:lpstr>
      <vt:lpstr>Cambria</vt:lpstr>
      <vt:lpstr>Symbol</vt:lpstr>
      <vt:lpstr>Times New Roman</vt:lpstr>
      <vt:lpstr>Соседство</vt:lpstr>
      <vt:lpstr>Организация системы закупок на предприятии, тендеры</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Изменения в закупках 2022</vt:lpstr>
      <vt:lpstr>Модуль 1 Закупочная деятельность в организации</vt:lpstr>
      <vt:lpstr>Актуальность курса</vt:lpstr>
      <vt:lpstr>Выбор электронных площадок</vt:lpstr>
      <vt:lpstr>Выбор электронных площадок</vt:lpstr>
      <vt:lpstr>Выбор электронных площадок</vt:lpstr>
      <vt:lpstr>Выбор электронных площадок</vt:lpstr>
      <vt:lpstr>Выбор электронных площадок</vt:lpstr>
      <vt:lpstr>Выбор электронных площадок</vt:lpstr>
      <vt:lpstr>Альтернативные площадки</vt:lpstr>
      <vt:lpstr>ЭЦП</vt:lpstr>
      <vt:lpstr>Альтернативные площадки коммерческих торгов </vt:lpstr>
      <vt:lpstr>Размещение информации о тендерах на сайте компании</vt:lpstr>
      <vt:lpstr>Рекомендации</vt:lpstr>
      <vt:lpstr>Организация процедуры тендерных процедур на предприятии, локальные акты </vt:lpstr>
      <vt:lpstr>Назначение ответственного лица</vt:lpstr>
      <vt:lpstr>Назначение ответственного лица</vt:lpstr>
      <vt:lpstr>Контрактная служба</vt:lpstr>
      <vt:lpstr>Контрактная служба</vt:lpstr>
      <vt:lpstr>Выстраивание взаимоотношений подразделений</vt:lpstr>
      <vt:lpstr>Организация тендерных процедур на предприятии, локальные акты </vt:lpstr>
      <vt:lpstr>Разработка локальных актов</vt:lpstr>
      <vt:lpstr>Зоны ответственности</vt:lpstr>
      <vt:lpstr>Совещание</vt:lpstr>
      <vt:lpstr>Изучение тендерной документации и локальных актов заказчика</vt:lpstr>
      <vt:lpstr>Изучение тендерной документации и локальных актов заказчика</vt:lpstr>
      <vt:lpstr>Перечень документов</vt:lpstr>
      <vt:lpstr>Алгоритм работы при участии в тендере</vt:lpstr>
      <vt:lpstr>Обязательные требования к закупкам</vt:lpstr>
      <vt:lpstr>Особые требования к документации</vt:lpstr>
      <vt:lpstr>Финансовое обеспечение и услуги</vt:lpstr>
      <vt:lpstr>Подготовка документов</vt:lpstr>
      <vt:lpstr>Внимание</vt:lpstr>
      <vt:lpstr>Дополнительные запросы заказчику</vt:lpstr>
      <vt:lpstr>Подача документов</vt:lpstr>
      <vt:lpstr>Пример требований к первой части заявки </vt:lpstr>
      <vt:lpstr>Участник не допускается</vt:lpstr>
      <vt:lpstr>Вторая часть заявки</vt:lpstr>
      <vt:lpstr>Предложения о цене в аукционе</vt:lpstr>
      <vt:lpstr>Документы для участия в конкурсе</vt:lpstr>
      <vt:lpstr>Обратите внимание!</vt:lpstr>
      <vt:lpstr>Участие в выборе победителя</vt:lpstr>
      <vt:lpstr>Протокол</vt:lpstr>
      <vt:lpstr>Протокол</vt:lpstr>
      <vt:lpstr>Жалоба</vt:lpstr>
      <vt:lpstr>Куда можно направить жалобу? </vt:lpstr>
      <vt:lpstr>Уклонение от контракта</vt:lpstr>
      <vt:lpstr>Модуль 2 </vt:lpstr>
      <vt:lpstr>Отличия закупок</vt:lpstr>
      <vt:lpstr>Отличия закупок</vt:lpstr>
      <vt:lpstr>Функции заказчика</vt:lpstr>
      <vt:lpstr>Закупки путем проведения торгов</vt:lpstr>
      <vt:lpstr>Без проведения торгов</vt:lpstr>
      <vt:lpstr>Не путать!</vt:lpstr>
      <vt:lpstr>Требования к поставщику</vt:lpstr>
      <vt:lpstr>Дополнительные требования к исполнителю</vt:lpstr>
      <vt:lpstr>Критерии оценки заявок</vt:lpstr>
      <vt:lpstr>Торги могут быть признаны недействительными</vt:lpstr>
      <vt:lpstr>Законодательные требования 2016</vt:lpstr>
      <vt:lpstr>Принципы закупок</vt:lpstr>
      <vt:lpstr>Определение поставщика - конкурс</vt:lpstr>
      <vt:lpstr>Определение поставщика - аукцион</vt:lpstr>
      <vt:lpstr>Критерии определения победителя</vt:lpstr>
      <vt:lpstr>Дополнительные требования к поставщикам</vt:lpstr>
      <vt:lpstr>Дополнительные требования к поставщикам</vt:lpstr>
      <vt:lpstr>Закрытые способы закупок</vt:lpstr>
      <vt:lpstr>Пример положений госконтракта</vt:lpstr>
      <vt:lpstr>Штрафы</vt:lpstr>
      <vt:lpstr>Штрафы</vt:lpstr>
      <vt:lpstr>Обратите внимание!</vt:lpstr>
      <vt:lpstr>Отдельные сроки</vt:lpstr>
      <vt:lpstr>Отдельные сроки</vt:lpstr>
      <vt:lpstr>Отдельные сроки</vt:lpstr>
      <vt:lpstr>Способы закупок</vt:lpstr>
      <vt:lpstr>Структура тендерной документации</vt:lpstr>
      <vt:lpstr>Обратите внимание!</vt:lpstr>
      <vt:lpstr>Пример</vt:lpstr>
      <vt:lpstr>Обратите внимание!</vt:lpstr>
      <vt:lpstr>Обратите внимание!</vt:lpstr>
      <vt:lpstr>Признаки торгов</vt:lpstr>
      <vt:lpstr>Алгоритм аукциона</vt:lpstr>
      <vt:lpstr>Обратите внимание! </vt:lpstr>
      <vt:lpstr>Ситуации из практики</vt:lpstr>
      <vt:lpstr>Выбор победителя</vt:lpstr>
      <vt:lpstr>Тарифный метод</vt:lpstr>
      <vt:lpstr>Сметный метод</vt:lpstr>
      <vt:lpstr>Затратный метод</vt:lpstr>
      <vt:lpstr>Оценка качества</vt:lpstr>
      <vt:lpstr>Квалификация и опыт</vt:lpstr>
      <vt:lpstr>Пример</vt:lpstr>
      <vt:lpstr>Процедура выбора победителя</vt:lpstr>
      <vt:lpstr>Содержание протокола</vt:lpstr>
      <vt:lpstr>Модуль 3</vt:lpstr>
      <vt:lpstr>Бюджет закупок и разноплановые работы</vt:lpstr>
      <vt:lpstr>Логика составления бюджета</vt:lpstr>
      <vt:lpstr>Проведение новых тендеров</vt:lpstr>
      <vt:lpstr>Проведение новых тендеров</vt:lpstr>
      <vt:lpstr>Заявки на безальтернативной основе</vt:lpstr>
      <vt:lpstr>Заявки на безальтернативной основе</vt:lpstr>
      <vt:lpstr>Заявки на безальтернативной основе</vt:lpstr>
      <vt:lpstr>Заявки на безальтернативной основе</vt:lpstr>
      <vt:lpstr>Заявки на безальтернативной основе</vt:lpstr>
      <vt:lpstr>Исключение из положения о закупках</vt:lpstr>
      <vt:lpstr>Исключение из положения о закупках</vt:lpstr>
      <vt:lpstr>Исключение из положения о закупках</vt:lpstr>
      <vt:lpstr>Форс-мажор</vt:lpstr>
      <vt:lpstr>Форс-мажор</vt:lpstr>
      <vt:lpstr>Форс-мажор</vt:lpstr>
      <vt:lpstr>Анализ отдельных критериев</vt:lpstr>
      <vt:lpstr>Модуль 4</vt:lpstr>
      <vt:lpstr>Определение стоимости при подаче заявки</vt:lpstr>
      <vt:lpstr>Начальная цена</vt:lpstr>
      <vt:lpstr>Особенности определения цены</vt:lpstr>
      <vt:lpstr>Особенности определения цены</vt:lpstr>
      <vt:lpstr>Особенности определения цены</vt:lpstr>
      <vt:lpstr>Особенности определения цены</vt:lpstr>
      <vt:lpstr>Корректировка цены</vt:lpstr>
      <vt:lpstr>Нарушения</vt:lpstr>
      <vt:lpstr>Оценка стоимостных предложений конкурентов</vt:lpstr>
      <vt:lpstr>Финансовое обеспечение</vt:lpstr>
      <vt:lpstr>Размер обеспечения</vt:lpstr>
      <vt:lpstr>Возврат средств поставщику</vt:lpstr>
      <vt:lpstr>Средства не возвращаются</vt:lpstr>
      <vt:lpstr>Возврат средств</vt:lpstr>
      <vt:lpstr>Судебная практика</vt:lpstr>
      <vt:lpstr>Обеспечение контракта</vt:lpstr>
      <vt:lpstr>Обеспечение контракта</vt:lpstr>
      <vt:lpstr>Обеспечение не требуется</vt:lpstr>
      <vt:lpstr>Обеспечение не требуется</vt:lpstr>
      <vt:lpstr>Размер обеспечения</vt:lpstr>
      <vt:lpstr>Размер обеспечения</vt:lpstr>
      <vt:lpstr>Позиция ФАС</vt:lpstr>
      <vt:lpstr>Судебная практика</vt:lpstr>
      <vt:lpstr>Рекомендации</vt:lpstr>
      <vt:lpstr>Дополнительные расходы при реализации контракта</vt:lpstr>
      <vt:lpstr>Дополнительные расходы при реализации контракта</vt:lpstr>
      <vt:lpstr>Проблемы увеличения цены</vt:lpstr>
      <vt:lpstr>Решения суда</vt:lpstr>
      <vt:lpstr>Решения суда</vt:lpstr>
      <vt:lpstr>Решение суда</vt:lpstr>
      <vt:lpstr>Рекомендации</vt:lpstr>
      <vt:lpstr>Банковская гарантия</vt:lpstr>
      <vt:lpstr>Основания отказа в банковской гарантии</vt:lpstr>
      <vt:lpstr>Из документации</vt:lpstr>
      <vt:lpstr>Порядок оформления гарантии</vt:lpstr>
      <vt:lpstr>Порядок оформления гарантии</vt:lpstr>
      <vt:lpstr>Порядок оформления гарантии</vt:lpstr>
      <vt:lpstr>Порядок оформления гарантии</vt:lpstr>
      <vt:lpstr>Судебная практика</vt:lpstr>
      <vt:lpstr>Судебная практика</vt:lpstr>
      <vt:lpstr>Модуль 5</vt:lpstr>
      <vt:lpstr>Практика реализации новых подходов к организации налогового контроля</vt:lpstr>
      <vt:lpstr>Практика реализации новых подходов к организации налогового контроля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Повышение эффективности налоговых проверок</vt:lpstr>
      <vt:lpstr>Повышение эффективности налоговых проверок</vt:lpstr>
      <vt:lpstr>Причины невзыскания средств</vt:lpstr>
      <vt:lpstr>Основные схемы ухода от налогов</vt:lpstr>
      <vt:lpstr>Основные схемы ухода от налогов</vt:lpstr>
      <vt:lpstr>Основные схемы ухода от налогов</vt:lpstr>
      <vt:lpstr>Умышленная неуплата</vt:lpstr>
      <vt:lpstr>Признаки</vt:lpstr>
      <vt:lpstr>Неосторожная неуплата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Контроль банков за уплатой налогов </vt:lpstr>
      <vt:lpstr>Рекомендации 18-МР</vt:lpstr>
      <vt:lpstr>Рекомендации 18-МР</vt:lpstr>
      <vt:lpstr>Рекомендации 18-МР</vt:lpstr>
      <vt:lpstr>Рекомендации 5-МР</vt:lpstr>
      <vt:lpstr>Рекомендации 5-МР</vt:lpstr>
      <vt:lpstr>Пределы осуществления прав по исчислению налоговой базы</vt:lpstr>
      <vt:lpstr>Необоснованная налоговая выгода</vt:lpstr>
      <vt:lpstr>Ранее действующие правила</vt:lpstr>
      <vt:lpstr>Нарушения, которые нашли отражение в практике</vt:lpstr>
      <vt:lpstr>НЕОБОСНОВАННАЯ НАЛОГОВАЯ ВЫГОДА</vt:lpstr>
      <vt:lpstr>НЕИСПОЛНЕНИЕ НАЛОГОВЫМ АГЕНТОМ СВОИХ ОБЯЗАТЕЛЬСТВ</vt:lpstr>
      <vt:lpstr>НЕРЫНОЧНОЕ ЦЕНООБРАЗОВАНИЕ</vt:lpstr>
      <vt:lpstr>Неуплата налога контролируемой иностранной компанией</vt:lpstr>
      <vt:lpstr>МЕХАНИЗМЫ, ИСПОЛЬЗУЕМЫЕ НАЛОГОВЫМ ОРГАНОМ</vt:lpstr>
      <vt:lpstr>Отслеживание налоговых рисков.</vt:lpstr>
      <vt:lpstr>Отслеживание налоговых рисков.</vt:lpstr>
      <vt:lpstr>Основные виды налоговых рисков.</vt:lpstr>
      <vt:lpstr>Подтверждение проверки контрагентов</vt:lpstr>
      <vt:lpstr>Договорные условия</vt:lpstr>
      <vt:lpstr>Борьба с рисками</vt:lpstr>
      <vt:lpstr>Модуль 6</vt:lpstr>
      <vt:lpstr>Коррупционная уязвимость закупок</vt:lpstr>
      <vt:lpstr>Нарушения на рынке</vt:lpstr>
      <vt:lpstr>Нарушения на рынке</vt:lpstr>
      <vt:lpstr>Не допускается</vt:lpstr>
      <vt:lpstr>Согласованные действия</vt:lpstr>
      <vt:lpstr>Штрафные санкции</vt:lpstr>
      <vt:lpstr>Судебная практика</vt:lpstr>
      <vt:lpstr>Судебная практика</vt:lpstr>
      <vt:lpstr>Судебная практика</vt:lpstr>
      <vt:lpstr>Судебная практика</vt:lpstr>
      <vt:lpstr>Борьба с коррупцией</vt:lpstr>
      <vt:lpstr>Ошибки</vt:lpstr>
      <vt:lpstr>Ошибки</vt:lpstr>
      <vt:lpstr>Ошибки</vt:lpstr>
      <vt:lpstr>Ошибки</vt:lpstr>
      <vt:lpstr>Ошибки</vt:lpstr>
      <vt:lpstr>Ошибки при заключении и реализации контракта </vt:lpstr>
      <vt:lpstr>Ошибки при заключении и реализации контракта </vt:lpstr>
      <vt:lpstr>Ошибки при заключении и реализации контракта </vt:lpstr>
      <vt:lpstr>Ошибки при заключении и реализации контракта </vt:lpstr>
      <vt:lpstr>Ошибки при заключении и реализации контракта </vt:lpstr>
      <vt:lpstr>Ошибки при заключении и реализации контракта </vt:lpstr>
      <vt:lpstr>Ошибки при заключении и реализации контракта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Судебные споры о признании договора незаключенным </vt:lpstr>
      <vt:lpstr>Рекомендации подрядчику</vt:lpstr>
      <vt:lpstr>Судебные споры с Федеральной антимонопольной службой</vt:lpstr>
      <vt:lpstr>Судебные споры с Федеральной антимонопольной службой</vt:lpstr>
      <vt:lpstr>Судебные споры с Федеральной антимонопольной службой</vt:lpstr>
      <vt:lpstr>Судебные споры с Федеральной антимонопольной службой</vt:lpstr>
      <vt:lpstr>Судебные споры с Федеральной антимонопольной службой</vt:lpstr>
      <vt:lpstr>Судебные споры с Федеральной антимонопольной службой</vt:lpstr>
      <vt:lpstr>Судебные споры с Федеральной антимонопольной службой</vt:lpstr>
      <vt:lpstr>Судебные споры с Федеральной антимонопольной службой</vt:lpstr>
      <vt:lpstr>Судебные споры в отношении исполнения контракта </vt:lpstr>
      <vt:lpstr>Судебные споры в отношении исполнения контракта </vt:lpstr>
      <vt:lpstr>Судебные споры в отношении исполнения контракта </vt:lpstr>
      <vt:lpstr>Судебные споры в отношении исполнения контракта </vt:lpstr>
      <vt:lpstr>Судебные споры в отношении исполнения контракта </vt:lpstr>
      <vt:lpstr>Судебные споры в отношении исполнения контракта </vt:lpstr>
      <vt:lpstr>Модуль 7</vt:lpstr>
      <vt:lpstr>Международный опыт закупок</vt:lpstr>
      <vt:lpstr>Международный опыт закупок</vt:lpstr>
      <vt:lpstr>Комплаенс</vt:lpstr>
      <vt:lpstr>Комплаенс</vt:lpstr>
      <vt:lpstr>Комплаенс</vt:lpstr>
      <vt:lpstr>Комплаенс</vt:lpstr>
      <vt:lpstr>Комплаенс</vt:lpstr>
      <vt:lpstr>Комплаенс</vt:lpstr>
      <vt:lpstr>Закупающая организация не акцептует тендерную заявку: </vt:lpstr>
      <vt:lpstr>Выигрыш</vt:lpstr>
      <vt:lpstr>Рост закупок в кризис</vt:lpstr>
      <vt:lpstr>Дополнительные сервисы</vt:lpstr>
      <vt:lpstr>Проведение предварительных переговоров</vt:lpstr>
      <vt:lpstr>Судебная практика</vt:lpstr>
      <vt:lpstr>Мониторинг закупок</vt:lpstr>
      <vt:lpstr>Цели мониторинга закупок</vt:lpstr>
      <vt:lpstr>Аудит</vt:lpstr>
      <vt:lpstr>Аудит</vt:lpstr>
      <vt:lpstr>Аудит</vt:lpstr>
      <vt:lpstr>Аудит</vt:lpstr>
      <vt:lpstr>. Электронные системы организации закупок</vt:lpstr>
      <vt:lpstr>. Электронные системы организации закупок</vt:lpstr>
      <vt:lpstr>. Электронные системы организации закупок</vt:lpstr>
      <vt:lpstr>. Электронные системы организации закупок</vt:lpstr>
      <vt:lpstr>. Электронные системы организации закупок</vt:lpstr>
      <vt:lpstr>Когда не стоит принимать участие в закупках?</vt:lpstr>
      <vt:lpstr>Когда не стоит принимать участие в закупках?</vt:lpstr>
      <vt:lpstr>Когда не стоит принимать участие в закупках?</vt:lpstr>
      <vt:lpstr>Когда не стоит принимать участие в закупках?</vt:lpstr>
      <vt:lpstr>Когда не стоит принимать участие в закупках?</vt:lpstr>
      <vt:lpstr>Когда не стоит принимать участие в закупках?</vt:lpstr>
      <vt:lpstr>Когда не стоит принимать участие в закупках?</vt:lpstr>
      <vt:lpstr>Когда не стоит принимать участие в закупках?</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системы закупок на предприятии, тендеры</dc:title>
  <dc:creator>Ekaterina</dc:creator>
  <cp:lastModifiedBy>Пользователь</cp:lastModifiedBy>
  <cp:revision>39</cp:revision>
  <dcterms:created xsi:type="dcterms:W3CDTF">2017-09-09T05:08:45Z</dcterms:created>
  <dcterms:modified xsi:type="dcterms:W3CDTF">2022-02-17T14:12:40Z</dcterms:modified>
</cp:coreProperties>
</file>