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7" d="100"/>
          <a:sy n="77" d="100"/>
        </p:scale>
        <p:origin x="232"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_rels/data3.xml.rels><?xml version="1.0" encoding="UTF-8" standalone="yes"?>
<Relationships xmlns="http://schemas.openxmlformats.org/package/2006/relationships"><Relationship Id="rId1" Type="http://schemas.openxmlformats.org/officeDocument/2006/relationships/hyperlink" Target="http://base.garant.ru/74449814/2b6ebde936316453fb0f8db9c6ad7e2c/"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base.garant.ru/74449814/2b6ebde936316453fb0f8db9c6ad7e2c/"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DBE885-EB21-40DF-9D7B-6C2ED13BC64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AA79D1FD-1122-42DA-A544-F147670226A5}">
      <dgm:prSet/>
      <dgm:spPr/>
      <dgm:t>
        <a:bodyPr/>
        <a:lstStyle/>
        <a:p>
          <a:pPr rtl="0"/>
          <a:r>
            <a:rPr lang="ru-RU" b="1" smtClean="0"/>
            <a:t>Управление</a:t>
          </a:r>
          <a:r>
            <a:rPr lang="ru-RU" smtClean="0"/>
            <a:t> </a:t>
          </a:r>
          <a:r>
            <a:rPr lang="ru-RU" b="1" smtClean="0"/>
            <a:t>дебиторской</a:t>
          </a:r>
          <a:r>
            <a:rPr lang="ru-RU" smtClean="0"/>
            <a:t> </a:t>
          </a:r>
          <a:r>
            <a:rPr lang="ru-RU" b="1" smtClean="0"/>
            <a:t>задолженностью</a:t>
          </a:r>
          <a:r>
            <a:rPr lang="ru-RU" smtClean="0"/>
            <a:t> – это функция финансового менеджмента, основной целью которой является увеличение прибыли компании за счёт эффективного использования </a:t>
          </a:r>
          <a:r>
            <a:rPr lang="ru-RU" b="1" smtClean="0"/>
            <a:t>дебиторской</a:t>
          </a:r>
          <a:r>
            <a:rPr lang="ru-RU" smtClean="0"/>
            <a:t> </a:t>
          </a:r>
          <a:r>
            <a:rPr lang="ru-RU" b="1" smtClean="0"/>
            <a:t>задолженности</a:t>
          </a:r>
          <a:r>
            <a:rPr lang="ru-RU" smtClean="0"/>
            <a:t>, как экономического инструмента.</a:t>
          </a:r>
          <a:endParaRPr lang="ru-RU"/>
        </a:p>
      </dgm:t>
    </dgm:pt>
    <dgm:pt modelId="{DD4C8097-1546-4077-BB35-B2CA8042EDA7}" type="parTrans" cxnId="{FAF6710D-D35E-4C94-B8E2-94D46347FBE5}">
      <dgm:prSet/>
      <dgm:spPr/>
      <dgm:t>
        <a:bodyPr/>
        <a:lstStyle/>
        <a:p>
          <a:endParaRPr lang="ru-RU"/>
        </a:p>
      </dgm:t>
    </dgm:pt>
    <dgm:pt modelId="{7F55164C-6586-4FD6-874E-149716EAC874}" type="sibTrans" cxnId="{FAF6710D-D35E-4C94-B8E2-94D46347FBE5}">
      <dgm:prSet/>
      <dgm:spPr/>
      <dgm:t>
        <a:bodyPr/>
        <a:lstStyle/>
        <a:p>
          <a:endParaRPr lang="ru-RU"/>
        </a:p>
      </dgm:t>
    </dgm:pt>
    <dgm:pt modelId="{4CB66738-0FC8-4361-AB32-B3E4EE99709A}" type="pres">
      <dgm:prSet presAssocID="{76DBE885-EB21-40DF-9D7B-6C2ED13BC649}" presName="linear" presStyleCnt="0">
        <dgm:presLayoutVars>
          <dgm:animLvl val="lvl"/>
          <dgm:resizeHandles val="exact"/>
        </dgm:presLayoutVars>
      </dgm:prSet>
      <dgm:spPr/>
      <dgm:t>
        <a:bodyPr/>
        <a:lstStyle/>
        <a:p>
          <a:endParaRPr lang="ru-RU"/>
        </a:p>
      </dgm:t>
    </dgm:pt>
    <dgm:pt modelId="{E7AADE8F-DB11-46EC-A162-BBABD61E8A08}" type="pres">
      <dgm:prSet presAssocID="{AA79D1FD-1122-42DA-A544-F147670226A5}" presName="parentText" presStyleLbl="node1" presStyleIdx="0" presStyleCnt="1">
        <dgm:presLayoutVars>
          <dgm:chMax val="0"/>
          <dgm:bulletEnabled val="1"/>
        </dgm:presLayoutVars>
      </dgm:prSet>
      <dgm:spPr/>
      <dgm:t>
        <a:bodyPr/>
        <a:lstStyle/>
        <a:p>
          <a:endParaRPr lang="ru-RU"/>
        </a:p>
      </dgm:t>
    </dgm:pt>
  </dgm:ptLst>
  <dgm:cxnLst>
    <dgm:cxn modelId="{6B718BA8-FEF6-4999-A430-0A834D24BFDE}" type="presOf" srcId="{76DBE885-EB21-40DF-9D7B-6C2ED13BC649}" destId="{4CB66738-0FC8-4361-AB32-B3E4EE99709A}" srcOrd="0" destOrd="0" presId="urn:microsoft.com/office/officeart/2005/8/layout/vList2"/>
    <dgm:cxn modelId="{FAF6710D-D35E-4C94-B8E2-94D46347FBE5}" srcId="{76DBE885-EB21-40DF-9D7B-6C2ED13BC649}" destId="{AA79D1FD-1122-42DA-A544-F147670226A5}" srcOrd="0" destOrd="0" parTransId="{DD4C8097-1546-4077-BB35-B2CA8042EDA7}" sibTransId="{7F55164C-6586-4FD6-874E-149716EAC874}"/>
    <dgm:cxn modelId="{412ADFD2-FCD7-43D4-A3C1-3B9DFC0FC7C8}" type="presOf" srcId="{AA79D1FD-1122-42DA-A544-F147670226A5}" destId="{E7AADE8F-DB11-46EC-A162-BBABD61E8A08}" srcOrd="0" destOrd="0" presId="urn:microsoft.com/office/officeart/2005/8/layout/vList2"/>
    <dgm:cxn modelId="{0B5D4911-B516-4E8A-838E-C539BEBA0704}" type="presParOf" srcId="{4CB66738-0FC8-4361-AB32-B3E4EE99709A}" destId="{E7AADE8F-DB11-46EC-A162-BBABD61E8A0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897D46-6CD0-466C-B8B9-CBD3F1421AD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CE3BB02E-2B2E-4C46-8139-92A72BC61CF1}">
      <dgm:prSet/>
      <dgm:spPr/>
      <dgm:t>
        <a:bodyPr/>
        <a:lstStyle/>
        <a:p>
          <a:pPr rtl="0"/>
          <a:r>
            <a:rPr lang="ru-RU" smtClean="0"/>
            <a:t>1. Покупательская активность. Если розница, то проходимость в магазинах, сумма товарного чека (насколько он уменьшился по сравнению с предыдущим периодом). Заполнены ли полки, нет ли там пустых мест. Если оптовая компания, то наблюдается ли активность в офисе, какое настроение у персонала, есть ли факты сокращения работающих или перевода их на неполную рабочую неделю.</a:t>
          </a:r>
          <a:endParaRPr lang="ru-RU"/>
        </a:p>
      </dgm:t>
    </dgm:pt>
    <dgm:pt modelId="{D03BB3FE-82DC-4598-968F-97A0162DD782}" type="parTrans" cxnId="{3C54F825-A49A-4801-8E61-86371E74FE11}">
      <dgm:prSet/>
      <dgm:spPr/>
      <dgm:t>
        <a:bodyPr/>
        <a:lstStyle/>
        <a:p>
          <a:endParaRPr lang="ru-RU"/>
        </a:p>
      </dgm:t>
    </dgm:pt>
    <dgm:pt modelId="{2BC199B0-87A7-4AF6-A9E7-EE42DC12A66A}" type="sibTrans" cxnId="{3C54F825-A49A-4801-8E61-86371E74FE11}">
      <dgm:prSet/>
      <dgm:spPr/>
      <dgm:t>
        <a:bodyPr/>
        <a:lstStyle/>
        <a:p>
          <a:endParaRPr lang="ru-RU"/>
        </a:p>
      </dgm:t>
    </dgm:pt>
    <dgm:pt modelId="{D0F74E62-111A-4EBE-9847-67E3BADC19EF}">
      <dgm:prSet/>
      <dgm:spPr/>
      <dgm:t>
        <a:bodyPr/>
        <a:lstStyle/>
        <a:p>
          <a:pPr rtl="0"/>
          <a:r>
            <a:rPr lang="ru-RU" smtClean="0"/>
            <a:t>2. Очень полезен будет честный разговор с собственниками или первыми лицами компании: как они видят развитие своего бизнеса, насколько оно реалистично и есть ли понимание, за счет чего компания будет достигать стратегических планов.</a:t>
          </a:r>
          <a:endParaRPr lang="ru-RU"/>
        </a:p>
      </dgm:t>
    </dgm:pt>
    <dgm:pt modelId="{74F9EA65-29FC-4B0C-AEEE-4EB3A24AA17D}" type="parTrans" cxnId="{F75F5DF9-EFE4-427E-92B0-5F4CA24708B0}">
      <dgm:prSet/>
      <dgm:spPr/>
      <dgm:t>
        <a:bodyPr/>
        <a:lstStyle/>
        <a:p>
          <a:endParaRPr lang="ru-RU"/>
        </a:p>
      </dgm:t>
    </dgm:pt>
    <dgm:pt modelId="{B1D131C5-E926-41A1-8DCE-9FDC2B2CEA5B}" type="sibTrans" cxnId="{F75F5DF9-EFE4-427E-92B0-5F4CA24708B0}">
      <dgm:prSet/>
      <dgm:spPr/>
      <dgm:t>
        <a:bodyPr/>
        <a:lstStyle/>
        <a:p>
          <a:endParaRPr lang="ru-RU"/>
        </a:p>
      </dgm:t>
    </dgm:pt>
    <dgm:pt modelId="{A56E09E2-EA69-4128-B9D2-A25323BE9F8B}">
      <dgm:prSet/>
      <dgm:spPr/>
      <dgm:t>
        <a:bodyPr/>
        <a:lstStyle/>
        <a:p>
          <a:pPr rtl="0"/>
          <a:r>
            <a:rPr lang="ru-RU" smtClean="0"/>
            <a:t>3. Оценка финансового состояния клиента. Необходимо дать понять своим партнерам, что текущая кризисная ситуация требует от всех участников максимальной открытости. Если ваша компания идет на предоставление клиенту товарного кредита, то взамен следует получить максимум информации и данных.</a:t>
          </a:r>
          <a:endParaRPr lang="ru-RU"/>
        </a:p>
      </dgm:t>
    </dgm:pt>
    <dgm:pt modelId="{00E31FC6-C775-4341-AE88-9CFA040D27F6}" type="parTrans" cxnId="{DD13EFBA-6686-495D-B26B-0A4B1F021F02}">
      <dgm:prSet/>
      <dgm:spPr/>
      <dgm:t>
        <a:bodyPr/>
        <a:lstStyle/>
        <a:p>
          <a:endParaRPr lang="ru-RU"/>
        </a:p>
      </dgm:t>
    </dgm:pt>
    <dgm:pt modelId="{C08A18EB-EA4C-4F4D-9F18-CD6F924D8D01}" type="sibTrans" cxnId="{DD13EFBA-6686-495D-B26B-0A4B1F021F02}">
      <dgm:prSet/>
      <dgm:spPr/>
      <dgm:t>
        <a:bodyPr/>
        <a:lstStyle/>
        <a:p>
          <a:endParaRPr lang="ru-RU"/>
        </a:p>
      </dgm:t>
    </dgm:pt>
    <dgm:pt modelId="{C437A7F6-5ECE-459A-A35E-A7D13313E287}" type="pres">
      <dgm:prSet presAssocID="{C3897D46-6CD0-466C-B8B9-CBD3F1421ADC}" presName="linear" presStyleCnt="0">
        <dgm:presLayoutVars>
          <dgm:animLvl val="lvl"/>
          <dgm:resizeHandles val="exact"/>
        </dgm:presLayoutVars>
      </dgm:prSet>
      <dgm:spPr/>
      <dgm:t>
        <a:bodyPr/>
        <a:lstStyle/>
        <a:p>
          <a:endParaRPr lang="ru-RU"/>
        </a:p>
      </dgm:t>
    </dgm:pt>
    <dgm:pt modelId="{5FBBB954-026A-4DCC-8ECD-23D7B65A273A}" type="pres">
      <dgm:prSet presAssocID="{CE3BB02E-2B2E-4C46-8139-92A72BC61CF1}" presName="parentText" presStyleLbl="node1" presStyleIdx="0" presStyleCnt="3">
        <dgm:presLayoutVars>
          <dgm:chMax val="0"/>
          <dgm:bulletEnabled val="1"/>
        </dgm:presLayoutVars>
      </dgm:prSet>
      <dgm:spPr/>
      <dgm:t>
        <a:bodyPr/>
        <a:lstStyle/>
        <a:p>
          <a:endParaRPr lang="ru-RU"/>
        </a:p>
      </dgm:t>
    </dgm:pt>
    <dgm:pt modelId="{1E6AB791-6D49-4280-8EA9-F74A6DFCFC7D}" type="pres">
      <dgm:prSet presAssocID="{2BC199B0-87A7-4AF6-A9E7-EE42DC12A66A}" presName="spacer" presStyleCnt="0"/>
      <dgm:spPr/>
    </dgm:pt>
    <dgm:pt modelId="{A1224BF0-2561-4A55-A3D5-2AB2296D071C}" type="pres">
      <dgm:prSet presAssocID="{D0F74E62-111A-4EBE-9847-67E3BADC19EF}" presName="parentText" presStyleLbl="node1" presStyleIdx="1" presStyleCnt="3">
        <dgm:presLayoutVars>
          <dgm:chMax val="0"/>
          <dgm:bulletEnabled val="1"/>
        </dgm:presLayoutVars>
      </dgm:prSet>
      <dgm:spPr/>
      <dgm:t>
        <a:bodyPr/>
        <a:lstStyle/>
        <a:p>
          <a:endParaRPr lang="ru-RU"/>
        </a:p>
      </dgm:t>
    </dgm:pt>
    <dgm:pt modelId="{EAE2C419-CB71-40ED-844B-0F7FDBF49DA3}" type="pres">
      <dgm:prSet presAssocID="{B1D131C5-E926-41A1-8DCE-9FDC2B2CEA5B}" presName="spacer" presStyleCnt="0"/>
      <dgm:spPr/>
    </dgm:pt>
    <dgm:pt modelId="{58B33B79-BD96-4B8A-A8B1-10677E03BA11}" type="pres">
      <dgm:prSet presAssocID="{A56E09E2-EA69-4128-B9D2-A25323BE9F8B}" presName="parentText" presStyleLbl="node1" presStyleIdx="2" presStyleCnt="3">
        <dgm:presLayoutVars>
          <dgm:chMax val="0"/>
          <dgm:bulletEnabled val="1"/>
        </dgm:presLayoutVars>
      </dgm:prSet>
      <dgm:spPr/>
      <dgm:t>
        <a:bodyPr/>
        <a:lstStyle/>
        <a:p>
          <a:endParaRPr lang="ru-RU"/>
        </a:p>
      </dgm:t>
    </dgm:pt>
  </dgm:ptLst>
  <dgm:cxnLst>
    <dgm:cxn modelId="{DD13EFBA-6686-495D-B26B-0A4B1F021F02}" srcId="{C3897D46-6CD0-466C-B8B9-CBD3F1421ADC}" destId="{A56E09E2-EA69-4128-B9D2-A25323BE9F8B}" srcOrd="2" destOrd="0" parTransId="{00E31FC6-C775-4341-AE88-9CFA040D27F6}" sibTransId="{C08A18EB-EA4C-4F4D-9F18-CD6F924D8D01}"/>
    <dgm:cxn modelId="{7F2D5420-F26A-4EA9-A7B2-27E4C62D72BA}" type="presOf" srcId="{D0F74E62-111A-4EBE-9847-67E3BADC19EF}" destId="{A1224BF0-2561-4A55-A3D5-2AB2296D071C}" srcOrd="0" destOrd="0" presId="urn:microsoft.com/office/officeart/2005/8/layout/vList2"/>
    <dgm:cxn modelId="{4A5AFFF9-DBFB-482F-9E02-92000F082F5D}" type="presOf" srcId="{CE3BB02E-2B2E-4C46-8139-92A72BC61CF1}" destId="{5FBBB954-026A-4DCC-8ECD-23D7B65A273A}" srcOrd="0" destOrd="0" presId="urn:microsoft.com/office/officeart/2005/8/layout/vList2"/>
    <dgm:cxn modelId="{3C54F825-A49A-4801-8E61-86371E74FE11}" srcId="{C3897D46-6CD0-466C-B8B9-CBD3F1421ADC}" destId="{CE3BB02E-2B2E-4C46-8139-92A72BC61CF1}" srcOrd="0" destOrd="0" parTransId="{D03BB3FE-82DC-4598-968F-97A0162DD782}" sibTransId="{2BC199B0-87A7-4AF6-A9E7-EE42DC12A66A}"/>
    <dgm:cxn modelId="{0B1D22FA-4359-4A40-981B-E04614AC521E}" type="presOf" srcId="{A56E09E2-EA69-4128-B9D2-A25323BE9F8B}" destId="{58B33B79-BD96-4B8A-A8B1-10677E03BA11}" srcOrd="0" destOrd="0" presId="urn:microsoft.com/office/officeart/2005/8/layout/vList2"/>
    <dgm:cxn modelId="{B96F12F5-412D-4800-A370-C2BC7FF9A135}" type="presOf" srcId="{C3897D46-6CD0-466C-B8B9-CBD3F1421ADC}" destId="{C437A7F6-5ECE-459A-A35E-A7D13313E287}" srcOrd="0" destOrd="0" presId="urn:microsoft.com/office/officeart/2005/8/layout/vList2"/>
    <dgm:cxn modelId="{F75F5DF9-EFE4-427E-92B0-5F4CA24708B0}" srcId="{C3897D46-6CD0-466C-B8B9-CBD3F1421ADC}" destId="{D0F74E62-111A-4EBE-9847-67E3BADC19EF}" srcOrd="1" destOrd="0" parTransId="{74F9EA65-29FC-4B0C-AEEE-4EB3A24AA17D}" sibTransId="{B1D131C5-E926-41A1-8DCE-9FDC2B2CEA5B}"/>
    <dgm:cxn modelId="{471BB9B6-FF7F-45EB-9EBA-9D239E281E5F}" type="presParOf" srcId="{C437A7F6-5ECE-459A-A35E-A7D13313E287}" destId="{5FBBB954-026A-4DCC-8ECD-23D7B65A273A}" srcOrd="0" destOrd="0" presId="urn:microsoft.com/office/officeart/2005/8/layout/vList2"/>
    <dgm:cxn modelId="{BF06CDC5-A669-443C-85E6-D2F52269C934}" type="presParOf" srcId="{C437A7F6-5ECE-459A-A35E-A7D13313E287}" destId="{1E6AB791-6D49-4280-8EA9-F74A6DFCFC7D}" srcOrd="1" destOrd="0" presId="urn:microsoft.com/office/officeart/2005/8/layout/vList2"/>
    <dgm:cxn modelId="{9C6A6BBA-375B-44C4-87C3-3CAD80CCDE60}" type="presParOf" srcId="{C437A7F6-5ECE-459A-A35E-A7D13313E287}" destId="{A1224BF0-2561-4A55-A3D5-2AB2296D071C}" srcOrd="2" destOrd="0" presId="urn:microsoft.com/office/officeart/2005/8/layout/vList2"/>
    <dgm:cxn modelId="{B216FE57-2942-42E1-9767-A3E381C2BF08}" type="presParOf" srcId="{C437A7F6-5ECE-459A-A35E-A7D13313E287}" destId="{EAE2C419-CB71-40ED-844B-0F7FDBF49DA3}" srcOrd="3" destOrd="0" presId="urn:microsoft.com/office/officeart/2005/8/layout/vList2"/>
    <dgm:cxn modelId="{7D357E85-2D81-4FAE-9255-457272266DDE}" type="presParOf" srcId="{C437A7F6-5ECE-459A-A35E-A7D13313E287}" destId="{58B33B79-BD96-4B8A-A8B1-10677E03BA1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BC0F61-E039-433A-BD8E-DCDF8E8457D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3E30F6E2-5021-4C7C-9493-934CB4C1A41D}">
      <dgm:prSet/>
      <dgm:spPr/>
      <dgm:t>
        <a:bodyPr/>
        <a:lstStyle/>
        <a:p>
          <a:pPr rtl="0"/>
          <a:r>
            <a:rPr lang="ru-RU" smtClean="0"/>
            <a:t>выездное обследование;</a:t>
          </a:r>
          <a:endParaRPr lang="ru-RU"/>
        </a:p>
      </dgm:t>
    </dgm:pt>
    <dgm:pt modelId="{CF8F7B13-600C-44F4-B418-D218A11670C0}" type="parTrans" cxnId="{AF5B5365-3FC3-4B2D-85C6-7608E446D893}">
      <dgm:prSet/>
      <dgm:spPr/>
      <dgm:t>
        <a:bodyPr/>
        <a:lstStyle/>
        <a:p>
          <a:endParaRPr lang="ru-RU"/>
        </a:p>
      </dgm:t>
    </dgm:pt>
    <dgm:pt modelId="{40F0C628-B523-40D3-8965-7C6944A3A57C}" type="sibTrans" cxnId="{AF5B5365-3FC3-4B2D-85C6-7608E446D893}">
      <dgm:prSet/>
      <dgm:spPr/>
      <dgm:t>
        <a:bodyPr/>
        <a:lstStyle/>
        <a:p>
          <a:endParaRPr lang="ru-RU"/>
        </a:p>
      </dgm:t>
    </dgm:pt>
    <dgm:pt modelId="{195A13FE-E517-473C-8327-876AAA9D16A2}">
      <dgm:prSet/>
      <dgm:spPr/>
      <dgm:t>
        <a:bodyPr/>
        <a:lstStyle/>
        <a:p>
          <a:pPr rtl="0"/>
          <a:r>
            <a:rPr lang="ru-RU" smtClean="0"/>
            <a:t>контрольная закупка;</a:t>
          </a:r>
          <a:endParaRPr lang="ru-RU"/>
        </a:p>
      </dgm:t>
    </dgm:pt>
    <dgm:pt modelId="{9AA74CE1-16A9-4FF7-B497-4487544E0EC7}" type="parTrans" cxnId="{D49FD420-3912-45CF-A3CA-FEA49AF68651}">
      <dgm:prSet/>
      <dgm:spPr/>
      <dgm:t>
        <a:bodyPr/>
        <a:lstStyle/>
        <a:p>
          <a:endParaRPr lang="ru-RU"/>
        </a:p>
      </dgm:t>
    </dgm:pt>
    <dgm:pt modelId="{DD88063A-75DC-4290-997D-5681DE842427}" type="sibTrans" cxnId="{D49FD420-3912-45CF-A3CA-FEA49AF68651}">
      <dgm:prSet/>
      <dgm:spPr/>
      <dgm:t>
        <a:bodyPr/>
        <a:lstStyle/>
        <a:p>
          <a:endParaRPr lang="ru-RU"/>
        </a:p>
      </dgm:t>
    </dgm:pt>
    <dgm:pt modelId="{581FA877-6C89-4E22-B03A-B43E270D87B8}">
      <dgm:prSet/>
      <dgm:spPr/>
      <dgm:t>
        <a:bodyPr/>
        <a:lstStyle/>
        <a:p>
          <a:pPr rtl="0"/>
          <a:r>
            <a:rPr lang="ru-RU" smtClean="0"/>
            <a:t>мониторинговая закупка;</a:t>
          </a:r>
          <a:endParaRPr lang="ru-RU"/>
        </a:p>
      </dgm:t>
    </dgm:pt>
    <dgm:pt modelId="{ECCD5D66-6C30-44AD-81A7-9AF2C91BA3CA}" type="parTrans" cxnId="{756F6E2E-12F4-44B7-8570-1AFE471A08E9}">
      <dgm:prSet/>
      <dgm:spPr/>
      <dgm:t>
        <a:bodyPr/>
        <a:lstStyle/>
        <a:p>
          <a:endParaRPr lang="ru-RU"/>
        </a:p>
      </dgm:t>
    </dgm:pt>
    <dgm:pt modelId="{8D00AFAE-1666-4480-B780-31D7A4A8A0DA}" type="sibTrans" cxnId="{756F6E2E-12F4-44B7-8570-1AFE471A08E9}">
      <dgm:prSet/>
      <dgm:spPr/>
      <dgm:t>
        <a:bodyPr/>
        <a:lstStyle/>
        <a:p>
          <a:endParaRPr lang="ru-RU"/>
        </a:p>
      </dgm:t>
    </dgm:pt>
    <dgm:pt modelId="{89B85026-F74E-421F-9791-A8C118DFC325}">
      <dgm:prSet/>
      <dgm:spPr/>
      <dgm:t>
        <a:bodyPr/>
        <a:lstStyle/>
        <a:p>
          <a:pPr rtl="0"/>
          <a:r>
            <a:rPr lang="ru-RU" smtClean="0"/>
            <a:t>выборочный контроль;</a:t>
          </a:r>
          <a:endParaRPr lang="ru-RU"/>
        </a:p>
      </dgm:t>
    </dgm:pt>
    <dgm:pt modelId="{72A0E3F2-B6F3-4726-9B9D-F90560532E59}" type="parTrans" cxnId="{7081B57F-4B38-4059-8288-F0B9E5BD534C}">
      <dgm:prSet/>
      <dgm:spPr/>
      <dgm:t>
        <a:bodyPr/>
        <a:lstStyle/>
        <a:p>
          <a:endParaRPr lang="ru-RU"/>
        </a:p>
      </dgm:t>
    </dgm:pt>
    <dgm:pt modelId="{E52825F4-3C08-438E-9894-CA0417C126B6}" type="sibTrans" cxnId="{7081B57F-4B38-4059-8288-F0B9E5BD534C}">
      <dgm:prSet/>
      <dgm:spPr/>
      <dgm:t>
        <a:bodyPr/>
        <a:lstStyle/>
        <a:p>
          <a:endParaRPr lang="ru-RU"/>
        </a:p>
      </dgm:t>
    </dgm:pt>
    <dgm:pt modelId="{BCC94C9A-4512-4A66-A895-A3C829285E76}">
      <dgm:prSet/>
      <dgm:spPr/>
      <dgm:t>
        <a:bodyPr/>
        <a:lstStyle/>
        <a:p>
          <a:pPr rtl="0"/>
          <a:r>
            <a:rPr lang="ru-RU" smtClean="0"/>
            <a:t>инспекционный визит;</a:t>
          </a:r>
          <a:endParaRPr lang="ru-RU"/>
        </a:p>
      </dgm:t>
    </dgm:pt>
    <dgm:pt modelId="{CDF679B3-34AA-4109-8567-E756AAF1E3C0}" type="parTrans" cxnId="{36EEC7AA-EE8A-4627-966C-8651E42041B7}">
      <dgm:prSet/>
      <dgm:spPr/>
      <dgm:t>
        <a:bodyPr/>
        <a:lstStyle/>
        <a:p>
          <a:endParaRPr lang="ru-RU"/>
        </a:p>
      </dgm:t>
    </dgm:pt>
    <dgm:pt modelId="{DD62E3D8-6E6F-483F-BE75-1B85D9570073}" type="sibTrans" cxnId="{36EEC7AA-EE8A-4627-966C-8651E42041B7}">
      <dgm:prSet/>
      <dgm:spPr/>
      <dgm:t>
        <a:bodyPr/>
        <a:lstStyle/>
        <a:p>
          <a:endParaRPr lang="ru-RU"/>
        </a:p>
      </dgm:t>
    </dgm:pt>
    <dgm:pt modelId="{9770B26D-0BB2-44A8-9B94-7CCE3521B494}">
      <dgm:prSet/>
      <dgm:spPr/>
      <dgm:t>
        <a:bodyPr/>
        <a:lstStyle/>
        <a:p>
          <a:pPr rtl="0"/>
          <a:r>
            <a:rPr lang="ru-RU" smtClean="0"/>
            <a:t>рейд;</a:t>
          </a:r>
          <a:endParaRPr lang="ru-RU"/>
        </a:p>
      </dgm:t>
    </dgm:pt>
    <dgm:pt modelId="{D89209D7-CB8A-42D8-9670-09629B053049}" type="parTrans" cxnId="{1E328B22-3337-4302-9EDA-54BCA43DDCBF}">
      <dgm:prSet/>
      <dgm:spPr/>
      <dgm:t>
        <a:bodyPr/>
        <a:lstStyle/>
        <a:p>
          <a:endParaRPr lang="ru-RU"/>
        </a:p>
      </dgm:t>
    </dgm:pt>
    <dgm:pt modelId="{9AD88D9F-9B06-49B9-98E5-6E9559810919}" type="sibTrans" cxnId="{1E328B22-3337-4302-9EDA-54BCA43DDCBF}">
      <dgm:prSet/>
      <dgm:spPr/>
      <dgm:t>
        <a:bodyPr/>
        <a:lstStyle/>
        <a:p>
          <a:endParaRPr lang="ru-RU"/>
        </a:p>
      </dgm:t>
    </dgm:pt>
    <dgm:pt modelId="{BAC5D911-E7FE-422E-9BC1-52ADEF6145A1}">
      <dgm:prSet/>
      <dgm:spPr/>
      <dgm:t>
        <a:bodyPr/>
        <a:lstStyle/>
        <a:p>
          <a:pPr rtl="0"/>
          <a:r>
            <a:rPr lang="ru-RU" smtClean="0"/>
            <a:t>документарная проверка;</a:t>
          </a:r>
          <a:endParaRPr lang="ru-RU"/>
        </a:p>
      </dgm:t>
    </dgm:pt>
    <dgm:pt modelId="{D8741077-72BC-4298-860B-B391DFC68701}" type="parTrans" cxnId="{8FE342BC-2BDD-4B3C-AAAA-D798321ED020}">
      <dgm:prSet/>
      <dgm:spPr/>
      <dgm:t>
        <a:bodyPr/>
        <a:lstStyle/>
        <a:p>
          <a:endParaRPr lang="ru-RU"/>
        </a:p>
      </dgm:t>
    </dgm:pt>
    <dgm:pt modelId="{0BE89DD1-1308-4747-8262-202B6B431543}" type="sibTrans" cxnId="{8FE342BC-2BDD-4B3C-AAAA-D798321ED020}">
      <dgm:prSet/>
      <dgm:spPr/>
      <dgm:t>
        <a:bodyPr/>
        <a:lstStyle/>
        <a:p>
          <a:endParaRPr lang="ru-RU"/>
        </a:p>
      </dgm:t>
    </dgm:pt>
    <dgm:pt modelId="{00EC4CF4-F8B2-4FFE-8DE6-E34B3460772F}">
      <dgm:prSet/>
      <dgm:spPr/>
      <dgm:t>
        <a:bodyPr/>
        <a:lstStyle/>
        <a:p>
          <a:pPr rtl="0"/>
          <a:r>
            <a:rPr lang="ru-RU" smtClean="0"/>
            <a:t>выездная проверка (</a:t>
          </a:r>
          <a:r>
            <a:rPr lang="ru-RU" u="sng" smtClean="0">
              <a:hlinkClick xmlns:r="http://schemas.openxmlformats.org/officeDocument/2006/relationships" r:id="rId1"/>
            </a:rPr>
            <a:t>ч. 2 ст. 56 Закона о госконтроле</a:t>
          </a:r>
          <a:r>
            <a:rPr lang="ru-RU" smtClean="0"/>
            <a:t>).</a:t>
          </a:r>
          <a:endParaRPr lang="ru-RU"/>
        </a:p>
      </dgm:t>
    </dgm:pt>
    <dgm:pt modelId="{E50329A7-7056-4E7F-BAA6-09A934F6C373}" type="parTrans" cxnId="{273EB2A7-F15D-4CCA-8587-3A818DFC85C7}">
      <dgm:prSet/>
      <dgm:spPr/>
      <dgm:t>
        <a:bodyPr/>
        <a:lstStyle/>
        <a:p>
          <a:endParaRPr lang="ru-RU"/>
        </a:p>
      </dgm:t>
    </dgm:pt>
    <dgm:pt modelId="{6B9746D3-E70B-4B97-8865-B0777AF510A3}" type="sibTrans" cxnId="{273EB2A7-F15D-4CCA-8587-3A818DFC85C7}">
      <dgm:prSet/>
      <dgm:spPr/>
      <dgm:t>
        <a:bodyPr/>
        <a:lstStyle/>
        <a:p>
          <a:endParaRPr lang="ru-RU"/>
        </a:p>
      </dgm:t>
    </dgm:pt>
    <dgm:pt modelId="{33E77CDE-5B97-4E00-A8A9-603E13A0B70A}" type="pres">
      <dgm:prSet presAssocID="{EDBC0F61-E039-433A-BD8E-DCDF8E8457D8}" presName="linear" presStyleCnt="0">
        <dgm:presLayoutVars>
          <dgm:animLvl val="lvl"/>
          <dgm:resizeHandles val="exact"/>
        </dgm:presLayoutVars>
      </dgm:prSet>
      <dgm:spPr/>
      <dgm:t>
        <a:bodyPr/>
        <a:lstStyle/>
        <a:p>
          <a:endParaRPr lang="ru-RU"/>
        </a:p>
      </dgm:t>
    </dgm:pt>
    <dgm:pt modelId="{58F15060-0879-49F8-ACC7-65169F411486}" type="pres">
      <dgm:prSet presAssocID="{3E30F6E2-5021-4C7C-9493-934CB4C1A41D}" presName="parentText" presStyleLbl="node1" presStyleIdx="0" presStyleCnt="8">
        <dgm:presLayoutVars>
          <dgm:chMax val="0"/>
          <dgm:bulletEnabled val="1"/>
        </dgm:presLayoutVars>
      </dgm:prSet>
      <dgm:spPr/>
      <dgm:t>
        <a:bodyPr/>
        <a:lstStyle/>
        <a:p>
          <a:endParaRPr lang="ru-RU"/>
        </a:p>
      </dgm:t>
    </dgm:pt>
    <dgm:pt modelId="{77A12566-C2EE-461E-B168-E26F1ECECCAA}" type="pres">
      <dgm:prSet presAssocID="{40F0C628-B523-40D3-8965-7C6944A3A57C}" presName="spacer" presStyleCnt="0"/>
      <dgm:spPr/>
    </dgm:pt>
    <dgm:pt modelId="{7C5C8F95-56F1-412C-82BF-84103DB4730E}" type="pres">
      <dgm:prSet presAssocID="{195A13FE-E517-473C-8327-876AAA9D16A2}" presName="parentText" presStyleLbl="node1" presStyleIdx="1" presStyleCnt="8">
        <dgm:presLayoutVars>
          <dgm:chMax val="0"/>
          <dgm:bulletEnabled val="1"/>
        </dgm:presLayoutVars>
      </dgm:prSet>
      <dgm:spPr/>
      <dgm:t>
        <a:bodyPr/>
        <a:lstStyle/>
        <a:p>
          <a:endParaRPr lang="ru-RU"/>
        </a:p>
      </dgm:t>
    </dgm:pt>
    <dgm:pt modelId="{0F954945-9012-4DD5-95D0-4BB5DA1B4022}" type="pres">
      <dgm:prSet presAssocID="{DD88063A-75DC-4290-997D-5681DE842427}" presName="spacer" presStyleCnt="0"/>
      <dgm:spPr/>
    </dgm:pt>
    <dgm:pt modelId="{D6B27709-C717-4E26-B5BA-9CB6CDA61071}" type="pres">
      <dgm:prSet presAssocID="{581FA877-6C89-4E22-B03A-B43E270D87B8}" presName="parentText" presStyleLbl="node1" presStyleIdx="2" presStyleCnt="8">
        <dgm:presLayoutVars>
          <dgm:chMax val="0"/>
          <dgm:bulletEnabled val="1"/>
        </dgm:presLayoutVars>
      </dgm:prSet>
      <dgm:spPr/>
      <dgm:t>
        <a:bodyPr/>
        <a:lstStyle/>
        <a:p>
          <a:endParaRPr lang="ru-RU"/>
        </a:p>
      </dgm:t>
    </dgm:pt>
    <dgm:pt modelId="{FF0D6A24-2604-4D9B-A3CF-C3D443DF2653}" type="pres">
      <dgm:prSet presAssocID="{8D00AFAE-1666-4480-B780-31D7A4A8A0DA}" presName="spacer" presStyleCnt="0"/>
      <dgm:spPr/>
    </dgm:pt>
    <dgm:pt modelId="{EC6FB706-CFA9-433E-A196-5C2BBE18F546}" type="pres">
      <dgm:prSet presAssocID="{89B85026-F74E-421F-9791-A8C118DFC325}" presName="parentText" presStyleLbl="node1" presStyleIdx="3" presStyleCnt="8">
        <dgm:presLayoutVars>
          <dgm:chMax val="0"/>
          <dgm:bulletEnabled val="1"/>
        </dgm:presLayoutVars>
      </dgm:prSet>
      <dgm:spPr/>
      <dgm:t>
        <a:bodyPr/>
        <a:lstStyle/>
        <a:p>
          <a:endParaRPr lang="ru-RU"/>
        </a:p>
      </dgm:t>
    </dgm:pt>
    <dgm:pt modelId="{45DB5446-C05F-4CF5-824B-BF8E9A609548}" type="pres">
      <dgm:prSet presAssocID="{E52825F4-3C08-438E-9894-CA0417C126B6}" presName="spacer" presStyleCnt="0"/>
      <dgm:spPr/>
    </dgm:pt>
    <dgm:pt modelId="{29C70D92-35C9-490A-AB17-19E061CAFA06}" type="pres">
      <dgm:prSet presAssocID="{BCC94C9A-4512-4A66-A895-A3C829285E76}" presName="parentText" presStyleLbl="node1" presStyleIdx="4" presStyleCnt="8">
        <dgm:presLayoutVars>
          <dgm:chMax val="0"/>
          <dgm:bulletEnabled val="1"/>
        </dgm:presLayoutVars>
      </dgm:prSet>
      <dgm:spPr/>
      <dgm:t>
        <a:bodyPr/>
        <a:lstStyle/>
        <a:p>
          <a:endParaRPr lang="ru-RU"/>
        </a:p>
      </dgm:t>
    </dgm:pt>
    <dgm:pt modelId="{06773852-9746-4ACD-B50C-284DB7DA0A8E}" type="pres">
      <dgm:prSet presAssocID="{DD62E3D8-6E6F-483F-BE75-1B85D9570073}" presName="spacer" presStyleCnt="0"/>
      <dgm:spPr/>
    </dgm:pt>
    <dgm:pt modelId="{DB377081-1EE4-4BFF-A8C3-D12289C1D952}" type="pres">
      <dgm:prSet presAssocID="{9770B26D-0BB2-44A8-9B94-7CCE3521B494}" presName="parentText" presStyleLbl="node1" presStyleIdx="5" presStyleCnt="8">
        <dgm:presLayoutVars>
          <dgm:chMax val="0"/>
          <dgm:bulletEnabled val="1"/>
        </dgm:presLayoutVars>
      </dgm:prSet>
      <dgm:spPr/>
      <dgm:t>
        <a:bodyPr/>
        <a:lstStyle/>
        <a:p>
          <a:endParaRPr lang="ru-RU"/>
        </a:p>
      </dgm:t>
    </dgm:pt>
    <dgm:pt modelId="{7F577885-9735-4FD1-86FC-43F63F319467}" type="pres">
      <dgm:prSet presAssocID="{9AD88D9F-9B06-49B9-98E5-6E9559810919}" presName="spacer" presStyleCnt="0"/>
      <dgm:spPr/>
    </dgm:pt>
    <dgm:pt modelId="{551832A2-8677-488A-AA85-6D7677A604C4}" type="pres">
      <dgm:prSet presAssocID="{BAC5D911-E7FE-422E-9BC1-52ADEF6145A1}" presName="parentText" presStyleLbl="node1" presStyleIdx="6" presStyleCnt="8">
        <dgm:presLayoutVars>
          <dgm:chMax val="0"/>
          <dgm:bulletEnabled val="1"/>
        </dgm:presLayoutVars>
      </dgm:prSet>
      <dgm:spPr/>
      <dgm:t>
        <a:bodyPr/>
        <a:lstStyle/>
        <a:p>
          <a:endParaRPr lang="ru-RU"/>
        </a:p>
      </dgm:t>
    </dgm:pt>
    <dgm:pt modelId="{2A645A68-D2BA-4D1F-97EE-BFBE2E1DB067}" type="pres">
      <dgm:prSet presAssocID="{0BE89DD1-1308-4747-8262-202B6B431543}" presName="spacer" presStyleCnt="0"/>
      <dgm:spPr/>
    </dgm:pt>
    <dgm:pt modelId="{E6B34716-3FFD-4E44-8D10-C34413F1C8F7}" type="pres">
      <dgm:prSet presAssocID="{00EC4CF4-F8B2-4FFE-8DE6-E34B3460772F}" presName="parentText" presStyleLbl="node1" presStyleIdx="7" presStyleCnt="8">
        <dgm:presLayoutVars>
          <dgm:chMax val="0"/>
          <dgm:bulletEnabled val="1"/>
        </dgm:presLayoutVars>
      </dgm:prSet>
      <dgm:spPr/>
      <dgm:t>
        <a:bodyPr/>
        <a:lstStyle/>
        <a:p>
          <a:endParaRPr lang="ru-RU"/>
        </a:p>
      </dgm:t>
    </dgm:pt>
  </dgm:ptLst>
  <dgm:cxnLst>
    <dgm:cxn modelId="{8577A20A-456A-42DE-B6E3-82A3FC006037}" type="presOf" srcId="{BAC5D911-E7FE-422E-9BC1-52ADEF6145A1}" destId="{551832A2-8677-488A-AA85-6D7677A604C4}" srcOrd="0" destOrd="0" presId="urn:microsoft.com/office/officeart/2005/8/layout/vList2"/>
    <dgm:cxn modelId="{61F0E4E9-411B-4F5B-9D3B-765B7FB6D1B4}" type="presOf" srcId="{00EC4CF4-F8B2-4FFE-8DE6-E34B3460772F}" destId="{E6B34716-3FFD-4E44-8D10-C34413F1C8F7}" srcOrd="0" destOrd="0" presId="urn:microsoft.com/office/officeart/2005/8/layout/vList2"/>
    <dgm:cxn modelId="{273EB2A7-F15D-4CCA-8587-3A818DFC85C7}" srcId="{EDBC0F61-E039-433A-BD8E-DCDF8E8457D8}" destId="{00EC4CF4-F8B2-4FFE-8DE6-E34B3460772F}" srcOrd="7" destOrd="0" parTransId="{E50329A7-7056-4E7F-BAA6-09A934F6C373}" sibTransId="{6B9746D3-E70B-4B97-8865-B0777AF510A3}"/>
    <dgm:cxn modelId="{D49FD420-3912-45CF-A3CA-FEA49AF68651}" srcId="{EDBC0F61-E039-433A-BD8E-DCDF8E8457D8}" destId="{195A13FE-E517-473C-8327-876AAA9D16A2}" srcOrd="1" destOrd="0" parTransId="{9AA74CE1-16A9-4FF7-B497-4487544E0EC7}" sibTransId="{DD88063A-75DC-4290-997D-5681DE842427}"/>
    <dgm:cxn modelId="{E5230CB7-5B04-44D2-9EBC-36DFBC095E8B}" type="presOf" srcId="{195A13FE-E517-473C-8327-876AAA9D16A2}" destId="{7C5C8F95-56F1-412C-82BF-84103DB4730E}" srcOrd="0" destOrd="0" presId="urn:microsoft.com/office/officeart/2005/8/layout/vList2"/>
    <dgm:cxn modelId="{1E328B22-3337-4302-9EDA-54BCA43DDCBF}" srcId="{EDBC0F61-E039-433A-BD8E-DCDF8E8457D8}" destId="{9770B26D-0BB2-44A8-9B94-7CCE3521B494}" srcOrd="5" destOrd="0" parTransId="{D89209D7-CB8A-42D8-9670-09629B053049}" sibTransId="{9AD88D9F-9B06-49B9-98E5-6E9559810919}"/>
    <dgm:cxn modelId="{AF5B5365-3FC3-4B2D-85C6-7608E446D893}" srcId="{EDBC0F61-E039-433A-BD8E-DCDF8E8457D8}" destId="{3E30F6E2-5021-4C7C-9493-934CB4C1A41D}" srcOrd="0" destOrd="0" parTransId="{CF8F7B13-600C-44F4-B418-D218A11670C0}" sibTransId="{40F0C628-B523-40D3-8965-7C6944A3A57C}"/>
    <dgm:cxn modelId="{756F6E2E-12F4-44B7-8570-1AFE471A08E9}" srcId="{EDBC0F61-E039-433A-BD8E-DCDF8E8457D8}" destId="{581FA877-6C89-4E22-B03A-B43E270D87B8}" srcOrd="2" destOrd="0" parTransId="{ECCD5D66-6C30-44AD-81A7-9AF2C91BA3CA}" sibTransId="{8D00AFAE-1666-4480-B780-31D7A4A8A0DA}"/>
    <dgm:cxn modelId="{45A424A3-8214-4230-B0CC-635403D0403E}" type="presOf" srcId="{EDBC0F61-E039-433A-BD8E-DCDF8E8457D8}" destId="{33E77CDE-5B97-4E00-A8A9-603E13A0B70A}" srcOrd="0" destOrd="0" presId="urn:microsoft.com/office/officeart/2005/8/layout/vList2"/>
    <dgm:cxn modelId="{8DCF4F8F-2FF3-4977-B838-F0620BFC257D}" type="presOf" srcId="{89B85026-F74E-421F-9791-A8C118DFC325}" destId="{EC6FB706-CFA9-433E-A196-5C2BBE18F546}" srcOrd="0" destOrd="0" presId="urn:microsoft.com/office/officeart/2005/8/layout/vList2"/>
    <dgm:cxn modelId="{7081B57F-4B38-4059-8288-F0B9E5BD534C}" srcId="{EDBC0F61-E039-433A-BD8E-DCDF8E8457D8}" destId="{89B85026-F74E-421F-9791-A8C118DFC325}" srcOrd="3" destOrd="0" parTransId="{72A0E3F2-B6F3-4726-9B9D-F90560532E59}" sibTransId="{E52825F4-3C08-438E-9894-CA0417C126B6}"/>
    <dgm:cxn modelId="{FC24A72E-1898-4511-9C77-4062F2B12A1D}" type="presOf" srcId="{3E30F6E2-5021-4C7C-9493-934CB4C1A41D}" destId="{58F15060-0879-49F8-ACC7-65169F411486}" srcOrd="0" destOrd="0" presId="urn:microsoft.com/office/officeart/2005/8/layout/vList2"/>
    <dgm:cxn modelId="{0D87D13A-36A7-4A22-8A31-E53A9E11E490}" type="presOf" srcId="{581FA877-6C89-4E22-B03A-B43E270D87B8}" destId="{D6B27709-C717-4E26-B5BA-9CB6CDA61071}" srcOrd="0" destOrd="0" presId="urn:microsoft.com/office/officeart/2005/8/layout/vList2"/>
    <dgm:cxn modelId="{36EEC7AA-EE8A-4627-966C-8651E42041B7}" srcId="{EDBC0F61-E039-433A-BD8E-DCDF8E8457D8}" destId="{BCC94C9A-4512-4A66-A895-A3C829285E76}" srcOrd="4" destOrd="0" parTransId="{CDF679B3-34AA-4109-8567-E756AAF1E3C0}" sibTransId="{DD62E3D8-6E6F-483F-BE75-1B85D9570073}"/>
    <dgm:cxn modelId="{8FE342BC-2BDD-4B3C-AAAA-D798321ED020}" srcId="{EDBC0F61-E039-433A-BD8E-DCDF8E8457D8}" destId="{BAC5D911-E7FE-422E-9BC1-52ADEF6145A1}" srcOrd="6" destOrd="0" parTransId="{D8741077-72BC-4298-860B-B391DFC68701}" sibTransId="{0BE89DD1-1308-4747-8262-202B6B431543}"/>
    <dgm:cxn modelId="{5B293BCB-3B66-4C28-B65F-DB88A965C62F}" type="presOf" srcId="{BCC94C9A-4512-4A66-A895-A3C829285E76}" destId="{29C70D92-35C9-490A-AB17-19E061CAFA06}" srcOrd="0" destOrd="0" presId="urn:microsoft.com/office/officeart/2005/8/layout/vList2"/>
    <dgm:cxn modelId="{23880C0C-2209-4445-A068-46BF57DCB6A6}" type="presOf" srcId="{9770B26D-0BB2-44A8-9B94-7CCE3521B494}" destId="{DB377081-1EE4-4BFF-A8C3-D12289C1D952}" srcOrd="0" destOrd="0" presId="urn:microsoft.com/office/officeart/2005/8/layout/vList2"/>
    <dgm:cxn modelId="{D88C2875-6B0F-4671-83CA-58BEDA758E6E}" type="presParOf" srcId="{33E77CDE-5B97-4E00-A8A9-603E13A0B70A}" destId="{58F15060-0879-49F8-ACC7-65169F411486}" srcOrd="0" destOrd="0" presId="urn:microsoft.com/office/officeart/2005/8/layout/vList2"/>
    <dgm:cxn modelId="{153BB819-3455-4DCC-9BE7-3E80C047B0B1}" type="presParOf" srcId="{33E77CDE-5B97-4E00-A8A9-603E13A0B70A}" destId="{77A12566-C2EE-461E-B168-E26F1ECECCAA}" srcOrd="1" destOrd="0" presId="urn:microsoft.com/office/officeart/2005/8/layout/vList2"/>
    <dgm:cxn modelId="{FFFC3E00-35E1-4329-A982-0D85CE6DB9C7}" type="presParOf" srcId="{33E77CDE-5B97-4E00-A8A9-603E13A0B70A}" destId="{7C5C8F95-56F1-412C-82BF-84103DB4730E}" srcOrd="2" destOrd="0" presId="urn:microsoft.com/office/officeart/2005/8/layout/vList2"/>
    <dgm:cxn modelId="{9E0BEF11-DC78-4C33-952C-F6E0BD5E5A2D}" type="presParOf" srcId="{33E77CDE-5B97-4E00-A8A9-603E13A0B70A}" destId="{0F954945-9012-4DD5-95D0-4BB5DA1B4022}" srcOrd="3" destOrd="0" presId="urn:microsoft.com/office/officeart/2005/8/layout/vList2"/>
    <dgm:cxn modelId="{3B4FDBC1-0EAA-4427-9E3E-662E644EF87C}" type="presParOf" srcId="{33E77CDE-5B97-4E00-A8A9-603E13A0B70A}" destId="{D6B27709-C717-4E26-B5BA-9CB6CDA61071}" srcOrd="4" destOrd="0" presId="urn:microsoft.com/office/officeart/2005/8/layout/vList2"/>
    <dgm:cxn modelId="{C8418669-2940-4E24-9175-83731764D514}" type="presParOf" srcId="{33E77CDE-5B97-4E00-A8A9-603E13A0B70A}" destId="{FF0D6A24-2604-4D9B-A3CF-C3D443DF2653}" srcOrd="5" destOrd="0" presId="urn:microsoft.com/office/officeart/2005/8/layout/vList2"/>
    <dgm:cxn modelId="{92F33EBD-20FF-416E-8DB9-68D3B047F7D5}" type="presParOf" srcId="{33E77CDE-5B97-4E00-A8A9-603E13A0B70A}" destId="{EC6FB706-CFA9-433E-A196-5C2BBE18F546}" srcOrd="6" destOrd="0" presId="urn:microsoft.com/office/officeart/2005/8/layout/vList2"/>
    <dgm:cxn modelId="{7E607296-41CF-4D93-8E97-BCE2B2218053}" type="presParOf" srcId="{33E77CDE-5B97-4E00-A8A9-603E13A0B70A}" destId="{45DB5446-C05F-4CF5-824B-BF8E9A609548}" srcOrd="7" destOrd="0" presId="urn:microsoft.com/office/officeart/2005/8/layout/vList2"/>
    <dgm:cxn modelId="{1F00EED5-2F5A-405B-9527-197786E50A9F}" type="presParOf" srcId="{33E77CDE-5B97-4E00-A8A9-603E13A0B70A}" destId="{29C70D92-35C9-490A-AB17-19E061CAFA06}" srcOrd="8" destOrd="0" presId="urn:microsoft.com/office/officeart/2005/8/layout/vList2"/>
    <dgm:cxn modelId="{0559AF06-AE88-47AA-9C04-D1EE7307377C}" type="presParOf" srcId="{33E77CDE-5B97-4E00-A8A9-603E13A0B70A}" destId="{06773852-9746-4ACD-B50C-284DB7DA0A8E}" srcOrd="9" destOrd="0" presId="urn:microsoft.com/office/officeart/2005/8/layout/vList2"/>
    <dgm:cxn modelId="{DE52E294-8079-4AF0-8A64-65C970D62433}" type="presParOf" srcId="{33E77CDE-5B97-4E00-A8A9-603E13A0B70A}" destId="{DB377081-1EE4-4BFF-A8C3-D12289C1D952}" srcOrd="10" destOrd="0" presId="urn:microsoft.com/office/officeart/2005/8/layout/vList2"/>
    <dgm:cxn modelId="{B60D531E-7BA4-414F-8200-F46D838FE26C}" type="presParOf" srcId="{33E77CDE-5B97-4E00-A8A9-603E13A0B70A}" destId="{7F577885-9735-4FD1-86FC-43F63F319467}" srcOrd="11" destOrd="0" presId="urn:microsoft.com/office/officeart/2005/8/layout/vList2"/>
    <dgm:cxn modelId="{EC9FAE99-4FFD-4289-ABAA-16CBEF305683}" type="presParOf" srcId="{33E77CDE-5B97-4E00-A8A9-603E13A0B70A}" destId="{551832A2-8677-488A-AA85-6D7677A604C4}" srcOrd="12" destOrd="0" presId="urn:microsoft.com/office/officeart/2005/8/layout/vList2"/>
    <dgm:cxn modelId="{00228CFB-6AB6-4200-9687-3E760F8509B3}" type="presParOf" srcId="{33E77CDE-5B97-4E00-A8A9-603E13A0B70A}" destId="{2A645A68-D2BA-4D1F-97EE-BFBE2E1DB067}" srcOrd="13" destOrd="0" presId="urn:microsoft.com/office/officeart/2005/8/layout/vList2"/>
    <dgm:cxn modelId="{05BD92A9-1A5D-4215-A33C-85766A6E2379}" type="presParOf" srcId="{33E77CDE-5B97-4E00-A8A9-603E13A0B70A}" destId="{E6B34716-3FFD-4E44-8D10-C34413F1C8F7}"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B65C72F-02E3-4A52-B823-27E17C079AE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D66D3285-7277-4D3A-A968-57619D29FA80}">
      <dgm:prSet/>
      <dgm:spPr/>
      <dgm:t>
        <a:bodyPr/>
        <a:lstStyle/>
        <a:p>
          <a:pPr rtl="0"/>
          <a:r>
            <a:rPr lang="ru-RU" smtClean="0"/>
            <a:t>осмотр (визуальное обследование территорий, помещений (отсеков), производственных и иных объектов, продукции (товаров) и иных предметов без вскрытия помещений (отсеков), транспортных средств, упаковки продукции (товаров), без разборки, демонтажа или нарушения целостности обследуемых объектов и их частей иными способами);</a:t>
          </a:r>
          <a:endParaRPr lang="ru-RU"/>
        </a:p>
      </dgm:t>
    </dgm:pt>
    <dgm:pt modelId="{E49AECDB-8E36-429A-92F1-D3958EE83026}" type="parTrans" cxnId="{1FD85620-4662-48F3-8A03-B6CFD7908D34}">
      <dgm:prSet/>
      <dgm:spPr/>
      <dgm:t>
        <a:bodyPr/>
        <a:lstStyle/>
        <a:p>
          <a:endParaRPr lang="ru-RU"/>
        </a:p>
      </dgm:t>
    </dgm:pt>
    <dgm:pt modelId="{F8CF38D4-CC78-4176-B7ED-2D402DC947B8}" type="sibTrans" cxnId="{1FD85620-4662-48F3-8A03-B6CFD7908D34}">
      <dgm:prSet/>
      <dgm:spPr/>
      <dgm:t>
        <a:bodyPr/>
        <a:lstStyle/>
        <a:p>
          <a:endParaRPr lang="ru-RU"/>
        </a:p>
      </dgm:t>
    </dgm:pt>
    <dgm:pt modelId="{04601492-4719-434B-B2DA-A621D0DE4305}">
      <dgm:prSet/>
      <dgm:spPr/>
      <dgm:t>
        <a:bodyPr/>
        <a:lstStyle/>
        <a:p>
          <a:pPr rtl="0"/>
          <a:r>
            <a:rPr lang="ru-RU" smtClean="0"/>
            <a:t>досмотр (визуальное обследование помещений (отсеков), транспортных средств, продукции (товаров) и иных предметов со вскрытием помещений (отсеков), транспортных средств, упаковки продукции (товаров), в том числе с удалением пломб, печатей или иных средств идентификации, с разборкой, демонтажем или нарушением целостности обследуемых объектов и их частей иными способами);</a:t>
          </a:r>
          <a:endParaRPr lang="ru-RU"/>
        </a:p>
      </dgm:t>
    </dgm:pt>
    <dgm:pt modelId="{1A10EF30-6550-4112-955D-B03A1A08D845}" type="parTrans" cxnId="{215D2170-2DD8-4F8D-87FD-478AE12277E9}">
      <dgm:prSet/>
      <dgm:spPr/>
      <dgm:t>
        <a:bodyPr/>
        <a:lstStyle/>
        <a:p>
          <a:endParaRPr lang="ru-RU"/>
        </a:p>
      </dgm:t>
    </dgm:pt>
    <dgm:pt modelId="{AAEE3F41-1031-4767-8726-DEEB4278F443}" type="sibTrans" cxnId="{215D2170-2DD8-4F8D-87FD-478AE12277E9}">
      <dgm:prSet/>
      <dgm:spPr/>
      <dgm:t>
        <a:bodyPr/>
        <a:lstStyle/>
        <a:p>
          <a:endParaRPr lang="ru-RU"/>
        </a:p>
      </dgm:t>
    </dgm:pt>
    <dgm:pt modelId="{994BF0D0-9B85-4D64-9AC4-89100BB4506A}">
      <dgm:prSet/>
      <dgm:spPr/>
      <dgm:t>
        <a:bodyPr/>
        <a:lstStyle/>
        <a:p>
          <a:pPr rtl="0"/>
          <a:r>
            <a:rPr lang="ru-RU" smtClean="0"/>
            <a:t>опрос (получение инспектором устной информации, имеющей значение для проведения оценки соблюдения контролируемым лицом обязательных требований, от контролируемого лица или его представителя и иных лиц, располагающих такой информацией);</a:t>
          </a:r>
          <a:endParaRPr lang="ru-RU"/>
        </a:p>
      </dgm:t>
    </dgm:pt>
    <dgm:pt modelId="{333C0E06-AA79-467C-8127-C01E02B9F6CD}" type="parTrans" cxnId="{FE39262D-B78E-4C69-A014-2650054B3BB4}">
      <dgm:prSet/>
      <dgm:spPr/>
      <dgm:t>
        <a:bodyPr/>
        <a:lstStyle/>
        <a:p>
          <a:endParaRPr lang="ru-RU"/>
        </a:p>
      </dgm:t>
    </dgm:pt>
    <dgm:pt modelId="{88807F82-9B4E-425F-90B2-24A0A7A9E06D}" type="sibTrans" cxnId="{FE39262D-B78E-4C69-A014-2650054B3BB4}">
      <dgm:prSet/>
      <dgm:spPr/>
      <dgm:t>
        <a:bodyPr/>
        <a:lstStyle/>
        <a:p>
          <a:endParaRPr lang="ru-RU"/>
        </a:p>
      </dgm:t>
    </dgm:pt>
    <dgm:pt modelId="{3193FF48-014C-4F3D-B1CE-6F2AD1DDAC7A}">
      <dgm:prSet/>
      <dgm:spPr/>
      <dgm:t>
        <a:bodyPr/>
        <a:lstStyle/>
        <a:p>
          <a:pPr rtl="0"/>
          <a:r>
            <a:rPr lang="ru-RU" smtClean="0"/>
            <a:t>получение письменных объяснений (запрос инспектором письменных свидетельств, имеющих значение для проведения оценки соблюдения контролируемым лицом обязательных требований, от контролируемого лица или его представителя, свидетелей, располагающих такими сведениями);</a:t>
          </a:r>
          <a:endParaRPr lang="ru-RU"/>
        </a:p>
      </dgm:t>
    </dgm:pt>
    <dgm:pt modelId="{0D179417-934B-4163-B810-88557A92A85B}" type="parTrans" cxnId="{8B46481C-DA5E-4667-A4B6-8EAA77973417}">
      <dgm:prSet/>
      <dgm:spPr/>
      <dgm:t>
        <a:bodyPr/>
        <a:lstStyle/>
        <a:p>
          <a:endParaRPr lang="ru-RU"/>
        </a:p>
      </dgm:t>
    </dgm:pt>
    <dgm:pt modelId="{47BF3784-6CA1-4135-87EF-534882ED8FCB}" type="sibTrans" cxnId="{8B46481C-DA5E-4667-A4B6-8EAA77973417}">
      <dgm:prSet/>
      <dgm:spPr/>
      <dgm:t>
        <a:bodyPr/>
        <a:lstStyle/>
        <a:p>
          <a:endParaRPr lang="ru-RU"/>
        </a:p>
      </dgm:t>
    </dgm:pt>
    <dgm:pt modelId="{CC5E1608-29F7-4F74-935D-8E5FCC37A355}">
      <dgm:prSet/>
      <dgm:spPr/>
      <dgm:t>
        <a:bodyPr/>
        <a:lstStyle/>
        <a:p>
          <a:pPr rtl="0"/>
          <a:r>
            <a:rPr lang="ru-RU" smtClean="0"/>
            <a:t>истребование документов (предъявление (направление) инспектором контролируемому лицу требования о представлении необходимых и (или) имеющих значение для проведения оценки соблюдения контролируемым лицом обязательных требований документов и (или) их копий)</a:t>
          </a:r>
          <a:endParaRPr lang="ru-RU"/>
        </a:p>
      </dgm:t>
    </dgm:pt>
    <dgm:pt modelId="{8C288E8D-92B8-4CE4-8F0B-268546B454C7}" type="parTrans" cxnId="{ECE364C3-2655-45FF-9499-9497950847CB}">
      <dgm:prSet/>
      <dgm:spPr/>
      <dgm:t>
        <a:bodyPr/>
        <a:lstStyle/>
        <a:p>
          <a:endParaRPr lang="ru-RU"/>
        </a:p>
      </dgm:t>
    </dgm:pt>
    <dgm:pt modelId="{85487B41-0F6B-4316-8B1C-B2E0E2ED044E}" type="sibTrans" cxnId="{ECE364C3-2655-45FF-9499-9497950847CB}">
      <dgm:prSet/>
      <dgm:spPr/>
      <dgm:t>
        <a:bodyPr/>
        <a:lstStyle/>
        <a:p>
          <a:endParaRPr lang="ru-RU"/>
        </a:p>
      </dgm:t>
    </dgm:pt>
    <dgm:pt modelId="{39FAD418-536F-4423-A052-C9989167A0C1}" type="pres">
      <dgm:prSet presAssocID="{EB65C72F-02E3-4A52-B823-27E17C079AEB}" presName="linear" presStyleCnt="0">
        <dgm:presLayoutVars>
          <dgm:animLvl val="lvl"/>
          <dgm:resizeHandles val="exact"/>
        </dgm:presLayoutVars>
      </dgm:prSet>
      <dgm:spPr/>
      <dgm:t>
        <a:bodyPr/>
        <a:lstStyle/>
        <a:p>
          <a:endParaRPr lang="ru-RU"/>
        </a:p>
      </dgm:t>
    </dgm:pt>
    <dgm:pt modelId="{3035BE6D-3ACB-4226-B948-60DF02BA68CA}" type="pres">
      <dgm:prSet presAssocID="{D66D3285-7277-4D3A-A968-57619D29FA80}" presName="parentText" presStyleLbl="node1" presStyleIdx="0" presStyleCnt="5">
        <dgm:presLayoutVars>
          <dgm:chMax val="0"/>
          <dgm:bulletEnabled val="1"/>
        </dgm:presLayoutVars>
      </dgm:prSet>
      <dgm:spPr/>
      <dgm:t>
        <a:bodyPr/>
        <a:lstStyle/>
        <a:p>
          <a:endParaRPr lang="ru-RU"/>
        </a:p>
      </dgm:t>
    </dgm:pt>
    <dgm:pt modelId="{F40C7256-499C-4467-B34F-B1D0AA88FA6D}" type="pres">
      <dgm:prSet presAssocID="{F8CF38D4-CC78-4176-B7ED-2D402DC947B8}" presName="spacer" presStyleCnt="0"/>
      <dgm:spPr/>
    </dgm:pt>
    <dgm:pt modelId="{6C75FE8B-A883-4892-A013-F072E4A6228B}" type="pres">
      <dgm:prSet presAssocID="{04601492-4719-434B-B2DA-A621D0DE4305}" presName="parentText" presStyleLbl="node1" presStyleIdx="1" presStyleCnt="5">
        <dgm:presLayoutVars>
          <dgm:chMax val="0"/>
          <dgm:bulletEnabled val="1"/>
        </dgm:presLayoutVars>
      </dgm:prSet>
      <dgm:spPr/>
      <dgm:t>
        <a:bodyPr/>
        <a:lstStyle/>
        <a:p>
          <a:endParaRPr lang="ru-RU"/>
        </a:p>
      </dgm:t>
    </dgm:pt>
    <dgm:pt modelId="{04EB813A-2BDD-493F-9164-AEEDE71F150F}" type="pres">
      <dgm:prSet presAssocID="{AAEE3F41-1031-4767-8726-DEEB4278F443}" presName="spacer" presStyleCnt="0"/>
      <dgm:spPr/>
    </dgm:pt>
    <dgm:pt modelId="{5FFB41D5-2DEE-4D07-AC20-0C51A245FE12}" type="pres">
      <dgm:prSet presAssocID="{994BF0D0-9B85-4D64-9AC4-89100BB4506A}" presName="parentText" presStyleLbl="node1" presStyleIdx="2" presStyleCnt="5">
        <dgm:presLayoutVars>
          <dgm:chMax val="0"/>
          <dgm:bulletEnabled val="1"/>
        </dgm:presLayoutVars>
      </dgm:prSet>
      <dgm:spPr/>
      <dgm:t>
        <a:bodyPr/>
        <a:lstStyle/>
        <a:p>
          <a:endParaRPr lang="ru-RU"/>
        </a:p>
      </dgm:t>
    </dgm:pt>
    <dgm:pt modelId="{9C4D17D2-B70B-4A7C-9F44-0BAA561505DE}" type="pres">
      <dgm:prSet presAssocID="{88807F82-9B4E-425F-90B2-24A0A7A9E06D}" presName="spacer" presStyleCnt="0"/>
      <dgm:spPr/>
    </dgm:pt>
    <dgm:pt modelId="{0C2B5E0D-A519-4DD8-92F0-10B092DDD22C}" type="pres">
      <dgm:prSet presAssocID="{3193FF48-014C-4F3D-B1CE-6F2AD1DDAC7A}" presName="parentText" presStyleLbl="node1" presStyleIdx="3" presStyleCnt="5">
        <dgm:presLayoutVars>
          <dgm:chMax val="0"/>
          <dgm:bulletEnabled val="1"/>
        </dgm:presLayoutVars>
      </dgm:prSet>
      <dgm:spPr/>
      <dgm:t>
        <a:bodyPr/>
        <a:lstStyle/>
        <a:p>
          <a:endParaRPr lang="ru-RU"/>
        </a:p>
      </dgm:t>
    </dgm:pt>
    <dgm:pt modelId="{F3A7810D-8F00-4599-AF19-64CEC90F85DD}" type="pres">
      <dgm:prSet presAssocID="{47BF3784-6CA1-4135-87EF-534882ED8FCB}" presName="spacer" presStyleCnt="0"/>
      <dgm:spPr/>
    </dgm:pt>
    <dgm:pt modelId="{8F186325-661F-4EC8-8B78-0B810BEC7391}" type="pres">
      <dgm:prSet presAssocID="{CC5E1608-29F7-4F74-935D-8E5FCC37A355}" presName="parentText" presStyleLbl="node1" presStyleIdx="4" presStyleCnt="5">
        <dgm:presLayoutVars>
          <dgm:chMax val="0"/>
          <dgm:bulletEnabled val="1"/>
        </dgm:presLayoutVars>
      </dgm:prSet>
      <dgm:spPr/>
      <dgm:t>
        <a:bodyPr/>
        <a:lstStyle/>
        <a:p>
          <a:endParaRPr lang="ru-RU"/>
        </a:p>
      </dgm:t>
    </dgm:pt>
  </dgm:ptLst>
  <dgm:cxnLst>
    <dgm:cxn modelId="{1FD85620-4662-48F3-8A03-B6CFD7908D34}" srcId="{EB65C72F-02E3-4A52-B823-27E17C079AEB}" destId="{D66D3285-7277-4D3A-A968-57619D29FA80}" srcOrd="0" destOrd="0" parTransId="{E49AECDB-8E36-429A-92F1-D3958EE83026}" sibTransId="{F8CF38D4-CC78-4176-B7ED-2D402DC947B8}"/>
    <dgm:cxn modelId="{ECE364C3-2655-45FF-9499-9497950847CB}" srcId="{EB65C72F-02E3-4A52-B823-27E17C079AEB}" destId="{CC5E1608-29F7-4F74-935D-8E5FCC37A355}" srcOrd="4" destOrd="0" parTransId="{8C288E8D-92B8-4CE4-8F0B-268546B454C7}" sibTransId="{85487B41-0F6B-4316-8B1C-B2E0E2ED044E}"/>
    <dgm:cxn modelId="{F9D063A0-E01D-4617-B3E1-BD662CBCF338}" type="presOf" srcId="{D66D3285-7277-4D3A-A968-57619D29FA80}" destId="{3035BE6D-3ACB-4226-B948-60DF02BA68CA}" srcOrd="0" destOrd="0" presId="urn:microsoft.com/office/officeart/2005/8/layout/vList2"/>
    <dgm:cxn modelId="{FE39262D-B78E-4C69-A014-2650054B3BB4}" srcId="{EB65C72F-02E3-4A52-B823-27E17C079AEB}" destId="{994BF0D0-9B85-4D64-9AC4-89100BB4506A}" srcOrd="2" destOrd="0" parTransId="{333C0E06-AA79-467C-8127-C01E02B9F6CD}" sibTransId="{88807F82-9B4E-425F-90B2-24A0A7A9E06D}"/>
    <dgm:cxn modelId="{889B642D-5BC7-4D73-9EE5-AD5FCF2E0190}" type="presOf" srcId="{CC5E1608-29F7-4F74-935D-8E5FCC37A355}" destId="{8F186325-661F-4EC8-8B78-0B810BEC7391}" srcOrd="0" destOrd="0" presId="urn:microsoft.com/office/officeart/2005/8/layout/vList2"/>
    <dgm:cxn modelId="{215D2170-2DD8-4F8D-87FD-478AE12277E9}" srcId="{EB65C72F-02E3-4A52-B823-27E17C079AEB}" destId="{04601492-4719-434B-B2DA-A621D0DE4305}" srcOrd="1" destOrd="0" parTransId="{1A10EF30-6550-4112-955D-B03A1A08D845}" sibTransId="{AAEE3F41-1031-4767-8726-DEEB4278F443}"/>
    <dgm:cxn modelId="{95CE3418-97BE-41B1-8ECB-82A89FD8E47B}" type="presOf" srcId="{3193FF48-014C-4F3D-B1CE-6F2AD1DDAC7A}" destId="{0C2B5E0D-A519-4DD8-92F0-10B092DDD22C}" srcOrd="0" destOrd="0" presId="urn:microsoft.com/office/officeart/2005/8/layout/vList2"/>
    <dgm:cxn modelId="{04D1DE6E-D659-4017-B935-50FB57EDE0D7}" type="presOf" srcId="{04601492-4719-434B-B2DA-A621D0DE4305}" destId="{6C75FE8B-A883-4892-A013-F072E4A6228B}" srcOrd="0" destOrd="0" presId="urn:microsoft.com/office/officeart/2005/8/layout/vList2"/>
    <dgm:cxn modelId="{B6175ED8-3B8F-494C-89D9-89DAE8818F79}" type="presOf" srcId="{994BF0D0-9B85-4D64-9AC4-89100BB4506A}" destId="{5FFB41D5-2DEE-4D07-AC20-0C51A245FE12}" srcOrd="0" destOrd="0" presId="urn:microsoft.com/office/officeart/2005/8/layout/vList2"/>
    <dgm:cxn modelId="{8B46481C-DA5E-4667-A4B6-8EAA77973417}" srcId="{EB65C72F-02E3-4A52-B823-27E17C079AEB}" destId="{3193FF48-014C-4F3D-B1CE-6F2AD1DDAC7A}" srcOrd="3" destOrd="0" parTransId="{0D179417-934B-4163-B810-88557A92A85B}" sibTransId="{47BF3784-6CA1-4135-87EF-534882ED8FCB}"/>
    <dgm:cxn modelId="{52CF2243-7F03-405E-B54D-F8B6D35FFFFF}" type="presOf" srcId="{EB65C72F-02E3-4A52-B823-27E17C079AEB}" destId="{39FAD418-536F-4423-A052-C9989167A0C1}" srcOrd="0" destOrd="0" presId="urn:microsoft.com/office/officeart/2005/8/layout/vList2"/>
    <dgm:cxn modelId="{662BBEAC-E813-47E9-9C16-85576D1BBCDB}" type="presParOf" srcId="{39FAD418-536F-4423-A052-C9989167A0C1}" destId="{3035BE6D-3ACB-4226-B948-60DF02BA68CA}" srcOrd="0" destOrd="0" presId="urn:microsoft.com/office/officeart/2005/8/layout/vList2"/>
    <dgm:cxn modelId="{E780CE64-461B-46BF-8D89-D284C08BD55B}" type="presParOf" srcId="{39FAD418-536F-4423-A052-C9989167A0C1}" destId="{F40C7256-499C-4467-B34F-B1D0AA88FA6D}" srcOrd="1" destOrd="0" presId="urn:microsoft.com/office/officeart/2005/8/layout/vList2"/>
    <dgm:cxn modelId="{73FA5BB0-1304-4F7F-AB5F-4DC40B067195}" type="presParOf" srcId="{39FAD418-536F-4423-A052-C9989167A0C1}" destId="{6C75FE8B-A883-4892-A013-F072E4A6228B}" srcOrd="2" destOrd="0" presId="urn:microsoft.com/office/officeart/2005/8/layout/vList2"/>
    <dgm:cxn modelId="{2973AF93-2B6D-4C7D-8CA4-04C3C5644A97}" type="presParOf" srcId="{39FAD418-536F-4423-A052-C9989167A0C1}" destId="{04EB813A-2BDD-493F-9164-AEEDE71F150F}" srcOrd="3" destOrd="0" presId="urn:microsoft.com/office/officeart/2005/8/layout/vList2"/>
    <dgm:cxn modelId="{84D07E45-91F9-4306-9E80-538DC091CA02}" type="presParOf" srcId="{39FAD418-536F-4423-A052-C9989167A0C1}" destId="{5FFB41D5-2DEE-4D07-AC20-0C51A245FE12}" srcOrd="4" destOrd="0" presId="urn:microsoft.com/office/officeart/2005/8/layout/vList2"/>
    <dgm:cxn modelId="{F06415D7-3636-4857-90AB-8C9DF54094E4}" type="presParOf" srcId="{39FAD418-536F-4423-A052-C9989167A0C1}" destId="{9C4D17D2-B70B-4A7C-9F44-0BAA561505DE}" srcOrd="5" destOrd="0" presId="urn:microsoft.com/office/officeart/2005/8/layout/vList2"/>
    <dgm:cxn modelId="{66318FB4-B101-40EF-8B3E-E4EB41066CF3}" type="presParOf" srcId="{39FAD418-536F-4423-A052-C9989167A0C1}" destId="{0C2B5E0D-A519-4DD8-92F0-10B092DDD22C}" srcOrd="6" destOrd="0" presId="urn:microsoft.com/office/officeart/2005/8/layout/vList2"/>
    <dgm:cxn modelId="{EEEEE2C4-9F67-4FE9-B00A-FF995E0F83CF}" type="presParOf" srcId="{39FAD418-536F-4423-A052-C9989167A0C1}" destId="{F3A7810D-8F00-4599-AF19-64CEC90F85DD}" srcOrd="7" destOrd="0" presId="urn:microsoft.com/office/officeart/2005/8/layout/vList2"/>
    <dgm:cxn modelId="{DD2D93C8-E3CF-4823-8D57-32B494A8AA88}" type="presParOf" srcId="{39FAD418-536F-4423-A052-C9989167A0C1}" destId="{8F186325-661F-4EC8-8B78-0B810BEC7391}"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07EC90A-FD5F-4542-92E1-4CE70E4B01C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FA545781-F174-4E20-8BEA-DA3336B32D32}">
      <dgm:prSet/>
      <dgm:spPr/>
      <dgm:t>
        <a:bodyPr/>
        <a:lstStyle/>
        <a:p>
          <a:pPr rtl="0"/>
          <a:r>
            <a:rPr lang="ru-RU" smtClean="0"/>
            <a:t>отбор проб или образцов (изъятие (выборка) проб (образцов) воды, почвы, воздуха, сточных или дренажных вод, выбросов, сбросов загрязняющих веществ, отходов производства и потребления, продукции (товаров), иных предметов и материалов для их направления на испытания или экспертизу в контрольный (надзорный) орган или экспертную организацию в целях проведения оценки соблюдения контролируемым лицом обязательных требований);</a:t>
          </a:r>
          <a:endParaRPr lang="ru-RU"/>
        </a:p>
      </dgm:t>
    </dgm:pt>
    <dgm:pt modelId="{183B6369-816D-4AA2-9B00-775DCDE352F7}" type="parTrans" cxnId="{80003A90-68F4-4123-AD35-C8FE85CFBDF3}">
      <dgm:prSet/>
      <dgm:spPr/>
      <dgm:t>
        <a:bodyPr/>
        <a:lstStyle/>
        <a:p>
          <a:endParaRPr lang="ru-RU"/>
        </a:p>
      </dgm:t>
    </dgm:pt>
    <dgm:pt modelId="{289ACAA0-253D-485A-AB0A-7F545CD8988A}" type="sibTrans" cxnId="{80003A90-68F4-4123-AD35-C8FE85CFBDF3}">
      <dgm:prSet/>
      <dgm:spPr/>
      <dgm:t>
        <a:bodyPr/>
        <a:lstStyle/>
        <a:p>
          <a:endParaRPr lang="ru-RU"/>
        </a:p>
      </dgm:t>
    </dgm:pt>
    <dgm:pt modelId="{32B9DE7A-307D-4E8C-A0CA-5A3BD6B9E452}">
      <dgm:prSet/>
      <dgm:spPr/>
      <dgm:t>
        <a:bodyPr/>
        <a:lstStyle/>
        <a:p>
          <a:pPr rtl="0"/>
          <a:r>
            <a:rPr lang="ru-RU" smtClean="0"/>
            <a:t>инструментальное обследование (совершается инспектором или специалистом по месту нахождения или осуществления деятельности контролируемого лица либо по месту нахождения производственного объекта с использованием спецоборудования или технических приборов для определения фактических значений, показателей, действий (событий), имеющих значение для оценки соблюдения контролируемым лицом обязательных требований);</a:t>
          </a:r>
          <a:endParaRPr lang="ru-RU"/>
        </a:p>
      </dgm:t>
    </dgm:pt>
    <dgm:pt modelId="{3771AB54-763F-46E6-93AD-CA5A6F8934E8}" type="parTrans" cxnId="{EDBD25C5-EBDF-4082-93FB-C6F16C4D7079}">
      <dgm:prSet/>
      <dgm:spPr/>
      <dgm:t>
        <a:bodyPr/>
        <a:lstStyle/>
        <a:p>
          <a:endParaRPr lang="ru-RU"/>
        </a:p>
      </dgm:t>
    </dgm:pt>
    <dgm:pt modelId="{3448FCF0-03BC-4CBC-9778-FFA3E1CDE3C6}" type="sibTrans" cxnId="{EDBD25C5-EBDF-4082-93FB-C6F16C4D7079}">
      <dgm:prSet/>
      <dgm:spPr/>
      <dgm:t>
        <a:bodyPr/>
        <a:lstStyle/>
        <a:p>
          <a:endParaRPr lang="ru-RU"/>
        </a:p>
      </dgm:t>
    </dgm:pt>
    <dgm:pt modelId="{BC70B3F5-A6AC-4440-A462-8BD7F545110F}">
      <dgm:prSet/>
      <dgm:spPr/>
      <dgm:t>
        <a:bodyPr/>
        <a:lstStyle/>
        <a:p>
          <a:pPr rtl="0"/>
          <a:r>
            <a:rPr lang="ru-RU" smtClean="0"/>
            <a:t>испытание (действие, совершаемое инспектором или специалистом по месту нахождения контрольного (надзорного) органа, его структурного подразделения с использованием специального оборудования или технических приборов для исследования проб (образцов) воды, почвы, воздуха, сточных и (или) дренажных вод, выбросов, сбросов загрязняющих веществ, отходов производства и потребления, продукции (товаров), иных предметов и материалов по вопросам, имеющим значение для проведения оценки соблюдения контролируемым лицом обязательных требований);</a:t>
          </a:r>
          <a:endParaRPr lang="ru-RU"/>
        </a:p>
      </dgm:t>
    </dgm:pt>
    <dgm:pt modelId="{127E34B2-86E0-46D1-A2C8-5B907C4B6C47}" type="parTrans" cxnId="{F21A686A-BBEC-4092-8F1C-C411690EFB83}">
      <dgm:prSet/>
      <dgm:spPr/>
      <dgm:t>
        <a:bodyPr/>
        <a:lstStyle/>
        <a:p>
          <a:endParaRPr lang="ru-RU"/>
        </a:p>
      </dgm:t>
    </dgm:pt>
    <dgm:pt modelId="{72FD5590-7D82-4528-8EB5-A97576DEB739}" type="sibTrans" cxnId="{F21A686A-BBEC-4092-8F1C-C411690EFB83}">
      <dgm:prSet/>
      <dgm:spPr/>
      <dgm:t>
        <a:bodyPr/>
        <a:lstStyle/>
        <a:p>
          <a:endParaRPr lang="ru-RU"/>
        </a:p>
      </dgm:t>
    </dgm:pt>
    <dgm:pt modelId="{997DB2DB-C125-4CC5-9226-D459C2B3E48C}">
      <dgm:prSet/>
      <dgm:spPr/>
      <dgm:t>
        <a:bodyPr/>
        <a:lstStyle/>
        <a:p>
          <a:pPr rtl="0"/>
          <a:r>
            <a:rPr lang="ru-RU" smtClean="0"/>
            <a:t>экспертизу (проведение исследований по вопросам, разрешение которых требует специальных знаний в различных областях науки, техники, искусства или ремесла и которые поставлены перед экспертом или экспертной организацией инспектором в рамках контрольного (надзорного) мероприятия в целях оценки соблюдения контролируемым лицом обязательных требований);</a:t>
          </a:r>
          <a:endParaRPr lang="ru-RU"/>
        </a:p>
      </dgm:t>
    </dgm:pt>
    <dgm:pt modelId="{EBD4906C-1B93-44E8-824A-E14C5C85C984}" type="parTrans" cxnId="{90B23469-9150-4539-967F-3A4E16330693}">
      <dgm:prSet/>
      <dgm:spPr/>
      <dgm:t>
        <a:bodyPr/>
        <a:lstStyle/>
        <a:p>
          <a:endParaRPr lang="ru-RU"/>
        </a:p>
      </dgm:t>
    </dgm:pt>
    <dgm:pt modelId="{6AFC3BBE-C26F-43B8-995B-ABC374486969}" type="sibTrans" cxnId="{90B23469-9150-4539-967F-3A4E16330693}">
      <dgm:prSet/>
      <dgm:spPr/>
      <dgm:t>
        <a:bodyPr/>
        <a:lstStyle/>
        <a:p>
          <a:endParaRPr lang="ru-RU"/>
        </a:p>
      </dgm:t>
    </dgm:pt>
    <dgm:pt modelId="{69EBE836-D6C1-4BA2-8B31-FC33EA1E10A8}">
      <dgm:prSet/>
      <dgm:spPr/>
      <dgm:t>
        <a:bodyPr/>
        <a:lstStyle/>
        <a:p>
          <a:pPr rtl="0"/>
          <a:r>
            <a:rPr lang="ru-RU" smtClean="0"/>
            <a:t>эксперимент (использование тест-предметов (предметов, имитирующих оружие, взрывчатые вещества или другие устройства, предметы и вещества, в отношении которых установлены запреты или ограничения на их использование), тест-субъектов (лиц, имитирующих нарушителей обязательных требований), тест-заданий, тест-ситуаций).</a:t>
          </a:r>
          <a:endParaRPr lang="ru-RU"/>
        </a:p>
      </dgm:t>
    </dgm:pt>
    <dgm:pt modelId="{14F671A0-79F9-4F37-B249-E9EA8D9AA94D}" type="parTrans" cxnId="{8D380339-FEB5-4038-A1B7-9007D1BCE90D}">
      <dgm:prSet/>
      <dgm:spPr/>
      <dgm:t>
        <a:bodyPr/>
        <a:lstStyle/>
        <a:p>
          <a:endParaRPr lang="ru-RU"/>
        </a:p>
      </dgm:t>
    </dgm:pt>
    <dgm:pt modelId="{1BAAC8AD-E9A5-4ED0-A027-1AD5881A9AB1}" type="sibTrans" cxnId="{8D380339-FEB5-4038-A1B7-9007D1BCE90D}">
      <dgm:prSet/>
      <dgm:spPr/>
      <dgm:t>
        <a:bodyPr/>
        <a:lstStyle/>
        <a:p>
          <a:endParaRPr lang="ru-RU"/>
        </a:p>
      </dgm:t>
    </dgm:pt>
    <dgm:pt modelId="{25A433A8-2249-48A8-BF32-06D4D7E09B88}" type="pres">
      <dgm:prSet presAssocID="{807EC90A-FD5F-4542-92E1-4CE70E4B01CE}" presName="linear" presStyleCnt="0">
        <dgm:presLayoutVars>
          <dgm:animLvl val="lvl"/>
          <dgm:resizeHandles val="exact"/>
        </dgm:presLayoutVars>
      </dgm:prSet>
      <dgm:spPr/>
      <dgm:t>
        <a:bodyPr/>
        <a:lstStyle/>
        <a:p>
          <a:endParaRPr lang="ru-RU"/>
        </a:p>
      </dgm:t>
    </dgm:pt>
    <dgm:pt modelId="{176215CC-08A4-472D-98BD-4AA86C27A05E}" type="pres">
      <dgm:prSet presAssocID="{FA545781-F174-4E20-8BEA-DA3336B32D32}" presName="parentText" presStyleLbl="node1" presStyleIdx="0" presStyleCnt="5">
        <dgm:presLayoutVars>
          <dgm:chMax val="0"/>
          <dgm:bulletEnabled val="1"/>
        </dgm:presLayoutVars>
      </dgm:prSet>
      <dgm:spPr/>
      <dgm:t>
        <a:bodyPr/>
        <a:lstStyle/>
        <a:p>
          <a:endParaRPr lang="ru-RU"/>
        </a:p>
      </dgm:t>
    </dgm:pt>
    <dgm:pt modelId="{863AE646-83A9-4EAC-B168-49AB0051BD2D}" type="pres">
      <dgm:prSet presAssocID="{289ACAA0-253D-485A-AB0A-7F545CD8988A}" presName="spacer" presStyleCnt="0"/>
      <dgm:spPr/>
    </dgm:pt>
    <dgm:pt modelId="{32B95A77-388C-4C26-9773-99387C9C88AD}" type="pres">
      <dgm:prSet presAssocID="{32B9DE7A-307D-4E8C-A0CA-5A3BD6B9E452}" presName="parentText" presStyleLbl="node1" presStyleIdx="1" presStyleCnt="5">
        <dgm:presLayoutVars>
          <dgm:chMax val="0"/>
          <dgm:bulletEnabled val="1"/>
        </dgm:presLayoutVars>
      </dgm:prSet>
      <dgm:spPr/>
      <dgm:t>
        <a:bodyPr/>
        <a:lstStyle/>
        <a:p>
          <a:endParaRPr lang="ru-RU"/>
        </a:p>
      </dgm:t>
    </dgm:pt>
    <dgm:pt modelId="{F2FFCF70-2CF1-4E18-BFDC-D82AAF49484D}" type="pres">
      <dgm:prSet presAssocID="{3448FCF0-03BC-4CBC-9778-FFA3E1CDE3C6}" presName="spacer" presStyleCnt="0"/>
      <dgm:spPr/>
    </dgm:pt>
    <dgm:pt modelId="{4B3CECF0-92E8-421E-8049-5D176BC1D3D6}" type="pres">
      <dgm:prSet presAssocID="{BC70B3F5-A6AC-4440-A462-8BD7F545110F}" presName="parentText" presStyleLbl="node1" presStyleIdx="2" presStyleCnt="5">
        <dgm:presLayoutVars>
          <dgm:chMax val="0"/>
          <dgm:bulletEnabled val="1"/>
        </dgm:presLayoutVars>
      </dgm:prSet>
      <dgm:spPr/>
      <dgm:t>
        <a:bodyPr/>
        <a:lstStyle/>
        <a:p>
          <a:endParaRPr lang="ru-RU"/>
        </a:p>
      </dgm:t>
    </dgm:pt>
    <dgm:pt modelId="{F0076210-E2E2-40CF-B105-715DA7975640}" type="pres">
      <dgm:prSet presAssocID="{72FD5590-7D82-4528-8EB5-A97576DEB739}" presName="spacer" presStyleCnt="0"/>
      <dgm:spPr/>
    </dgm:pt>
    <dgm:pt modelId="{85B9C3DF-F3D7-4AAB-99AE-A78A59B078CD}" type="pres">
      <dgm:prSet presAssocID="{997DB2DB-C125-4CC5-9226-D459C2B3E48C}" presName="parentText" presStyleLbl="node1" presStyleIdx="3" presStyleCnt="5">
        <dgm:presLayoutVars>
          <dgm:chMax val="0"/>
          <dgm:bulletEnabled val="1"/>
        </dgm:presLayoutVars>
      </dgm:prSet>
      <dgm:spPr/>
      <dgm:t>
        <a:bodyPr/>
        <a:lstStyle/>
        <a:p>
          <a:endParaRPr lang="ru-RU"/>
        </a:p>
      </dgm:t>
    </dgm:pt>
    <dgm:pt modelId="{BDBE3EB6-2762-4231-81EB-D2AD86F8B060}" type="pres">
      <dgm:prSet presAssocID="{6AFC3BBE-C26F-43B8-995B-ABC374486969}" presName="spacer" presStyleCnt="0"/>
      <dgm:spPr/>
    </dgm:pt>
    <dgm:pt modelId="{32793830-B33F-449E-9A38-A858A311BE0E}" type="pres">
      <dgm:prSet presAssocID="{69EBE836-D6C1-4BA2-8B31-FC33EA1E10A8}" presName="parentText" presStyleLbl="node1" presStyleIdx="4" presStyleCnt="5">
        <dgm:presLayoutVars>
          <dgm:chMax val="0"/>
          <dgm:bulletEnabled val="1"/>
        </dgm:presLayoutVars>
      </dgm:prSet>
      <dgm:spPr/>
      <dgm:t>
        <a:bodyPr/>
        <a:lstStyle/>
        <a:p>
          <a:endParaRPr lang="ru-RU"/>
        </a:p>
      </dgm:t>
    </dgm:pt>
  </dgm:ptLst>
  <dgm:cxnLst>
    <dgm:cxn modelId="{F21A686A-BBEC-4092-8F1C-C411690EFB83}" srcId="{807EC90A-FD5F-4542-92E1-4CE70E4B01CE}" destId="{BC70B3F5-A6AC-4440-A462-8BD7F545110F}" srcOrd="2" destOrd="0" parTransId="{127E34B2-86E0-46D1-A2C8-5B907C4B6C47}" sibTransId="{72FD5590-7D82-4528-8EB5-A97576DEB739}"/>
    <dgm:cxn modelId="{8D380339-FEB5-4038-A1B7-9007D1BCE90D}" srcId="{807EC90A-FD5F-4542-92E1-4CE70E4B01CE}" destId="{69EBE836-D6C1-4BA2-8B31-FC33EA1E10A8}" srcOrd="4" destOrd="0" parTransId="{14F671A0-79F9-4F37-B249-E9EA8D9AA94D}" sibTransId="{1BAAC8AD-E9A5-4ED0-A027-1AD5881A9AB1}"/>
    <dgm:cxn modelId="{A0D79D0A-55C7-403B-8214-CCB7AF999F04}" type="presOf" srcId="{BC70B3F5-A6AC-4440-A462-8BD7F545110F}" destId="{4B3CECF0-92E8-421E-8049-5D176BC1D3D6}" srcOrd="0" destOrd="0" presId="urn:microsoft.com/office/officeart/2005/8/layout/vList2"/>
    <dgm:cxn modelId="{EDBD25C5-EBDF-4082-93FB-C6F16C4D7079}" srcId="{807EC90A-FD5F-4542-92E1-4CE70E4B01CE}" destId="{32B9DE7A-307D-4E8C-A0CA-5A3BD6B9E452}" srcOrd="1" destOrd="0" parTransId="{3771AB54-763F-46E6-93AD-CA5A6F8934E8}" sibTransId="{3448FCF0-03BC-4CBC-9778-FFA3E1CDE3C6}"/>
    <dgm:cxn modelId="{1F62E16C-628E-4A8B-A1D5-E02AF82A7139}" type="presOf" srcId="{997DB2DB-C125-4CC5-9226-D459C2B3E48C}" destId="{85B9C3DF-F3D7-4AAB-99AE-A78A59B078CD}" srcOrd="0" destOrd="0" presId="urn:microsoft.com/office/officeart/2005/8/layout/vList2"/>
    <dgm:cxn modelId="{3558DDBF-C4B9-40CB-9685-F9AE2122AE28}" type="presOf" srcId="{69EBE836-D6C1-4BA2-8B31-FC33EA1E10A8}" destId="{32793830-B33F-449E-9A38-A858A311BE0E}" srcOrd="0" destOrd="0" presId="urn:microsoft.com/office/officeart/2005/8/layout/vList2"/>
    <dgm:cxn modelId="{0663DDA8-A57A-475D-A075-DFA90A51756C}" type="presOf" srcId="{807EC90A-FD5F-4542-92E1-4CE70E4B01CE}" destId="{25A433A8-2249-48A8-BF32-06D4D7E09B88}" srcOrd="0" destOrd="0" presId="urn:microsoft.com/office/officeart/2005/8/layout/vList2"/>
    <dgm:cxn modelId="{E1B3BAC5-038D-425E-9339-450294D5EF32}" type="presOf" srcId="{32B9DE7A-307D-4E8C-A0CA-5A3BD6B9E452}" destId="{32B95A77-388C-4C26-9773-99387C9C88AD}" srcOrd="0" destOrd="0" presId="urn:microsoft.com/office/officeart/2005/8/layout/vList2"/>
    <dgm:cxn modelId="{DF33B073-C1C5-4000-97DA-E0EF2F57DEBF}" type="presOf" srcId="{FA545781-F174-4E20-8BEA-DA3336B32D32}" destId="{176215CC-08A4-472D-98BD-4AA86C27A05E}" srcOrd="0" destOrd="0" presId="urn:microsoft.com/office/officeart/2005/8/layout/vList2"/>
    <dgm:cxn modelId="{90B23469-9150-4539-967F-3A4E16330693}" srcId="{807EC90A-FD5F-4542-92E1-4CE70E4B01CE}" destId="{997DB2DB-C125-4CC5-9226-D459C2B3E48C}" srcOrd="3" destOrd="0" parTransId="{EBD4906C-1B93-44E8-824A-E14C5C85C984}" sibTransId="{6AFC3BBE-C26F-43B8-995B-ABC374486969}"/>
    <dgm:cxn modelId="{80003A90-68F4-4123-AD35-C8FE85CFBDF3}" srcId="{807EC90A-FD5F-4542-92E1-4CE70E4B01CE}" destId="{FA545781-F174-4E20-8BEA-DA3336B32D32}" srcOrd="0" destOrd="0" parTransId="{183B6369-816D-4AA2-9B00-775DCDE352F7}" sibTransId="{289ACAA0-253D-485A-AB0A-7F545CD8988A}"/>
    <dgm:cxn modelId="{2A53FFFC-BC1D-466E-908A-10ED351B9942}" type="presParOf" srcId="{25A433A8-2249-48A8-BF32-06D4D7E09B88}" destId="{176215CC-08A4-472D-98BD-4AA86C27A05E}" srcOrd="0" destOrd="0" presId="urn:microsoft.com/office/officeart/2005/8/layout/vList2"/>
    <dgm:cxn modelId="{479847A9-3DFD-4B89-A4C7-898BA8AB3F06}" type="presParOf" srcId="{25A433A8-2249-48A8-BF32-06D4D7E09B88}" destId="{863AE646-83A9-4EAC-B168-49AB0051BD2D}" srcOrd="1" destOrd="0" presId="urn:microsoft.com/office/officeart/2005/8/layout/vList2"/>
    <dgm:cxn modelId="{E1101F2B-12AC-4B66-A63C-286E265A9363}" type="presParOf" srcId="{25A433A8-2249-48A8-BF32-06D4D7E09B88}" destId="{32B95A77-388C-4C26-9773-99387C9C88AD}" srcOrd="2" destOrd="0" presId="urn:microsoft.com/office/officeart/2005/8/layout/vList2"/>
    <dgm:cxn modelId="{D921BC20-09B1-434B-94EB-FB40FE5F3E89}" type="presParOf" srcId="{25A433A8-2249-48A8-BF32-06D4D7E09B88}" destId="{F2FFCF70-2CF1-4E18-BFDC-D82AAF49484D}" srcOrd="3" destOrd="0" presId="urn:microsoft.com/office/officeart/2005/8/layout/vList2"/>
    <dgm:cxn modelId="{8FCAE249-BD20-4A87-B857-523C79F17506}" type="presParOf" srcId="{25A433A8-2249-48A8-BF32-06D4D7E09B88}" destId="{4B3CECF0-92E8-421E-8049-5D176BC1D3D6}" srcOrd="4" destOrd="0" presId="urn:microsoft.com/office/officeart/2005/8/layout/vList2"/>
    <dgm:cxn modelId="{180EE8DA-9620-4EF2-8027-A53E4DB7752F}" type="presParOf" srcId="{25A433A8-2249-48A8-BF32-06D4D7E09B88}" destId="{F0076210-E2E2-40CF-B105-715DA7975640}" srcOrd="5" destOrd="0" presId="urn:microsoft.com/office/officeart/2005/8/layout/vList2"/>
    <dgm:cxn modelId="{F6E6B0DA-3669-4B1B-ABB1-0817E9C11FCA}" type="presParOf" srcId="{25A433A8-2249-48A8-BF32-06D4D7E09B88}" destId="{85B9C3DF-F3D7-4AAB-99AE-A78A59B078CD}" srcOrd="6" destOrd="0" presId="urn:microsoft.com/office/officeart/2005/8/layout/vList2"/>
    <dgm:cxn modelId="{D2361A5B-6F4B-4EE6-81B6-61BBAE2AB4B4}" type="presParOf" srcId="{25A433A8-2249-48A8-BF32-06D4D7E09B88}" destId="{BDBE3EB6-2762-4231-81EB-D2AD86F8B060}" srcOrd="7" destOrd="0" presId="urn:microsoft.com/office/officeart/2005/8/layout/vList2"/>
    <dgm:cxn modelId="{82D7DFEE-F698-47B5-A86D-B262E94FF563}" type="presParOf" srcId="{25A433A8-2249-48A8-BF32-06D4D7E09B88}" destId="{32793830-B33F-449E-9A38-A858A311BE0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102952-5605-4022-B7DC-5904F2E74F1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7A9EC764-945A-4171-A22D-095B783B94DD}">
      <dgm:prSet/>
      <dgm:spPr/>
      <dgm:t>
        <a:bodyPr/>
        <a:lstStyle/>
        <a:p>
          <a:pPr rtl="0"/>
          <a:r>
            <a:rPr lang="ru-RU" b="1" i="1" smtClean="0"/>
            <a:t>Обеспечение иска</a:t>
          </a:r>
          <a:r>
            <a:rPr lang="ru-RU" smtClean="0"/>
            <a:t> - это совокупность мер, гарантирующих реализацию решения суда в случае удовлетворения исковых требований. Данный институт защищает права истца на тот случай, когда ответчик будет действовать недобросовестно или когда вообще непринятие мер может повлечь невозможность исполнения судебного акта.</a:t>
          </a:r>
          <a:endParaRPr lang="ru-RU"/>
        </a:p>
      </dgm:t>
    </dgm:pt>
    <dgm:pt modelId="{D5F14E37-FD81-4965-BAAE-65BB0D6937C6}" type="parTrans" cxnId="{42621C55-AA25-48AE-9B29-3B06F2D59B32}">
      <dgm:prSet/>
      <dgm:spPr/>
      <dgm:t>
        <a:bodyPr/>
        <a:lstStyle/>
        <a:p>
          <a:endParaRPr lang="ru-RU"/>
        </a:p>
      </dgm:t>
    </dgm:pt>
    <dgm:pt modelId="{A4D5E12D-EB78-464B-B5B6-11D981438142}" type="sibTrans" cxnId="{42621C55-AA25-48AE-9B29-3B06F2D59B32}">
      <dgm:prSet/>
      <dgm:spPr/>
      <dgm:t>
        <a:bodyPr/>
        <a:lstStyle/>
        <a:p>
          <a:endParaRPr lang="ru-RU"/>
        </a:p>
      </dgm:t>
    </dgm:pt>
    <dgm:pt modelId="{006C7F28-597F-4A86-AD15-3A303327559C}" type="pres">
      <dgm:prSet presAssocID="{EA102952-5605-4022-B7DC-5904F2E74F18}" presName="linear" presStyleCnt="0">
        <dgm:presLayoutVars>
          <dgm:animLvl val="lvl"/>
          <dgm:resizeHandles val="exact"/>
        </dgm:presLayoutVars>
      </dgm:prSet>
      <dgm:spPr/>
    </dgm:pt>
    <dgm:pt modelId="{3B74D657-F0E0-438C-AECC-9BEF8D97A59A}" type="pres">
      <dgm:prSet presAssocID="{7A9EC764-945A-4171-A22D-095B783B94DD}" presName="parentText" presStyleLbl="node1" presStyleIdx="0" presStyleCnt="1">
        <dgm:presLayoutVars>
          <dgm:chMax val="0"/>
          <dgm:bulletEnabled val="1"/>
        </dgm:presLayoutVars>
      </dgm:prSet>
      <dgm:spPr/>
    </dgm:pt>
  </dgm:ptLst>
  <dgm:cxnLst>
    <dgm:cxn modelId="{084335F9-BC73-49FB-9D1B-EB2EEBDC33F5}" type="presOf" srcId="{EA102952-5605-4022-B7DC-5904F2E74F18}" destId="{006C7F28-597F-4A86-AD15-3A303327559C}" srcOrd="0" destOrd="0" presId="urn:microsoft.com/office/officeart/2005/8/layout/vList2"/>
    <dgm:cxn modelId="{42621C55-AA25-48AE-9B29-3B06F2D59B32}" srcId="{EA102952-5605-4022-B7DC-5904F2E74F18}" destId="{7A9EC764-945A-4171-A22D-095B783B94DD}" srcOrd="0" destOrd="0" parTransId="{D5F14E37-FD81-4965-BAAE-65BB0D6937C6}" sibTransId="{A4D5E12D-EB78-464B-B5B6-11D981438142}"/>
    <dgm:cxn modelId="{C89F6068-6443-41E3-9FDA-B04BA08BE090}" type="presOf" srcId="{7A9EC764-945A-4171-A22D-095B783B94DD}" destId="{3B74D657-F0E0-438C-AECC-9BEF8D97A59A}" srcOrd="0" destOrd="0" presId="urn:microsoft.com/office/officeart/2005/8/layout/vList2"/>
    <dgm:cxn modelId="{25016F85-F748-4E3E-B351-BD4CF3D36BBC}" type="presParOf" srcId="{006C7F28-597F-4A86-AD15-3A303327559C}" destId="{3B74D657-F0E0-438C-AECC-9BEF8D97A59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9376558-2596-4891-A00E-EA82A52783E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BC9CDEA1-0290-4A28-BA6C-732C431F33B0}">
      <dgm:prSet/>
      <dgm:spPr/>
      <dgm:t>
        <a:bodyPr/>
        <a:lstStyle/>
        <a:p>
          <a:pPr rtl="0"/>
          <a:r>
            <a:rPr lang="ru-RU" smtClean="0"/>
            <a:t>Проводить исследования, формулировать выводы по поставленным судом при назначении судебной экспертизы вопросам и подписывать само заключение могут только лица, обладающие специальными знаниями в различных областях науки, техники, искусства и ремесла.</a:t>
          </a:r>
          <a:endParaRPr lang="ru-RU"/>
        </a:p>
      </dgm:t>
    </dgm:pt>
    <dgm:pt modelId="{CCD00FC0-5C7A-40A0-8A89-8D4D32C3D530}" type="parTrans" cxnId="{78CB852D-DA20-4C2B-83C7-68875BE68402}">
      <dgm:prSet/>
      <dgm:spPr/>
      <dgm:t>
        <a:bodyPr/>
        <a:lstStyle/>
        <a:p>
          <a:endParaRPr lang="ru-RU"/>
        </a:p>
      </dgm:t>
    </dgm:pt>
    <dgm:pt modelId="{A41D7257-4BFD-4A7C-94E9-946ED2789454}" type="sibTrans" cxnId="{78CB852D-DA20-4C2B-83C7-68875BE68402}">
      <dgm:prSet/>
      <dgm:spPr/>
      <dgm:t>
        <a:bodyPr/>
        <a:lstStyle/>
        <a:p>
          <a:endParaRPr lang="ru-RU"/>
        </a:p>
      </dgm:t>
    </dgm:pt>
    <dgm:pt modelId="{600538E2-5F7A-4E90-9FAD-AFACB4628C72}">
      <dgm:prSet/>
      <dgm:spPr/>
      <dgm:t>
        <a:bodyPr/>
        <a:lstStyle/>
        <a:p>
          <a:pPr rtl="0"/>
          <a:r>
            <a:rPr lang="ru-RU" smtClean="0"/>
            <a:t>Назначение судебной экспертизы происходит по специальной процедуре: выбор с участием сторон экспертного учреждения или конкретного эксперта; определение круга вопросов, подлежащих разрешению; принятие решения о предоставлении эксперту возможности применять разрушающие методы исследования; конкретный срок исследования.</a:t>
          </a:r>
          <a:endParaRPr lang="ru-RU"/>
        </a:p>
      </dgm:t>
    </dgm:pt>
    <dgm:pt modelId="{7812549E-327B-4C4F-98E5-B932507D3693}" type="parTrans" cxnId="{06EA7027-CA0E-4E2C-B501-22FD36A89FDA}">
      <dgm:prSet/>
      <dgm:spPr/>
      <dgm:t>
        <a:bodyPr/>
        <a:lstStyle/>
        <a:p>
          <a:endParaRPr lang="ru-RU"/>
        </a:p>
      </dgm:t>
    </dgm:pt>
    <dgm:pt modelId="{D6A4820D-8F2D-4897-979C-DF5142BE5D9D}" type="sibTrans" cxnId="{06EA7027-CA0E-4E2C-B501-22FD36A89FDA}">
      <dgm:prSet/>
      <dgm:spPr/>
      <dgm:t>
        <a:bodyPr/>
        <a:lstStyle/>
        <a:p>
          <a:endParaRPr lang="ru-RU"/>
        </a:p>
      </dgm:t>
    </dgm:pt>
    <dgm:pt modelId="{482BC547-D1ED-4DD9-9C52-CDEE4343CBC7}">
      <dgm:prSet/>
      <dgm:spPr/>
      <dgm:t>
        <a:bodyPr/>
        <a:lstStyle/>
        <a:p>
          <a:pPr rtl="0"/>
          <a:r>
            <a:rPr lang="ru-RU" smtClean="0"/>
            <a:t>Проведение экспертизы базируется на строгом применении экспертами научных методов исследования, исключающих субъективную оценку.</a:t>
          </a:r>
          <a:endParaRPr lang="ru-RU"/>
        </a:p>
      </dgm:t>
    </dgm:pt>
    <dgm:pt modelId="{950F344D-0419-4FF9-B093-233E83DC4F98}" type="parTrans" cxnId="{B3A1D311-BE7A-4593-9F45-C063B6CEE820}">
      <dgm:prSet/>
      <dgm:spPr/>
      <dgm:t>
        <a:bodyPr/>
        <a:lstStyle/>
        <a:p>
          <a:endParaRPr lang="ru-RU"/>
        </a:p>
      </dgm:t>
    </dgm:pt>
    <dgm:pt modelId="{878D3C86-E947-448F-91DD-B0BB1D1F9770}" type="sibTrans" cxnId="{B3A1D311-BE7A-4593-9F45-C063B6CEE820}">
      <dgm:prSet/>
      <dgm:spPr/>
      <dgm:t>
        <a:bodyPr/>
        <a:lstStyle/>
        <a:p>
          <a:endParaRPr lang="ru-RU"/>
        </a:p>
      </dgm:t>
    </dgm:pt>
    <dgm:pt modelId="{836181A7-69DA-4CD5-81BA-769B559B08AC}" type="pres">
      <dgm:prSet presAssocID="{F9376558-2596-4891-A00E-EA82A52783EA}" presName="linear" presStyleCnt="0">
        <dgm:presLayoutVars>
          <dgm:animLvl val="lvl"/>
          <dgm:resizeHandles val="exact"/>
        </dgm:presLayoutVars>
      </dgm:prSet>
      <dgm:spPr/>
    </dgm:pt>
    <dgm:pt modelId="{FEBACD69-7DE5-433B-A99F-BE22417F0374}" type="pres">
      <dgm:prSet presAssocID="{BC9CDEA1-0290-4A28-BA6C-732C431F33B0}" presName="parentText" presStyleLbl="node1" presStyleIdx="0" presStyleCnt="3">
        <dgm:presLayoutVars>
          <dgm:chMax val="0"/>
          <dgm:bulletEnabled val="1"/>
        </dgm:presLayoutVars>
      </dgm:prSet>
      <dgm:spPr/>
    </dgm:pt>
    <dgm:pt modelId="{030C82E8-677B-424D-8155-D2DAB1C4466F}" type="pres">
      <dgm:prSet presAssocID="{A41D7257-4BFD-4A7C-94E9-946ED2789454}" presName="spacer" presStyleCnt="0"/>
      <dgm:spPr/>
    </dgm:pt>
    <dgm:pt modelId="{DA552034-C4BA-4EA4-ACEB-39197895B24B}" type="pres">
      <dgm:prSet presAssocID="{600538E2-5F7A-4E90-9FAD-AFACB4628C72}" presName="parentText" presStyleLbl="node1" presStyleIdx="1" presStyleCnt="3">
        <dgm:presLayoutVars>
          <dgm:chMax val="0"/>
          <dgm:bulletEnabled val="1"/>
        </dgm:presLayoutVars>
      </dgm:prSet>
      <dgm:spPr/>
    </dgm:pt>
    <dgm:pt modelId="{E94FF1E1-3B25-49A3-9DC0-31BB2CD8EF32}" type="pres">
      <dgm:prSet presAssocID="{D6A4820D-8F2D-4897-979C-DF5142BE5D9D}" presName="spacer" presStyleCnt="0"/>
      <dgm:spPr/>
    </dgm:pt>
    <dgm:pt modelId="{862BDEFD-31AD-45C7-B978-2DEDCC74B452}" type="pres">
      <dgm:prSet presAssocID="{482BC547-D1ED-4DD9-9C52-CDEE4343CBC7}" presName="parentText" presStyleLbl="node1" presStyleIdx="2" presStyleCnt="3">
        <dgm:presLayoutVars>
          <dgm:chMax val="0"/>
          <dgm:bulletEnabled val="1"/>
        </dgm:presLayoutVars>
      </dgm:prSet>
      <dgm:spPr/>
    </dgm:pt>
  </dgm:ptLst>
  <dgm:cxnLst>
    <dgm:cxn modelId="{D88EE2DE-F085-4533-85AF-C0DF24BFF13E}" type="presOf" srcId="{482BC547-D1ED-4DD9-9C52-CDEE4343CBC7}" destId="{862BDEFD-31AD-45C7-B978-2DEDCC74B452}" srcOrd="0" destOrd="0" presId="urn:microsoft.com/office/officeart/2005/8/layout/vList2"/>
    <dgm:cxn modelId="{9551622D-90A4-4055-95B1-BC28FE15257B}" type="presOf" srcId="{F9376558-2596-4891-A00E-EA82A52783EA}" destId="{836181A7-69DA-4CD5-81BA-769B559B08AC}" srcOrd="0" destOrd="0" presId="urn:microsoft.com/office/officeart/2005/8/layout/vList2"/>
    <dgm:cxn modelId="{4E81FF7B-EDBD-4DB1-A10C-B1C5970B7C62}" type="presOf" srcId="{BC9CDEA1-0290-4A28-BA6C-732C431F33B0}" destId="{FEBACD69-7DE5-433B-A99F-BE22417F0374}" srcOrd="0" destOrd="0" presId="urn:microsoft.com/office/officeart/2005/8/layout/vList2"/>
    <dgm:cxn modelId="{78CB852D-DA20-4C2B-83C7-68875BE68402}" srcId="{F9376558-2596-4891-A00E-EA82A52783EA}" destId="{BC9CDEA1-0290-4A28-BA6C-732C431F33B0}" srcOrd="0" destOrd="0" parTransId="{CCD00FC0-5C7A-40A0-8A89-8D4D32C3D530}" sibTransId="{A41D7257-4BFD-4A7C-94E9-946ED2789454}"/>
    <dgm:cxn modelId="{B3A1D311-BE7A-4593-9F45-C063B6CEE820}" srcId="{F9376558-2596-4891-A00E-EA82A52783EA}" destId="{482BC547-D1ED-4DD9-9C52-CDEE4343CBC7}" srcOrd="2" destOrd="0" parTransId="{950F344D-0419-4FF9-B093-233E83DC4F98}" sibTransId="{878D3C86-E947-448F-91DD-B0BB1D1F9770}"/>
    <dgm:cxn modelId="{10063C31-9383-4630-B3CE-318095258A82}" type="presOf" srcId="{600538E2-5F7A-4E90-9FAD-AFACB4628C72}" destId="{DA552034-C4BA-4EA4-ACEB-39197895B24B}" srcOrd="0" destOrd="0" presId="urn:microsoft.com/office/officeart/2005/8/layout/vList2"/>
    <dgm:cxn modelId="{06EA7027-CA0E-4E2C-B501-22FD36A89FDA}" srcId="{F9376558-2596-4891-A00E-EA82A52783EA}" destId="{600538E2-5F7A-4E90-9FAD-AFACB4628C72}" srcOrd="1" destOrd="0" parTransId="{7812549E-327B-4C4F-98E5-B932507D3693}" sibTransId="{D6A4820D-8F2D-4897-979C-DF5142BE5D9D}"/>
    <dgm:cxn modelId="{9F9C6347-8C0B-4C60-8F14-8C1A0DB0074C}" type="presParOf" srcId="{836181A7-69DA-4CD5-81BA-769B559B08AC}" destId="{FEBACD69-7DE5-433B-A99F-BE22417F0374}" srcOrd="0" destOrd="0" presId="urn:microsoft.com/office/officeart/2005/8/layout/vList2"/>
    <dgm:cxn modelId="{A787045E-0963-44DE-ACDC-BB60212C3C82}" type="presParOf" srcId="{836181A7-69DA-4CD5-81BA-769B559B08AC}" destId="{030C82E8-677B-424D-8155-D2DAB1C4466F}" srcOrd="1" destOrd="0" presId="urn:microsoft.com/office/officeart/2005/8/layout/vList2"/>
    <dgm:cxn modelId="{7F1C9C88-882F-4B99-AA4B-9599C75A93C0}" type="presParOf" srcId="{836181A7-69DA-4CD5-81BA-769B559B08AC}" destId="{DA552034-C4BA-4EA4-ACEB-39197895B24B}" srcOrd="2" destOrd="0" presId="urn:microsoft.com/office/officeart/2005/8/layout/vList2"/>
    <dgm:cxn modelId="{6658A8F9-EEF9-4467-B815-21C8ABFF540F}" type="presParOf" srcId="{836181A7-69DA-4CD5-81BA-769B559B08AC}" destId="{E94FF1E1-3B25-49A3-9DC0-31BB2CD8EF32}" srcOrd="3" destOrd="0" presId="urn:microsoft.com/office/officeart/2005/8/layout/vList2"/>
    <dgm:cxn modelId="{B1D4A8CA-75A6-4AA1-89D5-DA409DBA04B6}" type="presParOf" srcId="{836181A7-69DA-4CD5-81BA-769B559B08AC}" destId="{862BDEFD-31AD-45C7-B978-2DEDCC74B452}"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AADE8F-DB11-46EC-A162-BBABD61E8A08}">
      <dsp:nvSpPr>
        <dsp:cNvPr id="0" name=""/>
        <dsp:cNvSpPr/>
      </dsp:nvSpPr>
      <dsp:spPr>
        <a:xfrm>
          <a:off x="0" y="261742"/>
          <a:ext cx="10820400" cy="3500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rtl="0">
            <a:lnSpc>
              <a:spcPct val="90000"/>
            </a:lnSpc>
            <a:spcBef>
              <a:spcPct val="0"/>
            </a:spcBef>
            <a:spcAft>
              <a:spcPct val="35000"/>
            </a:spcAft>
          </a:pPr>
          <a:r>
            <a:rPr lang="ru-RU" sz="3400" b="1" kern="1200" smtClean="0"/>
            <a:t>Управление</a:t>
          </a:r>
          <a:r>
            <a:rPr lang="ru-RU" sz="3400" kern="1200" smtClean="0"/>
            <a:t> </a:t>
          </a:r>
          <a:r>
            <a:rPr lang="ru-RU" sz="3400" b="1" kern="1200" smtClean="0"/>
            <a:t>дебиторской</a:t>
          </a:r>
          <a:r>
            <a:rPr lang="ru-RU" sz="3400" kern="1200" smtClean="0"/>
            <a:t> </a:t>
          </a:r>
          <a:r>
            <a:rPr lang="ru-RU" sz="3400" b="1" kern="1200" smtClean="0"/>
            <a:t>задолженностью</a:t>
          </a:r>
          <a:r>
            <a:rPr lang="ru-RU" sz="3400" kern="1200" smtClean="0"/>
            <a:t> – это функция финансового менеджмента, основной целью которой является увеличение прибыли компании за счёт эффективного использования </a:t>
          </a:r>
          <a:r>
            <a:rPr lang="ru-RU" sz="3400" b="1" kern="1200" smtClean="0"/>
            <a:t>дебиторской</a:t>
          </a:r>
          <a:r>
            <a:rPr lang="ru-RU" sz="3400" kern="1200" smtClean="0"/>
            <a:t> </a:t>
          </a:r>
          <a:r>
            <a:rPr lang="ru-RU" sz="3400" b="1" kern="1200" smtClean="0"/>
            <a:t>задолженности</a:t>
          </a:r>
          <a:r>
            <a:rPr lang="ru-RU" sz="3400" kern="1200" smtClean="0"/>
            <a:t>, как экономического инструмента.</a:t>
          </a:r>
          <a:endParaRPr lang="ru-RU" sz="3400" kern="1200"/>
        </a:p>
      </dsp:txBody>
      <dsp:txXfrm>
        <a:off x="170887" y="432629"/>
        <a:ext cx="10478626" cy="31588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BBB954-026A-4DCC-8ECD-23D7B65A273A}">
      <dsp:nvSpPr>
        <dsp:cNvPr id="0" name=""/>
        <dsp:cNvSpPr/>
      </dsp:nvSpPr>
      <dsp:spPr>
        <a:xfrm>
          <a:off x="0" y="253102"/>
          <a:ext cx="10820400" cy="1141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ru-RU" sz="1600" kern="1200" smtClean="0"/>
            <a:t>1. Покупательская активность. Если розница, то проходимость в магазинах, сумма товарного чека (насколько он уменьшился по сравнению с предыдущим периодом). Заполнены ли полки, нет ли там пустых мест. Если оптовая компания, то наблюдается ли активность в офисе, какое настроение у персонала, есть ли факты сокращения работающих или перевода их на неполную рабочую неделю.</a:t>
          </a:r>
          <a:endParaRPr lang="ru-RU" sz="1600" kern="1200"/>
        </a:p>
      </dsp:txBody>
      <dsp:txXfrm>
        <a:off x="55744" y="308846"/>
        <a:ext cx="10708912" cy="1030432"/>
      </dsp:txXfrm>
    </dsp:sp>
    <dsp:sp modelId="{A1224BF0-2561-4A55-A3D5-2AB2296D071C}">
      <dsp:nvSpPr>
        <dsp:cNvPr id="0" name=""/>
        <dsp:cNvSpPr/>
      </dsp:nvSpPr>
      <dsp:spPr>
        <a:xfrm>
          <a:off x="0" y="1441102"/>
          <a:ext cx="10820400" cy="1141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ru-RU" sz="1600" kern="1200" smtClean="0"/>
            <a:t>2. Очень полезен будет честный разговор с собственниками или первыми лицами компании: как они видят развитие своего бизнеса, насколько оно реалистично и есть ли понимание, за счет чего компания будет достигать стратегических планов.</a:t>
          </a:r>
          <a:endParaRPr lang="ru-RU" sz="1600" kern="1200"/>
        </a:p>
      </dsp:txBody>
      <dsp:txXfrm>
        <a:off x="55744" y="1496846"/>
        <a:ext cx="10708912" cy="1030432"/>
      </dsp:txXfrm>
    </dsp:sp>
    <dsp:sp modelId="{58B33B79-BD96-4B8A-A8B1-10677E03BA11}">
      <dsp:nvSpPr>
        <dsp:cNvPr id="0" name=""/>
        <dsp:cNvSpPr/>
      </dsp:nvSpPr>
      <dsp:spPr>
        <a:xfrm>
          <a:off x="0" y="2629102"/>
          <a:ext cx="10820400" cy="1141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ru-RU" sz="1600" kern="1200" smtClean="0"/>
            <a:t>3. Оценка финансового состояния клиента. Необходимо дать понять своим партнерам, что текущая кризисная ситуация требует от всех участников максимальной открытости. Если ваша компания идет на предоставление клиенту товарного кредита, то взамен следует получить максимум информации и данных.</a:t>
          </a:r>
          <a:endParaRPr lang="ru-RU" sz="1600" kern="1200"/>
        </a:p>
      </dsp:txBody>
      <dsp:txXfrm>
        <a:off x="55744" y="2684846"/>
        <a:ext cx="10708912" cy="10304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F15060-0879-49F8-ACC7-65169F411486}">
      <dsp:nvSpPr>
        <dsp:cNvPr id="0" name=""/>
        <dsp:cNvSpPr/>
      </dsp:nvSpPr>
      <dsp:spPr>
        <a:xfrm>
          <a:off x="0" y="5547"/>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выездное обследование;</a:t>
          </a:r>
          <a:endParaRPr lang="ru-RU" sz="2100" kern="1200"/>
        </a:p>
      </dsp:txBody>
      <dsp:txXfrm>
        <a:off x="24588" y="30135"/>
        <a:ext cx="10771224" cy="454509"/>
      </dsp:txXfrm>
    </dsp:sp>
    <dsp:sp modelId="{7C5C8F95-56F1-412C-82BF-84103DB4730E}">
      <dsp:nvSpPr>
        <dsp:cNvPr id="0" name=""/>
        <dsp:cNvSpPr/>
      </dsp:nvSpPr>
      <dsp:spPr>
        <a:xfrm>
          <a:off x="0" y="569712"/>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контрольная закупка;</a:t>
          </a:r>
          <a:endParaRPr lang="ru-RU" sz="2100" kern="1200"/>
        </a:p>
      </dsp:txBody>
      <dsp:txXfrm>
        <a:off x="24588" y="594300"/>
        <a:ext cx="10771224" cy="454509"/>
      </dsp:txXfrm>
    </dsp:sp>
    <dsp:sp modelId="{D6B27709-C717-4E26-B5BA-9CB6CDA61071}">
      <dsp:nvSpPr>
        <dsp:cNvPr id="0" name=""/>
        <dsp:cNvSpPr/>
      </dsp:nvSpPr>
      <dsp:spPr>
        <a:xfrm>
          <a:off x="0" y="1133877"/>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мониторинговая закупка;</a:t>
          </a:r>
          <a:endParaRPr lang="ru-RU" sz="2100" kern="1200"/>
        </a:p>
      </dsp:txBody>
      <dsp:txXfrm>
        <a:off x="24588" y="1158465"/>
        <a:ext cx="10771224" cy="454509"/>
      </dsp:txXfrm>
    </dsp:sp>
    <dsp:sp modelId="{EC6FB706-CFA9-433E-A196-5C2BBE18F546}">
      <dsp:nvSpPr>
        <dsp:cNvPr id="0" name=""/>
        <dsp:cNvSpPr/>
      </dsp:nvSpPr>
      <dsp:spPr>
        <a:xfrm>
          <a:off x="0" y="1698042"/>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выборочный контроль;</a:t>
          </a:r>
          <a:endParaRPr lang="ru-RU" sz="2100" kern="1200"/>
        </a:p>
      </dsp:txBody>
      <dsp:txXfrm>
        <a:off x="24588" y="1722630"/>
        <a:ext cx="10771224" cy="454509"/>
      </dsp:txXfrm>
    </dsp:sp>
    <dsp:sp modelId="{29C70D92-35C9-490A-AB17-19E061CAFA06}">
      <dsp:nvSpPr>
        <dsp:cNvPr id="0" name=""/>
        <dsp:cNvSpPr/>
      </dsp:nvSpPr>
      <dsp:spPr>
        <a:xfrm>
          <a:off x="0" y="2262207"/>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инспекционный визит;</a:t>
          </a:r>
          <a:endParaRPr lang="ru-RU" sz="2100" kern="1200"/>
        </a:p>
      </dsp:txBody>
      <dsp:txXfrm>
        <a:off x="24588" y="2286795"/>
        <a:ext cx="10771224" cy="454509"/>
      </dsp:txXfrm>
    </dsp:sp>
    <dsp:sp modelId="{DB377081-1EE4-4BFF-A8C3-D12289C1D952}">
      <dsp:nvSpPr>
        <dsp:cNvPr id="0" name=""/>
        <dsp:cNvSpPr/>
      </dsp:nvSpPr>
      <dsp:spPr>
        <a:xfrm>
          <a:off x="0" y="2826372"/>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рейд;</a:t>
          </a:r>
          <a:endParaRPr lang="ru-RU" sz="2100" kern="1200"/>
        </a:p>
      </dsp:txBody>
      <dsp:txXfrm>
        <a:off x="24588" y="2850960"/>
        <a:ext cx="10771224" cy="454509"/>
      </dsp:txXfrm>
    </dsp:sp>
    <dsp:sp modelId="{551832A2-8677-488A-AA85-6D7677A604C4}">
      <dsp:nvSpPr>
        <dsp:cNvPr id="0" name=""/>
        <dsp:cNvSpPr/>
      </dsp:nvSpPr>
      <dsp:spPr>
        <a:xfrm>
          <a:off x="0" y="3390537"/>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документарная проверка;</a:t>
          </a:r>
          <a:endParaRPr lang="ru-RU" sz="2100" kern="1200"/>
        </a:p>
      </dsp:txBody>
      <dsp:txXfrm>
        <a:off x="24588" y="3415125"/>
        <a:ext cx="10771224" cy="454509"/>
      </dsp:txXfrm>
    </dsp:sp>
    <dsp:sp modelId="{E6B34716-3FFD-4E44-8D10-C34413F1C8F7}">
      <dsp:nvSpPr>
        <dsp:cNvPr id="0" name=""/>
        <dsp:cNvSpPr/>
      </dsp:nvSpPr>
      <dsp:spPr>
        <a:xfrm>
          <a:off x="0" y="3954702"/>
          <a:ext cx="10820400"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ru-RU" sz="2100" kern="1200" smtClean="0"/>
            <a:t>выездная проверка (</a:t>
          </a:r>
          <a:r>
            <a:rPr lang="ru-RU" sz="2100" u="sng" kern="1200" smtClean="0">
              <a:hlinkClick xmlns:r="http://schemas.openxmlformats.org/officeDocument/2006/relationships" r:id="rId1"/>
            </a:rPr>
            <a:t>ч. 2 ст. 56 Закона о госконтроле</a:t>
          </a:r>
          <a:r>
            <a:rPr lang="ru-RU" sz="2100" kern="1200" smtClean="0"/>
            <a:t>).</a:t>
          </a:r>
          <a:endParaRPr lang="ru-RU" sz="2100" kern="1200"/>
        </a:p>
      </dsp:txBody>
      <dsp:txXfrm>
        <a:off x="24588" y="3979290"/>
        <a:ext cx="10771224" cy="4545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35BE6D-3ACB-4226-B948-60DF02BA68CA}">
      <dsp:nvSpPr>
        <dsp:cNvPr id="0" name=""/>
        <dsp:cNvSpPr/>
      </dsp:nvSpPr>
      <dsp:spPr>
        <a:xfrm>
          <a:off x="0" y="581956"/>
          <a:ext cx="10820400" cy="673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ru-RU" sz="1200" kern="1200" smtClean="0"/>
            <a:t>осмотр (визуальное обследование территорий, помещений (отсеков), производственных и иных объектов, продукции (товаров) и иных предметов без вскрытия помещений (отсеков), транспортных средств, упаковки продукции (товаров), без разборки, демонтажа или нарушения целостности обследуемых объектов и их частей иными способами);</a:t>
          </a:r>
          <a:endParaRPr lang="ru-RU" sz="1200" kern="1200"/>
        </a:p>
      </dsp:txBody>
      <dsp:txXfrm>
        <a:off x="32898" y="614854"/>
        <a:ext cx="10754604" cy="608124"/>
      </dsp:txXfrm>
    </dsp:sp>
    <dsp:sp modelId="{6C75FE8B-A883-4892-A013-F072E4A6228B}">
      <dsp:nvSpPr>
        <dsp:cNvPr id="0" name=""/>
        <dsp:cNvSpPr/>
      </dsp:nvSpPr>
      <dsp:spPr>
        <a:xfrm>
          <a:off x="0" y="1290436"/>
          <a:ext cx="10820400" cy="673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ru-RU" sz="1200" kern="1200" smtClean="0"/>
            <a:t>досмотр (визуальное обследование помещений (отсеков), транспортных средств, продукции (товаров) и иных предметов со вскрытием помещений (отсеков), транспортных средств, упаковки продукции (товаров), в том числе с удалением пломб, печатей или иных средств идентификации, с разборкой, демонтажем или нарушением целостности обследуемых объектов и их частей иными способами);</a:t>
          </a:r>
          <a:endParaRPr lang="ru-RU" sz="1200" kern="1200"/>
        </a:p>
      </dsp:txBody>
      <dsp:txXfrm>
        <a:off x="32898" y="1323334"/>
        <a:ext cx="10754604" cy="608124"/>
      </dsp:txXfrm>
    </dsp:sp>
    <dsp:sp modelId="{5FFB41D5-2DEE-4D07-AC20-0C51A245FE12}">
      <dsp:nvSpPr>
        <dsp:cNvPr id="0" name=""/>
        <dsp:cNvSpPr/>
      </dsp:nvSpPr>
      <dsp:spPr>
        <a:xfrm>
          <a:off x="0" y="1998916"/>
          <a:ext cx="10820400" cy="673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ru-RU" sz="1200" kern="1200" smtClean="0"/>
            <a:t>опрос (получение инспектором устной информации, имеющей значение для проведения оценки соблюдения контролируемым лицом обязательных требований, от контролируемого лица или его представителя и иных лиц, располагающих такой информацией);</a:t>
          </a:r>
          <a:endParaRPr lang="ru-RU" sz="1200" kern="1200"/>
        </a:p>
      </dsp:txBody>
      <dsp:txXfrm>
        <a:off x="32898" y="2031814"/>
        <a:ext cx="10754604" cy="608124"/>
      </dsp:txXfrm>
    </dsp:sp>
    <dsp:sp modelId="{0C2B5E0D-A519-4DD8-92F0-10B092DDD22C}">
      <dsp:nvSpPr>
        <dsp:cNvPr id="0" name=""/>
        <dsp:cNvSpPr/>
      </dsp:nvSpPr>
      <dsp:spPr>
        <a:xfrm>
          <a:off x="0" y="2707396"/>
          <a:ext cx="10820400" cy="673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ru-RU" sz="1200" kern="1200" smtClean="0"/>
            <a:t>получение письменных объяснений (запрос инспектором письменных свидетельств, имеющих значение для проведения оценки соблюдения контролируемым лицом обязательных требований, от контролируемого лица или его представителя, свидетелей, располагающих такими сведениями);</a:t>
          </a:r>
          <a:endParaRPr lang="ru-RU" sz="1200" kern="1200"/>
        </a:p>
      </dsp:txBody>
      <dsp:txXfrm>
        <a:off x="32898" y="2740294"/>
        <a:ext cx="10754604" cy="608124"/>
      </dsp:txXfrm>
    </dsp:sp>
    <dsp:sp modelId="{8F186325-661F-4EC8-8B78-0B810BEC7391}">
      <dsp:nvSpPr>
        <dsp:cNvPr id="0" name=""/>
        <dsp:cNvSpPr/>
      </dsp:nvSpPr>
      <dsp:spPr>
        <a:xfrm>
          <a:off x="0" y="3415876"/>
          <a:ext cx="10820400" cy="673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ru-RU" sz="1200" kern="1200" smtClean="0"/>
            <a:t>истребование документов (предъявление (направление) инспектором контролируемому лицу требования о представлении необходимых и (или) имеющих значение для проведения оценки соблюдения контролируемым лицом обязательных требований документов и (или) их копий)</a:t>
          </a:r>
          <a:endParaRPr lang="ru-RU" sz="1200" kern="1200"/>
        </a:p>
      </dsp:txBody>
      <dsp:txXfrm>
        <a:off x="32898" y="3448774"/>
        <a:ext cx="10754604" cy="6081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6215CC-08A4-472D-98BD-4AA86C27A05E}">
      <dsp:nvSpPr>
        <dsp:cNvPr id="0" name=""/>
        <dsp:cNvSpPr/>
      </dsp:nvSpPr>
      <dsp:spPr>
        <a:xfrm>
          <a:off x="0" y="566685"/>
          <a:ext cx="10820400" cy="7195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ru-RU" sz="1000" kern="1200" smtClean="0"/>
            <a:t>отбор проб или образцов (изъятие (выборка) проб (образцов) воды, почвы, воздуха, сточных или дренажных вод, выбросов, сбросов загрязняющих веществ, отходов производства и потребления, продукции (товаров), иных предметов и материалов для их направления на испытания или экспертизу в контрольный (надзорный) орган или экспертную организацию в целях проведения оценки соблюдения контролируемым лицом обязательных требований);</a:t>
          </a:r>
          <a:endParaRPr lang="ru-RU" sz="1000" kern="1200"/>
        </a:p>
      </dsp:txBody>
      <dsp:txXfrm>
        <a:off x="35125" y="601810"/>
        <a:ext cx="10750150" cy="649299"/>
      </dsp:txXfrm>
    </dsp:sp>
    <dsp:sp modelId="{32B95A77-388C-4C26-9773-99387C9C88AD}">
      <dsp:nvSpPr>
        <dsp:cNvPr id="0" name=""/>
        <dsp:cNvSpPr/>
      </dsp:nvSpPr>
      <dsp:spPr>
        <a:xfrm>
          <a:off x="0" y="1315035"/>
          <a:ext cx="10820400" cy="7195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ru-RU" sz="1000" kern="1200" smtClean="0"/>
            <a:t>инструментальное обследование (совершается инспектором или специалистом по месту нахождения или осуществления деятельности контролируемого лица либо по месту нахождения производственного объекта с использованием спецоборудования или технических приборов для определения фактических значений, показателей, действий (событий), имеющих значение для оценки соблюдения контролируемым лицом обязательных требований);</a:t>
          </a:r>
          <a:endParaRPr lang="ru-RU" sz="1000" kern="1200"/>
        </a:p>
      </dsp:txBody>
      <dsp:txXfrm>
        <a:off x="35125" y="1350160"/>
        <a:ext cx="10750150" cy="649299"/>
      </dsp:txXfrm>
    </dsp:sp>
    <dsp:sp modelId="{4B3CECF0-92E8-421E-8049-5D176BC1D3D6}">
      <dsp:nvSpPr>
        <dsp:cNvPr id="0" name=""/>
        <dsp:cNvSpPr/>
      </dsp:nvSpPr>
      <dsp:spPr>
        <a:xfrm>
          <a:off x="0" y="2063385"/>
          <a:ext cx="10820400" cy="7195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ru-RU" sz="1000" kern="1200" smtClean="0"/>
            <a:t>испытание (действие, совершаемое инспектором или специалистом по месту нахождения контрольного (надзорного) органа, его структурного подразделения с использованием специального оборудования или технических приборов для исследования проб (образцов) воды, почвы, воздуха, сточных и (или) дренажных вод, выбросов, сбросов загрязняющих веществ, отходов производства и потребления, продукции (товаров), иных предметов и материалов по вопросам, имеющим значение для проведения оценки соблюдения контролируемым лицом обязательных требований);</a:t>
          </a:r>
          <a:endParaRPr lang="ru-RU" sz="1000" kern="1200"/>
        </a:p>
      </dsp:txBody>
      <dsp:txXfrm>
        <a:off x="35125" y="2098510"/>
        <a:ext cx="10750150" cy="649299"/>
      </dsp:txXfrm>
    </dsp:sp>
    <dsp:sp modelId="{85B9C3DF-F3D7-4AAB-99AE-A78A59B078CD}">
      <dsp:nvSpPr>
        <dsp:cNvPr id="0" name=""/>
        <dsp:cNvSpPr/>
      </dsp:nvSpPr>
      <dsp:spPr>
        <a:xfrm>
          <a:off x="0" y="2811734"/>
          <a:ext cx="10820400" cy="7195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ru-RU" sz="1000" kern="1200" smtClean="0"/>
            <a:t>экспертизу (проведение исследований по вопросам, разрешение которых требует специальных знаний в различных областях науки, техники, искусства или ремесла и которые поставлены перед экспертом или экспертной организацией инспектором в рамках контрольного (надзорного) мероприятия в целях оценки соблюдения контролируемым лицом обязательных требований);</a:t>
          </a:r>
          <a:endParaRPr lang="ru-RU" sz="1000" kern="1200"/>
        </a:p>
      </dsp:txBody>
      <dsp:txXfrm>
        <a:off x="35125" y="2846859"/>
        <a:ext cx="10750150" cy="649299"/>
      </dsp:txXfrm>
    </dsp:sp>
    <dsp:sp modelId="{32793830-B33F-449E-9A38-A858A311BE0E}">
      <dsp:nvSpPr>
        <dsp:cNvPr id="0" name=""/>
        <dsp:cNvSpPr/>
      </dsp:nvSpPr>
      <dsp:spPr>
        <a:xfrm>
          <a:off x="0" y="3560084"/>
          <a:ext cx="10820400" cy="7195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ru-RU" sz="1000" kern="1200" smtClean="0"/>
            <a:t>эксперимент (использование тест-предметов (предметов, имитирующих оружие, взрывчатые вещества или другие устройства, предметы и вещества, в отношении которых установлены запреты или ограничения на их использование), тест-субъектов (лиц, имитирующих нарушителей обязательных требований), тест-заданий, тест-ситуаций).</a:t>
          </a:r>
          <a:endParaRPr lang="ru-RU" sz="1000" kern="1200"/>
        </a:p>
      </dsp:txBody>
      <dsp:txXfrm>
        <a:off x="35125" y="3595209"/>
        <a:ext cx="10750150" cy="6492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74D657-F0E0-438C-AECC-9BEF8D97A59A}">
      <dsp:nvSpPr>
        <dsp:cNvPr id="0" name=""/>
        <dsp:cNvSpPr/>
      </dsp:nvSpPr>
      <dsp:spPr>
        <a:xfrm>
          <a:off x="0" y="11362"/>
          <a:ext cx="10820400" cy="4001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rtl="0">
            <a:lnSpc>
              <a:spcPct val="90000"/>
            </a:lnSpc>
            <a:spcBef>
              <a:spcPct val="0"/>
            </a:spcBef>
            <a:spcAft>
              <a:spcPct val="35000"/>
            </a:spcAft>
          </a:pPr>
          <a:r>
            <a:rPr lang="ru-RU" sz="3000" b="1" i="1" kern="1200" smtClean="0"/>
            <a:t>Обеспечение иска</a:t>
          </a:r>
          <a:r>
            <a:rPr lang="ru-RU" sz="3000" kern="1200" smtClean="0"/>
            <a:t> - это совокупность мер, гарантирующих реализацию решения суда в случае удовлетворения исковых требований. Данный институт защищает права истца на тот случай, когда ответчик будет действовать недобросовестно или когда вообще непринятие мер может повлечь невозможность исполнения судебного акта.</a:t>
          </a:r>
          <a:endParaRPr lang="ru-RU" sz="3000" kern="1200"/>
        </a:p>
      </dsp:txBody>
      <dsp:txXfrm>
        <a:off x="195332" y="206694"/>
        <a:ext cx="10429736" cy="361073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BACD69-7DE5-433B-A99F-BE22417F0374}">
      <dsp:nvSpPr>
        <dsp:cNvPr id="0" name=""/>
        <dsp:cNvSpPr/>
      </dsp:nvSpPr>
      <dsp:spPr>
        <a:xfrm>
          <a:off x="0" y="143167"/>
          <a:ext cx="10820400" cy="12132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ru-RU" sz="1700" kern="1200" smtClean="0"/>
            <a:t>Проводить исследования, формулировать выводы по поставленным судом при назначении судебной экспертизы вопросам и подписывать само заключение могут только лица, обладающие специальными знаниями в различных областях науки, техники, искусства и ремесла.</a:t>
          </a:r>
          <a:endParaRPr lang="ru-RU" sz="1700" kern="1200"/>
        </a:p>
      </dsp:txBody>
      <dsp:txXfrm>
        <a:off x="59228" y="202395"/>
        <a:ext cx="10701944" cy="1094833"/>
      </dsp:txXfrm>
    </dsp:sp>
    <dsp:sp modelId="{DA552034-C4BA-4EA4-ACEB-39197895B24B}">
      <dsp:nvSpPr>
        <dsp:cNvPr id="0" name=""/>
        <dsp:cNvSpPr/>
      </dsp:nvSpPr>
      <dsp:spPr>
        <a:xfrm>
          <a:off x="0" y="1405417"/>
          <a:ext cx="10820400" cy="12132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ru-RU" sz="1700" kern="1200" smtClean="0"/>
            <a:t>Назначение судебной экспертизы происходит по специальной процедуре: выбор с участием сторон экспертного учреждения или конкретного эксперта; определение круга вопросов, подлежащих разрешению; принятие решения о предоставлении эксперту возможности применять разрушающие методы исследования; конкретный срок исследования.</a:t>
          </a:r>
          <a:endParaRPr lang="ru-RU" sz="1700" kern="1200"/>
        </a:p>
      </dsp:txBody>
      <dsp:txXfrm>
        <a:off x="59228" y="1464645"/>
        <a:ext cx="10701944" cy="1094833"/>
      </dsp:txXfrm>
    </dsp:sp>
    <dsp:sp modelId="{862BDEFD-31AD-45C7-B978-2DEDCC74B452}">
      <dsp:nvSpPr>
        <dsp:cNvPr id="0" name=""/>
        <dsp:cNvSpPr/>
      </dsp:nvSpPr>
      <dsp:spPr>
        <a:xfrm>
          <a:off x="0" y="2667667"/>
          <a:ext cx="10820400" cy="12132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ru-RU" sz="1700" kern="1200" smtClean="0"/>
            <a:t>Проведение экспертизы базируется на строгом применении экспертами научных методов исследования, исключающих субъективную оценку.</a:t>
          </a:r>
          <a:endParaRPr lang="ru-RU" sz="1700" kern="1200"/>
        </a:p>
      </dsp:txBody>
      <dsp:txXfrm>
        <a:off x="59228" y="2726895"/>
        <a:ext cx="10701944" cy="109483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8/26/2021</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8/26/2021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8/26/2021</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8/26/2021</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8/26/2021</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8/26/2021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8/26/2021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8/26/2021</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ru-RU" smtClean="0"/>
              <a:t>Образец заголовка</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8/26/2021</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8/26/2021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5800" y="3132666"/>
            <a:ext cx="5311775" cy="308601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3132666"/>
            <a:ext cx="5334000" cy="308601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8/26/2021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8/26/2021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8/26/2021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ru-RU" smtClean="0"/>
              <a:t>Образец заголовка</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8/26/2021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8/26/2021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8/26/2021</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hyperlink" Target="http://base.garant.ru/12164247/" TargetMode="External"/><Relationship Id="rId2" Type="http://schemas.openxmlformats.org/officeDocument/2006/relationships/hyperlink" Target="http://base.garant.ru/7444981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base.garant.ru/74449814/2b6ebde936316453fb0f8db9c6ad7e2c/#block_5604"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base.garant.ru/71577352/#p_52" TargetMode="External"/><Relationship Id="rId7" Type="http://schemas.openxmlformats.org/officeDocument/2006/relationships/hyperlink" Target="http://www.garantexpress.ru/services/electronic_signature/singature_type/gosuslugi/?ref=de_gt_art19032018" TargetMode="External"/><Relationship Id="rId2" Type="http://schemas.openxmlformats.org/officeDocument/2006/relationships/hyperlink" Target="http://base.garant.ru/71551710/#p_44" TargetMode="External"/><Relationship Id="rId1" Type="http://schemas.openxmlformats.org/officeDocument/2006/relationships/slideLayout" Target="../slideLayouts/slideLayout2.xml"/><Relationship Id="rId6" Type="http://schemas.openxmlformats.org/officeDocument/2006/relationships/hyperlink" Target="http://base.garant.ru/71578932/" TargetMode="External"/><Relationship Id="rId5" Type="http://schemas.openxmlformats.org/officeDocument/2006/relationships/hyperlink" Target="http://base.garant.ru/71578932/#p_51" TargetMode="External"/><Relationship Id="rId4" Type="http://schemas.openxmlformats.org/officeDocument/2006/relationships/hyperlink" Target="http://base.garant.ru/71577352/"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vsrf.ru/second.php" TargetMode="External"/><Relationship Id="rId7" Type="http://schemas.openxmlformats.org/officeDocument/2006/relationships/hyperlink" Target="http://pravo.gov.ru/proxy/ips/?docbody=&amp;nd=102073942" TargetMode="External"/><Relationship Id="rId2" Type="http://schemas.openxmlformats.org/officeDocument/2006/relationships/hyperlink" Target="http://pravo.gov.ru/proxy/ips/?docbody=&amp;nd=102078828" TargetMode="External"/><Relationship Id="rId1" Type="http://schemas.openxmlformats.org/officeDocument/2006/relationships/slideLayout" Target="../slideLayouts/slideLayout2.xml"/><Relationship Id="rId6" Type="http://schemas.openxmlformats.org/officeDocument/2006/relationships/hyperlink" Target="http://pravo.gov.ru/proxy/ips/?docbody=&amp;nd=102027595" TargetMode="External"/><Relationship Id="rId5" Type="http://schemas.openxmlformats.org/officeDocument/2006/relationships/hyperlink" Target="http://pravo.gov.ru/proxy/ips/?docbody=&amp;nd=102074277" TargetMode="External"/><Relationship Id="rId4" Type="http://schemas.openxmlformats.org/officeDocument/2006/relationships/hyperlink" Target="http://pravo.gov.ru/proxy/ips/?docbody=&amp;nd=102016769"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base.garant.ru/12127526/89300effb84a59912210b23abe10a68f/#block_100" TargetMode="External"/><Relationship Id="rId13" Type="http://schemas.openxmlformats.org/officeDocument/2006/relationships/hyperlink" Target="http://base.garant.ru/12127526/15cfb84fe473ee48d0069a40379cfd33/#block_260" TargetMode="External"/><Relationship Id="rId3" Type="http://schemas.openxmlformats.org/officeDocument/2006/relationships/hyperlink" Target="http://base.garant.ru/12128809/c11465d9cdd9cd41f225c2e996875142/#p_21122825" TargetMode="External"/><Relationship Id="rId7" Type="http://schemas.openxmlformats.org/officeDocument/2006/relationships/hyperlink" Target="http://base.garant.ru/12127526/bab13c3f029f87b90e0f9dad5e0f916b/#block_99" TargetMode="External"/><Relationship Id="rId12" Type="http://schemas.openxmlformats.org/officeDocument/2006/relationships/hyperlink" Target="http://base.garant.ru/12127526/7ccf1f5439bb68fc593de20e309a7853/#block_125" TargetMode="External"/><Relationship Id="rId2" Type="http://schemas.openxmlformats.org/officeDocument/2006/relationships/hyperlink" Target="http://base.garant.ru/12128809/bc135384d63245a4e9bbcc133d372822/#p_909" TargetMode="External"/><Relationship Id="rId1" Type="http://schemas.openxmlformats.org/officeDocument/2006/relationships/slideLayout" Target="../slideLayouts/slideLayout2.xml"/><Relationship Id="rId6" Type="http://schemas.openxmlformats.org/officeDocument/2006/relationships/hyperlink" Target="http://base.garant.ru/12127526/a01fd19fbf2aae1b9a36f043855d0c20/#block_92" TargetMode="External"/><Relationship Id="rId11" Type="http://schemas.openxmlformats.org/officeDocument/2006/relationships/hyperlink" Target="http://base.garant.ru/12127526/b5433770851c5a00afd7fbf7ec7d8c96/#block_283" TargetMode="External"/><Relationship Id="rId5" Type="http://schemas.openxmlformats.org/officeDocument/2006/relationships/hyperlink" Target="http://base.garant.ru/12127526/ca02e6ed6dbc88322fa399901f87b351/#block_72" TargetMode="External"/><Relationship Id="rId10" Type="http://schemas.openxmlformats.org/officeDocument/2006/relationships/hyperlink" Target="http://base.garant.ru/12127526/b62267ab6ba717c2b84b2c027cea2ba9/#block_2651" TargetMode="External"/><Relationship Id="rId4" Type="http://schemas.openxmlformats.org/officeDocument/2006/relationships/hyperlink" Target="http://base.garant.ru/12128809/ad5e54c3d2aef4a4442fd7fb8983e708/" TargetMode="External"/><Relationship Id="rId9" Type="http://schemas.openxmlformats.org/officeDocument/2006/relationships/hyperlink" Target="http://base.garant.ru/12127526/4f9e3a4ee74f1efd05fc6c63a006059b/#block_199" TargetMode="External"/><Relationship Id="rId14" Type="http://schemas.openxmlformats.org/officeDocument/2006/relationships/hyperlink" Target="http://base.garant.ru/12127526/a31df827b4b8da8129ef5bfb018011da/#block_277"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base.garant.ru/12127526/"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base.garant.ru/12127526/"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base.garant.ru/12127526/7381fc65826091bca567a1005ba6bc41/#block_7503" TargetMode="External"/><Relationship Id="rId2" Type="http://schemas.openxmlformats.org/officeDocument/2006/relationships/hyperlink" Target="http://base.garant.ru/58200200/#p_6"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garantexpress.ru/services/electronic_signature/moi_arbitr/?ref=de_ait_art19032018"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garantexpress.ru/services/electronic_signature/singature_type/gosuslugi/?ref=de_gt_art19032018"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vsrf.ru/second.php" TargetMode="External"/><Relationship Id="rId7" Type="http://schemas.openxmlformats.org/officeDocument/2006/relationships/hyperlink" Target="http://pravo.gov.ru/proxy/ips/?docbody=&amp;nd=102027300" TargetMode="External"/><Relationship Id="rId2" Type="http://schemas.openxmlformats.org/officeDocument/2006/relationships/hyperlink" Target="http://pravo.gov.ru/proxy/ips/?docbody=&amp;nd=102078928" TargetMode="External"/><Relationship Id="rId1" Type="http://schemas.openxmlformats.org/officeDocument/2006/relationships/slideLayout" Target="../slideLayouts/slideLayout2.xml"/><Relationship Id="rId6" Type="http://schemas.openxmlformats.org/officeDocument/2006/relationships/hyperlink" Target="http://pravo.gov.ru/proxy/ips/?docbody=&amp;nd=102073985" TargetMode="External"/><Relationship Id="rId5" Type="http://schemas.openxmlformats.org/officeDocument/2006/relationships/hyperlink" Target="http://pravo.gov.ru/proxy/ips/?docbody=&amp;nd=102016769" TargetMode="External"/><Relationship Id="rId4" Type="http://schemas.openxmlformats.org/officeDocument/2006/relationships/hyperlink" Target="http://www.vsrf.ru/for_frame.php?name=%C4%EE%EA%F3%EC%E5%ED%F2%FB%20%C2%FB%F1%F8%E5%E3%EE%20%C0%F0%E1%E8%F2%F0%E0%E6%ED%EE%E3%EE%20%D1%F3%E4%E0%20%D0%EE%F1%F1%E8%E9%F1%EA%EE%E9%20%D4%E5%E4%E5%F0%E0%F6%E8%E8&amp;file=VAS/main.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pravo.gov.ru/proxy/ips/?docbody=&amp;nd=102106372" TargetMode="External"/><Relationship Id="rId3" Type="http://schemas.openxmlformats.org/officeDocument/2006/relationships/hyperlink" Target="http://www.vsrf.ru/second.php" TargetMode="External"/><Relationship Id="rId7" Type="http://schemas.openxmlformats.org/officeDocument/2006/relationships/hyperlink" Target="http://pravo.gov.ru/proxy/ips/?docbody=&amp;nd=102073650" TargetMode="External"/><Relationship Id="rId2" Type="http://schemas.openxmlformats.org/officeDocument/2006/relationships/hyperlink" Target="http://pravo.gov.ru/proxy/ips/?docbody=&amp;nd=102078537" TargetMode="External"/><Relationship Id="rId1" Type="http://schemas.openxmlformats.org/officeDocument/2006/relationships/slideLayout" Target="../slideLayouts/slideLayout2.xml"/><Relationship Id="rId6" Type="http://schemas.openxmlformats.org/officeDocument/2006/relationships/hyperlink" Target="http://pravo.gov.ru/proxy/ips/?docbody=&amp;nd=102027300" TargetMode="External"/><Relationship Id="rId5" Type="http://schemas.openxmlformats.org/officeDocument/2006/relationships/hyperlink" Target="http://pravo.gov.ru/proxy/ips/?docbody=&amp;nd=102073985" TargetMode="External"/><Relationship Id="rId4" Type="http://schemas.openxmlformats.org/officeDocument/2006/relationships/hyperlink" Target="http://pravo.gov.ru/proxy/ips/?docbody=&amp;nd=102016769"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1.xml.rels><?xml version="1.0" encoding="UTF-8" standalone="yes"?>
<Relationships xmlns="http://schemas.openxmlformats.org/package/2006/relationships"><Relationship Id="rId3" Type="http://schemas.openxmlformats.org/officeDocument/2006/relationships/hyperlink" Target="https://sudact.ru/law/federalnyi-zakon-ot-02102007-n-229-fz-ob/glava-5/statia-45/" TargetMode="External"/><Relationship Id="rId2" Type="http://schemas.openxmlformats.org/officeDocument/2006/relationships/hyperlink" Target="https://sudact.ru/law/federalnyi-zakon-ot-02102007-n-229-fz-ob/" TargetMode="External"/><Relationship Id="rId1" Type="http://schemas.openxmlformats.org/officeDocument/2006/relationships/slideLayout" Target="../slideLayouts/slideLayout2.xml"/><Relationship Id="rId5" Type="http://schemas.openxmlformats.org/officeDocument/2006/relationships/hyperlink" Target="https://sudact.ru/law/federalnyi-zakon-ot-02102007-n-229-fz-ob/glava-18/" TargetMode="External"/><Relationship Id="rId4" Type="http://schemas.openxmlformats.org/officeDocument/2006/relationships/hyperlink" Target="https://sudact.ru/law/federalnyi-zakon-ot-02102007-n-229-fz-ob/glava-8/statia-80/"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sudact.ru/law/federalnyi-zakon-ot-02102007-n-229-fz-ob/glava-7/statia-68/" TargetMode="External"/><Relationship Id="rId2" Type="http://schemas.openxmlformats.org/officeDocument/2006/relationships/hyperlink" Target="https://sudact.ru/law/federalnyi-zakon-ot-02102007-n-229-fz-ob/glava-7/statia-64/" TargetMode="External"/><Relationship Id="rId1" Type="http://schemas.openxmlformats.org/officeDocument/2006/relationships/slideLayout" Target="../slideLayouts/slideLayout2.xml"/><Relationship Id="rId4" Type="http://schemas.openxmlformats.org/officeDocument/2006/relationships/hyperlink" Target="https://sudact.ru/law/federalnyi-zakon-ot-02102007-n-229-fz-ob/glava-2/statia-14/" TargetMode="External"/></Relationships>
</file>

<file path=ppt/slides/_rels/slide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www.gcourts.ru/" TargetMode="External"/><Relationship Id="rId2" Type="http://schemas.openxmlformats.org/officeDocument/2006/relationships/hyperlink" Target="http://actoscope.com/" TargetMode="External"/><Relationship Id="rId1" Type="http://schemas.openxmlformats.org/officeDocument/2006/relationships/slideLayout" Target="../slideLayouts/slideLayout2.xml"/><Relationship Id="rId6" Type="http://schemas.openxmlformats.org/officeDocument/2006/relationships/hyperlink" Target="http://www.reshenia-sudov.ru/" TargetMode="External"/><Relationship Id="rId5" Type="http://schemas.openxmlformats.org/officeDocument/2006/relationships/hyperlink" Target="http://www.rospravosudie.com/" TargetMode="External"/><Relationship Id="rId4" Type="http://schemas.openxmlformats.org/officeDocument/2006/relationships/hyperlink" Target="http://docs.pravo.ru/"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sudact.ru/" TargetMode="External"/><Relationship Id="rId2" Type="http://schemas.openxmlformats.org/officeDocument/2006/relationships/hyperlink" Target="http://www.rybo.ru/" TargetMode="External"/><Relationship Id="rId1" Type="http://schemas.openxmlformats.org/officeDocument/2006/relationships/slideLayout" Target="../slideLayouts/slideLayout2.xml"/><Relationship Id="rId5" Type="http://schemas.openxmlformats.org/officeDocument/2006/relationships/hyperlink" Target="http://&#1089;&#1091;&#1076;&#1077;&#1073;&#1085;&#1099;&#1077;&#1088;&#1077;&#1096;&#1077;&#1085;&#1080;&#1103;.&#1088;&#1092;/" TargetMode="External"/><Relationship Id="rId4" Type="http://schemas.openxmlformats.org/officeDocument/2006/relationships/hyperlink" Target="http://caselook.ru/"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http://www.consultant.ru/"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hyperlink" Target="http://sudact.ru/"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s://kad.arbitr.ru/"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ppt.ru/kodeks/gpk/st-1" TargetMode="External"/><Relationship Id="rId2" Type="http://schemas.openxmlformats.org/officeDocument/2006/relationships/hyperlink" Target="https://ppt.ru/kodeks/apk/st-1"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hyperlink" Target="http://base.garant.ru/10164072/1f1eed09ef2d38ecf981e4ca8032253d/#block_432" TargetMode="Externa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ОРГАНИЗАЦИЯ СУДЕБНОЙ ПРАБОТЫ</a:t>
            </a:r>
            <a:endParaRPr lang="ru-RU" dirty="0"/>
          </a:p>
        </p:txBody>
      </p:sp>
      <p:sp>
        <p:nvSpPr>
          <p:cNvPr id="3" name="Подзаголовок 2"/>
          <p:cNvSpPr>
            <a:spLocks noGrp="1"/>
          </p:cNvSpPr>
          <p:nvPr>
            <p:ph type="subTitle" idx="1"/>
          </p:nvPr>
        </p:nvSpPr>
        <p:spPr/>
        <p:txBody>
          <a:bodyPr/>
          <a:lstStyle/>
          <a:p>
            <a:r>
              <a:rPr lang="ru-RU" dirty="0" err="1" smtClean="0"/>
              <a:t>Е.В.Шестаккова</a:t>
            </a:r>
            <a:endParaRPr lang="ru-RU" dirty="0"/>
          </a:p>
        </p:txBody>
      </p:sp>
    </p:spTree>
    <p:extLst>
      <p:ext uri="{BB962C8B-B14F-4D97-AF65-F5344CB8AC3E}">
        <p14:creationId xmlns:p14="http://schemas.microsoft.com/office/powerpoint/2010/main" val="1219328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95847" y="373674"/>
            <a:ext cx="8610600" cy="1293028"/>
          </a:xfrm>
        </p:spPr>
        <p:txBody>
          <a:bodyPr/>
          <a:lstStyle/>
          <a:p>
            <a:r>
              <a:rPr lang="ru-RU" dirty="0" smtClean="0"/>
              <a:t>Управление дебиторской задолженностью</a:t>
            </a:r>
            <a:endParaRPr lang="ru-RU" dirty="0"/>
          </a:p>
        </p:txBody>
      </p:sp>
      <p:pic>
        <p:nvPicPr>
          <p:cNvPr id="1026" name="Picture 2" descr="https://works.doklad.ru/images/Vy6QufrGapU/m735f1657.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61011" y="1728412"/>
            <a:ext cx="11698778" cy="4729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5808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Приобщение электронной переписки сторон </a:t>
            </a:r>
            <a:endParaRPr lang="ru-RU" dirty="0"/>
          </a:p>
        </p:txBody>
      </p:sp>
      <p:sp>
        <p:nvSpPr>
          <p:cNvPr id="3" name="Объект 2"/>
          <p:cNvSpPr>
            <a:spLocks noGrp="1"/>
          </p:cNvSpPr>
          <p:nvPr>
            <p:ph idx="1"/>
          </p:nvPr>
        </p:nvSpPr>
        <p:spPr/>
        <p:txBody>
          <a:bodyPr>
            <a:normAutofit fontScale="92500"/>
          </a:bodyPr>
          <a:lstStyle/>
          <a:p>
            <a:pPr fontAlgn="base"/>
            <a:r>
              <a:rPr lang="ru-RU" dirty="0"/>
              <a:t>Удостоверение электронных доказательств нотариусом</a:t>
            </a:r>
          </a:p>
          <a:p>
            <a:pPr fontAlgn="base"/>
            <a:r>
              <a:rPr lang="ru-RU" dirty="0"/>
              <a:t>При нотариальном удостоверении юридическая сила электронной переписки многократно возрастает. В целях обеспечения доказательств нотариус находит указанную заявителем страницу в интернете, распечатывает ее в таком виде, как она содержится в браузере и составляет протокол нотариального действия. В протоколе осмотра отражается следующая информация:</a:t>
            </a:r>
          </a:p>
          <a:p>
            <a:pPr fontAlgn="base"/>
            <a:r>
              <a:rPr lang="ru-RU" dirty="0"/>
              <a:t>содержание интернет-страницы, почтового ящика;</a:t>
            </a:r>
          </a:p>
          <a:p>
            <a:pPr fontAlgn="base"/>
            <a:r>
              <a:rPr lang="ru-RU" dirty="0"/>
              <a:t>описание используемых технических средств;</a:t>
            </a:r>
          </a:p>
          <a:p>
            <a:pPr fontAlgn="base"/>
            <a:r>
              <a:rPr lang="ru-RU" dirty="0"/>
              <a:t>порядок действий по доступу к странице, файлу, изображению;</a:t>
            </a:r>
          </a:p>
          <a:p>
            <a:pPr fontAlgn="base"/>
            <a:r>
              <a:rPr lang="ru-RU" dirty="0"/>
              <a:t>информация о месте и времени проведения осмотра;</a:t>
            </a:r>
          </a:p>
          <a:p>
            <a:pPr fontAlgn="base"/>
            <a:r>
              <a:rPr lang="ru-RU" dirty="0"/>
              <a:t>реквизиты нотариуса, проводящего действие.</a:t>
            </a:r>
          </a:p>
        </p:txBody>
      </p:sp>
    </p:spTree>
    <p:extLst>
      <p:ext uri="{BB962C8B-B14F-4D97-AF65-F5344CB8AC3E}">
        <p14:creationId xmlns:p14="http://schemas.microsoft.com/office/powerpoint/2010/main" val="93546678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Спасибо за внимание!</a:t>
            </a:r>
            <a:endParaRPr lang="ru-RU" dirty="0"/>
          </a:p>
        </p:txBody>
      </p:sp>
      <p:pic>
        <p:nvPicPr>
          <p:cNvPr id="11266" name="Picture 2" descr="https://wpsovet.ru/wp-content/uploads/c/a/a/caa8ea50f6c01b6f9d7327a522b5285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13125" y="2193925"/>
            <a:ext cx="5365750" cy="4024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085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Порядок взаимодействия подразделений при проведении проверочных мероприятий</a:t>
            </a:r>
          </a:p>
        </p:txBody>
      </p:sp>
      <p:graphicFrame>
        <p:nvGraphicFramePr>
          <p:cNvPr id="4" name="Объект 3"/>
          <p:cNvGraphicFramePr>
            <a:graphicFrameLocks noGrp="1"/>
          </p:cNvGraphicFramePr>
          <p:nvPr>
            <p:ph idx="1"/>
            <p:extLst>
              <p:ext uri="{D42A27DB-BD31-4B8C-83A1-F6EECF244321}">
                <p14:modId xmlns:p14="http://schemas.microsoft.com/office/powerpoint/2010/main" val="4046881704"/>
              </p:ext>
            </p:extLst>
          </p:nvPr>
        </p:nvGraphicFramePr>
        <p:xfrm>
          <a:off x="685800" y="2194560"/>
          <a:ext cx="10820400" cy="4463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9437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Порядок взаимодействия подразделений при проведении проверочных мероприятий</a:t>
            </a:r>
          </a:p>
        </p:txBody>
      </p:sp>
      <p:sp>
        <p:nvSpPr>
          <p:cNvPr id="3" name="Объект 2"/>
          <p:cNvSpPr>
            <a:spLocks noGrp="1"/>
          </p:cNvSpPr>
          <p:nvPr>
            <p:ph idx="1"/>
          </p:nvPr>
        </p:nvSpPr>
        <p:spPr/>
        <p:txBody>
          <a:bodyPr/>
          <a:lstStyle/>
          <a:p>
            <a:r>
              <a:rPr lang="ru-RU" dirty="0"/>
              <a:t> </a:t>
            </a:r>
            <a:r>
              <a:rPr lang="ru-RU" u="sng" dirty="0">
                <a:hlinkClick r:id="rId2"/>
              </a:rPr>
              <a:t>Закон о госконтроле</a:t>
            </a:r>
            <a:r>
              <a:rPr lang="ru-RU" dirty="0"/>
              <a:t> воспринял имеющееся в </a:t>
            </a:r>
            <a:r>
              <a:rPr lang="ru-RU" u="sng" dirty="0">
                <a:hlinkClick r:id="rId3"/>
              </a:rPr>
              <a:t>Законе № 294-ФЗ</a:t>
            </a:r>
            <a:r>
              <a:rPr lang="ru-RU" dirty="0"/>
              <a:t> деление контрольных (надзорных) мероприятий на две группы:</a:t>
            </a:r>
          </a:p>
          <a:p>
            <a:r>
              <a:rPr lang="ru-RU" dirty="0"/>
              <a:t>мероприятия со взаимодействием контрольных (надзорных) органов, их должностных лиц с контролируемыми лицами, включая дистанционное взаимодействие;</a:t>
            </a:r>
          </a:p>
          <a:p>
            <a:r>
              <a:rPr lang="ru-RU" dirty="0"/>
              <a:t>мероприятия без взаимодействия с контролируемым лицом.</a:t>
            </a:r>
          </a:p>
          <a:p>
            <a:endParaRPr lang="ru-RU" dirty="0"/>
          </a:p>
        </p:txBody>
      </p:sp>
    </p:spTree>
    <p:extLst>
      <p:ext uri="{BB962C8B-B14F-4D97-AF65-F5344CB8AC3E}">
        <p14:creationId xmlns:p14="http://schemas.microsoft.com/office/powerpoint/2010/main" val="3031717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Порядок взаимодействия подразделений при проведении проверочных мероприятий</a:t>
            </a:r>
          </a:p>
        </p:txBody>
      </p:sp>
      <p:sp>
        <p:nvSpPr>
          <p:cNvPr id="3" name="Объект 2"/>
          <p:cNvSpPr>
            <a:spLocks noGrp="1"/>
          </p:cNvSpPr>
          <p:nvPr>
            <p:ph idx="1"/>
          </p:nvPr>
        </p:nvSpPr>
        <p:spPr/>
        <p:txBody>
          <a:bodyPr>
            <a:normAutofit fontScale="77500" lnSpcReduction="20000"/>
          </a:bodyPr>
          <a:lstStyle/>
          <a:p>
            <a:r>
              <a:rPr lang="ru-RU" dirty="0"/>
              <a:t>К первой группе отнесены такие мероприятия, как контрольная закупка, мониторинговая закупка, выборочный контроль, инспекционный визит, рейдовый осмотр, документарная проверка, выездная проверка. Взаимодействием контрольных (надзорных) органов, их должностных лиц с контролируемыми лицами при проведении этих мероприятий будут считаться встречи, телефонные и иные переговоры (непосредственное взаимодействие) между инспектором и контролируемым лицом или его представителем, запрос документов, иных материалов, присутствие инспектора в месте осуществления деятельности контролируемого лица (за исключением случаев присутствия инспектора на общедоступных производственных объектах). В свою очередь, во вторую группу вошли наблюдение за соблюдением обязательных требований и выездное обследование. Также упоминается о возможности использования при проведении инспекционного визита и выездной проверки средств дистанционного взаимодействия, в том числе аудио- или видеосвязи.</a:t>
            </a:r>
          </a:p>
          <a:p>
            <a:r>
              <a:rPr lang="ru-RU" dirty="0"/>
              <a:t>Важным уточнением является норма о запрете оценки контрольно-надзорными органами соблюдения контролируемыми лицами обязательных требований иными способами, кроме как посредством контрольных (надзорных) мероприятий, указанных в Законе о госконтроле (</a:t>
            </a:r>
            <a:r>
              <a:rPr lang="ru-RU" u="sng" dirty="0">
                <a:hlinkClick r:id="rId2"/>
              </a:rPr>
              <a:t>ч. 4 ст. 56 Закона о госконтроле</a:t>
            </a:r>
            <a:r>
              <a:rPr lang="ru-RU" dirty="0"/>
              <a:t>). Более того, к 2022 году будет сформирован специальный электронный реестр видов контроля (надзора), и отсутствие вида контроля в этом реестре повлечет невозможность проведения контрольных мероприятий.</a:t>
            </a:r>
          </a:p>
          <a:p>
            <a:endParaRPr lang="ru-RU" dirty="0"/>
          </a:p>
        </p:txBody>
      </p:sp>
    </p:spTree>
    <p:extLst>
      <p:ext uri="{BB962C8B-B14F-4D97-AF65-F5344CB8AC3E}">
        <p14:creationId xmlns:p14="http://schemas.microsoft.com/office/powerpoint/2010/main" val="2755080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Контрольные действия</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503383137"/>
              </p:ext>
            </p:extLst>
          </p:nvPr>
        </p:nvGraphicFramePr>
        <p:xfrm>
          <a:off x="685800" y="1945178"/>
          <a:ext cx="10820400" cy="46717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06237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Контрольные действия</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1453761479"/>
              </p:ext>
            </p:extLst>
          </p:nvPr>
        </p:nvGraphicFramePr>
        <p:xfrm>
          <a:off x="685800" y="1812176"/>
          <a:ext cx="10820400" cy="484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4781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Регламент GR</a:t>
            </a:r>
            <a:endParaRPr lang="ru-RU" dirty="0"/>
          </a:p>
        </p:txBody>
      </p:sp>
      <p:pic>
        <p:nvPicPr>
          <p:cNvPr id="1026" name="Picture 2" descr="https://activesalesgroup.ru/wp-content/uploads/2020/08/BP_russkij-ispravlennyj-1-1024x66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3486" y="1861416"/>
            <a:ext cx="7162696" cy="4623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914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электронный реестр судебных дел</a:t>
            </a:r>
            <a:endParaRPr lang="ru-RU" dirty="0"/>
          </a:p>
        </p:txBody>
      </p:sp>
      <p:pic>
        <p:nvPicPr>
          <p:cNvPr id="4" name="Объект 3"/>
          <p:cNvPicPr>
            <a:picLocks noGrp="1" noChangeAspect="1"/>
          </p:cNvPicPr>
          <p:nvPr>
            <p:ph idx="1"/>
          </p:nvPr>
        </p:nvPicPr>
        <p:blipFill>
          <a:blip r:embed="rId2"/>
          <a:stretch>
            <a:fillRect/>
          </a:stretch>
        </p:blipFill>
        <p:spPr>
          <a:xfrm>
            <a:off x="685800" y="2487158"/>
            <a:ext cx="10820400" cy="3437846"/>
          </a:xfrm>
          <a:prstGeom prst="rect">
            <a:avLst/>
          </a:prstGeom>
        </p:spPr>
      </p:pic>
    </p:spTree>
    <p:extLst>
      <p:ext uri="{BB962C8B-B14F-4D97-AF65-F5344CB8AC3E}">
        <p14:creationId xmlns:p14="http://schemas.microsoft.com/office/powerpoint/2010/main" val="2294001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электронный реестр судебных дел</a:t>
            </a:r>
            <a:endParaRPr lang="ru-RU" dirty="0"/>
          </a:p>
        </p:txBody>
      </p:sp>
      <p:pic>
        <p:nvPicPr>
          <p:cNvPr id="5" name="Объект 4"/>
          <p:cNvPicPr>
            <a:picLocks noGrp="1" noChangeAspect="1"/>
          </p:cNvPicPr>
          <p:nvPr>
            <p:ph idx="1"/>
          </p:nvPr>
        </p:nvPicPr>
        <p:blipFill>
          <a:blip r:embed="rId2"/>
          <a:stretch>
            <a:fillRect/>
          </a:stretch>
        </p:blipFill>
        <p:spPr>
          <a:xfrm>
            <a:off x="2229445" y="2193925"/>
            <a:ext cx="7733110" cy="4024313"/>
          </a:xfrm>
          <a:prstGeom prst="rect">
            <a:avLst/>
          </a:prstGeom>
        </p:spPr>
      </p:pic>
    </p:spTree>
    <p:extLst>
      <p:ext uri="{BB962C8B-B14F-4D97-AF65-F5344CB8AC3E}">
        <p14:creationId xmlns:p14="http://schemas.microsoft.com/office/powerpoint/2010/main" val="1225399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85000" lnSpcReduction="20000"/>
          </a:bodyPr>
          <a:lstStyle/>
          <a:p>
            <a:r>
              <a:rPr lang="ru-RU" b="1" dirty="0"/>
              <a:t>Требования к электронным документам</a:t>
            </a:r>
          </a:p>
          <a:p>
            <a:r>
              <a:rPr lang="ru-RU" dirty="0"/>
              <a:t>Интернет-сервисы "Мой Арбитр" и ГАС "Правосудие" позволяют направлять в суд электронные документы и электронные образы (скан-копии) бумажных документов.</a:t>
            </a:r>
          </a:p>
          <a:p>
            <a:r>
              <a:rPr lang="ru-RU" dirty="0"/>
              <a:t>Электронный документ создают в форматах PDF, RTF, DOC, DOCX, XLS, XLSX, ODT – если он содержит текст и в форматах PDF, JPEG (JPG), PNG, TIFF – если он графический.</a:t>
            </a:r>
          </a:p>
          <a:p>
            <a:r>
              <a:rPr lang="ru-RU" dirty="0"/>
              <a:t>Согласно </a:t>
            </a:r>
            <a:r>
              <a:rPr lang="ru-RU" u="sng" dirty="0">
                <a:hlinkClick r:id="rId2"/>
              </a:rPr>
              <a:t>п. 2.3.5 Порядка подачи в ВС РФ документов в электронном виде</a:t>
            </a:r>
            <a:r>
              <a:rPr lang="ru-RU" dirty="0"/>
              <a:t>, в том числе в форме электронного документа (утв. приказом Председателя ВС РФ от 29 ноября 2016 г. № 46-П, далее – Порядок), </a:t>
            </a:r>
            <a:r>
              <a:rPr lang="ru-RU" u="sng" dirty="0">
                <a:hlinkClick r:id="rId3"/>
              </a:rPr>
              <a:t>п. 2.3.5 Порядка подачи в федеральные суды общей юрисдикции документов в электронном виде</a:t>
            </a:r>
            <a:r>
              <a:rPr lang="ru-RU" dirty="0"/>
              <a:t>, в том числе в форме электронного документа (утв. </a:t>
            </a:r>
            <a:r>
              <a:rPr lang="ru-RU" u="sng" dirty="0">
                <a:hlinkClick r:id="rId4"/>
              </a:rPr>
              <a:t>приказом Судебного департамента при ВС РФ от 27 декабря 2016 г. № 251</a:t>
            </a:r>
            <a:r>
              <a:rPr lang="ru-RU" dirty="0"/>
              <a:t>), </a:t>
            </a:r>
            <a:r>
              <a:rPr lang="ru-RU" u="sng" dirty="0">
                <a:hlinkClick r:id="rId5"/>
              </a:rPr>
              <a:t>п. 2.3.5 Порядка подачи в арбитражные суды Российской Федерации документов в электронном виде</a:t>
            </a:r>
            <a:r>
              <a:rPr lang="ru-RU" dirty="0"/>
              <a:t>, в том числе в форме электронного документа (утв. </a:t>
            </a:r>
            <a:r>
              <a:rPr lang="ru-RU" u="sng" dirty="0">
                <a:hlinkClick r:id="rId6"/>
              </a:rPr>
              <a:t>приказом Судебного департамента при ВC РФ от 28 декабря 2016 г. № 252</a:t>
            </a:r>
            <a:r>
              <a:rPr lang="ru-RU" dirty="0"/>
              <a:t>) электронный документ должен быть подписан усиленной квалифицированной электронной подписью. Ее можно получить только в </a:t>
            </a:r>
            <a:r>
              <a:rPr lang="ru-RU" u="sng" dirty="0">
                <a:hlinkClick r:id="rId7"/>
              </a:rPr>
              <a:t>удостоверяющем центре</a:t>
            </a:r>
            <a:r>
              <a:rPr lang="ru-RU" dirty="0"/>
              <a:t>, аккредитованном </a:t>
            </a:r>
            <a:r>
              <a:rPr lang="ru-RU" dirty="0" err="1"/>
              <a:t>Минкомсвязи</a:t>
            </a:r>
            <a:r>
              <a:rPr lang="ru-RU" dirty="0"/>
              <a:t> России.</a:t>
            </a:r>
          </a:p>
        </p:txBody>
      </p:sp>
    </p:spTree>
    <p:extLst>
      <p:ext uri="{BB962C8B-B14F-4D97-AF65-F5344CB8AC3E}">
        <p14:creationId xmlns:p14="http://schemas.microsoft.com/office/powerpoint/2010/main" val="1463138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Обзор документов, регламентирующих: судебно-претензионную работу</a:t>
            </a:r>
          </a:p>
        </p:txBody>
      </p:sp>
      <p:sp>
        <p:nvSpPr>
          <p:cNvPr id="3" name="Объект 2"/>
          <p:cNvSpPr>
            <a:spLocks noGrp="1"/>
          </p:cNvSpPr>
          <p:nvPr>
            <p:ph idx="1"/>
          </p:nvPr>
        </p:nvSpPr>
        <p:spPr/>
        <p:txBody>
          <a:bodyPr>
            <a:normAutofit fontScale="92500"/>
          </a:bodyPr>
          <a:lstStyle/>
          <a:p>
            <a:pPr fontAlgn="base"/>
            <a:r>
              <a:rPr lang="ru-RU" b="1" dirty="0"/>
              <a:t>Нормативные правовые акты, регламентирующие деятельность федеральных судов общей юрисдикции</a:t>
            </a:r>
          </a:p>
          <a:p>
            <a:pPr fontAlgn="base"/>
            <a:r>
              <a:rPr lang="ru-RU" dirty="0">
                <a:hlinkClick r:id="rId2"/>
              </a:rPr>
              <a:t>Гражданский процессуальный кодекс Российской Федерации</a:t>
            </a:r>
            <a:endParaRPr lang="ru-RU" dirty="0"/>
          </a:p>
          <a:p>
            <a:pPr fontAlgn="base"/>
            <a:r>
              <a:rPr lang="ru-RU" dirty="0">
                <a:hlinkClick r:id="rId3"/>
              </a:rPr>
              <a:t>Документы Верховного Суда Российской Федерации</a:t>
            </a:r>
            <a:endParaRPr lang="ru-RU" dirty="0"/>
          </a:p>
          <a:p>
            <a:pPr fontAlgn="base"/>
            <a:r>
              <a:rPr lang="ru-RU" dirty="0">
                <a:hlinkClick r:id="rId4"/>
              </a:rPr>
              <a:t>Закон Российской Федерации от 26.06.1992 № 3132-1 «О статусе судей в Российской Федерации»</a:t>
            </a:r>
            <a:endParaRPr lang="ru-RU" dirty="0"/>
          </a:p>
          <a:p>
            <a:pPr fontAlgn="base"/>
            <a:r>
              <a:rPr lang="ru-RU" dirty="0">
                <a:hlinkClick r:id="rId5"/>
              </a:rPr>
              <a:t>Кодекс Российской Федерации об административных правонарушениях</a:t>
            </a:r>
            <a:endParaRPr lang="ru-RU" dirty="0"/>
          </a:p>
          <a:p>
            <a:pPr fontAlgn="base"/>
            <a:r>
              <a:rPr lang="ru-RU" dirty="0">
                <a:hlinkClick r:id="rId6"/>
              </a:rPr>
              <a:t>Конституция Российской Федерации</a:t>
            </a:r>
            <a:endParaRPr lang="ru-RU" dirty="0"/>
          </a:p>
          <a:p>
            <a:pPr fontAlgn="base"/>
            <a:r>
              <a:rPr lang="ru-RU" dirty="0">
                <a:hlinkClick r:id="rId7"/>
              </a:rPr>
              <a:t>Уголовно-процессуальный кодекс Российской Федерации</a:t>
            </a:r>
            <a:endParaRPr lang="ru-RU" dirty="0"/>
          </a:p>
          <a:p>
            <a:r>
              <a:rPr lang="ru-RU" dirty="0"/>
              <a:t/>
            </a:r>
            <a:br>
              <a:rPr lang="ru-RU" dirty="0"/>
            </a:br>
            <a:endParaRPr lang="ru-RU" dirty="0"/>
          </a:p>
        </p:txBody>
      </p:sp>
    </p:spTree>
    <p:extLst>
      <p:ext uri="{BB962C8B-B14F-4D97-AF65-F5344CB8AC3E}">
        <p14:creationId xmlns:p14="http://schemas.microsoft.com/office/powerpoint/2010/main" val="2053936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92500" lnSpcReduction="10000"/>
          </a:bodyPr>
          <a:lstStyle/>
          <a:p>
            <a:r>
              <a:rPr lang="ru-RU" b="1" dirty="0"/>
              <a:t>Электронный образ документа:</a:t>
            </a:r>
            <a:endParaRPr lang="ru-RU" dirty="0"/>
          </a:p>
          <a:p>
            <a:r>
              <a:rPr lang="ru-RU" dirty="0"/>
              <a:t>сканирование бумажного документа выполняется в масштабе 1:1 в черно-белом либо сером цвете (качество 200-300 точек на дюйм), обеспечивающем сохранение всех реквизитов и аутентичных признаков подлинности (графической подписи лица, печати и углового штампа бланка (при наличии);</a:t>
            </a:r>
          </a:p>
          <a:p>
            <a:r>
              <a:rPr lang="ru-RU" dirty="0"/>
              <a:t>сканирование в режиме полной цветопередачи выполняется при наличии в документе цветных графических изображений либо цветного текста, когда это имеет значение для рассмотрения дела;</a:t>
            </a:r>
          </a:p>
          <a:p>
            <a:r>
              <a:rPr lang="ru-RU" dirty="0"/>
              <a:t>файл электронного образа документа должен быть в формате PDF с возможностью копирования текста;</a:t>
            </a:r>
          </a:p>
          <a:p>
            <a:r>
              <a:rPr lang="ru-RU" dirty="0"/>
              <a:t>размер файла не должен превышать 30 Мб;</a:t>
            </a:r>
          </a:p>
          <a:p>
            <a:r>
              <a:rPr lang="ru-RU" dirty="0"/>
              <a:t>наименование файла должно позволять идентифицировать документ и количество листов в документе (например: Доверенность 34 от 05082016 1л.pdf).</a:t>
            </a:r>
          </a:p>
        </p:txBody>
      </p:sp>
    </p:spTree>
    <p:extLst>
      <p:ext uri="{BB962C8B-B14F-4D97-AF65-F5344CB8AC3E}">
        <p14:creationId xmlns:p14="http://schemas.microsoft.com/office/powerpoint/2010/main" val="1823204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85000" lnSpcReduction="20000"/>
          </a:bodyPr>
          <a:lstStyle/>
          <a:p>
            <a:r>
              <a:rPr lang="ru-RU" b="1" dirty="0"/>
              <a:t>Электронный документ:</a:t>
            </a:r>
            <a:endParaRPr lang="ru-RU" dirty="0"/>
          </a:p>
          <a:p>
            <a:r>
              <a:rPr lang="ru-RU" dirty="0"/>
              <a:t>создается сразу в электронной форме;</a:t>
            </a:r>
          </a:p>
          <a:p>
            <a:r>
              <a:rPr lang="ru-RU" dirty="0"/>
              <a:t>файл обращения в суд создается в формате PDF с возможностью копирования текста.</a:t>
            </a:r>
          </a:p>
          <a:p>
            <a:r>
              <a:rPr lang="ru-RU" dirty="0"/>
              <a:t>файлы документов, прилагаемых к обращению в суд, могут быть представлены в форматах PDF, RTF, DOC, DOCX, XLS, XLSX, ODT – для документов с текстовым содержанием, PDF, JPEG (JPG), PNG, TIFF – для документов с графическим содержанием;</a:t>
            </a:r>
          </a:p>
          <a:p>
            <a:r>
              <a:rPr lang="ru-RU" dirty="0"/>
              <a:t>размер файла не должен превышать 30 Мб;</a:t>
            </a:r>
          </a:p>
          <a:p>
            <a:r>
              <a:rPr lang="ru-RU" dirty="0"/>
              <a:t>наименование файла должно позволять идентифицировать документ и количество листов в документе (например: Доверенность 34 от 05082016 1л.pdf);</a:t>
            </a:r>
          </a:p>
          <a:p>
            <a:r>
              <a:rPr lang="ru-RU" dirty="0"/>
              <a:t>используется отсоединенная электронная подпись (содержится в отдельном файле);</a:t>
            </a:r>
          </a:p>
          <a:p>
            <a:r>
              <a:rPr lang="ru-RU" dirty="0"/>
              <a:t>должен быть подписан лицом, которое указано в тексте электронного документа как подписант.</a:t>
            </a:r>
          </a:p>
        </p:txBody>
      </p:sp>
    </p:spTree>
    <p:extLst>
      <p:ext uri="{BB962C8B-B14F-4D97-AF65-F5344CB8AC3E}">
        <p14:creationId xmlns:p14="http://schemas.microsoft.com/office/powerpoint/2010/main" val="403925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77500" lnSpcReduction="20000"/>
          </a:bodyPr>
          <a:lstStyle/>
          <a:p>
            <a:r>
              <a:rPr lang="ru-RU" dirty="0"/>
              <a:t>При этом законодательно закреплены случаи, когда усиленную квалифицированную электронную подпись обязательно ставят и на электронных образах:</a:t>
            </a:r>
          </a:p>
          <a:p>
            <a:r>
              <a:rPr lang="ru-RU" dirty="0"/>
              <a:t>заявления об обеспечении иска (</a:t>
            </a:r>
            <a:r>
              <a:rPr lang="ru-RU" u="sng" dirty="0">
                <a:hlinkClick r:id="rId2"/>
              </a:rPr>
              <a:t>ч. 4 ст. 131 Гражданского процессуального кодекса</a:t>
            </a:r>
            <a:r>
              <a:rPr lang="ru-RU" dirty="0"/>
              <a:t>);</a:t>
            </a:r>
          </a:p>
          <a:p>
            <a:r>
              <a:rPr lang="ru-RU" dirty="0"/>
              <a:t>искового заявления, содержащего ходатайство об обеспечении иска (</a:t>
            </a:r>
            <a:r>
              <a:rPr lang="ru-RU" u="sng" dirty="0">
                <a:hlinkClick r:id="rId3"/>
              </a:rPr>
              <a:t>ч. 1 ст. 139 ГПК РФ</a:t>
            </a:r>
            <a:r>
              <a:rPr lang="ru-RU" dirty="0"/>
              <a:t>);</a:t>
            </a:r>
          </a:p>
          <a:p>
            <a:r>
              <a:rPr lang="ru-RU" dirty="0"/>
              <a:t>ходатайства о приостановлении исполнения решения суда (</a:t>
            </a:r>
            <a:r>
              <a:rPr lang="ru-RU" u="sng" dirty="0">
                <a:hlinkClick r:id="rId4"/>
              </a:rPr>
              <a:t>ст. 381 ГПК РФ</a:t>
            </a:r>
            <a:r>
              <a:rPr lang="ru-RU" dirty="0"/>
              <a:t>);</a:t>
            </a:r>
          </a:p>
          <a:p>
            <a:r>
              <a:rPr lang="ru-RU" dirty="0"/>
              <a:t>заявления об обеспечении доказательств (</a:t>
            </a:r>
            <a:r>
              <a:rPr lang="ru-RU" u="sng" dirty="0">
                <a:hlinkClick r:id="rId5"/>
              </a:rPr>
              <a:t>ст. 72 Арбитражного процессуального кодекса</a:t>
            </a:r>
            <a:r>
              <a:rPr lang="ru-RU" dirty="0"/>
              <a:t>);</a:t>
            </a:r>
          </a:p>
          <a:p>
            <a:r>
              <a:rPr lang="ru-RU" dirty="0"/>
              <a:t>заявления об обеспечении иска (</a:t>
            </a:r>
            <a:r>
              <a:rPr lang="ru-RU" u="sng" dirty="0">
                <a:hlinkClick r:id="rId6"/>
              </a:rPr>
              <a:t>ст. 92 АПК РФ</a:t>
            </a:r>
            <a:r>
              <a:rPr lang="ru-RU" dirty="0"/>
              <a:t>);</a:t>
            </a:r>
          </a:p>
          <a:p>
            <a:r>
              <a:rPr lang="ru-RU" dirty="0"/>
              <a:t>заявления об обеспечении имущественных интересов (</a:t>
            </a:r>
            <a:r>
              <a:rPr lang="ru-RU" u="sng" dirty="0">
                <a:hlinkClick r:id="rId7"/>
              </a:rPr>
              <a:t>ст. 99 АПК РФ</a:t>
            </a:r>
            <a:r>
              <a:rPr lang="ru-RU" dirty="0"/>
              <a:t>);</a:t>
            </a:r>
          </a:p>
          <a:p>
            <a:r>
              <a:rPr lang="ru-RU" dirty="0"/>
              <a:t>заявления об обеспечении исполнения судебного акта (</a:t>
            </a:r>
            <a:r>
              <a:rPr lang="ru-RU" u="sng" dirty="0">
                <a:hlinkClick r:id="rId8"/>
              </a:rPr>
              <a:t>ст. 100 АПК РФ</a:t>
            </a:r>
            <a:r>
              <a:rPr lang="ru-RU" dirty="0"/>
              <a:t>);</a:t>
            </a:r>
          </a:p>
          <a:p>
            <a:r>
              <a:rPr lang="ru-RU" dirty="0"/>
              <a:t>ходатайства о приостановлении исполнения решения государственного органа, органа местного самоуправления, иного органа, должностного лица (</a:t>
            </a:r>
            <a:r>
              <a:rPr lang="ru-RU" u="sng" dirty="0">
                <a:hlinkClick r:id="rId9"/>
              </a:rPr>
              <a:t>ст. 199 АПК РФ</a:t>
            </a:r>
            <a:r>
              <a:rPr lang="ru-RU" dirty="0"/>
              <a:t>);</a:t>
            </a:r>
          </a:p>
          <a:p>
            <a:r>
              <a:rPr lang="ru-RU" dirty="0"/>
              <a:t>ходатайства о приостановлении исполнения судебных актов (</a:t>
            </a:r>
            <a:r>
              <a:rPr lang="ru-RU" u="sng" dirty="0">
                <a:hlinkClick r:id="rId10"/>
              </a:rPr>
              <a:t>ст. 265.1</a:t>
            </a:r>
            <a:r>
              <a:rPr lang="ru-RU" dirty="0"/>
              <a:t>, </a:t>
            </a:r>
            <a:r>
              <a:rPr lang="ru-RU" u="sng" dirty="0">
                <a:hlinkClick r:id="rId11"/>
              </a:rPr>
              <a:t>283 АПК РФ</a:t>
            </a:r>
            <a:r>
              <a:rPr lang="ru-RU" dirty="0"/>
              <a:t>);</a:t>
            </a:r>
          </a:p>
          <a:p>
            <a:r>
              <a:rPr lang="ru-RU" dirty="0"/>
              <a:t>искового заявления, заявления, апелляционной жалобы, кассационной жалобы, содержащих ходатайство о принятии обеспечительных мер (</a:t>
            </a:r>
            <a:r>
              <a:rPr lang="ru-RU" u="sng" dirty="0">
                <a:hlinkClick r:id="rId12"/>
              </a:rPr>
              <a:t>ст. 125</a:t>
            </a:r>
            <a:r>
              <a:rPr lang="ru-RU" dirty="0"/>
              <a:t>, </a:t>
            </a:r>
            <a:r>
              <a:rPr lang="ru-RU" u="sng" dirty="0">
                <a:hlinkClick r:id="rId13"/>
              </a:rPr>
              <a:t>ст. 260</a:t>
            </a:r>
            <a:r>
              <a:rPr lang="ru-RU" dirty="0"/>
              <a:t>, </a:t>
            </a:r>
            <a:r>
              <a:rPr lang="ru-RU" u="sng" dirty="0">
                <a:hlinkClick r:id="rId10"/>
              </a:rPr>
              <a:t>ст. 265.1</a:t>
            </a:r>
            <a:r>
              <a:rPr lang="ru-RU" dirty="0"/>
              <a:t>, </a:t>
            </a:r>
            <a:r>
              <a:rPr lang="ru-RU" u="sng" dirty="0">
                <a:hlinkClick r:id="rId14"/>
              </a:rPr>
              <a:t>ст. 277</a:t>
            </a:r>
            <a:r>
              <a:rPr lang="ru-RU" dirty="0"/>
              <a:t>, </a:t>
            </a:r>
            <a:r>
              <a:rPr lang="ru-RU" u="sng" dirty="0">
                <a:hlinkClick r:id="rId11"/>
              </a:rPr>
              <a:t>ст. 283 АПК РФ</a:t>
            </a:r>
            <a:r>
              <a:rPr lang="ru-RU" dirty="0"/>
              <a:t>)</a:t>
            </a:r>
          </a:p>
        </p:txBody>
      </p:sp>
    </p:spTree>
    <p:extLst>
      <p:ext uri="{BB962C8B-B14F-4D97-AF65-F5344CB8AC3E}">
        <p14:creationId xmlns:p14="http://schemas.microsoft.com/office/powerpoint/2010/main" val="943228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a:bodyPr>
          <a:lstStyle/>
          <a:p>
            <a:r>
              <a:rPr lang="ru-RU" dirty="0"/>
              <a:t>Судопроизводство в арбитражных судах (в соответствии с </a:t>
            </a:r>
            <a:r>
              <a:rPr lang="ru-RU" u="sng" dirty="0">
                <a:hlinkClick r:id="rId2"/>
              </a:rPr>
              <a:t>АПК РФ</a:t>
            </a:r>
            <a:r>
              <a:rPr lang="ru-RU" dirty="0"/>
              <a:t>) предполагает подачу документов через личный кабинет в системе "Мой арбитр" (https://my.arbitr.ru/#index).</a:t>
            </a:r>
          </a:p>
          <a:p>
            <a:r>
              <a:rPr lang="ru-RU" dirty="0"/>
              <a:t>Регистрацию можно пройти либо в самой системе путем создания упрощенной учетной записи либо через ЕСИА (см. выше).</a:t>
            </a:r>
          </a:p>
          <a:p>
            <a:r>
              <a:rPr lang="ru-RU" dirty="0"/>
              <a:t>Обращение и прилагаемые к нему документы могут быть поданы в арбитражный суд в виде электронных документов, подписанных усиленной квалифицированной электронной подписью, либо в виде электронных образов документов, заверенных простой электронной подписью или усиленной квалифицированной электронной подписью.</a:t>
            </a:r>
          </a:p>
        </p:txBody>
      </p:sp>
    </p:spTree>
    <p:extLst>
      <p:ext uri="{BB962C8B-B14F-4D97-AF65-F5344CB8AC3E}">
        <p14:creationId xmlns:p14="http://schemas.microsoft.com/office/powerpoint/2010/main" val="275912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92500" lnSpcReduction="20000"/>
          </a:bodyPr>
          <a:lstStyle/>
          <a:p>
            <a:r>
              <a:rPr lang="ru-RU" dirty="0"/>
              <a:t>При этом в случаях, когда этого требует </a:t>
            </a:r>
            <a:r>
              <a:rPr lang="ru-RU" u="sng" dirty="0">
                <a:hlinkClick r:id="rId2"/>
              </a:rPr>
              <a:t>АПК РФ</a:t>
            </a:r>
            <a:r>
              <a:rPr lang="ru-RU" dirty="0"/>
              <a:t> скан-образы подписывают только усиленную квалифицированную электронную подпись. Такие случаи перечислены в предыдущем разделе.</a:t>
            </a:r>
          </a:p>
          <a:p>
            <a:r>
              <a:rPr lang="ru-RU" dirty="0"/>
              <a:t>Рассмотрим, как подать документ через систему "Мой арбитр". После входа в личный кабинет нужно выбрать вид обращения, например "Иск (заявление)" в разделе "Заявления и жалобы", указать наименование арбитражного суда, в который подается заявление, и выбрать суд из предложенного перечня.</a:t>
            </a:r>
          </a:p>
          <a:p>
            <a:r>
              <a:rPr lang="ru-RU" dirty="0"/>
              <a:t>Затем устанавливают процессуальное положение (истец, ответчик и т.п.) и заполняют предложенную системой форму, в которой проставляют наименование организации или ФИО физлица, адрес места работы, регистрации по месту жительства или местонахождения, категорию организации; ИНН, ОГРН, адрес и т.д.</a:t>
            </a:r>
          </a:p>
          <a:p>
            <a:r>
              <a:rPr lang="ru-RU" dirty="0"/>
              <a:t>Далее прикрепляют отсканированные документы: сначала заявление (ходатайство, жалобу), а затем приложения (при их наличии).</a:t>
            </a:r>
          </a:p>
          <a:p>
            <a:r>
              <a:rPr lang="ru-RU" dirty="0"/>
              <a:t>В конце процедуры нажимают кнопку "Отправить".</a:t>
            </a:r>
          </a:p>
        </p:txBody>
      </p:sp>
    </p:spTree>
    <p:extLst>
      <p:ext uri="{BB962C8B-B14F-4D97-AF65-F5344CB8AC3E}">
        <p14:creationId xmlns:p14="http://schemas.microsoft.com/office/powerpoint/2010/main" val="3391335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92500" lnSpcReduction="20000"/>
          </a:bodyPr>
          <a:lstStyle/>
          <a:p>
            <a:r>
              <a:rPr lang="ru-RU" dirty="0"/>
              <a:t>После отправки документов пользователь получит в личном кабинете и на указанный при регистрации адрес электронной почты уведомление об их поступлении в информационную систему, содержащее дату и время поступления. Его можно использовать как подтверждение соблюдения процессуальных сроков.</a:t>
            </a:r>
          </a:p>
          <a:p>
            <a:r>
              <a:rPr lang="ru-RU" dirty="0"/>
              <a:t>Работники суда проверят документы на предмет установления, адресованы ли они суду, доступны ли для прочтения, оформлены ли в соответствии с Порядком. После проверки работники суда отправят пользователю системы уведомление об их получении либо уведомление о том, что документы не могут быть признаны поступившими в суд.</a:t>
            </a:r>
          </a:p>
          <a:p>
            <a:r>
              <a:rPr lang="ru-RU" dirty="0"/>
              <a:t>Обратите внимание, что порядками подачи документов в ВС РФ и в арбитражные суды установлен открытый перечень причин, по которым документы не могут считаться поступившими в суд.</a:t>
            </a:r>
          </a:p>
          <a:p>
            <a:r>
              <a:rPr lang="ru-RU" dirty="0"/>
              <a:t>Также отметим, что суд вправе предложить заявителю представить оригиналы поданных документов (</a:t>
            </a:r>
            <a:r>
              <a:rPr lang="ru-RU" u="sng" dirty="0">
                <a:hlinkClick r:id="rId2"/>
              </a:rPr>
              <a:t>п. 2 постановления Пленума ВАС РФ от 17 февраля 2011 г. № 12</a:t>
            </a:r>
            <a:r>
              <a:rPr lang="ru-RU" dirty="0"/>
              <a:t>), в том числе, направленных в качестве доказательств (</a:t>
            </a:r>
            <a:r>
              <a:rPr lang="ru-RU" u="sng" dirty="0">
                <a:hlinkClick r:id="rId3"/>
              </a:rPr>
              <a:t>ч. 3 ст. 75 АПК РФ</a:t>
            </a:r>
            <a:r>
              <a:rPr lang="ru-RU" dirty="0"/>
              <a:t>).</a:t>
            </a:r>
          </a:p>
        </p:txBody>
      </p:sp>
    </p:spTree>
    <p:extLst>
      <p:ext uri="{BB962C8B-B14F-4D97-AF65-F5344CB8AC3E}">
        <p14:creationId xmlns:p14="http://schemas.microsoft.com/office/powerpoint/2010/main" val="2852257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92500" lnSpcReduction="20000"/>
          </a:bodyPr>
          <a:lstStyle/>
          <a:p>
            <a:r>
              <a:rPr lang="ru-RU" dirty="0"/>
              <a:t>В суды общей юрисдикции документы в электронном виде подают через личный кабинет, созданный в разделе "Подача процессуальных документов в электронном виде" официального сайта суда, который расположен на интернет-портале ГАС "Правосудие" (www.sudrf.ru).</a:t>
            </a:r>
          </a:p>
          <a:p>
            <a:r>
              <a:rPr lang="ru-RU" dirty="0"/>
              <a:t>Если документы подает представитель, то личный кабинет создается на его имя. Он может подать в суд документы в отношении одного и более представляемых физических и (или) юридических лиц.</a:t>
            </a:r>
          </a:p>
          <a:p>
            <a:r>
              <a:rPr lang="ru-RU" dirty="0"/>
              <a:t>Доступ к личному кабинету возможен посредством идентификации и аутентификации в ЕСИА либо с использованием имеющейся у физлица усиленной квалифицированной электронной подписью, полученной аккредитованном </a:t>
            </a:r>
            <a:r>
              <a:rPr lang="ru-RU" dirty="0" err="1"/>
              <a:t>Минкомсвязью</a:t>
            </a:r>
            <a:r>
              <a:rPr lang="ru-RU" dirty="0"/>
              <a:t> </a:t>
            </a:r>
            <a:r>
              <a:rPr lang="ru-RU" u="sng" dirty="0">
                <a:hlinkClick r:id="rId2"/>
              </a:rPr>
              <a:t>УЦ</a:t>
            </a:r>
            <a:r>
              <a:rPr lang="ru-RU" dirty="0"/>
              <a:t>.</a:t>
            </a:r>
          </a:p>
          <a:p>
            <a:r>
              <a:rPr lang="ru-RU" dirty="0"/>
              <a:t>Для подачи документов заполняют специальную форму на официальном сайте суда. Нужно выбрать вид судопроизводства и указать свои данные (в том числе номер телефона, адрес электронной почты и т.д.).</a:t>
            </a:r>
          </a:p>
          <a:p>
            <a:r>
              <a:rPr lang="ru-RU" dirty="0"/>
              <a:t>Документы подают в форме электронного документа или электронного образа документа. Требования к ним аналогичны рассмотренным выше.</a:t>
            </a:r>
          </a:p>
        </p:txBody>
      </p:sp>
    </p:spTree>
    <p:extLst>
      <p:ext uri="{BB962C8B-B14F-4D97-AF65-F5344CB8AC3E}">
        <p14:creationId xmlns:p14="http://schemas.microsoft.com/office/powerpoint/2010/main" val="12083662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Электронные документы в суд</a:t>
            </a:r>
            <a:endParaRPr lang="ru-RU" dirty="0"/>
          </a:p>
        </p:txBody>
      </p:sp>
      <p:sp>
        <p:nvSpPr>
          <p:cNvPr id="3" name="Объект 2"/>
          <p:cNvSpPr>
            <a:spLocks noGrp="1"/>
          </p:cNvSpPr>
          <p:nvPr>
            <p:ph idx="1"/>
          </p:nvPr>
        </p:nvSpPr>
        <p:spPr/>
        <p:txBody>
          <a:bodyPr>
            <a:normAutofit fontScale="85000" lnSpcReduction="20000"/>
          </a:bodyPr>
          <a:lstStyle/>
          <a:p>
            <a:r>
              <a:rPr lang="ru-RU" dirty="0"/>
              <a:t>Порядок подачи документов. Для подачи документов нужно найти и открыть официальный сайт суда и выбрать пункт меню "Подача процессуальных документов в электронном виде".</a:t>
            </a:r>
          </a:p>
          <a:p>
            <a:r>
              <a:rPr lang="ru-RU" dirty="0"/>
              <a:t>После нажатия на данный пункт пользователь попадает на страницу интернет-портала ГАС "Правосудие". Нужно перейти в раздел "Обращения" или нажать кнопку "Новое обращение".</a:t>
            </a:r>
          </a:p>
          <a:p>
            <a:r>
              <a:rPr lang="ru-RU" dirty="0"/>
              <a:t>Далее выполняют вход в систему. Войти можно двумя способами:</a:t>
            </a:r>
          </a:p>
          <a:p>
            <a:r>
              <a:rPr lang="ru-RU" dirty="0"/>
              <a:t>при помощи учетной записи в ЕСИА;</a:t>
            </a:r>
          </a:p>
          <a:p>
            <a:r>
              <a:rPr lang="ru-RU" dirty="0"/>
              <a:t>либо посредством усиленной квалифицированной </a:t>
            </a:r>
            <a:r>
              <a:rPr lang="ru-RU" u="sng" dirty="0">
                <a:hlinkClick r:id="rId2"/>
              </a:rPr>
              <a:t>электронной подписи</a:t>
            </a:r>
            <a:r>
              <a:rPr lang="ru-RU" dirty="0"/>
              <a:t>.</a:t>
            </a:r>
          </a:p>
          <a:p>
            <a:r>
              <a:rPr lang="ru-RU" dirty="0"/>
              <a:t>Затем выбирают вид обращения, например "Административное исковое заявление", формируют заявление (заполняют реквизиты заявителя, прикрепляют документы) и нажимают на кнопку "Сформировать заявление".</a:t>
            </a:r>
          </a:p>
          <a:p>
            <a:r>
              <a:rPr lang="ru-RU" dirty="0"/>
              <a:t>После этого в списке обращений для требуемого заявления нажимают кнопку "Продолжить заполнение", вводят необходимые реквизиты и на форме просмотра черновика заявления нажимают кнопку "Отправить заявление".</a:t>
            </a:r>
          </a:p>
        </p:txBody>
      </p:sp>
    </p:spTree>
    <p:extLst>
      <p:ext uri="{BB962C8B-B14F-4D97-AF65-F5344CB8AC3E}">
        <p14:creationId xmlns:p14="http://schemas.microsoft.com/office/powerpoint/2010/main" val="2961162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https://e.profkiosk.ru/service_tbn2/vlkbkl.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7408" y="2503633"/>
            <a:ext cx="9942715" cy="390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940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descr="https://kpi-drive.ru/wp-content/uploads/2018/09/KPI-YUrista-.014.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01691" y="2343554"/>
            <a:ext cx="9355225" cy="4154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7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Обзор документов, регламентирующих: судебно-претензионную работу</a:t>
            </a:r>
          </a:p>
        </p:txBody>
      </p:sp>
      <p:sp>
        <p:nvSpPr>
          <p:cNvPr id="3" name="Объект 2"/>
          <p:cNvSpPr>
            <a:spLocks noGrp="1"/>
          </p:cNvSpPr>
          <p:nvPr>
            <p:ph idx="1"/>
          </p:nvPr>
        </p:nvSpPr>
        <p:spPr/>
        <p:txBody>
          <a:bodyPr>
            <a:normAutofit/>
          </a:bodyPr>
          <a:lstStyle/>
          <a:p>
            <a:pPr fontAlgn="base"/>
            <a:r>
              <a:rPr lang="ru-RU" b="1" dirty="0"/>
              <a:t>Нормативные правовые акты, регламентирующие деятельность федеральных арбитражных судов</a:t>
            </a:r>
          </a:p>
          <a:p>
            <a:pPr fontAlgn="base"/>
            <a:r>
              <a:rPr lang="ru-RU" dirty="0">
                <a:hlinkClick r:id="rId2"/>
              </a:rPr>
              <a:t>Арбитражный процессуальный кодекс Российской Федерации</a:t>
            </a:r>
            <a:endParaRPr lang="ru-RU" dirty="0"/>
          </a:p>
          <a:p>
            <a:pPr fontAlgn="base"/>
            <a:r>
              <a:rPr lang="ru-RU" dirty="0">
                <a:hlinkClick r:id="rId3"/>
              </a:rPr>
              <a:t>Документы Верховного Суда Российской Федерации</a:t>
            </a:r>
            <a:endParaRPr lang="ru-RU" dirty="0"/>
          </a:p>
          <a:p>
            <a:pPr fontAlgn="base"/>
            <a:r>
              <a:rPr lang="ru-RU" dirty="0">
                <a:hlinkClick r:id="rId4"/>
              </a:rPr>
              <a:t>Документы Высшего Арбитражного Суда Российской Федерации</a:t>
            </a:r>
            <a:endParaRPr lang="ru-RU" dirty="0"/>
          </a:p>
          <a:p>
            <a:pPr fontAlgn="base"/>
            <a:r>
              <a:rPr lang="ru-RU" dirty="0">
                <a:hlinkClick r:id="rId5"/>
              </a:rPr>
              <a:t>Закон Российской Федерации от 26.06.1992 № 3132-1 «О статусе судей в Российской Федерации»</a:t>
            </a:r>
            <a:endParaRPr lang="ru-RU" dirty="0"/>
          </a:p>
          <a:p>
            <a:pPr fontAlgn="base"/>
            <a:r>
              <a:rPr lang="ru-RU" dirty="0">
                <a:hlinkClick r:id="rId6"/>
              </a:rPr>
              <a:t>Кодекс Российской Федерации об административных правонарушениях</a:t>
            </a:r>
            <a:endParaRPr lang="ru-RU" dirty="0"/>
          </a:p>
          <a:p>
            <a:pPr fontAlgn="base"/>
            <a:r>
              <a:rPr lang="ru-RU" dirty="0">
                <a:hlinkClick r:id="rId7"/>
              </a:rPr>
              <a:t>Конституция Российской Федерации</a:t>
            </a:r>
            <a:endParaRPr lang="ru-RU" dirty="0"/>
          </a:p>
        </p:txBody>
      </p:sp>
    </p:spTree>
    <p:extLst>
      <p:ext uri="{BB962C8B-B14F-4D97-AF65-F5344CB8AC3E}">
        <p14:creationId xmlns:p14="http://schemas.microsoft.com/office/powerpoint/2010/main" val="3974001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оценка результата работы судебного юриста </a:t>
            </a:r>
            <a:endParaRPr lang="ru-RU" dirty="0"/>
          </a:p>
        </p:txBody>
      </p:sp>
      <p:sp>
        <p:nvSpPr>
          <p:cNvPr id="3" name="Объект 2"/>
          <p:cNvSpPr>
            <a:spLocks noGrp="1"/>
          </p:cNvSpPr>
          <p:nvPr>
            <p:ph idx="1"/>
          </p:nvPr>
        </p:nvSpPr>
        <p:spPr/>
        <p:txBody>
          <a:bodyPr>
            <a:normAutofit lnSpcReduction="10000"/>
          </a:bodyPr>
          <a:lstStyle/>
          <a:p>
            <a:r>
              <a:rPr lang="ru-RU" b="1" i="1" dirty="0">
                <a:solidFill>
                  <a:srgbClr val="FF0000"/>
                </a:solidFill>
              </a:rPr>
              <a:t>Пример KPI юриста </a:t>
            </a:r>
            <a:endParaRPr lang="ru-RU" b="1" i="1" dirty="0" smtClean="0">
              <a:solidFill>
                <a:srgbClr val="FF0000"/>
              </a:solidFill>
            </a:endParaRPr>
          </a:p>
          <a:p>
            <a:r>
              <a:rPr lang="ru-RU" dirty="0" smtClean="0"/>
              <a:t>В </a:t>
            </a:r>
            <a:r>
              <a:rPr lang="ru-RU" dirty="0"/>
              <a:t>компании «</a:t>
            </a:r>
            <a:r>
              <a:rPr lang="ru-RU" dirty="0" err="1"/>
              <a:t>Гельстер</a:t>
            </a:r>
            <a:r>
              <a:rPr lang="ru-RU" dirty="0"/>
              <a:t>» для юриста, задача которого — проверять и визировать договоры с контрагентами, премию рассчитывают по проценту обработанных за месяц договоров.  </a:t>
            </a:r>
            <a:endParaRPr lang="ru-RU" dirty="0" smtClean="0"/>
          </a:p>
          <a:p>
            <a:r>
              <a:rPr lang="ru-RU" b="1" i="1" dirty="0" smtClean="0">
                <a:solidFill>
                  <a:srgbClr val="FF0000"/>
                </a:solidFill>
              </a:rPr>
              <a:t>Пример </a:t>
            </a:r>
            <a:r>
              <a:rPr lang="ru-RU" b="1" i="1" dirty="0">
                <a:solidFill>
                  <a:srgbClr val="FF0000"/>
                </a:solidFill>
              </a:rPr>
              <a:t>KPI юриста-судебника </a:t>
            </a:r>
            <a:endParaRPr lang="ru-RU" b="1" i="1" dirty="0" smtClean="0">
              <a:solidFill>
                <a:srgbClr val="FF0000"/>
              </a:solidFill>
            </a:endParaRPr>
          </a:p>
          <a:p>
            <a:r>
              <a:rPr lang="ru-RU" dirty="0" smtClean="0"/>
              <a:t>Для </a:t>
            </a:r>
            <a:r>
              <a:rPr lang="ru-RU" dirty="0"/>
              <a:t>юриста, который занимается судебной деятельностью, премия привязана к таким KPI: число выигранных или не доведенных до суда процессов; объем подготовленной документации.  </a:t>
            </a:r>
            <a:endParaRPr lang="ru-RU" dirty="0" smtClean="0"/>
          </a:p>
          <a:p>
            <a:r>
              <a:rPr lang="ru-RU" b="1" i="1" dirty="0" smtClean="0">
                <a:solidFill>
                  <a:srgbClr val="FF0000"/>
                </a:solidFill>
              </a:rPr>
              <a:t>Пример </a:t>
            </a:r>
            <a:r>
              <a:rPr lang="ru-RU" b="1" i="1" dirty="0">
                <a:solidFill>
                  <a:srgbClr val="FF0000"/>
                </a:solidFill>
              </a:rPr>
              <a:t>KPI юриста по договорной работе </a:t>
            </a:r>
            <a:endParaRPr lang="ru-RU" b="1" i="1" dirty="0" smtClean="0">
              <a:solidFill>
                <a:srgbClr val="FF0000"/>
              </a:solidFill>
            </a:endParaRPr>
          </a:p>
          <a:p>
            <a:r>
              <a:rPr lang="ru-RU" dirty="0" smtClean="0"/>
              <a:t>В </a:t>
            </a:r>
            <a:r>
              <a:rPr lang="ru-RU" dirty="0"/>
              <a:t>компании CMM KPI юриста рассчитывают с учётом среднего срока согласования контрактов, а также по проценту выигранных в суде дел и взысканий, полученных по решению суда. </a:t>
            </a:r>
            <a:endParaRPr lang="ru-RU" dirty="0"/>
          </a:p>
        </p:txBody>
      </p:sp>
    </p:spTree>
    <p:extLst>
      <p:ext uri="{BB962C8B-B14F-4D97-AF65-F5344CB8AC3E}">
        <p14:creationId xmlns:p14="http://schemas.microsoft.com/office/powerpoint/2010/main" val="3135267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Премии юристов</a:t>
            </a:r>
            <a:endParaRPr lang="ru-RU" dirty="0"/>
          </a:p>
        </p:txBody>
      </p:sp>
      <p:pic>
        <p:nvPicPr>
          <p:cNvPr id="4098" name="Picture 2" descr="Как бы сами юристы установили себе KP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55110" y="2496155"/>
            <a:ext cx="9506370" cy="3755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639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Премии юристов</a:t>
            </a:r>
            <a:endParaRPr lang="ru-RU" dirty="0"/>
          </a:p>
        </p:txBody>
      </p:sp>
      <p:pic>
        <p:nvPicPr>
          <p:cNvPr id="5122" name="Picture 2" descr="Какие показатели используют в хорошо продуманной системе KPI юриста"/>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63062" y="2271994"/>
            <a:ext cx="9310480" cy="4240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505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Премии юристов</a:t>
            </a:r>
            <a:endParaRPr lang="ru-RU" dirty="0"/>
          </a:p>
        </p:txBody>
      </p:sp>
      <p:sp>
        <p:nvSpPr>
          <p:cNvPr id="3" name="Объект 2"/>
          <p:cNvSpPr>
            <a:spLocks noGrp="1"/>
          </p:cNvSpPr>
          <p:nvPr>
            <p:ph idx="1"/>
          </p:nvPr>
        </p:nvSpPr>
        <p:spPr/>
        <p:txBody>
          <a:bodyPr>
            <a:normAutofit fontScale="77500" lnSpcReduction="20000"/>
          </a:bodyPr>
          <a:lstStyle/>
          <a:p>
            <a:r>
              <a:rPr lang="ru-RU" dirty="0"/>
              <a:t>Приведем примеры самых распространенных KPI юриста. </a:t>
            </a:r>
            <a:endParaRPr lang="ru-RU" dirty="0" smtClean="0"/>
          </a:p>
          <a:p>
            <a:r>
              <a:rPr lang="ru-RU" dirty="0" smtClean="0"/>
              <a:t>Это</a:t>
            </a:r>
            <a:r>
              <a:rPr lang="ru-RU" dirty="0"/>
              <a:t>: процент претензий контрагентов, успешно урегулированных в досудебном порядке; </a:t>
            </a:r>
            <a:endParaRPr lang="ru-RU" dirty="0" smtClean="0"/>
          </a:p>
          <a:p>
            <a:r>
              <a:rPr lang="ru-RU" dirty="0" smtClean="0"/>
              <a:t>процент </a:t>
            </a:r>
            <a:r>
              <a:rPr lang="ru-RU" dirty="0"/>
              <a:t>выигранных дел в суде; </a:t>
            </a:r>
            <a:endParaRPr lang="ru-RU" dirty="0" smtClean="0"/>
          </a:p>
          <a:p>
            <a:r>
              <a:rPr lang="ru-RU" dirty="0" smtClean="0"/>
              <a:t>время </a:t>
            </a:r>
            <a:r>
              <a:rPr lang="ru-RU" dirty="0"/>
              <a:t>ответа на запросы внутренних заказчиков; </a:t>
            </a:r>
            <a:endParaRPr lang="ru-RU" dirty="0" smtClean="0"/>
          </a:p>
          <a:p>
            <a:r>
              <a:rPr lang="ru-RU" dirty="0" smtClean="0"/>
              <a:t>снижение </a:t>
            </a:r>
            <a:r>
              <a:rPr lang="ru-RU" dirty="0"/>
              <a:t>требований по заявленным к компании судебным искам (соотношение заявленной суммы и присужденной, в %); </a:t>
            </a:r>
            <a:endParaRPr lang="ru-RU" dirty="0" smtClean="0"/>
          </a:p>
          <a:p>
            <a:r>
              <a:rPr lang="ru-RU" dirty="0" smtClean="0"/>
              <a:t>своевременность </a:t>
            </a:r>
            <a:r>
              <a:rPr lang="ru-RU" dirty="0"/>
              <a:t>согласования договоров: </a:t>
            </a:r>
            <a:endParaRPr lang="ru-RU" dirty="0" smtClean="0"/>
          </a:p>
          <a:p>
            <a:r>
              <a:rPr lang="ru-RU" dirty="0" smtClean="0"/>
              <a:t>план/факт </a:t>
            </a:r>
            <a:r>
              <a:rPr lang="ru-RU" dirty="0"/>
              <a:t>(в %); </a:t>
            </a:r>
            <a:endParaRPr lang="ru-RU" dirty="0" smtClean="0"/>
          </a:p>
          <a:p>
            <a:r>
              <a:rPr lang="ru-RU" dirty="0" smtClean="0"/>
              <a:t>замедление </a:t>
            </a:r>
            <a:r>
              <a:rPr lang="ru-RU" dirty="0"/>
              <a:t>сроков рассмотрения входящих исков; отсутствие ошибок в документах, которые привели к нарушениям и неоспариваемым штрафам; </a:t>
            </a:r>
            <a:endParaRPr lang="ru-RU" dirty="0" smtClean="0"/>
          </a:p>
          <a:p>
            <a:r>
              <a:rPr lang="ru-RU" dirty="0" smtClean="0"/>
              <a:t>своевременность </a:t>
            </a:r>
            <a:r>
              <a:rPr lang="ru-RU" dirty="0"/>
              <a:t>информирования заинтересованных сотрудников об изменениях в законодательстве; </a:t>
            </a:r>
            <a:endParaRPr lang="ru-RU" dirty="0" smtClean="0"/>
          </a:p>
          <a:p>
            <a:r>
              <a:rPr lang="ru-RU" dirty="0" smtClean="0"/>
              <a:t>доля </a:t>
            </a:r>
            <a:r>
              <a:rPr lang="ru-RU" dirty="0"/>
              <a:t>расходов юридического отдела в бюджете компании. </a:t>
            </a:r>
          </a:p>
        </p:txBody>
      </p:sp>
    </p:spTree>
    <p:extLst>
      <p:ext uri="{BB962C8B-B14F-4D97-AF65-F5344CB8AC3E}">
        <p14:creationId xmlns:p14="http://schemas.microsoft.com/office/powerpoint/2010/main" val="2667692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Информирование о результатах судебных дел</a:t>
            </a:r>
            <a:endParaRPr lang="ru-RU" dirty="0"/>
          </a:p>
        </p:txBody>
      </p:sp>
      <p:sp>
        <p:nvSpPr>
          <p:cNvPr id="3" name="Объект 2"/>
          <p:cNvSpPr>
            <a:spLocks noGrp="1"/>
          </p:cNvSpPr>
          <p:nvPr>
            <p:ph idx="1"/>
          </p:nvPr>
        </p:nvSpPr>
        <p:spPr/>
        <p:txBody>
          <a:bodyPr/>
          <a:lstStyle/>
          <a:p>
            <a:pPr fontAlgn="base"/>
            <a:r>
              <a:rPr lang="ru-RU" dirty="0"/>
              <a:t>Как получить доступ к </a:t>
            </a:r>
            <a:r>
              <a:rPr lang="ru-RU" dirty="0" err="1"/>
              <a:t>аудиопротоколам</a:t>
            </a:r>
            <a:r>
              <a:rPr lang="ru-RU" dirty="0"/>
              <a:t> судебных заседаний и другим документам по судебным делам, рассматриваемым Арбитражными судами?</a:t>
            </a:r>
          </a:p>
          <a:p>
            <a:pPr fontAlgn="base"/>
            <a:r>
              <a:rPr lang="ru-RU" dirty="0"/>
              <a:t>Для лиц, участвующих в деле, добавлена возможность знакомиться с </a:t>
            </a:r>
            <a:r>
              <a:rPr lang="ru-RU" dirty="0" err="1"/>
              <a:t>аудиопротоколами</a:t>
            </a:r>
            <a:r>
              <a:rPr lang="ru-RU" dirty="0"/>
              <a:t> судебных заседаний и другими документами по судебным делам.</a:t>
            </a:r>
          </a:p>
          <a:p>
            <a:pPr fontAlgn="base"/>
            <a:r>
              <a:rPr lang="ru-RU" dirty="0"/>
              <a:t>Доступ предоставляется к документам, поступившим в электронном виде через систему «Мой арбитр», а также документам, поступившим на бумажном носителе и отсканированным канцелярией суда.</a:t>
            </a:r>
          </a:p>
          <a:p>
            <a:endParaRPr lang="ru-RU" dirty="0"/>
          </a:p>
        </p:txBody>
      </p:sp>
    </p:spTree>
    <p:extLst>
      <p:ext uri="{BB962C8B-B14F-4D97-AF65-F5344CB8AC3E}">
        <p14:creationId xmlns:p14="http://schemas.microsoft.com/office/powerpoint/2010/main" val="1799361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Информирование о результатах судебных дел</a:t>
            </a:r>
            <a:endParaRPr lang="ru-RU" dirty="0"/>
          </a:p>
        </p:txBody>
      </p:sp>
      <p:sp>
        <p:nvSpPr>
          <p:cNvPr id="3" name="Объект 2"/>
          <p:cNvSpPr>
            <a:spLocks noGrp="1"/>
          </p:cNvSpPr>
          <p:nvPr>
            <p:ph idx="1"/>
          </p:nvPr>
        </p:nvSpPr>
        <p:spPr/>
        <p:txBody>
          <a:bodyPr>
            <a:normAutofit fontScale="92500" lnSpcReduction="10000"/>
          </a:bodyPr>
          <a:lstStyle/>
          <a:p>
            <a:pPr fontAlgn="base"/>
            <a:r>
              <a:rPr lang="ru-RU" dirty="0"/>
              <a:t>В сервисе «Мой арбитр» на главной странице участник выбирает "Заявления и ходатайства", вводит номер дела и на вкладке "Вид обращения" выбирает </a:t>
            </a:r>
            <a:r>
              <a:rPr lang="ru-RU" b="1" dirty="0"/>
              <a:t>"Ходатайство об ознакомлении с материалами дела"</a:t>
            </a:r>
            <a:r>
              <a:rPr lang="ru-RU" dirty="0"/>
              <a:t>. Далее на вкладке «Документы» в форме ходатайства участник дела устанавливает галочку «Предоставить доступ к материалам дела в режиме ограниченного доступа».</a:t>
            </a:r>
          </a:p>
          <a:p>
            <a:pPr fontAlgn="base"/>
            <a:r>
              <a:rPr lang="ru-RU" dirty="0"/>
              <a:t>Остальные поля формы необходимо также заполнить.</a:t>
            </a:r>
          </a:p>
          <a:p>
            <a:pPr fontAlgn="base"/>
            <a:r>
              <a:rPr lang="ru-RU" dirty="0"/>
              <a:t>Работник аппарата суда, ответственный за прием документов в электронном виде, регистрирует ходатайство, после чего участнику дела автоматически отправляется уведомление о регистрации документа. Обратите внимание, для получения уведомлений адрес электронной почты, указанный в личном кабинете сервиса "Мой арбитр", должен быть активирован.</a:t>
            </a:r>
          </a:p>
          <a:p>
            <a:pPr fontAlgn="base"/>
            <a:r>
              <a:rPr lang="ru-RU" dirty="0"/>
              <a:t>Судья, рассматривающий дело, согласует ходатайство.</a:t>
            </a:r>
          </a:p>
        </p:txBody>
      </p:sp>
    </p:spTree>
    <p:extLst>
      <p:ext uri="{BB962C8B-B14F-4D97-AF65-F5344CB8AC3E}">
        <p14:creationId xmlns:p14="http://schemas.microsoft.com/office/powerpoint/2010/main" val="1532301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Информирование о результатах судебных дел</a:t>
            </a:r>
            <a:endParaRPr lang="ru-RU" dirty="0"/>
          </a:p>
        </p:txBody>
      </p:sp>
      <p:sp>
        <p:nvSpPr>
          <p:cNvPr id="3" name="Объект 2"/>
          <p:cNvSpPr>
            <a:spLocks noGrp="1"/>
          </p:cNvSpPr>
          <p:nvPr>
            <p:ph idx="1"/>
          </p:nvPr>
        </p:nvSpPr>
        <p:spPr/>
        <p:txBody>
          <a:bodyPr>
            <a:normAutofit fontScale="92500" lnSpcReduction="10000"/>
          </a:bodyPr>
          <a:lstStyle/>
          <a:p>
            <a:pPr fontAlgn="base"/>
            <a:r>
              <a:rPr lang="ru-RU" dirty="0"/>
              <a:t>После согласования ходатайства судьей участнику дела предоставляется доступ на 24 часа с момента согласования ходатайства, участнику дела направляется уведомление, содержащее код доступа и срок действия кода. Обратите внимание, для получения уведомлений адрес электронной почты, указанный в личном кабинете сервиса "Мой арбитр", должен быть активирован. Также в Личном кабинете сервиса «Мой арбитр» в разделе «Материалы по делам» появляются дела, по которым предоставляется ограниченный доступ к материалам дела и </a:t>
            </a:r>
            <a:r>
              <a:rPr lang="ru-RU" dirty="0" err="1"/>
              <a:t>аудиопротоколам</a:t>
            </a:r>
            <a:r>
              <a:rPr lang="ru-RU" dirty="0"/>
              <a:t> судебных заседаний, срок действия кода доступа. Возможен поиск по номеру дела.</a:t>
            </a:r>
          </a:p>
          <a:p>
            <a:pPr fontAlgn="base"/>
            <a:r>
              <a:rPr lang="ru-RU" dirty="0"/>
              <a:t>Для доступа к материалам дела и </a:t>
            </a:r>
            <a:r>
              <a:rPr lang="ru-RU" dirty="0" err="1"/>
              <a:t>аудиопротоколам</a:t>
            </a:r>
            <a:r>
              <a:rPr lang="ru-RU" dirty="0"/>
              <a:t> судебных заседаний участник дела вводит код доступа в карточке дела в ИС «Картотека арбитражных дел». Обратите внимание, если код вводился ранее, доступ предоставляется автоматически, при этом в карточке дела отображается «Код указан».</a:t>
            </a:r>
          </a:p>
        </p:txBody>
      </p:sp>
    </p:spTree>
    <p:extLst>
      <p:ext uri="{BB962C8B-B14F-4D97-AF65-F5344CB8AC3E}">
        <p14:creationId xmlns:p14="http://schemas.microsoft.com/office/powerpoint/2010/main" val="162179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Требования к электронным образам документов</a:t>
            </a:r>
            <a:endParaRPr lang="ru-RU" dirty="0"/>
          </a:p>
        </p:txBody>
      </p:sp>
      <p:sp>
        <p:nvSpPr>
          <p:cNvPr id="3" name="Объект 2"/>
          <p:cNvSpPr>
            <a:spLocks noGrp="1"/>
          </p:cNvSpPr>
          <p:nvPr>
            <p:ph idx="1"/>
          </p:nvPr>
        </p:nvSpPr>
        <p:spPr/>
        <p:txBody>
          <a:bodyPr>
            <a:normAutofit fontScale="85000" lnSpcReduction="20000"/>
          </a:bodyPr>
          <a:lstStyle/>
          <a:p>
            <a:r>
              <a:rPr lang="ru-RU" dirty="0"/>
              <a:t>2.2.1. Электронный образ документа создается с помощью средств сканирования.</a:t>
            </a:r>
          </a:p>
          <a:p>
            <a:r>
              <a:rPr lang="ru-RU" dirty="0"/>
              <a:t>Сканирование документа на бумажном носителе должно производиться в масштабе 1:1 в черно-белом либо сером цвете (качество 200 - 300 точек на дюйм), обеспечивающем сохранение всех реквизитов и аутентичных признаков подлинности, а именно: графической подписи лица, печати и углового штампа бланка (при наличии), сканирование в режиме полной цветопередачи осуществляется при наличии в документе цветных графических изображений либо цветного текста, если это имеет значение для рассмотрения дела.</a:t>
            </a:r>
          </a:p>
          <a:p>
            <a:r>
              <a:rPr lang="ru-RU" dirty="0"/>
              <a:t>2.2.2. Файл электронного образа документа должен быть в формате PDF (рекомендуется создавать электронный образ документа с возможностью копирования текста).</a:t>
            </a:r>
          </a:p>
          <a:p>
            <a:r>
              <a:rPr lang="ru-RU" dirty="0"/>
              <a:t>Размер файла электронного образа не должен превышать 30 Мб.</a:t>
            </a:r>
          </a:p>
          <a:p>
            <a:r>
              <a:rPr lang="ru-RU" dirty="0"/>
              <a:t>2.2.3. Каждый отдельный документ должен быть представлен в виде отдельного файла. Наименование файла должно позволять идентифицировать документ и количество листов в документе (например: исковое заявление от 05122016 3л.pdf).</a:t>
            </a:r>
          </a:p>
        </p:txBody>
      </p:sp>
    </p:spTree>
    <p:extLst>
      <p:ext uri="{BB962C8B-B14F-4D97-AF65-F5344CB8AC3E}">
        <p14:creationId xmlns:p14="http://schemas.microsoft.com/office/powerpoint/2010/main" val="360401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Требования к электронным образам документов</a:t>
            </a:r>
            <a:endParaRPr lang="ru-RU" dirty="0"/>
          </a:p>
        </p:txBody>
      </p:sp>
      <p:sp>
        <p:nvSpPr>
          <p:cNvPr id="3" name="Объект 2"/>
          <p:cNvSpPr>
            <a:spLocks noGrp="1"/>
          </p:cNvSpPr>
          <p:nvPr>
            <p:ph idx="1"/>
          </p:nvPr>
        </p:nvSpPr>
        <p:spPr/>
        <p:txBody>
          <a:bodyPr>
            <a:normAutofit/>
          </a:bodyPr>
          <a:lstStyle/>
          <a:p>
            <a:r>
              <a:rPr lang="ru-RU" dirty="0"/>
              <a:t>2.2.4. Файлы и данные, содержащиеся в них, должны быть доступными для работы, не должны быть защищены от копирования и печати электронного образа, не должны содержать интерактивные и мультимедийные элементы или внедренные сценарии.</a:t>
            </a:r>
          </a:p>
          <a:p>
            <a:r>
              <a:rPr lang="ru-RU" dirty="0"/>
              <a:t>2.2.5. Электронный образ документа заверяется в соответствии с Порядком подачи документов простой электронной подписью или усиленной квалифицированной электронной подписью.</a:t>
            </a:r>
          </a:p>
        </p:txBody>
      </p:sp>
    </p:spTree>
    <p:extLst>
      <p:ext uri="{BB962C8B-B14F-4D97-AF65-F5344CB8AC3E}">
        <p14:creationId xmlns:p14="http://schemas.microsoft.com/office/powerpoint/2010/main" val="39419554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обеспечение исковых требований</a:t>
            </a:r>
            <a:endParaRPr lang="ru-RU" dirty="0"/>
          </a:p>
        </p:txBody>
      </p:sp>
      <p:pic>
        <p:nvPicPr>
          <p:cNvPr id="6146" name="Picture 2" descr="https://cf.ppt-online.org/files1/slide/c/cKyLITsfvxqAS0lQwWbnzoXBg2Mi9pR7j6FDdaJVuC/slide-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88891" y="2185612"/>
            <a:ext cx="9882425" cy="4818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5993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Обзор документов, регламентирующих: судебно-претензионную работу</a:t>
            </a:r>
          </a:p>
        </p:txBody>
      </p:sp>
      <p:sp>
        <p:nvSpPr>
          <p:cNvPr id="3" name="Объект 2"/>
          <p:cNvSpPr>
            <a:spLocks noGrp="1"/>
          </p:cNvSpPr>
          <p:nvPr>
            <p:ph idx="1"/>
          </p:nvPr>
        </p:nvSpPr>
        <p:spPr/>
        <p:txBody>
          <a:bodyPr>
            <a:normAutofit fontScale="92500" lnSpcReduction="20000"/>
          </a:bodyPr>
          <a:lstStyle/>
          <a:p>
            <a:pPr fontAlgn="base"/>
            <a:r>
              <a:rPr lang="ru-RU" b="1" dirty="0"/>
              <a:t>Нормативные правовые акты, регламентирующие деятельность мировых судей</a:t>
            </a:r>
          </a:p>
          <a:p>
            <a:pPr fontAlgn="base"/>
            <a:r>
              <a:rPr lang="ru-RU" dirty="0">
                <a:hlinkClick r:id="rId2"/>
              </a:rPr>
              <a:t>Гражданский процессуальный кодекс Российской Федерации</a:t>
            </a:r>
            <a:endParaRPr lang="ru-RU" dirty="0"/>
          </a:p>
          <a:p>
            <a:pPr fontAlgn="base"/>
            <a:r>
              <a:rPr lang="ru-RU" dirty="0">
                <a:hlinkClick r:id="rId3"/>
              </a:rPr>
              <a:t>Документы Верховного Суда Российской Федерации</a:t>
            </a:r>
            <a:endParaRPr lang="ru-RU" dirty="0"/>
          </a:p>
          <a:p>
            <a:pPr fontAlgn="base"/>
            <a:r>
              <a:rPr lang="ru-RU" dirty="0">
                <a:hlinkClick r:id="rId4"/>
              </a:rPr>
              <a:t>Закон Российской Федерации от 26.06.1992 № 3132-1 «О статусе судей в Российской Федерации»</a:t>
            </a:r>
            <a:endParaRPr lang="ru-RU" dirty="0"/>
          </a:p>
          <a:p>
            <a:pPr fontAlgn="base"/>
            <a:r>
              <a:rPr lang="ru-RU" dirty="0">
                <a:hlinkClick r:id="rId5"/>
              </a:rPr>
              <a:t>Кодекс Российской Федерации об административных правонарушениях</a:t>
            </a:r>
            <a:endParaRPr lang="ru-RU" dirty="0"/>
          </a:p>
          <a:p>
            <a:pPr fontAlgn="base"/>
            <a:r>
              <a:rPr lang="ru-RU" dirty="0">
                <a:hlinkClick r:id="rId6"/>
              </a:rPr>
              <a:t>Конституция Российской Федерации</a:t>
            </a:r>
            <a:endParaRPr lang="ru-RU" dirty="0"/>
          </a:p>
          <a:p>
            <a:pPr fontAlgn="base"/>
            <a:r>
              <a:rPr lang="ru-RU" dirty="0">
                <a:hlinkClick r:id="rId7"/>
              </a:rPr>
              <a:t>Уголовно-процессуальный кодекс Российской Федерации</a:t>
            </a:r>
            <a:endParaRPr lang="ru-RU" dirty="0"/>
          </a:p>
          <a:p>
            <a:pPr fontAlgn="base"/>
            <a:r>
              <a:rPr lang="ru-RU" dirty="0">
                <a:hlinkClick r:id="rId8"/>
              </a:rPr>
              <a:t>Федеральный закон от 02.05.2006 № 59-ФЗ «О порядке рассмотрения обращений граждан Российской Федерации»</a:t>
            </a:r>
            <a:endParaRPr lang="ru-RU" dirty="0"/>
          </a:p>
          <a:p>
            <a:r>
              <a:rPr lang="ru-RU" dirty="0"/>
              <a:t/>
            </a:r>
            <a:br>
              <a:rPr lang="ru-RU" dirty="0"/>
            </a:br>
            <a:endParaRPr lang="ru-RU" dirty="0"/>
          </a:p>
        </p:txBody>
      </p:sp>
    </p:spTree>
    <p:extLst>
      <p:ext uri="{BB962C8B-B14F-4D97-AF65-F5344CB8AC3E}">
        <p14:creationId xmlns:p14="http://schemas.microsoft.com/office/powerpoint/2010/main" val="3835933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Обязательное обеспечение исковых требований</a:t>
            </a:r>
            <a:endParaRPr lang="ru-RU" dirty="0"/>
          </a:p>
        </p:txBody>
      </p:sp>
      <p:pic>
        <p:nvPicPr>
          <p:cNvPr id="8194" name="Picture 2" descr="https://present5.com/presentation/59412497_309521888/image-4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998" y="2193925"/>
            <a:ext cx="10252998" cy="4564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8092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Обязательное обеспечение исковых требований</a:t>
            </a:r>
            <a:endParaRPr lang="ru-RU" dirty="0"/>
          </a:p>
        </p:txBody>
      </p:sp>
      <p:pic>
        <p:nvPicPr>
          <p:cNvPr id="9218" name="Picture 2" descr="https://cf.ppt-online.org/files1/slide/j/jUZT2Q5e7oS80qt36pvNklbAOGM9xhgEKFzwyW/slide-2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86868" y="2340151"/>
            <a:ext cx="9544121" cy="4517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7752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lstStyle/>
          <a:p>
            <a:r>
              <a:rPr lang="ru-RU" dirty="0"/>
              <a:t>«Обязанность </a:t>
            </a:r>
            <a:r>
              <a:rPr lang="ru-RU" b="1" dirty="0"/>
              <a:t>суда</a:t>
            </a:r>
            <a:r>
              <a:rPr lang="ru-RU" dirty="0"/>
              <a:t> </a:t>
            </a:r>
            <a:r>
              <a:rPr lang="ru-RU" b="1" dirty="0"/>
              <a:t>взыскивать</a:t>
            </a:r>
            <a:r>
              <a:rPr lang="ru-RU" dirty="0"/>
              <a:t> </a:t>
            </a:r>
            <a:r>
              <a:rPr lang="ru-RU" b="1" dirty="0"/>
              <a:t>расходы</a:t>
            </a:r>
            <a:r>
              <a:rPr lang="ru-RU" dirty="0"/>
              <a:t> на оплату услуг представителя, понесенные лицом, в пользу которого принят </a:t>
            </a:r>
            <a:r>
              <a:rPr lang="ru-RU" b="1" dirty="0"/>
              <a:t>судебный</a:t>
            </a:r>
            <a:r>
              <a:rPr lang="ru-RU" dirty="0"/>
              <a:t> акт, с другого лица, участвующего в деле, в разумных пределах является одним из предусмотренных законом правовых способов, направленных против необоснованного завышения размера оплаты услуг представителя, и тем самым - на реализацию требования статьи 17 (часть 3) Конституции Российской Федерации.</a:t>
            </a:r>
            <a:endParaRPr lang="ru-RU" dirty="0"/>
          </a:p>
        </p:txBody>
      </p:sp>
    </p:spTree>
    <p:extLst>
      <p:ext uri="{BB962C8B-B14F-4D97-AF65-F5344CB8AC3E}">
        <p14:creationId xmlns:p14="http://schemas.microsoft.com/office/powerpoint/2010/main" val="36669746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lstStyle/>
          <a:p>
            <a:pPr fontAlgn="base"/>
            <a:r>
              <a:rPr lang="ru-RU" i="1" dirty="0"/>
              <a:t>Именно поэтому в части 2 статьи 110 АПК Российской Федерации речь идет, по существу, об обязанности суда установить баланс между правами лиц, участвующих в деле.</a:t>
            </a:r>
            <a:endParaRPr lang="ru-RU" dirty="0"/>
          </a:p>
          <a:p>
            <a:pPr fontAlgn="base"/>
            <a:r>
              <a:rPr lang="ru-RU" i="1" dirty="0"/>
              <a:t>Вместе с тем, вынося мотивированное решение об изменении размера сумм, взыскиваемых в возмещение соответствующих расходов, </a:t>
            </a:r>
            <a:r>
              <a:rPr lang="ru-RU" b="1" i="1" dirty="0"/>
              <a:t>суд не вправе уменьшать его произвольно</a:t>
            </a:r>
            <a:r>
              <a:rPr lang="ru-RU" i="1" dirty="0"/>
              <a:t>, тем более, </a:t>
            </a:r>
            <a:r>
              <a:rPr lang="ru-RU" b="1" i="1" dirty="0"/>
              <a:t>если другая сторона не заявляет возражения</a:t>
            </a:r>
            <a:r>
              <a:rPr lang="ru-RU" i="1" dirty="0"/>
              <a:t> и не представляет доказательства чрезмерности взыскиваемых с нее расходов.</a:t>
            </a:r>
            <a:endParaRPr lang="ru-RU" dirty="0"/>
          </a:p>
        </p:txBody>
      </p:sp>
    </p:spTree>
    <p:extLst>
      <p:ext uri="{BB962C8B-B14F-4D97-AF65-F5344CB8AC3E}">
        <p14:creationId xmlns:p14="http://schemas.microsoft.com/office/powerpoint/2010/main" val="10210891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lstStyle/>
          <a:p>
            <a:pPr fontAlgn="base"/>
            <a:r>
              <a:rPr lang="ru-RU" dirty="0"/>
              <a:t>Президиум ВАС РФ в своем в Постановлении от 24.07.2012г. №2598/12 пришел к выводу, что равенство суммы расходов на защиту интересов общества сумме защищаемого имущественного интереса, либо превышение ее </a:t>
            </a:r>
            <a:r>
              <a:rPr lang="ru-RU" b="1" dirty="0"/>
              <a:t>не свидетельствует о неразумности или чрезмерности таких расходов</a:t>
            </a:r>
            <a:r>
              <a:rPr lang="ru-RU" dirty="0"/>
              <a:t>, поскольку сумма имущественного интереса не является фактором, который сам по себе указывает на разумность или чрезмерность понесенных расходов по его защите.</a:t>
            </a:r>
          </a:p>
        </p:txBody>
      </p:sp>
    </p:spTree>
    <p:extLst>
      <p:ext uri="{BB962C8B-B14F-4D97-AF65-F5344CB8AC3E}">
        <p14:creationId xmlns:p14="http://schemas.microsoft.com/office/powerpoint/2010/main" val="38711761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normAutofit lnSpcReduction="10000"/>
          </a:bodyPr>
          <a:lstStyle/>
          <a:p>
            <a:pPr fontAlgn="base"/>
            <a:r>
              <a:rPr lang="ru-RU" b="1" dirty="0"/>
              <a:t>Обратите </a:t>
            </a:r>
            <a:r>
              <a:rPr lang="ru-RU" b="1" dirty="0" err="1"/>
              <a:t>внимание:</a:t>
            </a:r>
            <a:r>
              <a:rPr lang="ru-RU" i="1" dirty="0" err="1"/>
              <a:t>Судебные</a:t>
            </a:r>
            <a:r>
              <a:rPr lang="ru-RU" i="1" dirty="0"/>
              <a:t> расходы, понесенные лицами, участвующими в деле, в связи с рассмотрением </a:t>
            </a:r>
            <a:r>
              <a:rPr lang="ru-RU" b="1" i="1" dirty="0"/>
              <a:t>апелляционной, кассационной</a:t>
            </a:r>
            <a:r>
              <a:rPr lang="ru-RU" i="1" dirty="0"/>
              <a:t> жалобы, также распределяются по правилам, установленным ст.110 АПК РФ.</a:t>
            </a:r>
            <a:endParaRPr lang="ru-RU" dirty="0"/>
          </a:p>
          <a:p>
            <a:pPr fontAlgn="base"/>
            <a:r>
              <a:rPr lang="ru-RU" dirty="0"/>
              <a:t>Как установлено 111 статьей АПК РФ, если спор возник вследствие нарушения лицом, участвующим в деле претензионного или иного досудебного порядка урегулирования спора, предусмотренного законом или договором, в том числе:</a:t>
            </a:r>
          </a:p>
          <a:p>
            <a:pPr fontAlgn="base"/>
            <a:r>
              <a:rPr lang="ru-RU" dirty="0"/>
              <a:t>нарушения срока представления ответа на претензию,</a:t>
            </a:r>
          </a:p>
          <a:p>
            <a:pPr fontAlgn="base"/>
            <a:r>
              <a:rPr lang="ru-RU" dirty="0"/>
              <a:t>оставления претензии без ответа,</a:t>
            </a:r>
          </a:p>
          <a:p>
            <a:r>
              <a:rPr lang="ru-RU" dirty="0"/>
              <a:t>арбитражный суд относит на это лицо судебные расходы </a:t>
            </a:r>
            <a:r>
              <a:rPr lang="ru-RU" b="1" dirty="0"/>
              <a:t>независимо </a:t>
            </a:r>
            <a:r>
              <a:rPr lang="ru-RU" dirty="0"/>
              <a:t>от результатов рассмотрения дела.</a:t>
            </a:r>
          </a:p>
        </p:txBody>
      </p:sp>
    </p:spTree>
    <p:extLst>
      <p:ext uri="{BB962C8B-B14F-4D97-AF65-F5344CB8AC3E}">
        <p14:creationId xmlns:p14="http://schemas.microsoft.com/office/powerpoint/2010/main" val="40183389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normAutofit/>
          </a:bodyPr>
          <a:lstStyle/>
          <a:p>
            <a:pPr fontAlgn="base"/>
            <a:r>
              <a:rPr lang="ru-RU" dirty="0"/>
              <a:t>Арбитражный суд вправе отнести все судебные расходы по делу на лицо злоупотребляющее своими процессуальными правами или не выполняющее своих процессуальных обязанностей, если это привело:</a:t>
            </a:r>
          </a:p>
          <a:p>
            <a:pPr fontAlgn="base"/>
            <a:r>
              <a:rPr lang="ru-RU" dirty="0"/>
              <a:t>к срыву судебного заседания,</a:t>
            </a:r>
          </a:p>
          <a:p>
            <a:pPr fontAlgn="base"/>
            <a:r>
              <a:rPr lang="ru-RU" dirty="0"/>
              <a:t>к затягиванию судебного процесса,</a:t>
            </a:r>
          </a:p>
          <a:p>
            <a:pPr fontAlgn="base"/>
            <a:r>
              <a:rPr lang="ru-RU" dirty="0"/>
              <a:t>к воспрепятствованию рассмотрения дела и принятию законного и обоснованного судебного акта.</a:t>
            </a:r>
          </a:p>
          <a:p>
            <a:r>
              <a:rPr lang="ru-RU" dirty="0"/>
              <a:t>По заявлению лица, участвующего в деле, на которое возлагается возмещение судебных расходов, арбитражный суд вправе уменьшить размер возмещения, </a:t>
            </a:r>
            <a:r>
              <a:rPr lang="ru-RU" b="1" dirty="0"/>
              <a:t>если этим лицом представлены доказательства</a:t>
            </a:r>
            <a:r>
              <a:rPr lang="ru-RU" dirty="0"/>
              <a:t> их чрезмерности.</a:t>
            </a:r>
          </a:p>
        </p:txBody>
      </p:sp>
    </p:spTree>
    <p:extLst>
      <p:ext uri="{BB962C8B-B14F-4D97-AF65-F5344CB8AC3E}">
        <p14:creationId xmlns:p14="http://schemas.microsoft.com/office/powerpoint/2010/main" val="3138244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normAutofit/>
          </a:bodyPr>
          <a:lstStyle/>
          <a:p>
            <a:pPr fontAlgn="base"/>
            <a:r>
              <a:rPr lang="ru-RU" dirty="0"/>
              <a:t>В Информационном письме Президиума ВАС РФ от 05.12.2007г. №121 указано, например, что премии представителю, являющемуся сотрудником организации, за счет проигравшей стороны возместить нельзя:</a:t>
            </a:r>
          </a:p>
          <a:p>
            <a:pPr fontAlgn="base"/>
            <a:r>
              <a:rPr lang="ru-RU" i="1" dirty="0"/>
              <a:t>«Расходы по выплате премии представителю, работающему по трудовому договору в той организации, интересы которой представлял в суде, возмещению не подлежат, поскольку они не подпадают под понятие </a:t>
            </a:r>
            <a:r>
              <a:rPr lang="ru-RU" b="1" i="1" dirty="0"/>
              <a:t>судебные расходы, распределяемые в соответствии со статьей 110 АПК РФ</a:t>
            </a:r>
            <a:r>
              <a:rPr lang="ru-RU" i="1" dirty="0"/>
              <a:t>».</a:t>
            </a:r>
            <a:endParaRPr lang="ru-RU" dirty="0"/>
          </a:p>
        </p:txBody>
      </p:sp>
    </p:spTree>
    <p:extLst>
      <p:ext uri="{BB962C8B-B14F-4D97-AF65-F5344CB8AC3E}">
        <p14:creationId xmlns:p14="http://schemas.microsoft.com/office/powerpoint/2010/main" val="14371046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normAutofit/>
          </a:bodyPr>
          <a:lstStyle/>
          <a:p>
            <a:pPr fontAlgn="base"/>
            <a:r>
              <a:rPr lang="ru-RU" dirty="0"/>
              <a:t>Сумма оплаты консультаций, не предусмотренных договором о представительстве в суде, не включается в состав судебных расходов (п.8 письма №121).</a:t>
            </a:r>
          </a:p>
          <a:p>
            <a:pPr fontAlgn="base"/>
            <a:r>
              <a:rPr lang="ru-RU" dirty="0"/>
              <a:t>Так же могут отказать в возмещении расходов на представителя, если его услуги еще не были оплачены полностью, так как возмещению подлежат фактически осуществленные расходы (п.4 письма №121).</a:t>
            </a:r>
          </a:p>
          <a:p>
            <a:pPr fontAlgn="base"/>
            <a:r>
              <a:rPr lang="ru-RU" dirty="0"/>
              <a:t>При этом, согласно п.5 письма №121, факт оплаты услуг представителя третьим лицом (не являющимся стороной дела) в порядке взаиморасчетов с заявителем, не является основанием для отказа в удовлетворении требования о взыскании расходов на оплату услуг представителя.</a:t>
            </a:r>
          </a:p>
        </p:txBody>
      </p:sp>
    </p:spTree>
    <p:extLst>
      <p:ext uri="{BB962C8B-B14F-4D97-AF65-F5344CB8AC3E}">
        <p14:creationId xmlns:p14="http://schemas.microsoft.com/office/powerpoint/2010/main" val="21650716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normAutofit/>
          </a:bodyPr>
          <a:lstStyle/>
          <a:p>
            <a:pPr fontAlgn="base"/>
            <a:r>
              <a:rPr lang="ru-RU" dirty="0"/>
              <a:t>Внереализационными доходами налогоплательщика признаются, в частности, доходы в виде признанных должником или подлежащих уплате должником на основании решения суда, </a:t>
            </a:r>
            <a:r>
              <a:rPr lang="ru-RU" b="1" dirty="0"/>
              <a:t>вступившего в </a:t>
            </a:r>
            <a:r>
              <a:rPr lang="ru-RU" b="1" dirty="0" err="1"/>
              <a:t>законнуюсилу</a:t>
            </a:r>
            <a:r>
              <a:rPr lang="ru-RU" b="1" dirty="0"/>
              <a:t>:</a:t>
            </a:r>
            <a:endParaRPr lang="ru-RU" dirty="0"/>
          </a:p>
          <a:p>
            <a:pPr fontAlgn="base"/>
            <a:r>
              <a:rPr lang="ru-RU" dirty="0"/>
              <a:t>штрафов,</a:t>
            </a:r>
          </a:p>
          <a:p>
            <a:pPr fontAlgn="base"/>
            <a:r>
              <a:rPr lang="ru-RU" dirty="0"/>
              <a:t>пеней,</a:t>
            </a:r>
          </a:p>
          <a:p>
            <a:pPr fontAlgn="base"/>
            <a:r>
              <a:rPr lang="ru-RU" dirty="0"/>
              <a:t>иных санкций за нарушение договорных обязательств,</a:t>
            </a:r>
          </a:p>
          <a:p>
            <a:pPr fontAlgn="base"/>
            <a:r>
              <a:rPr lang="ru-RU" dirty="0"/>
              <a:t>а также сумм возмещения убытков или ущерба.</a:t>
            </a:r>
          </a:p>
        </p:txBody>
      </p:sp>
    </p:spTree>
    <p:extLst>
      <p:ext uri="{BB962C8B-B14F-4D97-AF65-F5344CB8AC3E}">
        <p14:creationId xmlns:p14="http://schemas.microsoft.com/office/powerpoint/2010/main" val="4099218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Управление дебиторской задолженностью</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0309692"/>
              </p:ext>
            </p:extLst>
          </p:nvPr>
        </p:nvGraphicFramePr>
        <p:xfrm>
          <a:off x="685800" y="2194560"/>
          <a:ext cx="10820400" cy="4024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72424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Обязательное взыскание судебных расходов</a:t>
            </a:r>
            <a:endParaRPr lang="ru-RU" dirty="0"/>
          </a:p>
        </p:txBody>
      </p:sp>
      <p:sp>
        <p:nvSpPr>
          <p:cNvPr id="3" name="Объект 2"/>
          <p:cNvSpPr>
            <a:spLocks noGrp="1"/>
          </p:cNvSpPr>
          <p:nvPr>
            <p:ph idx="1"/>
          </p:nvPr>
        </p:nvSpPr>
        <p:spPr/>
        <p:txBody>
          <a:bodyPr>
            <a:normAutofit/>
          </a:bodyPr>
          <a:lstStyle/>
          <a:p>
            <a:pPr fontAlgn="base"/>
            <a:r>
              <a:rPr lang="ru-RU" dirty="0"/>
              <a:t>Если вышеуказанная компания выиграла суд и по решению суда ей возмещают ранее понесенные судебные расходы, то такие суммы следует отразить в составе внереализационных доходов – </a:t>
            </a:r>
            <a:r>
              <a:rPr lang="ru-RU" b="1" dirty="0"/>
              <a:t>на дату вступления в законную силу решения</a:t>
            </a:r>
            <a:r>
              <a:rPr lang="ru-RU" dirty="0"/>
              <a:t>.</a:t>
            </a:r>
          </a:p>
          <a:p>
            <a:pPr fontAlgn="base"/>
            <a:r>
              <a:rPr lang="ru-RU" dirty="0"/>
              <a:t>Такой же позиции придерживается Минфин в своем Письме от 06.12.2012г. №03-03-06/4/113:</a:t>
            </a:r>
          </a:p>
          <a:p>
            <a:pPr fontAlgn="base"/>
            <a:r>
              <a:rPr lang="ru-RU" i="1" dirty="0"/>
              <a:t>«Таким образом, сумма государственной пошлины, возмещенная ответчиком истцу на основании решения суда о взыскании произведенных судебных расходов, учитывается в составе внереализационных доходов на дату вступления в законную силу решения суда (пп.4 п.4 ст.271 Кодекса).»</a:t>
            </a:r>
            <a:endParaRPr lang="ru-RU" dirty="0"/>
          </a:p>
        </p:txBody>
      </p:sp>
    </p:spTree>
    <p:extLst>
      <p:ext uri="{BB962C8B-B14F-4D97-AF65-F5344CB8AC3E}">
        <p14:creationId xmlns:p14="http://schemas.microsoft.com/office/powerpoint/2010/main" val="33436259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Сроки для предоставления документов</a:t>
            </a:r>
            <a:br>
              <a:rPr lang="ru-RU" dirty="0"/>
            </a:br>
            <a:endParaRPr lang="ru-RU" dirty="0"/>
          </a:p>
        </p:txBody>
      </p:sp>
      <p:pic>
        <p:nvPicPr>
          <p:cNvPr id="4" name="Объект 3"/>
          <p:cNvPicPr>
            <a:picLocks noGrp="1" noChangeAspect="1"/>
          </p:cNvPicPr>
          <p:nvPr>
            <p:ph idx="1"/>
          </p:nvPr>
        </p:nvPicPr>
        <p:blipFill>
          <a:blip r:embed="rId2"/>
          <a:stretch>
            <a:fillRect/>
          </a:stretch>
        </p:blipFill>
        <p:spPr>
          <a:xfrm>
            <a:off x="1070295" y="2057401"/>
            <a:ext cx="9594934" cy="4734097"/>
          </a:xfrm>
          <a:prstGeom prst="rect">
            <a:avLst/>
          </a:prstGeom>
        </p:spPr>
      </p:pic>
    </p:spTree>
    <p:extLst>
      <p:ext uri="{BB962C8B-B14F-4D97-AF65-F5344CB8AC3E}">
        <p14:creationId xmlns:p14="http://schemas.microsoft.com/office/powerpoint/2010/main" val="32723390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Сроки для предоставления документов</a:t>
            </a:r>
            <a:br>
              <a:rPr lang="ru-RU" dirty="0"/>
            </a:br>
            <a:endParaRPr lang="ru-RU" dirty="0"/>
          </a:p>
        </p:txBody>
      </p:sp>
      <p:pic>
        <p:nvPicPr>
          <p:cNvPr id="7" name="Объект 6"/>
          <p:cNvPicPr>
            <a:picLocks noGrp="1" noChangeAspect="1"/>
          </p:cNvPicPr>
          <p:nvPr>
            <p:ph idx="1"/>
          </p:nvPr>
        </p:nvPicPr>
        <p:blipFill>
          <a:blip r:embed="rId2"/>
          <a:stretch>
            <a:fillRect/>
          </a:stretch>
        </p:blipFill>
        <p:spPr>
          <a:xfrm>
            <a:off x="979032" y="1753351"/>
            <a:ext cx="10110146" cy="5009963"/>
          </a:xfrm>
          <a:prstGeom prst="rect">
            <a:avLst/>
          </a:prstGeom>
        </p:spPr>
      </p:pic>
    </p:spTree>
    <p:extLst>
      <p:ext uri="{BB962C8B-B14F-4D97-AF65-F5344CB8AC3E}">
        <p14:creationId xmlns:p14="http://schemas.microsoft.com/office/powerpoint/2010/main" val="26652984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a:t>Обязанность участия в судебном заседании представителя тематического подразделения</a:t>
            </a:r>
            <a:endParaRPr lang="ru-RU" sz="2800" dirty="0"/>
          </a:p>
        </p:txBody>
      </p:sp>
      <p:sp>
        <p:nvSpPr>
          <p:cNvPr id="3" name="Объект 2"/>
          <p:cNvSpPr>
            <a:spLocks noGrp="1"/>
          </p:cNvSpPr>
          <p:nvPr>
            <p:ph idx="1"/>
          </p:nvPr>
        </p:nvSpPr>
        <p:spPr/>
        <p:txBody>
          <a:bodyPr/>
          <a:lstStyle/>
          <a:p>
            <a:r>
              <a:rPr lang="ru-RU" b="1" dirty="0"/>
              <a:t>В настоящее время представительство разрешено на следующих основаниях:</a:t>
            </a:r>
          </a:p>
          <a:p>
            <a:r>
              <a:rPr lang="ru-RU" dirty="0"/>
              <a:t>наличие ученой степени в сфере юриспруденции;</a:t>
            </a:r>
          </a:p>
          <a:p>
            <a:r>
              <a:rPr lang="ru-RU" dirty="0"/>
              <a:t>диплом о высшем юридическом образовании (бакалавр, специалист, магистр);</a:t>
            </a:r>
          </a:p>
          <a:p>
            <a:r>
              <a:rPr lang="ru-RU" dirty="0"/>
              <a:t>наличие статуса адвоката.</a:t>
            </a:r>
          </a:p>
          <a:p>
            <a:r>
              <a:rPr lang="ru-RU" dirty="0"/>
              <a:t/>
            </a:r>
            <a:br>
              <a:rPr lang="ru-RU" dirty="0"/>
            </a:br>
            <a:r>
              <a:rPr lang="ru-RU" dirty="0"/>
              <a:t>На районные суды и мировых судей такое правило не распространяется. В этом случае могут представительствовать граждане без юридического образования. В свою очередь адвокаты должны предъявить ордер и удостоверение.</a:t>
            </a:r>
          </a:p>
        </p:txBody>
      </p:sp>
    </p:spTree>
    <p:extLst>
      <p:ext uri="{BB962C8B-B14F-4D97-AF65-F5344CB8AC3E}">
        <p14:creationId xmlns:p14="http://schemas.microsoft.com/office/powerpoint/2010/main" val="39538127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a:t>Обязанность участия в судебном заседании представителя тематического подразделения</a:t>
            </a:r>
            <a:endParaRPr lang="ru-RU" sz="2800" dirty="0"/>
          </a:p>
        </p:txBody>
      </p:sp>
      <p:sp>
        <p:nvSpPr>
          <p:cNvPr id="3" name="Объект 2"/>
          <p:cNvSpPr>
            <a:spLocks noGrp="1"/>
          </p:cNvSpPr>
          <p:nvPr>
            <p:ph idx="1"/>
          </p:nvPr>
        </p:nvSpPr>
        <p:spPr/>
        <p:txBody>
          <a:bodyPr>
            <a:normAutofit fontScale="92500" lnSpcReduction="10000"/>
          </a:bodyPr>
          <a:lstStyle/>
          <a:p>
            <a:r>
              <a:rPr lang="ru-RU" b="1" dirty="0"/>
              <a:t>Оформление полномочий</a:t>
            </a:r>
          </a:p>
          <a:p>
            <a:r>
              <a:rPr lang="ru-RU" dirty="0"/>
              <a:t>Личное участие в деле гражданина (законного представителя) не лишает его права иметь по этому делу представителя (ч. 1 ст. 48 ГПК РФ). Как правило, уполномоченными представителями граждан в суде являются юристы или адвокаты, отношения с которыми строятся на основании гражданско-правового договора.</a:t>
            </a:r>
          </a:p>
          <a:p>
            <a:r>
              <a:rPr lang="ru-RU" dirty="0"/>
              <a:t>Доверенность, выдаваемая гражданином, может быть удостоверена в нотариальном порядке либо (ч. 2 ст. 53 ГПК РФ) или ином порядке, предусмотренном законом.</a:t>
            </a:r>
          </a:p>
          <a:p>
            <a:r>
              <a:rPr lang="ru-RU" dirty="0"/>
              <a:t/>
            </a:r>
            <a:br>
              <a:rPr lang="ru-RU" dirty="0"/>
            </a:br>
            <a:r>
              <a:rPr lang="ru-RU" b="1" dirty="0"/>
              <a:t>Обратите внимание!</a:t>
            </a:r>
            <a:r>
              <a:rPr lang="ru-RU" dirty="0"/>
              <a:t> В связи с </a:t>
            </a:r>
            <a:r>
              <a:rPr lang="ru-RU" dirty="0" err="1"/>
              <a:t>коронавирусной</a:t>
            </a:r>
            <a:r>
              <a:rPr lang="ru-RU" dirty="0"/>
              <a:t> инфекцией работа нотариусов осуществляется с учетом санитарно-эпидемиологической ситуации. Порядок работы рекомендуем предварительно уточнить (п. 1 Указа Президента РФ от 11.05.2020 N 316).</a:t>
            </a:r>
          </a:p>
        </p:txBody>
      </p:sp>
    </p:spTree>
    <p:extLst>
      <p:ext uri="{BB962C8B-B14F-4D97-AF65-F5344CB8AC3E}">
        <p14:creationId xmlns:p14="http://schemas.microsoft.com/office/powerpoint/2010/main" val="25844999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a:t>Обязанность участия в судебном заседании представителя тематического подразделения</a:t>
            </a:r>
            <a:endParaRPr lang="ru-RU" sz="2800" dirty="0"/>
          </a:p>
        </p:txBody>
      </p:sp>
      <p:sp>
        <p:nvSpPr>
          <p:cNvPr id="3" name="Объект 2"/>
          <p:cNvSpPr>
            <a:spLocks noGrp="1"/>
          </p:cNvSpPr>
          <p:nvPr>
            <p:ph idx="1"/>
          </p:nvPr>
        </p:nvSpPr>
        <p:spPr/>
        <p:txBody>
          <a:bodyPr>
            <a:normAutofit lnSpcReduction="10000"/>
          </a:bodyPr>
          <a:lstStyle/>
          <a:p>
            <a:r>
              <a:rPr lang="ru-RU" dirty="0"/>
              <a:t>Также доверитель вправе указать своего представителя и определить его полномочия непосредственно в суде. Данное заявление можно сделать устно (оно заносится в протокол судебного заседания) или оформить письменно в произвольной форме (ч. 6 ст. 53 ГПК РФ).</a:t>
            </a:r>
          </a:p>
          <a:p>
            <a:r>
              <a:rPr lang="ru-RU" dirty="0"/>
              <a:t>В доверенности обязательно должна быть указана дата ее совершения, поскольку без указания этой даты она является недействительной. Доверенность может быть выдана на любой срок, но если конкретный срок в ней не указан, она сохраняет силу в течение года со дня ее совершения (п. 1 ст. 186 ГК РФ).</a:t>
            </a:r>
          </a:p>
          <a:p>
            <a:r>
              <a:rPr lang="ru-RU" dirty="0"/>
              <a:t/>
            </a:r>
            <a:br>
              <a:rPr lang="ru-RU" dirty="0"/>
            </a:br>
            <a:r>
              <a:rPr lang="ru-RU" b="1" dirty="0"/>
              <a:t>Важно!</a:t>
            </a:r>
            <a:r>
              <a:rPr lang="ru-RU" dirty="0"/>
              <a:t> Лицо, выдавшее доверенность на ведение дела в суде и впоследствии отменившее ее, обязано незамедлительно известить об отмене суд, рассматривающий дело (ч. 2 ст. 54 ГПК РФ).</a:t>
            </a:r>
          </a:p>
        </p:txBody>
      </p:sp>
    </p:spTree>
    <p:extLst>
      <p:ext uri="{BB962C8B-B14F-4D97-AF65-F5344CB8AC3E}">
        <p14:creationId xmlns:p14="http://schemas.microsoft.com/office/powerpoint/2010/main" val="24592226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a:t>Обязанность участия в судебном заседании представителя тематического подразделения</a:t>
            </a:r>
            <a:endParaRPr lang="ru-RU" sz="2800" dirty="0"/>
          </a:p>
        </p:txBody>
      </p:sp>
      <p:sp>
        <p:nvSpPr>
          <p:cNvPr id="3" name="Объект 2"/>
          <p:cNvSpPr>
            <a:spLocks noGrp="1"/>
          </p:cNvSpPr>
          <p:nvPr>
            <p:ph idx="1"/>
          </p:nvPr>
        </p:nvSpPr>
        <p:spPr/>
        <p:txBody>
          <a:bodyPr>
            <a:normAutofit/>
          </a:bodyPr>
          <a:lstStyle/>
          <a:p>
            <a:r>
              <a:rPr lang="ru-RU" b="1" dirty="0"/>
              <a:t>Представитель в том числе имеет право:</a:t>
            </a:r>
          </a:p>
          <a:p>
            <a:r>
              <a:rPr lang="ru-RU" dirty="0"/>
              <a:t>обжаловать постановление суда, с которым не согласен;</a:t>
            </a:r>
          </a:p>
          <a:p>
            <a:r>
              <a:rPr lang="ru-RU" dirty="0"/>
              <a:t>мирно завершать споры;</a:t>
            </a:r>
          </a:p>
          <a:p>
            <a:r>
              <a:rPr lang="ru-RU" dirty="0"/>
              <a:t>признавать, подписывать иски, предъявлять встречные;</a:t>
            </a:r>
          </a:p>
          <a:p>
            <a:r>
              <a:rPr lang="ru-RU" dirty="0"/>
              <a:t>получать имущество, которое было присуждено;</a:t>
            </a:r>
          </a:p>
          <a:p>
            <a:r>
              <a:rPr lang="ru-RU" dirty="0"/>
              <a:t>передавать документы в третейский суд;</a:t>
            </a:r>
          </a:p>
          <a:p>
            <a:r>
              <a:rPr lang="ru-RU" dirty="0"/>
              <a:t>передоверять полномочия;</a:t>
            </a:r>
          </a:p>
          <a:p>
            <a:r>
              <a:rPr lang="ru-RU" dirty="0"/>
              <a:t>требовать уменьшения размера взысканий.</a:t>
            </a:r>
          </a:p>
        </p:txBody>
      </p:sp>
    </p:spTree>
    <p:extLst>
      <p:ext uri="{BB962C8B-B14F-4D97-AF65-F5344CB8AC3E}">
        <p14:creationId xmlns:p14="http://schemas.microsoft.com/office/powerpoint/2010/main" val="8377421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Особенности исполнительного производства</a:t>
            </a:r>
            <a:endParaRPr lang="ru-RU" dirty="0"/>
          </a:p>
        </p:txBody>
      </p:sp>
      <p:sp>
        <p:nvSpPr>
          <p:cNvPr id="3" name="Объект 2"/>
          <p:cNvSpPr>
            <a:spLocks noGrp="1"/>
          </p:cNvSpPr>
          <p:nvPr>
            <p:ph idx="1"/>
          </p:nvPr>
        </p:nvSpPr>
        <p:spPr/>
        <p:txBody>
          <a:bodyPr/>
          <a:lstStyle/>
          <a:p>
            <a:r>
              <a:rPr lang="ru-RU" dirty="0"/>
              <a:t>У налоговых органов взыскателем могут быть запрошены следующие сведения (п. 9 ст. 69 Закона):</a:t>
            </a:r>
            <a:r>
              <a:rPr lang="ru-RU" dirty="0"/>
              <a:t/>
            </a:r>
            <a:br>
              <a:rPr lang="ru-RU" dirty="0"/>
            </a:br>
            <a:r>
              <a:rPr lang="ru-RU" dirty="0"/>
              <a:t>- о наименовании и местонахождении банков и иных кредитных организаций, в которых открыты счета должника;</a:t>
            </a:r>
            <a:r>
              <a:rPr lang="ru-RU" dirty="0"/>
              <a:t/>
            </a:r>
            <a:br>
              <a:rPr lang="ru-RU" dirty="0"/>
            </a:br>
            <a:r>
              <a:rPr lang="ru-RU" dirty="0"/>
              <a:t>- о номерах расчетных счетов.</a:t>
            </a:r>
            <a:endParaRPr lang="ru-RU" dirty="0"/>
          </a:p>
        </p:txBody>
      </p:sp>
    </p:spTree>
    <p:extLst>
      <p:ext uri="{BB962C8B-B14F-4D97-AF65-F5344CB8AC3E}">
        <p14:creationId xmlns:p14="http://schemas.microsoft.com/office/powerpoint/2010/main" val="20387126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Особенности исполнительного производства</a:t>
            </a:r>
            <a:endParaRPr lang="ru-RU" dirty="0"/>
          </a:p>
        </p:txBody>
      </p:sp>
      <p:sp>
        <p:nvSpPr>
          <p:cNvPr id="3" name="Объект 2"/>
          <p:cNvSpPr>
            <a:spLocks noGrp="1"/>
          </p:cNvSpPr>
          <p:nvPr>
            <p:ph idx="1"/>
          </p:nvPr>
        </p:nvSpPr>
        <p:spPr/>
        <p:txBody>
          <a:bodyPr/>
          <a:lstStyle/>
          <a:p>
            <a:r>
              <a:rPr lang="ru-RU" dirty="0"/>
              <a:t>Срок для добровольного исполнения не предоставляется в случаях (п. 14 ст. 30 Закона):</a:t>
            </a:r>
            <a:r>
              <a:rPr lang="ru-RU" dirty="0"/>
              <a:t/>
            </a:r>
            <a:br>
              <a:rPr lang="ru-RU" dirty="0"/>
            </a:br>
            <a:r>
              <a:rPr lang="ru-RU" dirty="0"/>
              <a:t>1) в соответствии с частью 16 ст. 30 Закона (здесь идет речь об отдельном взыскании с должника исполнительского сбора и штрафов, вас это не касается);</a:t>
            </a:r>
            <a:r>
              <a:rPr lang="ru-RU" dirty="0"/>
              <a:t/>
            </a:r>
            <a:br>
              <a:rPr lang="ru-RU" dirty="0"/>
            </a:br>
            <a:r>
              <a:rPr lang="ru-RU" b="1" dirty="0"/>
              <a:t>2) при последующих предъявлениях исполнительного документа;</a:t>
            </a:r>
            <a:r>
              <a:rPr lang="ru-RU" dirty="0"/>
              <a:t/>
            </a:r>
            <a:br>
              <a:rPr lang="ru-RU" dirty="0"/>
            </a:br>
            <a:r>
              <a:rPr lang="ru-RU" dirty="0"/>
              <a:t>3) о восстановлении на работе;</a:t>
            </a:r>
            <a:r>
              <a:rPr lang="ru-RU" dirty="0"/>
              <a:t/>
            </a:r>
            <a:br>
              <a:rPr lang="ru-RU" dirty="0"/>
            </a:br>
            <a:r>
              <a:rPr lang="ru-RU" dirty="0"/>
              <a:t>4) об административном приостановлении деятельности;</a:t>
            </a:r>
            <a:r>
              <a:rPr lang="ru-RU" dirty="0"/>
              <a:t/>
            </a:r>
            <a:br>
              <a:rPr lang="ru-RU" dirty="0"/>
            </a:br>
            <a:r>
              <a:rPr lang="ru-RU" dirty="0"/>
              <a:t>5) о конфискации имущества.</a:t>
            </a:r>
            <a:endParaRPr lang="ru-RU" dirty="0"/>
          </a:p>
        </p:txBody>
      </p:sp>
    </p:spTree>
    <p:extLst>
      <p:ext uri="{BB962C8B-B14F-4D97-AF65-F5344CB8AC3E}">
        <p14:creationId xmlns:p14="http://schemas.microsoft.com/office/powerpoint/2010/main" val="1617307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Особенности исполнительного производства</a:t>
            </a:r>
            <a:endParaRPr lang="ru-RU" dirty="0"/>
          </a:p>
        </p:txBody>
      </p:sp>
      <p:sp>
        <p:nvSpPr>
          <p:cNvPr id="3" name="Объект 2"/>
          <p:cNvSpPr>
            <a:spLocks noGrp="1"/>
          </p:cNvSpPr>
          <p:nvPr>
            <p:ph idx="1"/>
          </p:nvPr>
        </p:nvSpPr>
        <p:spPr/>
        <p:txBody>
          <a:bodyPr>
            <a:normAutofit fontScale="92500" lnSpcReduction="10000"/>
          </a:bodyPr>
          <a:lstStyle/>
          <a:p>
            <a:r>
              <a:rPr lang="ru-RU" dirty="0"/>
              <a:t>Приведем перечень исполнительных действий, указанных в ст. 64 Закона (не является исчерпывающим):</a:t>
            </a:r>
            <a:r>
              <a:rPr lang="ru-RU" dirty="0"/>
              <a:t/>
            </a:r>
            <a:br>
              <a:rPr lang="ru-RU" dirty="0"/>
            </a:br>
            <a:r>
              <a:rPr lang="ru-RU" dirty="0"/>
              <a:t>1) вызывать стороны исполнительного производства (их представителей), иных лиц;</a:t>
            </a:r>
            <a:r>
              <a:rPr lang="ru-RU" dirty="0"/>
              <a:t/>
            </a:r>
            <a:br>
              <a:rPr lang="ru-RU" dirty="0"/>
            </a:br>
            <a:r>
              <a:rPr lang="ru-RU" dirty="0"/>
              <a:t>2) запрашивать необходимые сведения у физических лиц, организаций и органов, находящихся на территории Российской Федерации, а также на территориях иностранных государств, получать от них объяснения, информацию, справки;</a:t>
            </a:r>
            <a:r>
              <a:rPr lang="ru-RU" dirty="0"/>
              <a:t/>
            </a:r>
            <a:br>
              <a:rPr lang="ru-RU" dirty="0"/>
            </a:br>
            <a:r>
              <a:rPr lang="ru-RU" dirty="0"/>
              <a:t>3) проводить проверку, в том числе проверку финансовых документов, по исполнению исполнительных документов;</a:t>
            </a:r>
            <a:r>
              <a:rPr lang="ru-RU" dirty="0"/>
              <a:t/>
            </a:r>
            <a:br>
              <a:rPr lang="ru-RU" dirty="0"/>
            </a:br>
            <a:r>
              <a:rPr lang="ru-RU" dirty="0"/>
              <a:t>4) давать физическим и юридическим лицам поручения по исполнению требований, содержащихся в исполнительных документах;</a:t>
            </a:r>
            <a:r>
              <a:rPr lang="ru-RU" dirty="0"/>
              <a:t/>
            </a:r>
            <a:br>
              <a:rPr lang="ru-RU" dirty="0"/>
            </a:br>
            <a:r>
              <a:rPr lang="ru-RU" dirty="0"/>
              <a:t>5) входить в нежилые помещения и хранилища, занимаемые должником или другими лицами либо принадлежащие должнику или другим лицам, в целях исполнения исполнительных документов</a:t>
            </a:r>
            <a:endParaRPr lang="ru-RU" dirty="0"/>
          </a:p>
        </p:txBody>
      </p:sp>
    </p:spTree>
    <p:extLst>
      <p:ext uri="{BB962C8B-B14F-4D97-AF65-F5344CB8AC3E}">
        <p14:creationId xmlns:p14="http://schemas.microsoft.com/office/powerpoint/2010/main" val="3112999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дебиторской задолженностью</a:t>
            </a:r>
            <a:endParaRPr lang="ru-RU" dirty="0"/>
          </a:p>
        </p:txBody>
      </p:sp>
      <p:sp>
        <p:nvSpPr>
          <p:cNvPr id="3" name="Объект 2"/>
          <p:cNvSpPr>
            <a:spLocks noGrp="1"/>
          </p:cNvSpPr>
          <p:nvPr>
            <p:ph idx="1"/>
          </p:nvPr>
        </p:nvSpPr>
        <p:spPr/>
        <p:txBody>
          <a:bodyPr>
            <a:normAutofit lnSpcReduction="10000"/>
          </a:bodyPr>
          <a:lstStyle/>
          <a:p>
            <a:r>
              <a:rPr lang="ru-RU" b="1" dirty="0"/>
              <a:t>1. Анализ структуры ДЗ (дебиторской задолженности)</a:t>
            </a:r>
          </a:p>
          <a:p>
            <a:r>
              <a:rPr lang="ru-RU" dirty="0"/>
              <a:t>На данном этапе основное внимание уделяется общим подходам к анализу ДЗ организации, общему разделению ДЗ по структуре для понимания «состояния» ДЗ и принятия решения по дальнейшей работе.</a:t>
            </a:r>
          </a:p>
          <a:p>
            <a:r>
              <a:rPr lang="ru-RU" dirty="0"/>
              <a:t>Основные данные для анализа:</a:t>
            </a:r>
          </a:p>
          <a:p>
            <a:r>
              <a:rPr lang="ru-RU" dirty="0"/>
              <a:t>А) Общий анализ «величины» ДЗ: общая сумма задолженности, количество клиентов</a:t>
            </a:r>
          </a:p>
          <a:p>
            <a:r>
              <a:rPr lang="ru-RU" dirty="0"/>
              <a:t>Б) Доля ДЗ в финансовом портфеле организации</a:t>
            </a:r>
          </a:p>
          <a:p>
            <a:r>
              <a:rPr lang="ru-RU" dirty="0"/>
              <a:t>В) Сегментация ДЗ по срокам: «свежая» ДЗ, «рабочая» ДЗ, просроченная ДЗ</a:t>
            </a:r>
          </a:p>
          <a:p>
            <a:r>
              <a:rPr lang="ru-RU" dirty="0"/>
              <a:t>Г) Сегментация ДЗ по размеру: малая, средняя, крупная</a:t>
            </a:r>
          </a:p>
          <a:p>
            <a:endParaRPr lang="ru-RU" dirty="0"/>
          </a:p>
        </p:txBody>
      </p:sp>
    </p:spTree>
    <p:extLst>
      <p:ext uri="{BB962C8B-B14F-4D97-AF65-F5344CB8AC3E}">
        <p14:creationId xmlns:p14="http://schemas.microsoft.com/office/powerpoint/2010/main" val="15260443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Обеспечение исковых требований</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528062491"/>
              </p:ext>
            </p:extLst>
          </p:nvPr>
        </p:nvGraphicFramePr>
        <p:xfrm>
          <a:off x="685800" y="2194560"/>
          <a:ext cx="10820400" cy="4024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34608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Методические рекомендации – «обязательные заявления»</a:t>
            </a:r>
            <a:endParaRPr lang="ru-RU" dirty="0"/>
          </a:p>
        </p:txBody>
      </p:sp>
      <p:sp>
        <p:nvSpPr>
          <p:cNvPr id="3" name="Объект 2"/>
          <p:cNvSpPr>
            <a:spLocks noGrp="1"/>
          </p:cNvSpPr>
          <p:nvPr>
            <p:ph idx="1"/>
          </p:nvPr>
        </p:nvSpPr>
        <p:spPr/>
        <p:txBody>
          <a:bodyPr>
            <a:normAutofit fontScale="77500" lnSpcReduction="20000"/>
          </a:bodyPr>
          <a:lstStyle/>
          <a:p>
            <a:r>
              <a:rPr lang="ru-RU" dirty="0"/>
              <a:t>В порядке ст. 64.1 Закона подлежат рассмотрению заявления (ходатайства), по результатам рассмотрения которых должностным лицом службы судебных приставов принимается соответствующее процессуальное решение, за исключением случаев, когда </a:t>
            </a:r>
            <a:r>
              <a:rPr lang="ru-RU" dirty="0">
                <a:hlinkClick r:id="rId2"/>
              </a:rPr>
              <a:t>Законом</a:t>
            </a:r>
            <a:r>
              <a:rPr lang="ru-RU" dirty="0"/>
              <a:t> установлен особый порядок рассмотрения заявлений, в частности:</a:t>
            </a:r>
          </a:p>
          <a:p>
            <a:r>
              <a:rPr lang="ru-RU" dirty="0"/>
              <a:t>об отложении исполнительных действий и применения мер принудительного исполнения в соответствии с ч. 3.1 ст. 38 Закона;</a:t>
            </a:r>
          </a:p>
          <a:p>
            <a:r>
              <a:rPr lang="ru-RU" dirty="0"/>
              <a:t>о приостановлении исполнительного производства судебным приставом-исполнителем в соответствии с </a:t>
            </a:r>
            <a:r>
              <a:rPr lang="ru-RU" dirty="0">
                <a:hlinkClick r:id="rId3"/>
              </a:rPr>
              <a:t>ч. 4 ст. 45</a:t>
            </a:r>
            <a:r>
              <a:rPr lang="ru-RU" dirty="0"/>
              <a:t> Закона;</a:t>
            </a:r>
          </a:p>
          <a:p>
            <a:r>
              <a:rPr lang="ru-RU" dirty="0"/>
              <a:t>об объявлении в розыск должника, его имущества, ребенка в соответствии со ст. 65 Закона;</a:t>
            </a:r>
          </a:p>
          <a:p>
            <a:r>
              <a:rPr lang="ru-RU" dirty="0"/>
              <a:t>о наложении ареста на имущество должника в соответствии со </a:t>
            </a:r>
            <a:r>
              <a:rPr lang="ru-RU" dirty="0">
                <a:hlinkClick r:id="rId4"/>
              </a:rPr>
              <a:t>ст. 80</a:t>
            </a:r>
            <a:r>
              <a:rPr lang="ru-RU" dirty="0"/>
              <a:t> Закона;</a:t>
            </a:r>
          </a:p>
          <a:p>
            <a:r>
              <a:rPr lang="ru-RU" dirty="0"/>
              <a:t>жалоб на постановления, действия (бездействие) должностных лиц ФССП России, поданных в порядке подчиненности в соответствии с </a:t>
            </a:r>
            <a:r>
              <a:rPr lang="ru-RU" dirty="0">
                <a:hlinkClick r:id="rId5"/>
              </a:rPr>
              <a:t>главой 18</a:t>
            </a:r>
            <a:r>
              <a:rPr lang="ru-RU" dirty="0"/>
              <a:t> Закона;</a:t>
            </a:r>
          </a:p>
          <a:p>
            <a:r>
              <a:rPr lang="ru-RU" dirty="0"/>
              <a:t>об отводе в исполнительном производстве в соответствии с ч. 3 ст. 63 Закона;</a:t>
            </a:r>
          </a:p>
          <a:p>
            <a:r>
              <a:rPr lang="ru-RU" dirty="0"/>
              <a:t>в иных случаях, предусмотренных </a:t>
            </a:r>
            <a:r>
              <a:rPr lang="ru-RU" dirty="0">
                <a:hlinkClick r:id="rId2"/>
              </a:rPr>
              <a:t>Законом</a:t>
            </a:r>
            <a:r>
              <a:rPr lang="ru-RU" dirty="0"/>
              <a:t>.</a:t>
            </a:r>
          </a:p>
          <a:p>
            <a:endParaRPr lang="ru-RU" dirty="0"/>
          </a:p>
        </p:txBody>
      </p:sp>
    </p:spTree>
    <p:extLst>
      <p:ext uri="{BB962C8B-B14F-4D97-AF65-F5344CB8AC3E}">
        <p14:creationId xmlns:p14="http://schemas.microsoft.com/office/powerpoint/2010/main" val="28607082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Методические рекомендации – «обязательные заявления»</a:t>
            </a:r>
            <a:endParaRPr lang="ru-RU" dirty="0"/>
          </a:p>
        </p:txBody>
      </p:sp>
      <p:sp>
        <p:nvSpPr>
          <p:cNvPr id="3" name="Объект 2"/>
          <p:cNvSpPr>
            <a:spLocks noGrp="1"/>
          </p:cNvSpPr>
          <p:nvPr>
            <p:ph idx="1"/>
          </p:nvPr>
        </p:nvSpPr>
        <p:spPr/>
        <p:txBody>
          <a:bodyPr>
            <a:normAutofit fontScale="70000" lnSpcReduction="20000"/>
          </a:bodyPr>
          <a:lstStyle/>
          <a:p>
            <a:r>
              <a:rPr lang="ru-RU" dirty="0"/>
              <a:t>Должностным лицом службы судебных приставов (старшим судебным приставом, его заместителем, судебным приставом-исполнителем) в соответствии со ст. 64,1 Закона рассматриваются заявления (ходатайства) по вопросам:</a:t>
            </a:r>
          </a:p>
          <a:p>
            <a:r>
              <a:rPr lang="ru-RU" dirty="0"/>
              <a:t>совершения исполнительных действий, предусмотренных </a:t>
            </a:r>
            <a:r>
              <a:rPr lang="ru-RU" dirty="0">
                <a:hlinkClick r:id="rId2"/>
              </a:rPr>
              <a:t>ст. 64</a:t>
            </a:r>
            <a:r>
              <a:rPr lang="ru-RU" dirty="0"/>
              <a:t> Закона (в том числе об установлении временного ограничения на выезд должника из Российской Федерации, проведении проверки правильности и своевременности перечисления денежных средств, о распределении взысканных денежных средств и перечислении их взыскателям и иные исполнительные действия);</a:t>
            </a:r>
          </a:p>
          <a:p>
            <a:r>
              <a:rPr lang="ru-RU" dirty="0"/>
              <a:t>применения мер принудительного исполнения в соответствии со </a:t>
            </a:r>
            <a:r>
              <a:rPr lang="ru-RU" dirty="0">
                <a:hlinkClick r:id="rId3"/>
              </a:rPr>
              <a:t>ст. 68</a:t>
            </a:r>
            <a:r>
              <a:rPr lang="ru-RU" dirty="0"/>
              <a:t> Закона (в том числе об обращении взыскания на имущество должника, об обращении в регистрирующий орган для регистрации перехода права на имущество);</a:t>
            </a:r>
          </a:p>
          <a:p>
            <a:r>
              <a:rPr lang="ru-RU" dirty="0"/>
              <a:t>об исправлении допущенных им в постановлении описок или явных арифметических ошибок (</a:t>
            </a:r>
            <a:r>
              <a:rPr lang="ru-RU" dirty="0">
                <a:hlinkClick r:id="rId4"/>
              </a:rPr>
              <a:t>ч. 3 ст. 14</a:t>
            </a:r>
            <a:r>
              <a:rPr lang="ru-RU" dirty="0"/>
              <a:t> Закона);</a:t>
            </a:r>
          </a:p>
          <a:p>
            <a:r>
              <a:rPr lang="ru-RU" dirty="0"/>
              <a:t>о зачете встречных однородных требований в соответствии со ст. 88.1 Закона;</a:t>
            </a:r>
          </a:p>
          <a:p>
            <a:r>
              <a:rPr lang="ru-RU" dirty="0"/>
              <a:t>об отмене постановления об окончании исполнительного производства в соответствии с ч. 9 ст. 47 Закона;</a:t>
            </a:r>
          </a:p>
          <a:p>
            <a:r>
              <a:rPr lang="ru-RU" dirty="0"/>
              <a:t>о ведении исполнительного производства группой принудительного исполнения в соответствии со ст. 34.1 Закона;</a:t>
            </a:r>
          </a:p>
          <a:p>
            <a:r>
              <a:rPr lang="ru-RU" dirty="0"/>
              <a:t>по иным вопросам, относящимся к компетенции указанных должностных лиц.</a:t>
            </a:r>
          </a:p>
        </p:txBody>
      </p:sp>
    </p:spTree>
    <p:extLst>
      <p:ext uri="{BB962C8B-B14F-4D97-AF65-F5344CB8AC3E}">
        <p14:creationId xmlns:p14="http://schemas.microsoft.com/office/powerpoint/2010/main" val="6385819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Общедоступные ресурсы поиска судебной практики общей юрисдикции</a:t>
            </a:r>
            <a:endParaRPr lang="ru-RU" dirty="0"/>
          </a:p>
        </p:txBody>
      </p:sp>
      <p:pic>
        <p:nvPicPr>
          <p:cNvPr id="10242" name="Picture 2" descr="https://assets.website-files.com/5ad9eca24bee8ea40866e03b/5add852bc66eeb600c504ffc_screen-macbook.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77389" y="2186247"/>
            <a:ext cx="7347087" cy="4591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240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Общедоступные ресурсы поиска судебной практики общей юрисдикции</a:t>
            </a:r>
            <a:endParaRPr lang="ru-RU" dirty="0"/>
          </a:p>
        </p:txBody>
      </p:sp>
      <p:sp>
        <p:nvSpPr>
          <p:cNvPr id="3" name="Объект 2"/>
          <p:cNvSpPr>
            <a:spLocks noGrp="1"/>
          </p:cNvSpPr>
          <p:nvPr>
            <p:ph idx="1"/>
          </p:nvPr>
        </p:nvSpPr>
        <p:spPr/>
        <p:txBody>
          <a:bodyPr>
            <a:normAutofit fontScale="92500"/>
          </a:bodyPr>
          <a:lstStyle/>
          <a:p>
            <a:r>
              <a:rPr lang="ru-RU" dirty="0"/>
              <a:t/>
            </a:r>
            <a:br>
              <a:rPr lang="ru-RU" dirty="0"/>
            </a:br>
            <a:r>
              <a:rPr lang="ru-RU" dirty="0" err="1">
                <a:hlinkClick r:id="rId2"/>
              </a:rPr>
              <a:t>Актоскоп</a:t>
            </a:r>
            <a:r>
              <a:rPr lang="ru-RU" dirty="0"/>
              <a:t> - уникальный инструмент удобного просмотра и поиска судебных решений в едином информационном пространстве.</a:t>
            </a:r>
            <a:r>
              <a:rPr lang="ru-RU" dirty="0"/>
              <a:t/>
            </a:r>
            <a:br>
              <a:rPr lang="ru-RU" dirty="0"/>
            </a:br>
            <a:r>
              <a:rPr lang="ru-RU" dirty="0"/>
              <a:t/>
            </a:r>
            <a:br>
              <a:rPr lang="ru-RU" dirty="0"/>
            </a:br>
            <a:r>
              <a:rPr lang="ru-RU" dirty="0">
                <a:hlinkClick r:id="rId3"/>
              </a:rPr>
              <a:t>Gcourts.ru</a:t>
            </a:r>
            <a:r>
              <a:rPr lang="ru-RU" dirty="0"/>
              <a:t> - Поиск решений судов общей юрисдикции</a:t>
            </a:r>
            <a:r>
              <a:rPr lang="ru-RU" dirty="0"/>
              <a:t/>
            </a:r>
            <a:br>
              <a:rPr lang="ru-RU" dirty="0"/>
            </a:br>
            <a:r>
              <a:rPr lang="ru-RU" dirty="0"/>
              <a:t/>
            </a:r>
            <a:br>
              <a:rPr lang="ru-RU" dirty="0"/>
            </a:br>
            <a:r>
              <a:rPr lang="ru-RU" dirty="0">
                <a:hlinkClick r:id="rId4"/>
              </a:rPr>
              <a:t>Pravo.ru</a:t>
            </a:r>
            <a:r>
              <a:rPr lang="ru-RU" dirty="0"/>
              <a:t/>
            </a:r>
            <a:br>
              <a:rPr lang="ru-RU" dirty="0"/>
            </a:br>
            <a:r>
              <a:rPr lang="ru-RU" dirty="0"/>
              <a:t/>
            </a:r>
            <a:br>
              <a:rPr lang="ru-RU" dirty="0"/>
            </a:br>
            <a:r>
              <a:rPr lang="ru-RU" dirty="0">
                <a:hlinkClick r:id="rId5"/>
              </a:rPr>
              <a:t>«</a:t>
            </a:r>
            <a:r>
              <a:rPr lang="ru-RU" dirty="0" err="1">
                <a:hlinkClick r:id="rId5"/>
              </a:rPr>
              <a:t>РосПравосудие</a:t>
            </a:r>
            <a:r>
              <a:rPr lang="ru-RU" dirty="0">
                <a:hlinkClick r:id="rId5"/>
              </a:rPr>
              <a:t>»</a:t>
            </a:r>
            <a:r>
              <a:rPr lang="ru-RU" dirty="0"/>
              <a:t> - База сайта содержит опубликованные судебные решения, список судей Российской Федерации, список действующих адвокатов.</a:t>
            </a:r>
            <a:r>
              <a:rPr lang="ru-RU" dirty="0"/>
              <a:t/>
            </a:r>
            <a:br>
              <a:rPr lang="ru-RU" dirty="0"/>
            </a:br>
            <a:r>
              <a:rPr lang="ru-RU" dirty="0"/>
              <a:t/>
            </a:r>
            <a:br>
              <a:rPr lang="ru-RU" dirty="0"/>
            </a:br>
            <a:r>
              <a:rPr lang="ru-RU" dirty="0">
                <a:hlinkClick r:id="rId6"/>
              </a:rPr>
              <a:t>«Судебная практика - решения суда»</a:t>
            </a:r>
            <a:r>
              <a:rPr lang="ru-RU" dirty="0"/>
              <a:t> - База сайта содержит опубликованные судебные решения</a:t>
            </a:r>
            <a:r>
              <a:rPr lang="ru-RU" dirty="0"/>
              <a:t/>
            </a:r>
            <a:br>
              <a:rPr lang="ru-RU" dirty="0"/>
            </a:br>
            <a:endParaRPr lang="ru-RU" dirty="0"/>
          </a:p>
        </p:txBody>
      </p:sp>
    </p:spTree>
    <p:extLst>
      <p:ext uri="{BB962C8B-B14F-4D97-AF65-F5344CB8AC3E}">
        <p14:creationId xmlns:p14="http://schemas.microsoft.com/office/powerpoint/2010/main" val="40558961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Общедоступные ресурсы поиска судебной практики общей юрисдикции</a:t>
            </a:r>
            <a:endParaRPr lang="ru-RU" dirty="0"/>
          </a:p>
        </p:txBody>
      </p:sp>
      <p:sp>
        <p:nvSpPr>
          <p:cNvPr id="3" name="Объект 2"/>
          <p:cNvSpPr>
            <a:spLocks noGrp="1"/>
          </p:cNvSpPr>
          <p:nvPr>
            <p:ph idx="1"/>
          </p:nvPr>
        </p:nvSpPr>
        <p:spPr/>
        <p:txBody>
          <a:bodyPr>
            <a:normAutofit/>
          </a:bodyPr>
          <a:lstStyle/>
          <a:p>
            <a:r>
              <a:rPr lang="ru-RU" dirty="0">
                <a:hlinkClick r:id="rId2"/>
              </a:rPr>
              <a:t>www.rybo.ru</a:t>
            </a:r>
            <a:r>
              <a:rPr lang="ru-RU" dirty="0"/>
              <a:t> - Информация о судебных спорах.. тоже поиск по делам</a:t>
            </a:r>
            <a:r>
              <a:rPr lang="ru-RU" dirty="0"/>
              <a:t/>
            </a:r>
            <a:br>
              <a:rPr lang="ru-RU" dirty="0"/>
            </a:br>
            <a:r>
              <a:rPr lang="ru-RU" dirty="0"/>
              <a:t/>
            </a:r>
            <a:br>
              <a:rPr lang="ru-RU" dirty="0"/>
            </a:br>
            <a:r>
              <a:rPr lang="ru-RU" dirty="0">
                <a:hlinkClick r:id="rId3"/>
              </a:rPr>
              <a:t>Судебные и нормативные акты РФ Книга отзывов и предложений - sudact.ru</a:t>
            </a:r>
            <a:r>
              <a:rPr lang="ru-RU" dirty="0"/>
              <a:t/>
            </a:r>
            <a:br>
              <a:rPr lang="ru-RU" dirty="0"/>
            </a:br>
            <a:r>
              <a:rPr lang="ru-RU" dirty="0"/>
              <a:t/>
            </a:r>
            <a:br>
              <a:rPr lang="ru-RU" dirty="0"/>
            </a:br>
            <a:r>
              <a:rPr lang="ru-RU" dirty="0">
                <a:hlinkClick r:id="rId4"/>
              </a:rPr>
              <a:t>Поиск и анализ судебных актов Арбитражных судов и Судов общей юрисдикции для формирования правовой позиции</a:t>
            </a:r>
            <a:r>
              <a:rPr lang="ru-RU" dirty="0"/>
              <a:t/>
            </a:r>
            <a:br>
              <a:rPr lang="ru-RU" dirty="0"/>
            </a:br>
            <a:r>
              <a:rPr lang="ru-RU" dirty="0"/>
              <a:t/>
            </a:r>
            <a:br>
              <a:rPr lang="ru-RU" dirty="0"/>
            </a:br>
            <a:r>
              <a:rPr lang="ru-RU" dirty="0">
                <a:hlinkClick r:id="rId5"/>
              </a:rPr>
              <a:t>Единая база данных решений судов общей юрисдикции Российской Федерации</a:t>
            </a:r>
            <a:endParaRPr lang="ru-RU" dirty="0"/>
          </a:p>
        </p:txBody>
      </p:sp>
    </p:spTree>
    <p:extLst>
      <p:ext uri="{BB962C8B-B14F-4D97-AF65-F5344CB8AC3E}">
        <p14:creationId xmlns:p14="http://schemas.microsoft.com/office/powerpoint/2010/main" val="11446406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lstStyle/>
          <a:p>
            <a:r>
              <a:rPr lang="ru-RU" b="1" dirty="0"/>
              <a:t>Фотографирование материалов дела</a:t>
            </a:r>
          </a:p>
          <a:p>
            <a:r>
              <a:rPr lang="ru-RU" dirty="0"/>
              <a:t>В отличии от своих плёночных предшественников, современные фотоаппараты отличаются доступностью и легкостью в использовании, поэтому каждый юрист, готовясь к ознакомлению с материалами дела - непременно берет его с собой. И если раньше судебному представителю приходилось часами делать выписки из процессуальных документов, то компактный фотоаппарат или просто смартфон позволят справиться с этой задачей за несколько минут.</a:t>
            </a:r>
          </a:p>
          <a:p>
            <a:endParaRPr lang="ru-RU" dirty="0"/>
          </a:p>
        </p:txBody>
      </p:sp>
    </p:spTree>
    <p:extLst>
      <p:ext uri="{BB962C8B-B14F-4D97-AF65-F5344CB8AC3E}">
        <p14:creationId xmlns:p14="http://schemas.microsoft.com/office/powerpoint/2010/main" val="1529767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lstStyle/>
          <a:p>
            <a:r>
              <a:rPr lang="ru-RU" b="1" dirty="0"/>
              <a:t>Электронные справочно-правовые системы</a:t>
            </a:r>
          </a:p>
          <a:p>
            <a:r>
              <a:rPr lang="ru-RU" dirty="0"/>
              <a:t>Многотомные бумажные сборники законодательства и материалов судебной практики уже давно вытеснены электронными справочными правовыми системами (</a:t>
            </a:r>
            <a:r>
              <a:rPr lang="ru-RU" dirty="0" err="1">
                <a:hlinkClick r:id="rId2"/>
              </a:rPr>
              <a:t>КонсультантПлюс</a:t>
            </a:r>
            <a:r>
              <a:rPr lang="ru-RU" dirty="0"/>
              <a:t>,</a:t>
            </a:r>
          </a:p>
          <a:p>
            <a:r>
              <a:rPr lang="ru-RU" dirty="0"/>
              <a:t>Кодекс, Гарант и другие), которые оперативно обновляются и позволяют гораздо быстрее ориентироваться в правовом пространстве. Более того, подобные электронные ресурсы предоставляют возможность поиска не только нужного документа, но и связанных с ним материалов (судебных решений, статей, комментариев экспертов), что сокращает время работы над правовой проблемой в сотни раз.</a:t>
            </a:r>
          </a:p>
        </p:txBody>
      </p:sp>
    </p:spTree>
    <p:extLst>
      <p:ext uri="{BB962C8B-B14F-4D97-AF65-F5344CB8AC3E}">
        <p14:creationId xmlns:p14="http://schemas.microsoft.com/office/powerpoint/2010/main" val="14444532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normAutofit lnSpcReduction="10000"/>
          </a:bodyPr>
          <a:lstStyle/>
          <a:p>
            <a:r>
              <a:rPr lang="ru-RU" b="1" dirty="0"/>
              <a:t>Электронное делопроизводство</a:t>
            </a:r>
          </a:p>
          <a:p>
            <a:r>
              <a:rPr lang="ru-RU" dirty="0"/>
              <a:t>Раньше для того, чтобы узнать информацию о ходе процесса, дату и время заседания, необходимо было дожидаться письменного уведомления, либо пытаться дозвониться в приемную суда. На сегодняшний день автоматизированы все подразделения, вовлеченные в судебное делопроизводство. Недавно был запущен обновленный сервис поиска судебных решений он-</a:t>
            </a:r>
            <a:r>
              <a:rPr lang="ru-RU" dirty="0" err="1"/>
              <a:t>лайн</a:t>
            </a:r>
            <a:r>
              <a:rPr lang="ru-RU" dirty="0"/>
              <a:t> </a:t>
            </a:r>
            <a:r>
              <a:rPr lang="ru-RU" dirty="0">
                <a:hlinkClick r:id="rId2"/>
              </a:rPr>
              <a:t>«Судебные и нормативные акты РФ»</a:t>
            </a:r>
            <a:endParaRPr lang="ru-RU" dirty="0"/>
          </a:p>
          <a:p>
            <a:r>
              <a:rPr lang="ru-RU" dirty="0"/>
              <a:t> . Этот </a:t>
            </a:r>
            <a:r>
              <a:rPr lang="ru-RU" dirty="0" err="1"/>
              <a:t>интернет-ресурс</a:t>
            </a:r>
            <a:r>
              <a:rPr lang="ru-RU" dirty="0"/>
              <a:t> предоставляет информацию по всем делам, которые когда-либо рассматривались в судах на территории РФ. К каждому делу формируется карточка, где отражается вся информация по делу и прикрепляются принятые по нему процессуальные документы. </a:t>
            </a:r>
          </a:p>
        </p:txBody>
      </p:sp>
    </p:spTree>
    <p:extLst>
      <p:ext uri="{BB962C8B-B14F-4D97-AF65-F5344CB8AC3E}">
        <p14:creationId xmlns:p14="http://schemas.microsoft.com/office/powerpoint/2010/main" val="19355049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normAutofit/>
          </a:bodyPr>
          <a:lstStyle/>
          <a:p>
            <a:r>
              <a:rPr lang="ru-RU" dirty="0"/>
              <a:t>Следует отметить, что несмотря на наличие в этой базе раздела арбитражных дел, продолжает функционировать и более ранний сервис </a:t>
            </a:r>
            <a:r>
              <a:rPr lang="ru-RU" dirty="0">
                <a:hlinkClick r:id="rId2"/>
              </a:rPr>
              <a:t>«Картотека арбитражных дел»</a:t>
            </a:r>
            <a:endParaRPr lang="ru-RU" dirty="0"/>
          </a:p>
          <a:p>
            <a:r>
              <a:rPr lang="ru-RU" dirty="0"/>
              <a:t> , который был создан до принятия Государственной Думой РФ пакета президентских поправок «О реформировании судебной системы и объединении Верховного Арбитражного суда (ВАС) РФ и Верховного суда (ВС) РФ». Такой подход к делопроизводству сделал судебный процесс удобным и прозрачным для всех его участников.</a:t>
            </a:r>
          </a:p>
        </p:txBody>
      </p:sp>
    </p:spTree>
    <p:extLst>
      <p:ext uri="{BB962C8B-B14F-4D97-AF65-F5344CB8AC3E}">
        <p14:creationId xmlns:p14="http://schemas.microsoft.com/office/powerpoint/2010/main" val="3732059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a:t>
            </a:r>
            <a:r>
              <a:rPr lang="ru-RU" smtClean="0"/>
              <a:t>дебиторской задолженностью</a:t>
            </a:r>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2264239015"/>
              </p:ext>
            </p:extLst>
          </p:nvPr>
        </p:nvGraphicFramePr>
        <p:xfrm>
          <a:off x="685800" y="2194560"/>
          <a:ext cx="10820400" cy="4024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99970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normAutofit/>
          </a:bodyPr>
          <a:lstStyle/>
          <a:p>
            <a:r>
              <a:rPr lang="ru-RU" b="1" dirty="0"/>
              <a:t>Виртуальная канцелярия</a:t>
            </a:r>
          </a:p>
          <a:p>
            <a:r>
              <a:rPr lang="ru-RU" dirty="0"/>
              <a:t>Практически каждый юрист одновременно ведет несколько дел, и в таком напряженном графике время – самый ценный ресурс. Теперь можно забыть о многочасовом ожидании в очередях и подать любой процессуальный документ, от иска и до требования кредитора, прямо из дома при помощи сервиса «Мой арбитр» (https://my.arbitr.ru), через который, помимо этого, можно получить доступ к календарю судебных заседаний, а также к полной картотеке арбитражных дел.</a:t>
            </a:r>
          </a:p>
        </p:txBody>
      </p:sp>
    </p:spTree>
    <p:extLst>
      <p:ext uri="{BB962C8B-B14F-4D97-AF65-F5344CB8AC3E}">
        <p14:creationId xmlns:p14="http://schemas.microsoft.com/office/powerpoint/2010/main" val="13792634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normAutofit lnSpcReduction="10000"/>
          </a:bodyPr>
          <a:lstStyle/>
          <a:p>
            <a:r>
              <a:rPr lang="ru-RU" b="1" dirty="0"/>
              <a:t>«Удаленный» суд</a:t>
            </a:r>
          </a:p>
          <a:p>
            <a:r>
              <a:rPr lang="ru-RU" dirty="0"/>
              <a:t>Речь идет об институте упрощенного производства, главное преимущество которого — это отсутствие устного разбирательства по некоторым категориям дел. Стороны в суд не вызываются, а решение принимается по представленным письменным документам, которые участники могут направить в суд через Интернет. Возможность такой экономии времени раньше была доступна только участникам арбитражного процесса (</a:t>
            </a:r>
            <a:r>
              <a:rPr lang="ru-RU" dirty="0">
                <a:hlinkClick r:id="rId2"/>
              </a:rPr>
              <a:t>глава 29 АПК РФ</a:t>
            </a:r>
            <a:r>
              <a:rPr lang="ru-RU" dirty="0"/>
              <a:t>). При этом, чтобы воспользоваться ею, цена иска для юридических лиц не должна превышать 300 тысяч рублей, а для ИП – 100 тысяч рублей. Но с 01.06.2016 в </a:t>
            </a:r>
            <a:r>
              <a:rPr lang="ru-RU" dirty="0">
                <a:hlinkClick r:id="rId3"/>
              </a:rPr>
              <a:t>ГПК РФ</a:t>
            </a:r>
            <a:r>
              <a:rPr lang="ru-RU" dirty="0"/>
              <a:t> включена отдельная глава (21.1), которая предусматривает упрощенный порядок и для ряда гражданских дел, если цена иска не превышает 100 тысяч рублей.</a:t>
            </a:r>
          </a:p>
        </p:txBody>
      </p:sp>
    </p:spTree>
    <p:extLst>
      <p:ext uri="{BB962C8B-B14F-4D97-AF65-F5344CB8AC3E}">
        <p14:creationId xmlns:p14="http://schemas.microsoft.com/office/powerpoint/2010/main" val="974656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normAutofit fontScale="92500"/>
          </a:bodyPr>
          <a:lstStyle/>
          <a:p>
            <a:r>
              <a:rPr lang="ru-RU" b="1" dirty="0"/>
              <a:t>Цифровые помощники судьи</a:t>
            </a:r>
          </a:p>
          <a:p>
            <a:r>
              <a:rPr lang="ru-RU" dirty="0"/>
              <a:t>Поскольку работа судей зачастую похожа на конвейер, то автоматизация технической работы по учету дел – еще один драгоценный подарок современности. Начиная с 2002 года, единое информационное пространство судебной деятельности формируется на основе Государственной автоматизированной системы (ГАС) «Правосудие».</a:t>
            </a:r>
          </a:p>
          <a:p>
            <a:r>
              <a:rPr lang="ru-RU" dirty="0"/>
              <a:t>На сегодняшний момент для помощи судьям введены в эксплуатацию следующие программные продукты: «Судебное делопроизводство и статистика», «Судебная практика», «Судебная экспертиза», «Кадры», «Учет и анализ обращений граждан», «Автоматизированный архив суда» и многие другие подсистемы ГАС «Правосудие». Также в каждом суде назначены лица, ответственные за администрирование и внесение судебных актов в подсистему «Банк судебных решений».</a:t>
            </a:r>
          </a:p>
        </p:txBody>
      </p:sp>
    </p:spTree>
    <p:extLst>
      <p:ext uri="{BB962C8B-B14F-4D97-AF65-F5344CB8AC3E}">
        <p14:creationId xmlns:p14="http://schemas.microsoft.com/office/powerpoint/2010/main" val="146516909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Инструменты судебной работы</a:t>
            </a:r>
            <a:endParaRPr lang="ru-RU" dirty="0"/>
          </a:p>
        </p:txBody>
      </p:sp>
      <p:sp>
        <p:nvSpPr>
          <p:cNvPr id="3" name="Объект 2"/>
          <p:cNvSpPr>
            <a:spLocks noGrp="1"/>
          </p:cNvSpPr>
          <p:nvPr>
            <p:ph idx="1"/>
          </p:nvPr>
        </p:nvSpPr>
        <p:spPr/>
        <p:txBody>
          <a:bodyPr>
            <a:normAutofit/>
          </a:bodyPr>
          <a:lstStyle/>
          <a:p>
            <a:r>
              <a:rPr lang="ru-RU" b="1" dirty="0"/>
              <a:t>Автоматизация рутинной и технической работы</a:t>
            </a:r>
          </a:p>
          <a:p>
            <a:r>
              <a:rPr lang="ru-RU" dirty="0"/>
              <a:t>На IT-рынке появилась масса программ для юридических фирм, которые берут на себя такие функции как: систематизация информации по судебным делам и исполнительным производствам, ведение календаря событий, делопроизводство и документооборот, учет клиентов и оплаты, а также учет сотрудников и их рабочего времени. Такие «умные» сервисы (например, «</a:t>
            </a:r>
            <a:r>
              <a:rPr lang="ru-RU" dirty="0" err="1"/>
              <a:t>Юрайт</a:t>
            </a:r>
            <a:r>
              <a:rPr lang="ru-RU" dirty="0"/>
              <a:t>», «XSUD», «</a:t>
            </a:r>
            <a:r>
              <a:rPr lang="ru-RU" dirty="0" err="1"/>
              <a:t>ЮристАссистент</a:t>
            </a:r>
            <a:r>
              <a:rPr lang="ru-RU" dirty="0"/>
              <a:t>») значительно снижают значение «человеческого» фактора и позволяют исключить из работы такие неприятные моменты как потеря денег, времени и доверия клиентов из-за пропущенных сроков, утерянных документов или пропуска судебного заседания.</a:t>
            </a:r>
          </a:p>
        </p:txBody>
      </p:sp>
    </p:spTree>
    <p:extLst>
      <p:ext uri="{BB962C8B-B14F-4D97-AF65-F5344CB8AC3E}">
        <p14:creationId xmlns:p14="http://schemas.microsoft.com/office/powerpoint/2010/main" val="37757356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dirty="0"/>
              <a:t>Сильная сторона договора часто навязывает обременительные условия своим контрагентам, которые не обладают реальным выбором. Такое поведение, как правило, формально не противоречит правовым нормам, однако является несправедливым.</a:t>
            </a:r>
          </a:p>
          <a:p>
            <a:r>
              <a:rPr lang="ru-RU" dirty="0"/>
              <a:t>ВАС в постановлении Пленума от 14.03.2014 № 16 «О свободе договора и ее пределах» (далее – Постановление ВАС № 16), а затем и законодатель в ст. 428 ГК разработали действенные правила защиты слабой стороны договора от навязывания ей несправедливых условий.</a:t>
            </a:r>
          </a:p>
          <a:p>
            <a:endParaRPr lang="ru-RU" dirty="0"/>
          </a:p>
        </p:txBody>
      </p:sp>
    </p:spTree>
    <p:extLst>
      <p:ext uri="{BB962C8B-B14F-4D97-AF65-F5344CB8AC3E}">
        <p14:creationId xmlns:p14="http://schemas.microsoft.com/office/powerpoint/2010/main" val="4241499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b="1" dirty="0"/>
              <a:t>Какие условия договора считаются несправедливыми</a:t>
            </a:r>
          </a:p>
          <a:p>
            <a:r>
              <a:rPr lang="ru-RU" dirty="0"/>
              <a:t>Несправедливыми принято считать формально законные, но явно обременительные для одной из сторон и существенным образом нарушающие баланс интересов сторон условия договора. Вместе с тем, одно и то же условие, исходя из характеристики контрагентов и фактических обстоятельств дела, можно считать несправедливым и наоборот.</a:t>
            </a:r>
          </a:p>
          <a:p>
            <a:r>
              <a:rPr lang="ru-RU" dirty="0"/>
              <a:t>Субъективный характер данной категории предполагает пристальную оценку судом всех обстоятельств дела, а также детальный анализ спорного условия в контексте всех положений договора.</a:t>
            </a:r>
          </a:p>
        </p:txBody>
      </p:sp>
    </p:spTree>
    <p:extLst>
      <p:ext uri="{BB962C8B-B14F-4D97-AF65-F5344CB8AC3E}">
        <p14:creationId xmlns:p14="http://schemas.microsoft.com/office/powerpoint/2010/main" val="39944836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dirty="0"/>
              <a:t>Статья 428 ГК называет следующие явно обременительные условия для одной из сторон договора:</a:t>
            </a:r>
          </a:p>
          <a:p>
            <a:r>
              <a:rPr lang="ru-RU" dirty="0"/>
              <a:t>✓исключение или ограничение ответственности другой стороны за нарушение обязательств;</a:t>
            </a:r>
          </a:p>
          <a:p>
            <a:r>
              <a:rPr lang="ru-RU" dirty="0"/>
              <a:t>✓лишение стороны прав, обычно предоставляемых по договорам такого вида.</a:t>
            </a:r>
          </a:p>
        </p:txBody>
      </p:sp>
    </p:spTree>
    <p:extLst>
      <p:ext uri="{BB962C8B-B14F-4D97-AF65-F5344CB8AC3E}">
        <p14:creationId xmlns:p14="http://schemas.microsoft.com/office/powerpoint/2010/main" val="21933862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dirty="0"/>
              <a:t>Апелляция согласилась с выводом первой инстанции о наличии в действиях истца признаков злоупотребления правом с учетом разъяснений Постановления ВАС № 16. По мнению суда, истец не опроверг доводы ответчика об отсутствии у него реальной возможности заключить договор хранения угля с иным лицом и определения в договоре иной стоимости услуг по хранению. (постановление АС Западно-Сибирского округа от 14.01.2015 по делу № А27-15903/2013)</a:t>
            </a:r>
          </a:p>
        </p:txBody>
      </p:sp>
    </p:spTree>
    <p:extLst>
      <p:ext uri="{BB962C8B-B14F-4D97-AF65-F5344CB8AC3E}">
        <p14:creationId xmlns:p14="http://schemas.microsoft.com/office/powerpoint/2010/main" val="7336683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b="1" dirty="0"/>
              <a:t>Когда сторона договора признается слабой</a:t>
            </a:r>
          </a:p>
          <a:p>
            <a:r>
              <a:rPr lang="ru-RU" dirty="0"/>
              <a:t>Слабой стороной договора является лицо, находящееся в условиях неравенства переговорных возможностей и вынужденное присоединиться к предложенным условиям. Помимо этого в ходе судебного разбирательства суд устанавливает уровень профессионализма сторон в соответствующей сфере, конкуренцию на соответствующем рынке, наличие у присоединившейся стороны реальной возможности вести переговоры или заключить аналогичный договор с третьими лицами на иных условиях и т.д. (п. 10 Постановления ВАС № 16)</a:t>
            </a:r>
          </a:p>
        </p:txBody>
      </p:sp>
    </p:spTree>
    <p:extLst>
      <p:ext uri="{BB962C8B-B14F-4D97-AF65-F5344CB8AC3E}">
        <p14:creationId xmlns:p14="http://schemas.microsoft.com/office/powerpoint/2010/main" val="11185951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dirty="0"/>
              <a:t>Неравенство переговорных возможностей свидетельствует об отсутствие реальной возможности согласовать иные условия договора, участвовать в его формировании. В подтверждение этих обстоятельств слабая сторона договора должна представить соответствующие доказательства. При этом стоить учитывать, что суды предъявляют достаточно высокие требования к доказыванию, учитывая принцип свободы договора и то, что сторонами спора являются предприниматели. Доказательством предпринимаемых попыток изменить содержание условия, предложенного контрагентом, могут стать протоколы разногласий при заключении договора и предшествующая заключению договора переписка сторон.</a:t>
            </a:r>
          </a:p>
        </p:txBody>
      </p:sp>
    </p:spTree>
    <p:extLst>
      <p:ext uri="{BB962C8B-B14F-4D97-AF65-F5344CB8AC3E}">
        <p14:creationId xmlns:p14="http://schemas.microsoft.com/office/powerpoint/2010/main" val="1832993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дебиторской задолженностью</a:t>
            </a:r>
            <a:endParaRPr lang="ru-RU" dirty="0"/>
          </a:p>
        </p:txBody>
      </p:sp>
      <p:sp>
        <p:nvSpPr>
          <p:cNvPr id="3" name="Объект 2"/>
          <p:cNvSpPr>
            <a:spLocks noGrp="1"/>
          </p:cNvSpPr>
          <p:nvPr>
            <p:ph idx="1"/>
          </p:nvPr>
        </p:nvSpPr>
        <p:spPr/>
        <p:txBody>
          <a:bodyPr>
            <a:normAutofit/>
          </a:bodyPr>
          <a:lstStyle/>
          <a:p>
            <a:r>
              <a:rPr lang="ru-RU" b="1" dirty="0"/>
              <a:t>Выбор ответственных лиц (отдел) за работу с ДЗ в рамках компании</a:t>
            </a:r>
          </a:p>
          <a:p>
            <a:r>
              <a:rPr lang="ru-RU" dirty="0"/>
              <a:t>На данном этапе основное внимание уделяется вопросам выбора организационной структуры в организации для работы с ДЗ:</a:t>
            </a:r>
          </a:p>
          <a:p>
            <a:r>
              <a:rPr lang="ru-RU" dirty="0"/>
              <a:t>А) Описываются «+» и «-» работы различных ответственных лиц.</a:t>
            </a:r>
          </a:p>
          <a:p>
            <a:r>
              <a:rPr lang="ru-RU" dirty="0"/>
              <a:t>Бухгалтерия</a:t>
            </a:r>
          </a:p>
          <a:p>
            <a:r>
              <a:rPr lang="ru-RU" dirty="0"/>
              <a:t>Юридическая служба</a:t>
            </a:r>
          </a:p>
          <a:p>
            <a:r>
              <a:rPr lang="ru-RU" dirty="0"/>
              <a:t>Сотрудники (линейные руководители, менеджеры по продажам, менеджеры проектов, специалисты по внедрению, консультанты и т.д.)</a:t>
            </a:r>
          </a:p>
          <a:p>
            <a:r>
              <a:rPr lang="ru-RU" dirty="0" err="1"/>
              <a:t>Коллекторская</a:t>
            </a:r>
            <a:r>
              <a:rPr lang="ru-RU" dirty="0"/>
              <a:t> группа</a:t>
            </a:r>
          </a:p>
          <a:p>
            <a:r>
              <a:rPr lang="ru-RU" dirty="0"/>
              <a:t>Б) Рассматривается вопрос мотивации к действию.</a:t>
            </a:r>
          </a:p>
          <a:p>
            <a:endParaRPr lang="ru-RU" dirty="0"/>
          </a:p>
        </p:txBody>
      </p:sp>
    </p:spTree>
    <p:extLst>
      <p:ext uri="{BB962C8B-B14F-4D97-AF65-F5344CB8AC3E}">
        <p14:creationId xmlns:p14="http://schemas.microsoft.com/office/powerpoint/2010/main" val="27832297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«Слабая сторона» договора</a:t>
            </a:r>
            <a:endParaRPr lang="ru-RU" dirty="0"/>
          </a:p>
        </p:txBody>
      </p:sp>
      <p:sp>
        <p:nvSpPr>
          <p:cNvPr id="3" name="Объект 2"/>
          <p:cNvSpPr>
            <a:spLocks noGrp="1"/>
          </p:cNvSpPr>
          <p:nvPr>
            <p:ph idx="1"/>
          </p:nvPr>
        </p:nvSpPr>
        <p:spPr/>
        <p:txBody>
          <a:bodyPr/>
          <a:lstStyle/>
          <a:p>
            <a:r>
              <a:rPr lang="ru-RU" dirty="0"/>
              <a:t>Примеры из практики. Суд отказал в требовании изменить условие договора субаренды, поскольку истец (сторона, считающая себя слабой) не представил доказательств явного неравенства переговорных возможностей и отсутствия возможности заключить договор на иных условиях, отличных от указанных в договоре. (постановление АС Западно-Сибирского округа от 04.10.2016 по делу № А27-26177/2015)</a:t>
            </a:r>
          </a:p>
        </p:txBody>
      </p:sp>
    </p:spTree>
    <p:extLst>
      <p:ext uri="{BB962C8B-B14F-4D97-AF65-F5344CB8AC3E}">
        <p14:creationId xmlns:p14="http://schemas.microsoft.com/office/powerpoint/2010/main" val="34747262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Приобщение наглядных схем, презентаций в суд</a:t>
            </a:r>
          </a:p>
        </p:txBody>
      </p:sp>
      <p:sp>
        <p:nvSpPr>
          <p:cNvPr id="3" name="Объект 2"/>
          <p:cNvSpPr>
            <a:spLocks noGrp="1"/>
          </p:cNvSpPr>
          <p:nvPr>
            <p:ph idx="1"/>
          </p:nvPr>
        </p:nvSpPr>
        <p:spPr/>
        <p:txBody>
          <a:bodyPr>
            <a:normAutofit/>
          </a:bodyPr>
          <a:lstStyle/>
          <a:p>
            <a:r>
              <a:rPr lang="ru-RU" dirty="0"/>
              <a:t>Ходатайство о приобщении видеоматериалов к делу Чтобы приобщить </a:t>
            </a:r>
            <a:r>
              <a:rPr lang="ru-RU" dirty="0" err="1"/>
              <a:t>фотодоказательства</a:t>
            </a:r>
            <a:r>
              <a:rPr lang="ru-RU" dirty="0"/>
              <a:t>, а также аудио- или </a:t>
            </a:r>
            <a:r>
              <a:rPr lang="ru-RU" dirty="0" err="1"/>
              <a:t>видеодоказательства</a:t>
            </a:r>
            <a:r>
              <a:rPr lang="ru-RU" dirty="0"/>
              <a:t> в арбитражном споре, подготовьте ходатайство о приобщении документов к делу. В его тексте попросите суд приобщить доказательства к материалам дела и укажите факты, которые заявитель подтверждает данными доказательствами, а также кто, когда и при каких условиях производил запись, сделал фотографии. Фотоматериалы для арбитражного суда можно также приобщить к делу в рамках других доказательств. Например, если лицо включит их в отчет (апелляционное определение Санкт-Петербургского городского суда от 13.12.16 № 33-25639/2016 по делу № 2-4229/2016</a:t>
            </a:r>
            <a:r>
              <a:rPr lang="ru-RU" dirty="0" smtClean="0"/>
              <a:t>).</a:t>
            </a:r>
          </a:p>
        </p:txBody>
      </p:sp>
    </p:spTree>
    <p:extLst>
      <p:ext uri="{BB962C8B-B14F-4D97-AF65-F5344CB8AC3E}">
        <p14:creationId xmlns:p14="http://schemas.microsoft.com/office/powerpoint/2010/main" val="35018612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Приобщение наглядных схем, презентаций в суд</a:t>
            </a:r>
          </a:p>
        </p:txBody>
      </p:sp>
      <p:sp>
        <p:nvSpPr>
          <p:cNvPr id="3" name="Объект 2"/>
          <p:cNvSpPr>
            <a:spLocks noGrp="1"/>
          </p:cNvSpPr>
          <p:nvPr>
            <p:ph idx="1"/>
          </p:nvPr>
        </p:nvSpPr>
        <p:spPr/>
        <p:txBody>
          <a:bodyPr>
            <a:normAutofit/>
          </a:bodyPr>
          <a:lstStyle/>
          <a:p>
            <a:r>
              <a:rPr lang="ru-RU" b="1" i="1" dirty="0">
                <a:solidFill>
                  <a:srgbClr val="FF0000"/>
                </a:solidFill>
              </a:rPr>
              <a:t>Ходатайство о приобщении материалов к делу</a:t>
            </a:r>
            <a:r>
              <a:rPr lang="ru-RU" dirty="0"/>
              <a:t> – стандартная процедура при рассмотрении обстоятельств в суде. Часто в процессе судебных разбирательств открываются новые факты, и у представителей сторон появляются доказательства, которые могут оказать существенное влияние на решение суда. Ходатайствовать о приобщении материалов к делу можно для оспаривания или отмены вынесенного судьей решения в вышестоящей инстанции. При этом важно грамотно предъявить материалы, чтобы суд принял их к рассмотрению.</a:t>
            </a:r>
            <a:r>
              <a:rPr lang="ru-RU" dirty="0"/>
              <a:t/>
            </a:r>
            <a:br>
              <a:rPr lang="ru-RU" dirty="0"/>
            </a:br>
            <a:endParaRPr lang="ru-RU" dirty="0" smtClean="0"/>
          </a:p>
        </p:txBody>
      </p:sp>
    </p:spTree>
    <p:extLst>
      <p:ext uri="{BB962C8B-B14F-4D97-AF65-F5344CB8AC3E}">
        <p14:creationId xmlns:p14="http://schemas.microsoft.com/office/powerpoint/2010/main" val="23431155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Привлечение третьего лица</a:t>
            </a:r>
            <a:endParaRPr lang="ru-RU" dirty="0"/>
          </a:p>
        </p:txBody>
      </p:sp>
      <p:sp>
        <p:nvSpPr>
          <p:cNvPr id="3" name="Объект 2"/>
          <p:cNvSpPr>
            <a:spLocks noGrp="1"/>
          </p:cNvSpPr>
          <p:nvPr>
            <p:ph idx="1"/>
          </p:nvPr>
        </p:nvSpPr>
        <p:spPr/>
        <p:txBody>
          <a:bodyPr/>
          <a:lstStyle/>
          <a:p>
            <a:r>
              <a:rPr lang="ru-RU" b="1" dirty="0"/>
              <a:t>Третье</a:t>
            </a:r>
            <a:r>
              <a:rPr lang="ru-RU" dirty="0"/>
              <a:t> </a:t>
            </a:r>
            <a:r>
              <a:rPr lang="ru-RU" b="1" dirty="0"/>
              <a:t>лицо</a:t>
            </a:r>
            <a:r>
              <a:rPr lang="ru-RU" dirty="0"/>
              <a:t> - это гражданин или организация, чьи права потенциально, по мнению судьи, могут быть затронуты решением по делу. В соответствии со статьями 42, 43 Гражданско-процессуального кодекса РФ в процесс могут вступить </a:t>
            </a:r>
            <a:r>
              <a:rPr lang="ru-RU" b="1" dirty="0"/>
              <a:t>третьи</a:t>
            </a:r>
            <a:r>
              <a:rPr lang="ru-RU" dirty="0"/>
              <a:t> </a:t>
            </a:r>
            <a:r>
              <a:rPr lang="ru-RU" b="1" dirty="0"/>
              <a:t>лица</a:t>
            </a:r>
            <a:r>
              <a:rPr lang="ru-RU" dirty="0"/>
              <a:t>, заявляющие самостоятельные требования и не заявляющие самостоятельных требований относительно предмета спора.</a:t>
            </a:r>
            <a:endParaRPr lang="ru-RU" dirty="0"/>
          </a:p>
        </p:txBody>
      </p:sp>
    </p:spTree>
    <p:extLst>
      <p:ext uri="{BB962C8B-B14F-4D97-AF65-F5344CB8AC3E}">
        <p14:creationId xmlns:p14="http://schemas.microsoft.com/office/powerpoint/2010/main" val="14964560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Привлечение третьего лица</a:t>
            </a:r>
            <a:endParaRPr lang="ru-RU" dirty="0"/>
          </a:p>
        </p:txBody>
      </p:sp>
      <p:sp>
        <p:nvSpPr>
          <p:cNvPr id="3" name="Объект 2"/>
          <p:cNvSpPr>
            <a:spLocks noGrp="1"/>
          </p:cNvSpPr>
          <p:nvPr>
            <p:ph idx="1"/>
          </p:nvPr>
        </p:nvSpPr>
        <p:spPr/>
        <p:txBody>
          <a:bodyPr>
            <a:normAutofit fontScale="92500"/>
          </a:bodyPr>
          <a:lstStyle/>
          <a:p>
            <a:pPr fontAlgn="t"/>
            <a:r>
              <a:rPr lang="ru-RU" b="1" dirty="0"/>
              <a:t>Привлечение третьего лица, заявляющего самостоятельные требования</a:t>
            </a:r>
          </a:p>
          <a:p>
            <a:pPr fontAlgn="t"/>
            <a:r>
              <a:rPr lang="ru-RU" dirty="0"/>
              <a:t>   Третьи лица, которые решили заявить самостоятельные требования, и которые не привлечены к участию в деле, могут вступить в дело в суде первой инстанции пока судом не принято решение по существу.</a:t>
            </a:r>
          </a:p>
          <a:p>
            <a:pPr fontAlgn="t"/>
            <a:r>
              <a:rPr lang="ru-RU" dirty="0"/>
              <a:t>   Судья может вынести определение в отношении указанных третьих лиц о признании их третьими лицами или отказать в этом.</a:t>
            </a:r>
          </a:p>
          <a:p>
            <a:pPr fontAlgn="t"/>
            <a:r>
              <a:rPr lang="ru-RU" dirty="0"/>
              <a:t>   Стоит отметить, что третьи лица с самостоятельными требованиями могут вступить в процесс только по собственной инициативе, в связи с чем указанные лица не могут быть привлечены к делу в отсутствие их воли.</a:t>
            </a:r>
          </a:p>
          <a:p>
            <a:pPr fontAlgn="t"/>
            <a:r>
              <a:rPr lang="ru-RU" dirty="0"/>
              <a:t>   Третьи лица со своими требованиями это истцы, которые имеют свой интерес в отношении предмета спора и, заявляя свои требования, фактически просят принять решение не в пользу истца, а в свою (третьего лица) пользу.</a:t>
            </a:r>
          </a:p>
        </p:txBody>
      </p:sp>
    </p:spTree>
    <p:extLst>
      <p:ext uri="{BB962C8B-B14F-4D97-AF65-F5344CB8AC3E}">
        <p14:creationId xmlns:p14="http://schemas.microsoft.com/office/powerpoint/2010/main" val="37155710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Привлечение третьего лица</a:t>
            </a:r>
            <a:endParaRPr lang="ru-RU" dirty="0"/>
          </a:p>
        </p:txBody>
      </p:sp>
      <p:sp>
        <p:nvSpPr>
          <p:cNvPr id="3" name="Объект 2"/>
          <p:cNvSpPr>
            <a:spLocks noGrp="1"/>
          </p:cNvSpPr>
          <p:nvPr>
            <p:ph idx="1"/>
          </p:nvPr>
        </p:nvSpPr>
        <p:spPr/>
        <p:txBody>
          <a:bodyPr>
            <a:normAutofit/>
          </a:bodyPr>
          <a:lstStyle/>
          <a:p>
            <a:pPr fontAlgn="t"/>
            <a:r>
              <a:rPr lang="ru-RU" b="1" dirty="0"/>
              <a:t>Возражение на ходатайство о привлечении третьего лица</a:t>
            </a:r>
          </a:p>
          <a:p>
            <a:pPr fontAlgn="t"/>
            <a:r>
              <a:rPr lang="ru-RU" dirty="0"/>
              <a:t>   Если кто-то из участников процесса заявит о привлечении третьего лица, другие участники при обсуждении указанного ходатайства вправе выразить свое несогласие с ним. В качестве возражений участники могут указывать, что рассматриваемое дело никаким образом не затрагивает права третьего лица, которое просят привлечь к делу, ходатайство о привлечении является немотивированным, какой-либо материально-правовой заинтересованности у третьего лица не имеется и т.д.</a:t>
            </a:r>
          </a:p>
        </p:txBody>
      </p:sp>
    </p:spTree>
    <p:extLst>
      <p:ext uri="{BB962C8B-B14F-4D97-AF65-F5344CB8AC3E}">
        <p14:creationId xmlns:p14="http://schemas.microsoft.com/office/powerpoint/2010/main" val="1093142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Привлечение третьего лица</a:t>
            </a:r>
            <a:endParaRPr lang="ru-RU" dirty="0"/>
          </a:p>
        </p:txBody>
      </p:sp>
      <p:sp>
        <p:nvSpPr>
          <p:cNvPr id="3" name="Объект 2"/>
          <p:cNvSpPr>
            <a:spLocks noGrp="1"/>
          </p:cNvSpPr>
          <p:nvPr>
            <p:ph idx="1"/>
          </p:nvPr>
        </p:nvSpPr>
        <p:spPr/>
        <p:txBody>
          <a:bodyPr>
            <a:normAutofit/>
          </a:bodyPr>
          <a:lstStyle/>
          <a:p>
            <a:pPr fontAlgn="t"/>
            <a:r>
              <a:rPr lang="ru-RU" dirty="0"/>
              <a:t>   Суд может отказать в привлечении третьего лица к участию в деле, путем вынесения соответствующего определение</a:t>
            </a:r>
            <a:r>
              <a:rPr lang="ru-RU" dirty="0" smtClean="0"/>
              <a:t>.</a:t>
            </a:r>
          </a:p>
          <a:p>
            <a:pPr fontAlgn="t"/>
            <a:endParaRPr lang="ru-RU" dirty="0"/>
          </a:p>
          <a:p>
            <a:pPr fontAlgn="t"/>
            <a:r>
              <a:rPr lang="ru-RU" dirty="0"/>
              <a:t>Жалоба подается в вышестоящий суд через суд, вынесший определение об отказе в удовлетворении ходатайства.</a:t>
            </a:r>
          </a:p>
          <a:p>
            <a:pPr fontAlgn="t"/>
            <a:r>
              <a:rPr lang="ru-RU" b="1" dirty="0"/>
              <a:t>ОБРАТИТЕ ВНИМАНИЕ</a:t>
            </a:r>
            <a:r>
              <a:rPr lang="ru-RU" dirty="0"/>
              <a:t>: на сроки обжалования определений, которые должны быть указаны в оспариваемом определении, если же сроки не указаны, то по АПК РФ, как правило, срок на обжалование составляет месяц, а по ГПК РФ –  15 дней со дня вынесения определения.</a:t>
            </a:r>
          </a:p>
          <a:p>
            <a:pPr fontAlgn="t"/>
            <a:endParaRPr lang="ru-RU" dirty="0"/>
          </a:p>
        </p:txBody>
      </p:sp>
    </p:spTree>
    <p:extLst>
      <p:ext uri="{BB962C8B-B14F-4D97-AF65-F5344CB8AC3E}">
        <p14:creationId xmlns:p14="http://schemas.microsoft.com/office/powerpoint/2010/main" val="11485729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Поиск и предъявление доказательств встречного неисполнения</a:t>
            </a:r>
            <a:endParaRPr lang="ru-RU" dirty="0"/>
          </a:p>
        </p:txBody>
      </p:sp>
      <p:sp>
        <p:nvSpPr>
          <p:cNvPr id="3" name="Объект 2"/>
          <p:cNvSpPr>
            <a:spLocks noGrp="1"/>
          </p:cNvSpPr>
          <p:nvPr>
            <p:ph idx="1"/>
          </p:nvPr>
        </p:nvSpPr>
        <p:spPr/>
        <p:txBody>
          <a:bodyPr>
            <a:normAutofit fontScale="85000" lnSpcReduction="20000"/>
          </a:bodyPr>
          <a:lstStyle/>
          <a:p>
            <a:pPr fontAlgn="base"/>
            <a:r>
              <a:rPr lang="ru-RU" b="1" dirty="0"/>
              <a:t>Встречный иск в арбитражном процессе</a:t>
            </a:r>
            <a:r>
              <a:rPr lang="ru-RU" dirty="0"/>
              <a:t/>
            </a:r>
            <a:br>
              <a:rPr lang="ru-RU" dirty="0"/>
            </a:br>
            <a:r>
              <a:rPr lang="ru-RU" dirty="0"/>
              <a:t>(по материалам изучения судебной практики)</a:t>
            </a:r>
            <a:br>
              <a:rPr lang="ru-RU" dirty="0"/>
            </a:br>
            <a:r>
              <a:rPr lang="ru-RU" dirty="0"/>
              <a:t/>
            </a:r>
            <a:br>
              <a:rPr lang="ru-RU" dirty="0"/>
            </a:br>
            <a:endParaRPr lang="ru-RU" dirty="0"/>
          </a:p>
          <a:p>
            <a:pPr fontAlgn="base"/>
            <a:r>
              <a:rPr lang="ru-RU" dirty="0"/>
              <a:t>Встречный иск в арбитражном процессе в последние годы стал предъявляться чаще. Его стали шире практиковать и по спорам, вытекающим из административных правоотношений, к примеру, когда взыскиваются налоговые санкции, а должники путем встречного заявления оспаривают законность самого акта инспекции. Бывают обратные ситуации, когда заявитель оспаривает правомочность акта налоговой инспекции, а последняя во встречном заявлении просит взыскать с него санкции.</a:t>
            </a:r>
            <a:br>
              <a:rPr lang="ru-RU" dirty="0"/>
            </a:br>
            <a:r>
              <a:rPr lang="ru-RU" dirty="0"/>
              <a:t>Проведенное в Арбитражном суде Вологодской области изучение судебной практики показало, что примерно в одном из восьмидесяти рассмотренных дел предъявлялся и принимался встречный иск. При этом попытки его предъявления делались, конечно, чаще, но судьи на такие ходатайства нередко никак не реагировали и процессуально их не оформляли, поэтому они не были учтены; ответчики же нарушение норм процесса со стороны судей оспаривали в единичных случаях.</a:t>
            </a:r>
          </a:p>
          <a:p>
            <a:endParaRPr lang="ru-RU" dirty="0"/>
          </a:p>
        </p:txBody>
      </p:sp>
    </p:spTree>
    <p:extLst>
      <p:ext uri="{BB962C8B-B14F-4D97-AF65-F5344CB8AC3E}">
        <p14:creationId xmlns:p14="http://schemas.microsoft.com/office/powerpoint/2010/main" val="20849102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Поиск и предъявление доказательств встречного неисполнения</a:t>
            </a:r>
            <a:endParaRPr lang="ru-RU" dirty="0"/>
          </a:p>
        </p:txBody>
      </p:sp>
      <p:sp>
        <p:nvSpPr>
          <p:cNvPr id="3" name="Объект 2"/>
          <p:cNvSpPr>
            <a:spLocks noGrp="1"/>
          </p:cNvSpPr>
          <p:nvPr>
            <p:ph idx="1"/>
          </p:nvPr>
        </p:nvSpPr>
        <p:spPr/>
        <p:txBody>
          <a:bodyPr>
            <a:normAutofit fontScale="92500"/>
          </a:bodyPr>
          <a:lstStyle/>
          <a:p>
            <a:pPr fontAlgn="base"/>
            <a:r>
              <a:rPr lang="ru-RU" b="1" dirty="0"/>
              <a:t>Институт встречного иска получил свое освещение в статьях 38, 51, 66, 132, 135,137,170, 266 нового АПК РФ.</a:t>
            </a:r>
            <a:r>
              <a:rPr lang="ru-RU" dirty="0"/>
              <a:t/>
            </a:r>
            <a:br>
              <a:rPr lang="ru-RU" dirty="0"/>
            </a:br>
            <a:r>
              <a:rPr lang="ru-RU" dirty="0"/>
              <a:t>Принцип равноправия сторон в арбитражном процессе (статья 8 АПК РФ) выражается в наделении их равными процессуальными правами. Ответчику дается полная возможность защищать свои интересы как путем процессуальных или материальных правовых возражений, так и путем предъявления встречного иска (статьи 41, 131, 132 АПК РФ). Таким образом, встречный иск является способом и средством защиты </a:t>
            </a:r>
            <a:r>
              <a:rPr lang="ru-RU" dirty="0" err="1"/>
              <a:t>инте</a:t>
            </a:r>
            <a:r>
              <a:rPr lang="ru-RU" b="1" dirty="0"/>
              <a:t> </a:t>
            </a:r>
            <a:r>
              <a:rPr lang="ru-RU" dirty="0" err="1"/>
              <a:t>ресов</a:t>
            </a:r>
            <a:r>
              <a:rPr lang="ru-RU" dirty="0"/>
              <a:t> ответчика. Встречным он называется потому, что предъявлен к истцу в уже воз </a:t>
            </a:r>
            <a:r>
              <a:rPr lang="ru-RU" dirty="0" err="1"/>
              <a:t>никшем</a:t>
            </a:r>
            <a:r>
              <a:rPr lang="ru-RU" dirty="0"/>
              <a:t> процессе. Это самостоятельное материально-правовое требование ответ </a:t>
            </a:r>
            <a:r>
              <a:rPr lang="ru-RU" dirty="0" err="1"/>
              <a:t>чика</a:t>
            </a:r>
            <a:r>
              <a:rPr lang="ru-RU" dirty="0"/>
              <a:t> к истцу, этим оно отличается от материально-правовых возражений.</a:t>
            </a:r>
            <a:r>
              <a:rPr lang="ru-RU" dirty="0"/>
              <a:t/>
            </a:r>
            <a:br>
              <a:rPr lang="ru-RU" dirty="0"/>
            </a:br>
            <a:r>
              <a:rPr lang="ru-RU" dirty="0"/>
              <a:t>Но по сравнению с возражениями встречный иск имеет преимущества, поскольку резолютивная часть решения суда должна содержать выводы о его удовлетворении или об отказе в удовлетворении (статья 170 АПК РФ)</a:t>
            </a:r>
            <a:endParaRPr lang="ru-RU" dirty="0"/>
          </a:p>
        </p:txBody>
      </p:sp>
    </p:spTree>
    <p:extLst>
      <p:ext uri="{BB962C8B-B14F-4D97-AF65-F5344CB8AC3E}">
        <p14:creationId xmlns:p14="http://schemas.microsoft.com/office/powerpoint/2010/main" val="40568314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Поиск и предъявление доказательств встречного неисполнения</a:t>
            </a:r>
            <a:endParaRPr lang="ru-RU" dirty="0"/>
          </a:p>
        </p:txBody>
      </p:sp>
      <p:sp>
        <p:nvSpPr>
          <p:cNvPr id="3" name="Объект 2"/>
          <p:cNvSpPr>
            <a:spLocks noGrp="1"/>
          </p:cNvSpPr>
          <p:nvPr>
            <p:ph idx="1"/>
          </p:nvPr>
        </p:nvSpPr>
        <p:spPr/>
        <p:txBody>
          <a:bodyPr>
            <a:normAutofit fontScale="77500" lnSpcReduction="20000"/>
          </a:bodyPr>
          <a:lstStyle/>
          <a:p>
            <a:pPr fontAlgn="base"/>
            <a:r>
              <a:rPr lang="ru-RU" b="1" dirty="0"/>
              <a:t>Место и момент предъявления встречного иска</a:t>
            </a:r>
            <a:endParaRPr lang="ru-RU" dirty="0"/>
          </a:p>
          <a:p>
            <a:pPr fontAlgn="base"/>
            <a:r>
              <a:rPr lang="ru-RU" dirty="0"/>
              <a:t/>
            </a:r>
            <a:br>
              <a:rPr lang="ru-RU" dirty="0"/>
            </a:br>
            <a:r>
              <a:rPr lang="ru-RU" b="1" dirty="0"/>
              <a:t>В соответствии со статьей 38 АПК РФ встречный иск независимо от его подсудности предъявляется в арбитражный суд по месту рассмотрения первоначального иска. Встречный иск, как уже было сказано выше, является одним из средств защиты против первоначального иска, поэтому с точки зрения правовой природы встречного иска и процессуальной экономии вполне логично, что он должен рассматриваться по месту рассмотрения первоначального иска и совместно с ним.</a:t>
            </a:r>
            <a:r>
              <a:rPr lang="ru-RU" dirty="0"/>
              <a:t/>
            </a:r>
            <a:br>
              <a:rPr lang="ru-RU" dirty="0"/>
            </a:br>
            <a:r>
              <a:rPr lang="ru-RU" dirty="0"/>
              <a:t>В статье 132 АПК РФ указано, что ответчик вправе до принятия арбитражным судом первой инстанции судебного акта, которым заканчивается рассмотрение дела по существу, предъявить к истцу встречный иск для рассмотрения его совместно с первоначальным иском. Такое указание на момент предъявления иска, пожалуй, нельзя признать удачным. Более правильной была бы формулировка «до удаления суда в совещательную комнату для принятия судебного акта». Но во всяком случае встречный иск следует заявлять заблаговременно, а не в последнюю минуту перед удалением суда в совещательную комнату; в противном случае это повлечет перенос рассмотрения дела на новый срок и может не только затянуть, но и осложнить процесс.</a:t>
            </a:r>
          </a:p>
        </p:txBody>
      </p:sp>
    </p:spTree>
    <p:extLst>
      <p:ext uri="{BB962C8B-B14F-4D97-AF65-F5344CB8AC3E}">
        <p14:creationId xmlns:p14="http://schemas.microsoft.com/office/powerpoint/2010/main" val="3225205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Управление дебиторской задолженностью</a:t>
            </a:r>
            <a:endParaRPr lang="ru-RU" dirty="0"/>
          </a:p>
        </p:txBody>
      </p:sp>
      <p:sp>
        <p:nvSpPr>
          <p:cNvPr id="3" name="Объект 2"/>
          <p:cNvSpPr>
            <a:spLocks noGrp="1"/>
          </p:cNvSpPr>
          <p:nvPr>
            <p:ph idx="1"/>
          </p:nvPr>
        </p:nvSpPr>
        <p:spPr/>
        <p:txBody>
          <a:bodyPr>
            <a:normAutofit fontScale="92500" lnSpcReduction="20000"/>
          </a:bodyPr>
          <a:lstStyle/>
          <a:p>
            <a:r>
              <a:rPr lang="ru-RU" b="1" dirty="0"/>
              <a:t>3. Выстраивание работы с ДЗ в рамках компании</a:t>
            </a:r>
          </a:p>
          <a:p>
            <a:r>
              <a:rPr lang="ru-RU" dirty="0"/>
              <a:t>1) Выбор показателей эффективности для анализа работы с ДЗ ответственных сотрудников:</a:t>
            </a:r>
          </a:p>
          <a:p>
            <a:r>
              <a:rPr lang="ru-RU" dirty="0"/>
              <a:t>– «результативность звонков»,</a:t>
            </a:r>
          </a:p>
          <a:p>
            <a:r>
              <a:rPr lang="ru-RU" dirty="0"/>
              <a:t>– количество звонков, встреч, написанных писем, оплаченных счетов,</a:t>
            </a:r>
          </a:p>
          <a:p>
            <a:r>
              <a:rPr lang="ru-RU" dirty="0"/>
              <a:t>– взаимозачеты авансов и ДЗ клиентов,</a:t>
            </a:r>
          </a:p>
          <a:p>
            <a:r>
              <a:rPr lang="ru-RU" dirty="0"/>
              <a:t>– «списанная» ДЗ</a:t>
            </a:r>
          </a:p>
          <a:p>
            <a:r>
              <a:rPr lang="ru-RU" dirty="0"/>
              <a:t>2) Контроль величины и структуры ДЗ за период:</a:t>
            </a:r>
          </a:p>
          <a:p>
            <a:r>
              <a:rPr lang="ru-RU" dirty="0"/>
              <a:t>– рост ДЗ в суммах и количестве клиентов</a:t>
            </a:r>
          </a:p>
          <a:p>
            <a:r>
              <a:rPr lang="ru-RU" dirty="0"/>
              <a:t>3) Выполнение показателей эффективности работы с ДЗ</a:t>
            </a:r>
          </a:p>
          <a:p>
            <a:r>
              <a:rPr lang="ru-RU" dirty="0"/>
              <a:t>Идеальным вариантом является ситуация, когда контроль за работой сотрудников-коллекторов и показателями ДЗ можно осуществлять в автоматическом режиме при помощи отчетов в CRM-системах.</a:t>
            </a:r>
          </a:p>
          <a:p>
            <a:endParaRPr lang="ru-RU" dirty="0"/>
          </a:p>
        </p:txBody>
      </p:sp>
    </p:spTree>
    <p:extLst>
      <p:ext uri="{BB962C8B-B14F-4D97-AF65-F5344CB8AC3E}">
        <p14:creationId xmlns:p14="http://schemas.microsoft.com/office/powerpoint/2010/main" val="312702320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Поиск и предъявление доказательств встречного неисполнения</a:t>
            </a:r>
            <a:endParaRPr lang="ru-RU" dirty="0"/>
          </a:p>
        </p:txBody>
      </p:sp>
      <p:sp>
        <p:nvSpPr>
          <p:cNvPr id="3" name="Объект 2"/>
          <p:cNvSpPr>
            <a:spLocks noGrp="1"/>
          </p:cNvSpPr>
          <p:nvPr>
            <p:ph idx="1"/>
          </p:nvPr>
        </p:nvSpPr>
        <p:spPr>
          <a:xfrm>
            <a:off x="685800" y="2194560"/>
            <a:ext cx="10820400" cy="4372495"/>
          </a:xfrm>
        </p:spPr>
        <p:txBody>
          <a:bodyPr>
            <a:normAutofit fontScale="70000" lnSpcReduction="20000"/>
          </a:bodyPr>
          <a:lstStyle/>
          <a:p>
            <a:pPr fontAlgn="base"/>
            <a:r>
              <a:rPr lang="ru-RU" b="1" dirty="0"/>
              <a:t>Предъявление встречного иска при процессуальном</a:t>
            </a:r>
            <a:r>
              <a:rPr lang="ru-RU" dirty="0"/>
              <a:t> </a:t>
            </a:r>
            <a:r>
              <a:rPr lang="ru-RU" b="1" dirty="0"/>
              <a:t>соучастии</a:t>
            </a:r>
            <a:endParaRPr lang="ru-RU" dirty="0"/>
          </a:p>
          <a:p>
            <a:pPr fontAlgn="base"/>
            <a:r>
              <a:rPr lang="ru-RU" dirty="0"/>
              <a:t/>
            </a:r>
            <a:br>
              <a:rPr lang="ru-RU" dirty="0"/>
            </a:br>
            <a:r>
              <a:rPr lang="ru-RU" b="1" dirty="0"/>
              <a:t>В соответствии со статьей 46 АПК РФ иск может быть предъявлен совместно несколькими истцами или к нескольким ответчикам, каждый из которых в процессе выступает самостоятельно.</a:t>
            </a:r>
            <a:r>
              <a:rPr lang="ru-RU" dirty="0"/>
              <a:t/>
            </a:r>
            <a:br>
              <a:rPr lang="ru-RU" dirty="0"/>
            </a:br>
            <a:r>
              <a:rPr lang="ru-RU" dirty="0"/>
              <a:t>Практика показывает, что в случаях процессуального соучастия суд допускает предъявление встречного иска только к одному из нескольких истцов или лишь одним из соответчиков. Это представляется правильным исходя из экономии времени судебного процесса, так как при множестве заявителей и ответчиков по встречным искам разбирательство дела будет осложнено и затянуто.</a:t>
            </a:r>
            <a:br>
              <a:rPr lang="ru-RU" dirty="0"/>
            </a:br>
            <a:r>
              <a:rPr lang="ru-RU" dirty="0"/>
              <a:t>В деле, где участвуют несколько ответчиков, на наш взгляд, недопустимо предъявление встречного иска одним из ответчиков к другому ответчику. В статье 132 АПК РФ указано, что такой иск предъявляется именно к истцу (поэтому он и называется встречным). Однако судьи даже в вышестоящей инстанции не всегда обращают на это внимание.</a:t>
            </a:r>
            <a:br>
              <a:rPr lang="ru-RU" dirty="0"/>
            </a:br>
            <a:r>
              <a:rPr lang="ru-RU" dirty="0"/>
              <a:t>Так, коммерческий банк предъявил иск к брокерской фирме и акционерному обществу о взыскании с них солидарно задолженности по кредитному договору, заключенному между банком и брокерской фирмой. Возврат кредита был обеспечен договором поручительства, заключенным между истцом и ответчиками. Акционерное общество предъявило встречный иск к банку и брокерской фирме о признании недействительным договора поручительства. Арбитражный суд не принял встречный иск к рассмотрению, сославшись на то, что к нему не были приложены доказательства уплаты госпошлины и направления копии встречного иска лицам, участвующим в деле. Решением суда первоначальный иск банка удовлетворен в полной сумме.</a:t>
            </a:r>
          </a:p>
        </p:txBody>
      </p:sp>
    </p:spTree>
    <p:extLst>
      <p:ext uri="{BB962C8B-B14F-4D97-AF65-F5344CB8AC3E}">
        <p14:creationId xmlns:p14="http://schemas.microsoft.com/office/powerpoint/2010/main" val="247398328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t>Подача встречного иска, признание пунктов договора ничтожными</a:t>
            </a:r>
            <a:endParaRPr lang="ru-RU" sz="3200" dirty="0"/>
          </a:p>
        </p:txBody>
      </p:sp>
      <p:sp>
        <p:nvSpPr>
          <p:cNvPr id="3" name="Объект 2"/>
          <p:cNvSpPr>
            <a:spLocks noGrp="1"/>
          </p:cNvSpPr>
          <p:nvPr>
            <p:ph idx="1"/>
          </p:nvPr>
        </p:nvSpPr>
        <p:spPr/>
        <p:txBody>
          <a:bodyPr/>
          <a:lstStyle/>
          <a:p>
            <a:r>
              <a:rPr lang="ru-RU" b="1" dirty="0"/>
              <a:t>КОГДА ЛУЧШЕ ПОДАВАТЬ ВСТРЕЧНЫЙ ИСК?</a:t>
            </a:r>
          </a:p>
          <a:p>
            <a:r>
              <a:rPr lang="ru-RU" dirty="0"/>
              <a:t>Заявить встречные требования можно на любой стадии судебного процесса, вплоть до момента, когда суд удалится в совещательную комнату для вынесения окончательного решения.</a:t>
            </a:r>
          </a:p>
          <a:p>
            <a:r>
              <a:rPr lang="ru-RU" dirty="0"/>
              <a:t>Однако практика показывает, чем позже подать встречный иск, тем меньше вероятность, что суд его примет к рассмотрению.</a:t>
            </a:r>
          </a:p>
          <a:p>
            <a:r>
              <a:rPr lang="ru-RU" dirty="0"/>
              <a:t>Поэтому лучше подавать встречный иск как можно раньше: в ходе подготовки дела к судебному разбирательству, в предварительном или первом судебном заседании.</a:t>
            </a:r>
          </a:p>
          <a:p>
            <a:endParaRPr lang="ru-RU" dirty="0"/>
          </a:p>
        </p:txBody>
      </p:sp>
    </p:spTree>
    <p:extLst>
      <p:ext uri="{BB962C8B-B14F-4D97-AF65-F5344CB8AC3E}">
        <p14:creationId xmlns:p14="http://schemas.microsoft.com/office/powerpoint/2010/main" val="41669854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t>Подача встречного иска, признание пунктов договора ничтожными</a:t>
            </a:r>
            <a:endParaRPr lang="ru-RU" sz="3200" dirty="0"/>
          </a:p>
        </p:txBody>
      </p:sp>
      <p:sp>
        <p:nvSpPr>
          <p:cNvPr id="3" name="Объект 2"/>
          <p:cNvSpPr>
            <a:spLocks noGrp="1"/>
          </p:cNvSpPr>
          <p:nvPr>
            <p:ph idx="1"/>
          </p:nvPr>
        </p:nvSpPr>
        <p:spPr/>
        <p:txBody>
          <a:bodyPr/>
          <a:lstStyle/>
          <a:p>
            <a:r>
              <a:rPr lang="ru-RU" b="1" dirty="0"/>
              <a:t>Что делать, если сразу заявить встречные требования не получилось:</a:t>
            </a:r>
          </a:p>
          <a:p>
            <a:r>
              <a:rPr lang="ru-RU" dirty="0"/>
              <a:t>Доказать, что подать встречный иск раньше не было возможности. Например, вы должны были получить доказательства для точного расчёта требований, поэтому ждали результаты проведения оценки или экспертизы.</a:t>
            </a:r>
          </a:p>
          <a:p>
            <a:r>
              <a:rPr lang="ru-RU" dirty="0"/>
              <a:t>Ходатайствовать, чтобы суд отложил предварительное судебное заседание, предъявив доказательства, что вы направили оппоненту досудебную претензию.</a:t>
            </a:r>
          </a:p>
        </p:txBody>
      </p:sp>
    </p:spTree>
    <p:extLst>
      <p:ext uri="{BB962C8B-B14F-4D97-AF65-F5344CB8AC3E}">
        <p14:creationId xmlns:p14="http://schemas.microsoft.com/office/powerpoint/2010/main" val="380210708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t>Подача встречного иска, признание пунктов договора ничтожными</a:t>
            </a:r>
            <a:endParaRPr lang="ru-RU" sz="3200" dirty="0"/>
          </a:p>
        </p:txBody>
      </p:sp>
      <p:sp>
        <p:nvSpPr>
          <p:cNvPr id="3" name="Объект 2"/>
          <p:cNvSpPr>
            <a:spLocks noGrp="1"/>
          </p:cNvSpPr>
          <p:nvPr>
            <p:ph idx="1"/>
          </p:nvPr>
        </p:nvSpPr>
        <p:spPr/>
        <p:txBody>
          <a:bodyPr>
            <a:normAutofit fontScale="92500" lnSpcReduction="10000"/>
          </a:bodyPr>
          <a:lstStyle/>
          <a:p>
            <a:pPr fontAlgn="base"/>
            <a:r>
              <a:rPr lang="ru-RU" b="1" dirty="0"/>
              <a:t>Общие требования к предъявлению встречного иска</a:t>
            </a:r>
            <a:endParaRPr lang="ru-RU" dirty="0"/>
          </a:p>
          <a:p>
            <a:pPr fontAlgn="base"/>
            <a:r>
              <a:rPr lang="ru-RU" dirty="0"/>
              <a:t/>
            </a:r>
            <a:br>
              <a:rPr lang="ru-RU" dirty="0"/>
            </a:br>
            <a:r>
              <a:rPr lang="ru-RU" b="1" dirty="0"/>
              <a:t>Встречный иск предъявляется по общим правилам предъявления исков: заявление должно отвечать форме и содержанию, изложенным в статье 125 АПК РФ, должны быть выполнены требования дести третьей статьи 125 и статьи 126 АПК РФ.</a:t>
            </a:r>
            <a:r>
              <a:rPr lang="ru-RU" dirty="0"/>
              <a:t/>
            </a:r>
            <a:br>
              <a:rPr lang="ru-RU" dirty="0"/>
            </a:br>
            <a:r>
              <a:rPr lang="ru-RU" dirty="0"/>
              <a:t>Если встречный иск заявлен не в судебном заседании (например, заявление пришло по почте), то-судья вправе вынести письменное определение о принятии иска или же при нарушении требований, установленных статьями 125 и 126 АПК РФ, оставить исковое заявление без движения. Возможно, на наш взгляд, и возвращение встречного иска по основаниям, предусмотренным частью первой статьи 129 АПК РФ. Согласно части четвертой статьи 132 АПК РФ арбитражный суд вправе возвратить встречный иск, если отсутствуют условия его принятия., предусмотренные частью третьей указанной статьи (опять же по правилам статьи 129 АПК РФ).</a:t>
            </a:r>
          </a:p>
        </p:txBody>
      </p:sp>
    </p:spTree>
    <p:extLst>
      <p:ext uri="{BB962C8B-B14F-4D97-AF65-F5344CB8AC3E}">
        <p14:creationId xmlns:p14="http://schemas.microsoft.com/office/powerpoint/2010/main" val="359981155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Подготовка и приобщение внесудебных экспертных заключений</a:t>
            </a:r>
            <a:endParaRPr lang="ru-RU" dirty="0"/>
          </a:p>
        </p:txBody>
      </p:sp>
      <p:sp>
        <p:nvSpPr>
          <p:cNvPr id="3" name="Объект 2"/>
          <p:cNvSpPr>
            <a:spLocks noGrp="1"/>
          </p:cNvSpPr>
          <p:nvPr>
            <p:ph idx="1"/>
          </p:nvPr>
        </p:nvSpPr>
        <p:spPr/>
        <p:txBody>
          <a:bodyPr/>
          <a:lstStyle/>
          <a:p>
            <a:r>
              <a:rPr lang="ru-RU" dirty="0"/>
              <a:t>Заключение эксперта как доказательство — результат специально проведенного исследования, назначенного судом с соблюдением процессуальных правил. Судебная экспертиза необходима для получения новых доказательств или проверки уже имеющихся.</a:t>
            </a:r>
            <a:endParaRPr lang="ru-RU" dirty="0"/>
          </a:p>
        </p:txBody>
      </p:sp>
    </p:spTree>
    <p:extLst>
      <p:ext uri="{BB962C8B-B14F-4D97-AF65-F5344CB8AC3E}">
        <p14:creationId xmlns:p14="http://schemas.microsoft.com/office/powerpoint/2010/main" val="40192097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Подготовка и приобщение внесудебных экспертных заключений</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662062536"/>
              </p:ext>
            </p:extLst>
          </p:nvPr>
        </p:nvGraphicFramePr>
        <p:xfrm>
          <a:off x="685800" y="2194560"/>
          <a:ext cx="10820400" cy="4024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56617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Подготовка и приобщение внесудебных экспертных заключений</a:t>
            </a:r>
            <a:endParaRPr lang="ru-RU" dirty="0"/>
          </a:p>
        </p:txBody>
      </p:sp>
      <p:sp>
        <p:nvSpPr>
          <p:cNvPr id="3" name="Объект 2"/>
          <p:cNvSpPr>
            <a:spLocks noGrp="1"/>
          </p:cNvSpPr>
          <p:nvPr>
            <p:ph idx="1"/>
          </p:nvPr>
        </p:nvSpPr>
        <p:spPr/>
        <p:txBody>
          <a:bodyPr/>
          <a:lstStyle/>
          <a:p>
            <a:pPr fontAlgn="base"/>
            <a:r>
              <a:rPr lang="ru-RU" dirty="0"/>
              <a:t>Стороны, как в уголовном, так и в административном и гражданском судопроизводстве, вправе:</a:t>
            </a:r>
          </a:p>
          <a:p>
            <a:pPr fontAlgn="base"/>
            <a:r>
              <a:rPr lang="ru-RU" dirty="0"/>
              <a:t>знакомиться с заключением эксперта,</a:t>
            </a:r>
          </a:p>
          <a:p>
            <a:pPr fontAlgn="base"/>
            <a:r>
              <a:rPr lang="ru-RU" dirty="0"/>
              <a:t>ходатайствовать о вызове эксперта в суд для разъяснения содержания и хода исследования, полученных им выводов, дачи других показаний, имеющих значение для правильного разрешения дела (ст. 198 УПК РФ, ст. 82 Кодекса административного судопроизводства РФ, ст. 86 АПК РФ, ст. 35 и 86 ГПК РФ).</a:t>
            </a:r>
          </a:p>
          <a:p>
            <a:endParaRPr lang="ru-RU" dirty="0"/>
          </a:p>
        </p:txBody>
      </p:sp>
    </p:spTree>
    <p:extLst>
      <p:ext uri="{BB962C8B-B14F-4D97-AF65-F5344CB8AC3E}">
        <p14:creationId xmlns:p14="http://schemas.microsoft.com/office/powerpoint/2010/main" val="26109621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Приобщение электронной переписки сторон </a:t>
            </a:r>
            <a:endParaRPr lang="ru-RU" dirty="0"/>
          </a:p>
        </p:txBody>
      </p:sp>
      <p:sp>
        <p:nvSpPr>
          <p:cNvPr id="3" name="Объект 2"/>
          <p:cNvSpPr>
            <a:spLocks noGrp="1"/>
          </p:cNvSpPr>
          <p:nvPr>
            <p:ph idx="1"/>
          </p:nvPr>
        </p:nvSpPr>
        <p:spPr/>
        <p:txBody>
          <a:bodyPr/>
          <a:lstStyle/>
          <a:p>
            <a:r>
              <a:rPr lang="ru-RU" dirty="0"/>
              <a:t>Общение по электронной почте, </a:t>
            </a:r>
            <a:r>
              <a:rPr lang="ru-RU" dirty="0" err="1"/>
              <a:t>WhatsApp</a:t>
            </a:r>
            <a:r>
              <a:rPr lang="ru-RU" dirty="0"/>
              <a:t> или </a:t>
            </a:r>
            <a:r>
              <a:rPr lang="ru-RU" dirty="0" err="1"/>
              <a:t>Skype</a:t>
            </a:r>
            <a:r>
              <a:rPr lang="ru-RU" dirty="0"/>
              <a:t> является не только мобильным способом сотрудничества, но и удобным для обеих сторон, в связи с чем многие компании не спешат оформлять договоренности в письменном виде, надеясь, что проблем не возникнет. И в случае спора единственным способом доказать свою позицию могут стать скриншоты электронных писем. В этом случае только электронная переписка может подтвердить тот факт, что между сторонами путем проведения устных переговоров и путем электронной переписки </a:t>
            </a:r>
            <a:r>
              <a:rPr lang="ru-RU" b="1" dirty="0"/>
              <a:t>достигнуто соглашение по всем существенным условиям договора и договор является заключенным (</a:t>
            </a:r>
            <a:r>
              <a:rPr lang="ru-RU" b="1" dirty="0">
                <a:hlinkClick r:id="rId2"/>
              </a:rPr>
              <a:t>ст. 432</a:t>
            </a:r>
            <a:r>
              <a:rPr lang="ru-RU" b="1" dirty="0"/>
              <a:t> ГК РФ).</a:t>
            </a:r>
            <a:endParaRPr lang="ru-RU" dirty="0"/>
          </a:p>
        </p:txBody>
      </p:sp>
    </p:spTree>
    <p:extLst>
      <p:ext uri="{BB962C8B-B14F-4D97-AF65-F5344CB8AC3E}">
        <p14:creationId xmlns:p14="http://schemas.microsoft.com/office/powerpoint/2010/main" val="14353052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Приобщение электронной переписки сторон </a:t>
            </a:r>
            <a:endParaRPr lang="ru-RU" dirty="0"/>
          </a:p>
        </p:txBody>
      </p:sp>
      <p:sp>
        <p:nvSpPr>
          <p:cNvPr id="3" name="Объект 2"/>
          <p:cNvSpPr>
            <a:spLocks noGrp="1"/>
          </p:cNvSpPr>
          <p:nvPr>
            <p:ph idx="1"/>
          </p:nvPr>
        </p:nvSpPr>
        <p:spPr/>
        <p:txBody>
          <a:bodyPr>
            <a:normAutofit fontScale="77500" lnSpcReduction="20000"/>
          </a:bodyPr>
          <a:lstStyle/>
          <a:p>
            <a:pPr fontAlgn="base"/>
            <a:r>
              <a:rPr lang="ru-RU" dirty="0"/>
              <a:t>Допустимость электронной переписки в качестве доказательства</a:t>
            </a:r>
          </a:p>
          <a:p>
            <a:pPr fontAlgn="base"/>
            <a:r>
              <a:rPr lang="ru-RU" dirty="0"/>
              <a:t>Чтобы сообщения по электронной почте, которыми обмениваются стороны коммерческих или частных договорных отношений, были приняты и рассмотрены судом, они должны отвечать критериям надлежащего письменного доказательства. Перечислим главные из них.</a:t>
            </a:r>
          </a:p>
          <a:p>
            <a:pPr fontAlgn="base"/>
            <a:r>
              <a:rPr lang="ru-RU" dirty="0"/>
              <a:t>Относимость. Электронная переписка должна иметь непосредственное отношение к вопросу, который является предметом оспаривания в судебном деле. Это должно однозначно вытекать из ее содержания.</a:t>
            </a:r>
          </a:p>
          <a:p>
            <a:pPr fontAlgn="base"/>
            <a:r>
              <a:rPr lang="ru-RU" dirty="0"/>
              <a:t>Надлежащий источник. Чтобы утверждать, что электронное сообщение исходит от определенного лица, нужно предусматривать в договоре, с каких электронных адресов будет вестись переписка. В случае, если такого указания в договоре нет, переписка должна вестись с адреса, указанного в качестве официального на сайте организации (ИП), либо содержать ФИО автора.</a:t>
            </a:r>
          </a:p>
          <a:p>
            <a:pPr fontAlgn="base"/>
            <a:r>
              <a:rPr lang="ru-RU" dirty="0"/>
              <a:t>Процессуальное оформление. Так, переписка по электронной почте имеет юридическую силу, если она представлена суду в виде читаемого документа на бумажном носителе. Как правило, это скриншоты страниц из почтового ящика с адресом, датой и временем отправления.</a:t>
            </a:r>
          </a:p>
        </p:txBody>
      </p:sp>
    </p:spTree>
    <p:extLst>
      <p:ext uri="{BB962C8B-B14F-4D97-AF65-F5344CB8AC3E}">
        <p14:creationId xmlns:p14="http://schemas.microsoft.com/office/powerpoint/2010/main" val="15510163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Приобщение электронной переписки сторон </a:t>
            </a:r>
            <a:endParaRPr lang="ru-RU" dirty="0"/>
          </a:p>
        </p:txBody>
      </p:sp>
      <p:sp>
        <p:nvSpPr>
          <p:cNvPr id="3" name="Объект 2"/>
          <p:cNvSpPr>
            <a:spLocks noGrp="1"/>
          </p:cNvSpPr>
          <p:nvPr>
            <p:ph idx="1"/>
          </p:nvPr>
        </p:nvSpPr>
        <p:spPr/>
        <p:txBody>
          <a:bodyPr>
            <a:normAutofit fontScale="92500" lnSpcReduction="10000"/>
          </a:bodyPr>
          <a:lstStyle/>
          <a:p>
            <a:pPr fontAlgn="base"/>
            <a:r>
              <a:rPr lang="ru-RU" dirty="0"/>
              <a:t>Другие виды электронной переписки</a:t>
            </a:r>
          </a:p>
          <a:p>
            <a:pPr fontAlgn="base"/>
            <a:r>
              <a:rPr lang="ru-RU" dirty="0"/>
              <a:t>Помимо электронной почты, для связи все чаще используются SMS-сообщения, различные мессенджеры, такие как «</a:t>
            </a:r>
            <a:r>
              <a:rPr lang="ru-RU" dirty="0" err="1"/>
              <a:t>Whatsapp</a:t>
            </a:r>
            <a:r>
              <a:rPr lang="ru-RU" dirty="0"/>
              <a:t>», «</a:t>
            </a:r>
            <a:r>
              <a:rPr lang="ru-RU" dirty="0" err="1"/>
              <a:t>Telegram</a:t>
            </a:r>
            <a:r>
              <a:rPr lang="ru-RU" dirty="0"/>
              <a:t>», «</a:t>
            </a:r>
            <a:r>
              <a:rPr lang="ru-RU" dirty="0" err="1"/>
              <a:t>Viber</a:t>
            </a:r>
            <a:r>
              <a:rPr lang="ru-RU" dirty="0"/>
              <a:t>» и другие. По сути сообщения из СМС и мессенджеров идентичны перепискам по электронной почте, поэтому являются лишь разновидностью электронного сообщения. Следовательно, они также могут быть приняты в качестве доказательства при условии, что отвечают всем установленным критериям. </a:t>
            </a:r>
          </a:p>
          <a:p>
            <a:pPr fontAlgn="base"/>
            <a:r>
              <a:rPr lang="ru-RU" dirty="0"/>
              <a:t>Для приобщения переписки в SMS-сообщениях и мессенджерах в качестве доказательств по делу, подобно скриншотам, необходимо нотариальное заверение либо самостоятельное оформление: создание скриншота либо печать текста сообщений на бумаге. В последнем случае противоположная сторона часто выражает протест против принятия такого доказательства. Поэтому надежнее, заверить переписку у нотариуса — в этом случае оно будет точно соответствовать всем процессуальным требованиям и принимается судом без дополнительного доказывания.</a:t>
            </a:r>
          </a:p>
        </p:txBody>
      </p:sp>
    </p:spTree>
    <p:extLst>
      <p:ext uri="{BB962C8B-B14F-4D97-AF65-F5344CB8AC3E}">
        <p14:creationId xmlns:p14="http://schemas.microsoft.com/office/powerpoint/2010/main" val="1063279167"/>
      </p:ext>
    </p:extLst>
  </p:cSld>
  <p:clrMapOvr>
    <a:masterClrMapping/>
  </p:clrMapOvr>
</p:sld>
</file>

<file path=ppt/theme/theme1.xml><?xml version="1.0" encoding="utf-8"?>
<a:theme xmlns:a="http://schemas.openxmlformats.org/drawingml/2006/main" name="След самолета">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TM04033937[[fn=След самолета]]</Template>
  <TotalTime>236</TotalTime>
  <Words>9273</Words>
  <Application>Microsoft Office PowerPoint</Application>
  <PresentationFormat>Широкоэкранный</PresentationFormat>
  <Paragraphs>415</Paragraphs>
  <Slides>101</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101</vt:i4>
      </vt:variant>
    </vt:vector>
  </HeadingPairs>
  <TitlesOfParts>
    <vt:vector size="104" baseType="lpstr">
      <vt:lpstr>Arial</vt:lpstr>
      <vt:lpstr>Century Gothic</vt:lpstr>
      <vt:lpstr>След самолета</vt:lpstr>
      <vt:lpstr>ОРГАНИЗАЦИЯ СУДЕБНОЙ ПРАБОТЫ</vt:lpstr>
      <vt:lpstr>Обзор документов, регламентирующих: судебно-претензионную работу</vt:lpstr>
      <vt:lpstr>Обзор документов, регламентирующих: судебно-претензионную работу</vt:lpstr>
      <vt:lpstr>Обзор документов, регламентирующих: судебно-претензионную работу</vt:lpstr>
      <vt:lpstr>Управление дебиторской задолженностью</vt:lpstr>
      <vt:lpstr>Управление дебиторской задолженностью</vt:lpstr>
      <vt:lpstr>Управление дебиторской задолженностью</vt:lpstr>
      <vt:lpstr>Управление дебиторской задолженностью</vt:lpstr>
      <vt:lpstr>Управление дебиторской задолженностью</vt:lpstr>
      <vt:lpstr>Управление дебиторской задолженностью</vt:lpstr>
      <vt:lpstr>Порядок взаимодействия подразделений при проведении проверочных мероприятий</vt:lpstr>
      <vt:lpstr>Порядок взаимодействия подразделений при проведении проверочных мероприятий</vt:lpstr>
      <vt:lpstr>Порядок взаимодействия подразделений при проведении проверочных мероприятий</vt:lpstr>
      <vt:lpstr>Контрольные действия</vt:lpstr>
      <vt:lpstr>Контрольные действия</vt:lpstr>
      <vt:lpstr>Регламент GR</vt:lpstr>
      <vt:lpstr>электронный реестр судебных дел</vt:lpstr>
      <vt:lpstr>электронный реестр судебных дел</vt:lpstr>
      <vt:lpstr>Электронные документы в суд</vt:lpstr>
      <vt:lpstr>Электронные документы в суд</vt:lpstr>
      <vt:lpstr>Электронные документы в суд</vt:lpstr>
      <vt:lpstr>Электронные документы в суд</vt:lpstr>
      <vt:lpstr>Электронные документы в суд</vt:lpstr>
      <vt:lpstr>Электронные документы в суд</vt:lpstr>
      <vt:lpstr>Электронные документы в суд</vt:lpstr>
      <vt:lpstr>Электронные документы в суд</vt:lpstr>
      <vt:lpstr>Электронные документы в суд</vt:lpstr>
      <vt:lpstr>Презентация PowerPoint</vt:lpstr>
      <vt:lpstr>Презентация PowerPoint</vt:lpstr>
      <vt:lpstr>оценка результата работы судебного юриста </vt:lpstr>
      <vt:lpstr>Премии юристов</vt:lpstr>
      <vt:lpstr>Премии юристов</vt:lpstr>
      <vt:lpstr>Премии юристов</vt:lpstr>
      <vt:lpstr>Информирование о результатах судебных дел</vt:lpstr>
      <vt:lpstr>Информирование о результатах судебных дел</vt:lpstr>
      <vt:lpstr>Информирование о результатах судебных дел</vt:lpstr>
      <vt:lpstr>Требования к электронным образам документов</vt:lpstr>
      <vt:lpstr>Требования к электронным образам документов</vt:lpstr>
      <vt:lpstr>Обязательное обеспечение исковых требований</vt:lpstr>
      <vt:lpstr>Обязательное обеспечение исковых требований</vt:lpstr>
      <vt:lpstr>Обязательное обеспечение исковых требований</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Обязательное взыскание судебных расходов</vt:lpstr>
      <vt:lpstr>Сроки для предоставления документов </vt:lpstr>
      <vt:lpstr>Сроки для предоставления документов </vt:lpstr>
      <vt:lpstr>Обязанность участия в судебном заседании представителя тематического подразделения</vt:lpstr>
      <vt:lpstr>Обязанность участия в судебном заседании представителя тематического подразделения</vt:lpstr>
      <vt:lpstr>Обязанность участия в судебном заседании представителя тематического подразделения</vt:lpstr>
      <vt:lpstr>Обязанность участия в судебном заседании представителя тематического подразделения</vt:lpstr>
      <vt:lpstr>Особенности исполнительного производства</vt:lpstr>
      <vt:lpstr>Особенности исполнительного производства</vt:lpstr>
      <vt:lpstr>Особенности исполнительного производства</vt:lpstr>
      <vt:lpstr>Обеспечение исковых требований</vt:lpstr>
      <vt:lpstr>Методические рекомендации – «обязательные заявления»</vt:lpstr>
      <vt:lpstr>Методические рекомендации – «обязательные заявления»</vt:lpstr>
      <vt:lpstr>Общедоступные ресурсы поиска судебной практики общей юрисдикции</vt:lpstr>
      <vt:lpstr>Общедоступные ресурсы поиска судебной практики общей юрисдикции</vt:lpstr>
      <vt:lpstr>Общедоступные ресурсы поиска судебной практики общей юрисдикции</vt:lpstr>
      <vt:lpstr>Инструменты судебной работы</vt:lpstr>
      <vt:lpstr>Инструменты судебной работы</vt:lpstr>
      <vt:lpstr>Инструменты судебной работы</vt:lpstr>
      <vt:lpstr>Инструменты судебной работы</vt:lpstr>
      <vt:lpstr>Инструменты судебной работы</vt:lpstr>
      <vt:lpstr>Инструменты судебной работы</vt:lpstr>
      <vt:lpstr>Инструменты судебной работы</vt:lpstr>
      <vt:lpstr>Инструменты судебной работы</vt:lpstr>
      <vt:lpstr>«Слабая сторона» договора</vt:lpstr>
      <vt:lpstr>«Слабая сторона» договора</vt:lpstr>
      <vt:lpstr>«Слабая сторона» договора</vt:lpstr>
      <vt:lpstr>«Слабая сторона» договора</vt:lpstr>
      <vt:lpstr>«Слабая сторона» договора</vt:lpstr>
      <vt:lpstr>«Слабая сторона» договора</vt:lpstr>
      <vt:lpstr>«Слабая сторона» договора</vt:lpstr>
      <vt:lpstr>Приобщение наглядных схем, презентаций в суд</vt:lpstr>
      <vt:lpstr>Приобщение наглядных схем, презентаций в суд</vt:lpstr>
      <vt:lpstr>Привлечение третьего лица</vt:lpstr>
      <vt:lpstr>Привлечение третьего лица</vt:lpstr>
      <vt:lpstr>Привлечение третьего лица</vt:lpstr>
      <vt:lpstr>Привлечение третьего лица</vt:lpstr>
      <vt:lpstr>Поиск и предъявление доказательств встречного неисполнения</vt:lpstr>
      <vt:lpstr>Поиск и предъявление доказательств встречного неисполнения</vt:lpstr>
      <vt:lpstr>Поиск и предъявление доказательств встречного неисполнения</vt:lpstr>
      <vt:lpstr>Поиск и предъявление доказательств встречного неисполнения</vt:lpstr>
      <vt:lpstr>Подача встречного иска, признание пунктов договора ничтожными</vt:lpstr>
      <vt:lpstr>Подача встречного иска, признание пунктов договора ничтожными</vt:lpstr>
      <vt:lpstr>Подача встречного иска, признание пунктов договора ничтожными</vt:lpstr>
      <vt:lpstr>Подготовка и приобщение внесудебных экспертных заключений</vt:lpstr>
      <vt:lpstr>Подготовка и приобщение внесудебных экспертных заключений</vt:lpstr>
      <vt:lpstr>Подготовка и приобщение внесудебных экспертных заключений</vt:lpstr>
      <vt:lpstr>Приобщение электронной переписки сторон </vt:lpstr>
      <vt:lpstr>Приобщение электронной переписки сторон </vt:lpstr>
      <vt:lpstr>Приобщение электронной переписки сторон </vt:lpstr>
      <vt:lpstr>Приобщение электронной переписки сторон </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ОРГАНИЗАЦИЯ СУДЕБНОЙ ПРАБОТЫ</dc:title>
  <dc:creator>Пользователь</dc:creator>
  <cp:lastModifiedBy>Пользователь</cp:lastModifiedBy>
  <cp:revision>35</cp:revision>
  <dcterms:created xsi:type="dcterms:W3CDTF">2021-08-25T04:53:34Z</dcterms:created>
  <dcterms:modified xsi:type="dcterms:W3CDTF">2021-08-26T14:25:34Z</dcterms:modified>
</cp:coreProperties>
</file>